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264" r:id="rId2"/>
    <p:sldId id="1265" r:id="rId3"/>
    <p:sldId id="1208" r:id="rId4"/>
    <p:sldId id="1266" r:id="rId5"/>
    <p:sldId id="1281" r:id="rId6"/>
    <p:sldId id="1300" r:id="rId7"/>
    <p:sldId id="1282" r:id="rId8"/>
    <p:sldId id="1297" r:id="rId9"/>
    <p:sldId id="1283" r:id="rId10"/>
    <p:sldId id="1293" r:id="rId11"/>
    <p:sldId id="1210" r:id="rId12"/>
    <p:sldId id="1299" r:id="rId13"/>
    <p:sldId id="1314" r:id="rId14"/>
    <p:sldId id="1298" r:id="rId15"/>
    <p:sldId id="1215" r:id="rId16"/>
    <p:sldId id="1296" r:id="rId17"/>
    <p:sldId id="1287" r:id="rId18"/>
    <p:sldId id="1288" r:id="rId19"/>
    <p:sldId id="1289" r:id="rId20"/>
    <p:sldId id="1290" r:id="rId21"/>
    <p:sldId id="1291" r:id="rId22"/>
    <p:sldId id="1268" r:id="rId23"/>
    <p:sldId id="1267" r:id="rId24"/>
    <p:sldId id="1273" r:id="rId25"/>
    <p:sldId id="1280" r:id="rId26"/>
    <p:sldId id="1269" r:id="rId27"/>
    <p:sldId id="1312" r:id="rId28"/>
    <p:sldId id="1313" r:id="rId29"/>
    <p:sldId id="1316" r:id="rId30"/>
    <p:sldId id="1295" r:id="rId31"/>
    <p:sldId id="1305" r:id="rId32"/>
    <p:sldId id="1307" r:id="rId33"/>
    <p:sldId id="1306" r:id="rId34"/>
    <p:sldId id="1308" r:id="rId35"/>
    <p:sldId id="1309" r:id="rId36"/>
    <p:sldId id="1301" r:id="rId37"/>
    <p:sldId id="1304" r:id="rId38"/>
    <p:sldId id="1303" r:id="rId39"/>
    <p:sldId id="1310" r:id="rId40"/>
    <p:sldId id="1311" r:id="rId41"/>
    <p:sldId id="1211" r:id="rId42"/>
  </p:sldIdLst>
  <p:sldSz cx="9144000" cy="6858000" type="screen4x3"/>
  <p:notesSz cx="7315200" cy="9601200"/>
  <p:defaultTextStyle>
    <a:defPPr>
      <a:defRPr lang="en-US"/>
    </a:defPPr>
    <a:lvl1pPr algn="ctr" rtl="0" fontAlgn="base">
      <a:spcBef>
        <a:spcPct val="0"/>
      </a:spcBef>
      <a:spcAft>
        <a:spcPct val="0"/>
      </a:spcAft>
      <a:buClr>
        <a:schemeClr val="tx1"/>
      </a:buClr>
      <a:defRPr sz="3200" kern="1200">
        <a:solidFill>
          <a:schemeClr val="tx1"/>
        </a:solidFill>
        <a:latin typeface="Arial" charset="0"/>
        <a:ea typeface="+mn-ea"/>
        <a:cs typeface="+mn-cs"/>
      </a:defRPr>
    </a:lvl1pPr>
    <a:lvl2pPr marL="457200" algn="ctr" rtl="0" fontAlgn="base">
      <a:spcBef>
        <a:spcPct val="0"/>
      </a:spcBef>
      <a:spcAft>
        <a:spcPct val="0"/>
      </a:spcAft>
      <a:buClr>
        <a:schemeClr val="tx1"/>
      </a:buClr>
      <a:defRPr sz="3200" kern="1200">
        <a:solidFill>
          <a:schemeClr val="tx1"/>
        </a:solidFill>
        <a:latin typeface="Arial" charset="0"/>
        <a:ea typeface="+mn-ea"/>
        <a:cs typeface="+mn-cs"/>
      </a:defRPr>
    </a:lvl2pPr>
    <a:lvl3pPr marL="914400" algn="ctr" rtl="0" fontAlgn="base">
      <a:spcBef>
        <a:spcPct val="0"/>
      </a:spcBef>
      <a:spcAft>
        <a:spcPct val="0"/>
      </a:spcAft>
      <a:buClr>
        <a:schemeClr val="tx1"/>
      </a:buClr>
      <a:defRPr sz="3200" kern="1200">
        <a:solidFill>
          <a:schemeClr val="tx1"/>
        </a:solidFill>
        <a:latin typeface="Arial" charset="0"/>
        <a:ea typeface="+mn-ea"/>
        <a:cs typeface="+mn-cs"/>
      </a:defRPr>
    </a:lvl3pPr>
    <a:lvl4pPr marL="1371600" algn="ctr" rtl="0" fontAlgn="base">
      <a:spcBef>
        <a:spcPct val="0"/>
      </a:spcBef>
      <a:spcAft>
        <a:spcPct val="0"/>
      </a:spcAft>
      <a:buClr>
        <a:schemeClr val="tx1"/>
      </a:buClr>
      <a:defRPr sz="3200" kern="1200">
        <a:solidFill>
          <a:schemeClr val="tx1"/>
        </a:solidFill>
        <a:latin typeface="Arial" charset="0"/>
        <a:ea typeface="+mn-ea"/>
        <a:cs typeface="+mn-cs"/>
      </a:defRPr>
    </a:lvl4pPr>
    <a:lvl5pPr marL="1828800" algn="ctr" rtl="0" fontAlgn="base">
      <a:spcBef>
        <a:spcPct val="0"/>
      </a:spcBef>
      <a:spcAft>
        <a:spcPct val="0"/>
      </a:spcAft>
      <a:buClr>
        <a:schemeClr val="tx1"/>
      </a:buClr>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ing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00"/>
    <a:srgbClr val="CCFFCC"/>
    <a:srgbClr val="CCCCFF"/>
    <a:srgbClr val="990099"/>
    <a:srgbClr val="FFCC99"/>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9831" autoAdjust="0"/>
  </p:normalViewPr>
  <p:slideViewPr>
    <p:cSldViewPr>
      <p:cViewPr>
        <p:scale>
          <a:sx n="75" d="100"/>
          <a:sy n="75" d="100"/>
        </p:scale>
        <p:origin x="-1296" y="-162"/>
      </p:cViewPr>
      <p:guideLst>
        <p:guide orient="horz" pos="144"/>
        <p:guide pos="2880"/>
      </p:guideLst>
    </p:cSldViewPr>
  </p:slideViewPr>
  <p:notesTextViewPr>
    <p:cViewPr>
      <p:scale>
        <a:sx n="100" d="100"/>
        <a:sy n="100" d="100"/>
      </p:scale>
      <p:origin x="0" y="0"/>
    </p:cViewPr>
  </p:notesTextViewPr>
  <p:sorterViewPr>
    <p:cViewPr>
      <p:scale>
        <a:sx n="100" d="100"/>
        <a:sy n="100" d="100"/>
      </p:scale>
      <p:origin x="0" y="2160"/>
    </p:cViewPr>
  </p:sorterViewPr>
  <p:notesViewPr>
    <p:cSldViewPr>
      <p:cViewPr varScale="1">
        <p:scale>
          <a:sx n="76" d="100"/>
          <a:sy n="76" d="100"/>
        </p:scale>
        <p:origin x="-2400" y="-9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6282C-3BB9-4566-9A5B-4D7A8273C294}" type="doc">
      <dgm:prSet loTypeId="urn:microsoft.com/office/officeart/2005/8/layout/orgChart1" loCatId="hierarchy" qsTypeId="urn:microsoft.com/office/officeart/2005/8/quickstyle/simple1" qsCatId="simple" csTypeId="urn:microsoft.com/office/officeart/2005/8/colors/accent1_2" csCatId="accent1"/>
      <dgm:spPr/>
    </dgm:pt>
    <dgm:pt modelId="{98547DA6-39A0-47B6-A564-12DD6A08298B}">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5621C8E5-D3EC-43FD-9AAA-D6D4FAAC0079}" type="parTrans" cxnId="{B4AA17C5-1CB2-45C2-B5D1-255832AC00BD}">
      <dgm:prSet/>
      <dgm:spPr/>
    </dgm:pt>
    <dgm:pt modelId="{9FBD0843-1EAD-405A-AAE5-2B66DC8895B4}" type="sibTrans" cxnId="{B4AA17C5-1CB2-45C2-B5D1-255832AC00BD}">
      <dgm:prSet/>
      <dgm:spPr/>
    </dgm:pt>
    <dgm:pt modelId="{D68F0E42-2D4B-4576-B119-8168192EFAB0}">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95C3ACC0-AE01-4F57-A779-DB786D414DE0}" type="parTrans" cxnId="{C2F8F62B-9EC6-4F21-88F2-A040CB59BFAF}">
      <dgm:prSet/>
      <dgm:spPr/>
    </dgm:pt>
    <dgm:pt modelId="{59BBC396-67DD-40A5-BC9F-E1F942B7F0F7}" type="sibTrans" cxnId="{C2F8F62B-9EC6-4F21-88F2-A040CB59BFAF}">
      <dgm:prSet/>
      <dgm:spPr/>
    </dgm:pt>
    <dgm:pt modelId="{C2722B3E-A62F-4DE3-A3BD-746101D5CE7E}">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E8593CBD-5C5C-4FFD-B6FA-B59A43EF2C59}" type="parTrans" cxnId="{84785F9C-A095-469D-9B7B-93E8451F1AA4}">
      <dgm:prSet/>
      <dgm:spPr/>
    </dgm:pt>
    <dgm:pt modelId="{2DC2E256-D586-407D-8DF4-614D64BD85CF}" type="sibTrans" cxnId="{84785F9C-A095-469D-9B7B-93E8451F1AA4}">
      <dgm:prSet/>
      <dgm:spPr/>
    </dgm:pt>
    <dgm:pt modelId="{F79313EF-F2A8-4F52-8C90-E76BA73076D3}">
      <dgm:prSet/>
      <dgm:spPr/>
      <dgm:t>
        <a:bodyPr/>
        <a:lstStyle/>
        <a:p>
          <a:endParaRPr lang="en-US"/>
        </a:p>
      </dgm:t>
    </dgm:pt>
    <dgm:pt modelId="{98087689-31E2-40B5-8774-75F5A4EE8120}" type="parTrans" cxnId="{2C9DAC0A-61B3-48AA-913F-9648239E1988}">
      <dgm:prSet/>
      <dgm:spPr/>
    </dgm:pt>
    <dgm:pt modelId="{4D312C3C-45EA-4217-BDA8-21A0815190B4}" type="sibTrans" cxnId="{2C9DAC0A-61B3-48AA-913F-9648239E1988}">
      <dgm:prSet/>
      <dgm:spPr/>
    </dgm:pt>
    <dgm:pt modelId="{BC26C1D1-369A-4D4F-96DE-857969B6DA8A}" type="pres">
      <dgm:prSet presAssocID="{73A6282C-3BB9-4566-9A5B-4D7A8273C294}" presName="hierChild1" presStyleCnt="0">
        <dgm:presLayoutVars>
          <dgm:orgChart val="1"/>
          <dgm:chPref val="1"/>
          <dgm:dir/>
          <dgm:animOne val="branch"/>
          <dgm:animLvl val="lvl"/>
          <dgm:resizeHandles/>
        </dgm:presLayoutVars>
      </dgm:prSet>
      <dgm:spPr/>
    </dgm:pt>
    <dgm:pt modelId="{86F13597-E032-45D0-8ADE-88A2681E1DB8}" type="pres">
      <dgm:prSet presAssocID="{98547DA6-39A0-47B6-A564-12DD6A08298B}" presName="hierRoot1" presStyleCnt="0">
        <dgm:presLayoutVars>
          <dgm:hierBranch/>
        </dgm:presLayoutVars>
      </dgm:prSet>
      <dgm:spPr/>
    </dgm:pt>
    <dgm:pt modelId="{59880DAC-EACA-4CEF-B348-803196450379}" type="pres">
      <dgm:prSet presAssocID="{98547DA6-39A0-47B6-A564-12DD6A08298B}" presName="rootComposite1" presStyleCnt="0"/>
      <dgm:spPr/>
    </dgm:pt>
    <dgm:pt modelId="{FDCAB2A7-B0D8-487C-A825-1BFFEB965E25}" type="pres">
      <dgm:prSet presAssocID="{98547DA6-39A0-47B6-A564-12DD6A08298B}" presName="rootText1" presStyleLbl="node0" presStyleIdx="0" presStyleCnt="1">
        <dgm:presLayoutVars>
          <dgm:chPref val="3"/>
        </dgm:presLayoutVars>
      </dgm:prSet>
      <dgm:spPr/>
    </dgm:pt>
    <dgm:pt modelId="{1B8D18A6-66D1-422C-A1AE-676F058865E4}" type="pres">
      <dgm:prSet presAssocID="{98547DA6-39A0-47B6-A564-12DD6A08298B}" presName="rootConnector1" presStyleLbl="node1" presStyleIdx="0" presStyleCnt="0"/>
      <dgm:spPr/>
    </dgm:pt>
    <dgm:pt modelId="{5E390D34-44EA-446A-AC29-3386E38B1213}" type="pres">
      <dgm:prSet presAssocID="{98547DA6-39A0-47B6-A564-12DD6A08298B}" presName="hierChild2" presStyleCnt="0"/>
      <dgm:spPr/>
    </dgm:pt>
    <dgm:pt modelId="{D5DFE5CE-B0E0-4377-A8E6-6B1D9C3C8074}" type="pres">
      <dgm:prSet presAssocID="{95C3ACC0-AE01-4F57-A779-DB786D414DE0}" presName="Name35" presStyleLbl="parChTrans1D2" presStyleIdx="0" presStyleCnt="3"/>
      <dgm:spPr/>
    </dgm:pt>
    <dgm:pt modelId="{146C00D3-54CA-4C7C-A9BF-41E201BE2141}" type="pres">
      <dgm:prSet presAssocID="{D68F0E42-2D4B-4576-B119-8168192EFAB0}" presName="hierRoot2" presStyleCnt="0">
        <dgm:presLayoutVars>
          <dgm:hierBranch/>
        </dgm:presLayoutVars>
      </dgm:prSet>
      <dgm:spPr/>
    </dgm:pt>
    <dgm:pt modelId="{CC269954-E9C9-4244-8985-803B0BC6B548}" type="pres">
      <dgm:prSet presAssocID="{D68F0E42-2D4B-4576-B119-8168192EFAB0}" presName="rootComposite" presStyleCnt="0"/>
      <dgm:spPr/>
    </dgm:pt>
    <dgm:pt modelId="{4A3EAE8B-3B2E-4EBB-9BB7-6C57481A9AE5}" type="pres">
      <dgm:prSet presAssocID="{D68F0E42-2D4B-4576-B119-8168192EFAB0}" presName="rootText" presStyleLbl="node2" presStyleIdx="0" presStyleCnt="3">
        <dgm:presLayoutVars>
          <dgm:chPref val="3"/>
        </dgm:presLayoutVars>
      </dgm:prSet>
      <dgm:spPr/>
    </dgm:pt>
    <dgm:pt modelId="{A9FFF1A6-8575-4CF8-884E-6E4F442845DB}" type="pres">
      <dgm:prSet presAssocID="{D68F0E42-2D4B-4576-B119-8168192EFAB0}" presName="rootConnector" presStyleLbl="node2" presStyleIdx="0" presStyleCnt="3"/>
      <dgm:spPr/>
    </dgm:pt>
    <dgm:pt modelId="{AAEEB3D9-3A6E-4EBF-A9DD-B7B76F0807BF}" type="pres">
      <dgm:prSet presAssocID="{D68F0E42-2D4B-4576-B119-8168192EFAB0}" presName="hierChild4" presStyleCnt="0"/>
      <dgm:spPr/>
    </dgm:pt>
    <dgm:pt modelId="{8EB855A2-D733-488C-8ED7-9231EAD1ED27}" type="pres">
      <dgm:prSet presAssocID="{D68F0E42-2D4B-4576-B119-8168192EFAB0}" presName="hierChild5" presStyleCnt="0"/>
      <dgm:spPr/>
    </dgm:pt>
    <dgm:pt modelId="{20D6E6EB-ED66-483A-81E7-220AF1669F59}" type="pres">
      <dgm:prSet presAssocID="{E8593CBD-5C5C-4FFD-B6FA-B59A43EF2C59}" presName="Name35" presStyleLbl="parChTrans1D2" presStyleIdx="1" presStyleCnt="3"/>
      <dgm:spPr/>
    </dgm:pt>
    <dgm:pt modelId="{A74CDEE0-A164-490F-99B6-EB0E790175E0}" type="pres">
      <dgm:prSet presAssocID="{C2722B3E-A62F-4DE3-A3BD-746101D5CE7E}" presName="hierRoot2" presStyleCnt="0">
        <dgm:presLayoutVars>
          <dgm:hierBranch/>
        </dgm:presLayoutVars>
      </dgm:prSet>
      <dgm:spPr/>
    </dgm:pt>
    <dgm:pt modelId="{ACE0DDC2-5281-4E90-8641-4C6EF97D3045}" type="pres">
      <dgm:prSet presAssocID="{C2722B3E-A62F-4DE3-A3BD-746101D5CE7E}" presName="rootComposite" presStyleCnt="0"/>
      <dgm:spPr/>
    </dgm:pt>
    <dgm:pt modelId="{4C763EE4-0FC8-4248-91A5-B75DDA32ED5B}" type="pres">
      <dgm:prSet presAssocID="{C2722B3E-A62F-4DE3-A3BD-746101D5CE7E}" presName="rootText" presStyleLbl="node2" presStyleIdx="1" presStyleCnt="3">
        <dgm:presLayoutVars>
          <dgm:chPref val="3"/>
        </dgm:presLayoutVars>
      </dgm:prSet>
      <dgm:spPr/>
    </dgm:pt>
    <dgm:pt modelId="{F9AB361C-0F31-40FE-BB15-A6A81F809502}" type="pres">
      <dgm:prSet presAssocID="{C2722B3E-A62F-4DE3-A3BD-746101D5CE7E}" presName="rootConnector" presStyleLbl="node2" presStyleIdx="1" presStyleCnt="3"/>
      <dgm:spPr/>
    </dgm:pt>
    <dgm:pt modelId="{4025F530-763B-4206-A111-6E40E4664FCC}" type="pres">
      <dgm:prSet presAssocID="{C2722B3E-A62F-4DE3-A3BD-746101D5CE7E}" presName="hierChild4" presStyleCnt="0"/>
      <dgm:spPr/>
    </dgm:pt>
    <dgm:pt modelId="{0D40FF82-2597-41D9-A96B-A2062582BB94}" type="pres">
      <dgm:prSet presAssocID="{C2722B3E-A62F-4DE3-A3BD-746101D5CE7E}" presName="hierChild5" presStyleCnt="0"/>
      <dgm:spPr/>
    </dgm:pt>
    <dgm:pt modelId="{F0DCB251-3BA0-4EC7-B3A5-A466F2ECE161}" type="pres">
      <dgm:prSet presAssocID="{98087689-31E2-40B5-8774-75F5A4EE8120}" presName="Name35" presStyleLbl="parChTrans1D2" presStyleIdx="2" presStyleCnt="3"/>
      <dgm:spPr/>
    </dgm:pt>
    <dgm:pt modelId="{7B85EC78-C11A-4CA4-8678-933FA79DBC48}" type="pres">
      <dgm:prSet presAssocID="{F79313EF-F2A8-4F52-8C90-E76BA73076D3}" presName="hierRoot2" presStyleCnt="0">
        <dgm:presLayoutVars>
          <dgm:hierBranch/>
        </dgm:presLayoutVars>
      </dgm:prSet>
      <dgm:spPr/>
    </dgm:pt>
    <dgm:pt modelId="{566F2A53-9057-46B7-8016-5D2D091F7908}" type="pres">
      <dgm:prSet presAssocID="{F79313EF-F2A8-4F52-8C90-E76BA73076D3}" presName="rootComposite" presStyleCnt="0"/>
      <dgm:spPr/>
    </dgm:pt>
    <dgm:pt modelId="{D39F745B-19F9-4423-8D30-3B0C10B47257}" type="pres">
      <dgm:prSet presAssocID="{F79313EF-F2A8-4F52-8C90-E76BA73076D3}" presName="rootText" presStyleLbl="node2" presStyleIdx="2" presStyleCnt="3">
        <dgm:presLayoutVars>
          <dgm:chPref val="3"/>
        </dgm:presLayoutVars>
      </dgm:prSet>
      <dgm:spPr/>
    </dgm:pt>
    <dgm:pt modelId="{1E8E15C0-4250-47D1-8ADD-70775296DB6C}" type="pres">
      <dgm:prSet presAssocID="{F79313EF-F2A8-4F52-8C90-E76BA73076D3}" presName="rootConnector" presStyleLbl="node2" presStyleIdx="2" presStyleCnt="3"/>
      <dgm:spPr/>
    </dgm:pt>
    <dgm:pt modelId="{F6C41299-02EE-4437-973E-408C4EEA55C8}" type="pres">
      <dgm:prSet presAssocID="{F79313EF-F2A8-4F52-8C90-E76BA73076D3}" presName="hierChild4" presStyleCnt="0"/>
      <dgm:spPr/>
    </dgm:pt>
    <dgm:pt modelId="{E106ECDA-B846-4C7C-91A1-64C30407683A}" type="pres">
      <dgm:prSet presAssocID="{F79313EF-F2A8-4F52-8C90-E76BA73076D3}" presName="hierChild5" presStyleCnt="0"/>
      <dgm:spPr/>
    </dgm:pt>
    <dgm:pt modelId="{0DA72487-5197-460E-B413-535FD00176AF}" type="pres">
      <dgm:prSet presAssocID="{98547DA6-39A0-47B6-A564-12DD6A08298B}" presName="hierChild3" presStyleCnt="0"/>
      <dgm:spPr/>
    </dgm:pt>
  </dgm:ptLst>
  <dgm:cxnLst>
    <dgm:cxn modelId="{F654BFE7-A5E8-4EED-9455-86345DE4FAA9}" type="presOf" srcId="{C2722B3E-A62F-4DE3-A3BD-746101D5CE7E}" destId="{F9AB361C-0F31-40FE-BB15-A6A81F809502}" srcOrd="1" destOrd="0" presId="urn:microsoft.com/office/officeart/2005/8/layout/orgChart1"/>
    <dgm:cxn modelId="{2C9DAC0A-61B3-48AA-913F-9648239E1988}" srcId="{98547DA6-39A0-47B6-A564-12DD6A08298B}" destId="{F79313EF-F2A8-4F52-8C90-E76BA73076D3}" srcOrd="2" destOrd="0" parTransId="{98087689-31E2-40B5-8774-75F5A4EE8120}" sibTransId="{4D312C3C-45EA-4217-BDA8-21A0815190B4}"/>
    <dgm:cxn modelId="{2345EF82-B669-4A44-8ED9-02CEF4D584D8}" type="presOf" srcId="{E8593CBD-5C5C-4FFD-B6FA-B59A43EF2C59}" destId="{20D6E6EB-ED66-483A-81E7-220AF1669F59}" srcOrd="0" destOrd="0" presId="urn:microsoft.com/office/officeart/2005/8/layout/orgChart1"/>
    <dgm:cxn modelId="{12B47451-5F88-4A92-94FD-44A3FDE17047}" type="presOf" srcId="{98547DA6-39A0-47B6-A564-12DD6A08298B}" destId="{1B8D18A6-66D1-422C-A1AE-676F058865E4}" srcOrd="1" destOrd="0" presId="urn:microsoft.com/office/officeart/2005/8/layout/orgChart1"/>
    <dgm:cxn modelId="{565EB83B-9E2C-40B2-8A5C-20CB11E53DB7}" type="presOf" srcId="{73A6282C-3BB9-4566-9A5B-4D7A8273C294}" destId="{BC26C1D1-369A-4D4F-96DE-857969B6DA8A}" srcOrd="0" destOrd="0" presId="urn:microsoft.com/office/officeart/2005/8/layout/orgChart1"/>
    <dgm:cxn modelId="{F40E7663-93F0-4038-A165-002925F400E6}" type="presOf" srcId="{D68F0E42-2D4B-4576-B119-8168192EFAB0}" destId="{A9FFF1A6-8575-4CF8-884E-6E4F442845DB}" srcOrd="1" destOrd="0" presId="urn:microsoft.com/office/officeart/2005/8/layout/orgChart1"/>
    <dgm:cxn modelId="{5AECDE28-660D-43A6-B734-9F8CC748BC0F}" type="presOf" srcId="{98087689-31E2-40B5-8774-75F5A4EE8120}" destId="{F0DCB251-3BA0-4EC7-B3A5-A466F2ECE161}" srcOrd="0" destOrd="0" presId="urn:microsoft.com/office/officeart/2005/8/layout/orgChart1"/>
    <dgm:cxn modelId="{3D01AA8D-2D7A-448C-918F-014DE734E29A}" type="presOf" srcId="{C2722B3E-A62F-4DE3-A3BD-746101D5CE7E}" destId="{4C763EE4-0FC8-4248-91A5-B75DDA32ED5B}" srcOrd="0" destOrd="0" presId="urn:microsoft.com/office/officeart/2005/8/layout/orgChart1"/>
    <dgm:cxn modelId="{3EDB4A49-401E-4D2F-A676-EF443CF4201B}" type="presOf" srcId="{95C3ACC0-AE01-4F57-A779-DB786D414DE0}" destId="{D5DFE5CE-B0E0-4377-A8E6-6B1D9C3C8074}" srcOrd="0" destOrd="0" presId="urn:microsoft.com/office/officeart/2005/8/layout/orgChart1"/>
    <dgm:cxn modelId="{C2F8F62B-9EC6-4F21-88F2-A040CB59BFAF}" srcId="{98547DA6-39A0-47B6-A564-12DD6A08298B}" destId="{D68F0E42-2D4B-4576-B119-8168192EFAB0}" srcOrd="0" destOrd="0" parTransId="{95C3ACC0-AE01-4F57-A779-DB786D414DE0}" sibTransId="{59BBC396-67DD-40A5-BC9F-E1F942B7F0F7}"/>
    <dgm:cxn modelId="{E45ADABF-4022-4D8F-A246-0B4A4B4C3A83}" type="presOf" srcId="{F79313EF-F2A8-4F52-8C90-E76BA73076D3}" destId="{D39F745B-19F9-4423-8D30-3B0C10B47257}" srcOrd="0" destOrd="0" presId="urn:microsoft.com/office/officeart/2005/8/layout/orgChart1"/>
    <dgm:cxn modelId="{84785F9C-A095-469D-9B7B-93E8451F1AA4}" srcId="{98547DA6-39A0-47B6-A564-12DD6A08298B}" destId="{C2722B3E-A62F-4DE3-A3BD-746101D5CE7E}" srcOrd="1" destOrd="0" parTransId="{E8593CBD-5C5C-4FFD-B6FA-B59A43EF2C59}" sibTransId="{2DC2E256-D586-407D-8DF4-614D64BD85CF}"/>
    <dgm:cxn modelId="{03938C4F-97D0-498B-B31B-FADF0D64EAC1}" type="presOf" srcId="{F79313EF-F2A8-4F52-8C90-E76BA73076D3}" destId="{1E8E15C0-4250-47D1-8ADD-70775296DB6C}" srcOrd="1" destOrd="0" presId="urn:microsoft.com/office/officeart/2005/8/layout/orgChart1"/>
    <dgm:cxn modelId="{7CFB5523-4A9B-48DC-9FD9-659A8D8B9322}" type="presOf" srcId="{98547DA6-39A0-47B6-A564-12DD6A08298B}" destId="{FDCAB2A7-B0D8-487C-A825-1BFFEB965E25}" srcOrd="0" destOrd="0" presId="urn:microsoft.com/office/officeart/2005/8/layout/orgChart1"/>
    <dgm:cxn modelId="{59FF9305-00E3-43FF-962E-F16D07C30103}" type="presOf" srcId="{D68F0E42-2D4B-4576-B119-8168192EFAB0}" destId="{4A3EAE8B-3B2E-4EBB-9BB7-6C57481A9AE5}" srcOrd="0" destOrd="0" presId="urn:microsoft.com/office/officeart/2005/8/layout/orgChart1"/>
    <dgm:cxn modelId="{B4AA17C5-1CB2-45C2-B5D1-255832AC00BD}" srcId="{73A6282C-3BB9-4566-9A5B-4D7A8273C294}" destId="{98547DA6-39A0-47B6-A564-12DD6A08298B}" srcOrd="0" destOrd="0" parTransId="{5621C8E5-D3EC-43FD-9AAA-D6D4FAAC0079}" sibTransId="{9FBD0843-1EAD-405A-AAE5-2B66DC8895B4}"/>
    <dgm:cxn modelId="{5D63DAC0-BC77-438D-911E-3BD1A2CCAD58}" type="presParOf" srcId="{BC26C1D1-369A-4D4F-96DE-857969B6DA8A}" destId="{86F13597-E032-45D0-8ADE-88A2681E1DB8}" srcOrd="0" destOrd="0" presId="urn:microsoft.com/office/officeart/2005/8/layout/orgChart1"/>
    <dgm:cxn modelId="{A4E20ABC-F02F-4749-83B3-A61259C2E709}" type="presParOf" srcId="{86F13597-E032-45D0-8ADE-88A2681E1DB8}" destId="{59880DAC-EACA-4CEF-B348-803196450379}" srcOrd="0" destOrd="0" presId="urn:microsoft.com/office/officeart/2005/8/layout/orgChart1"/>
    <dgm:cxn modelId="{7C5725E3-EB12-4D54-8813-C0D8251F38C9}" type="presParOf" srcId="{59880DAC-EACA-4CEF-B348-803196450379}" destId="{FDCAB2A7-B0D8-487C-A825-1BFFEB965E25}" srcOrd="0" destOrd="0" presId="urn:microsoft.com/office/officeart/2005/8/layout/orgChart1"/>
    <dgm:cxn modelId="{B4AD5712-3619-47E6-A0A9-E25BEB3185C8}" type="presParOf" srcId="{59880DAC-EACA-4CEF-B348-803196450379}" destId="{1B8D18A6-66D1-422C-A1AE-676F058865E4}" srcOrd="1" destOrd="0" presId="urn:microsoft.com/office/officeart/2005/8/layout/orgChart1"/>
    <dgm:cxn modelId="{B4788C32-2D96-4426-B2CC-5DA311BB5C9F}" type="presParOf" srcId="{86F13597-E032-45D0-8ADE-88A2681E1DB8}" destId="{5E390D34-44EA-446A-AC29-3386E38B1213}" srcOrd="1" destOrd="0" presId="urn:microsoft.com/office/officeart/2005/8/layout/orgChart1"/>
    <dgm:cxn modelId="{3EA5D888-0CBD-47CE-989F-088D0C73C26F}" type="presParOf" srcId="{5E390D34-44EA-446A-AC29-3386E38B1213}" destId="{D5DFE5CE-B0E0-4377-A8E6-6B1D9C3C8074}" srcOrd="0" destOrd="0" presId="urn:microsoft.com/office/officeart/2005/8/layout/orgChart1"/>
    <dgm:cxn modelId="{BF5A54F0-E805-4BD9-B70B-0971C1A63588}" type="presParOf" srcId="{5E390D34-44EA-446A-AC29-3386E38B1213}" destId="{146C00D3-54CA-4C7C-A9BF-41E201BE2141}" srcOrd="1" destOrd="0" presId="urn:microsoft.com/office/officeart/2005/8/layout/orgChart1"/>
    <dgm:cxn modelId="{5C9A6E2B-1288-418F-8C6C-24EA0A2863DB}" type="presParOf" srcId="{146C00D3-54CA-4C7C-A9BF-41E201BE2141}" destId="{CC269954-E9C9-4244-8985-803B0BC6B548}" srcOrd="0" destOrd="0" presId="urn:microsoft.com/office/officeart/2005/8/layout/orgChart1"/>
    <dgm:cxn modelId="{79770F75-F0C6-41D5-BF21-FCD29B3D0F61}" type="presParOf" srcId="{CC269954-E9C9-4244-8985-803B0BC6B548}" destId="{4A3EAE8B-3B2E-4EBB-9BB7-6C57481A9AE5}" srcOrd="0" destOrd="0" presId="urn:microsoft.com/office/officeart/2005/8/layout/orgChart1"/>
    <dgm:cxn modelId="{EA83DA7A-919C-4099-89E8-E8F8FD8C5F24}" type="presParOf" srcId="{CC269954-E9C9-4244-8985-803B0BC6B548}" destId="{A9FFF1A6-8575-4CF8-884E-6E4F442845DB}" srcOrd="1" destOrd="0" presId="urn:microsoft.com/office/officeart/2005/8/layout/orgChart1"/>
    <dgm:cxn modelId="{1EB37476-8644-4281-AB92-1F3D360A9559}" type="presParOf" srcId="{146C00D3-54CA-4C7C-A9BF-41E201BE2141}" destId="{AAEEB3D9-3A6E-4EBF-A9DD-B7B76F0807BF}" srcOrd="1" destOrd="0" presId="urn:microsoft.com/office/officeart/2005/8/layout/orgChart1"/>
    <dgm:cxn modelId="{66074A30-01EB-4EAA-8BDC-545C7D0614F2}" type="presParOf" srcId="{146C00D3-54CA-4C7C-A9BF-41E201BE2141}" destId="{8EB855A2-D733-488C-8ED7-9231EAD1ED27}" srcOrd="2" destOrd="0" presId="urn:microsoft.com/office/officeart/2005/8/layout/orgChart1"/>
    <dgm:cxn modelId="{F88DFDFD-4E71-4A7E-841F-DE880E8BB7A9}" type="presParOf" srcId="{5E390D34-44EA-446A-AC29-3386E38B1213}" destId="{20D6E6EB-ED66-483A-81E7-220AF1669F59}" srcOrd="2" destOrd="0" presId="urn:microsoft.com/office/officeart/2005/8/layout/orgChart1"/>
    <dgm:cxn modelId="{A7F45280-BEC4-4CF0-8E38-0BB734EFE438}" type="presParOf" srcId="{5E390D34-44EA-446A-AC29-3386E38B1213}" destId="{A74CDEE0-A164-490F-99B6-EB0E790175E0}" srcOrd="3" destOrd="0" presId="urn:microsoft.com/office/officeart/2005/8/layout/orgChart1"/>
    <dgm:cxn modelId="{226452AF-0D6E-4C5D-A5D7-6D8DC3AA5DA7}" type="presParOf" srcId="{A74CDEE0-A164-490F-99B6-EB0E790175E0}" destId="{ACE0DDC2-5281-4E90-8641-4C6EF97D3045}" srcOrd="0" destOrd="0" presId="urn:microsoft.com/office/officeart/2005/8/layout/orgChart1"/>
    <dgm:cxn modelId="{56C86410-80B6-4E43-B6AE-47B2B4494AE1}" type="presParOf" srcId="{ACE0DDC2-5281-4E90-8641-4C6EF97D3045}" destId="{4C763EE4-0FC8-4248-91A5-B75DDA32ED5B}" srcOrd="0" destOrd="0" presId="urn:microsoft.com/office/officeart/2005/8/layout/orgChart1"/>
    <dgm:cxn modelId="{4479D9EE-5352-4524-BC2C-3E67EE6FE929}" type="presParOf" srcId="{ACE0DDC2-5281-4E90-8641-4C6EF97D3045}" destId="{F9AB361C-0F31-40FE-BB15-A6A81F809502}" srcOrd="1" destOrd="0" presId="urn:microsoft.com/office/officeart/2005/8/layout/orgChart1"/>
    <dgm:cxn modelId="{281B87F9-510C-4AA5-AD27-A2745D8FFB3F}" type="presParOf" srcId="{A74CDEE0-A164-490F-99B6-EB0E790175E0}" destId="{4025F530-763B-4206-A111-6E40E4664FCC}" srcOrd="1" destOrd="0" presId="urn:microsoft.com/office/officeart/2005/8/layout/orgChart1"/>
    <dgm:cxn modelId="{59EF0EA3-70E1-41BA-8C3B-CE448561AC42}" type="presParOf" srcId="{A74CDEE0-A164-490F-99B6-EB0E790175E0}" destId="{0D40FF82-2597-41D9-A96B-A2062582BB94}" srcOrd="2" destOrd="0" presId="urn:microsoft.com/office/officeart/2005/8/layout/orgChart1"/>
    <dgm:cxn modelId="{F16EBE26-554D-445F-AA24-3CD446E676BF}" type="presParOf" srcId="{5E390D34-44EA-446A-AC29-3386E38B1213}" destId="{F0DCB251-3BA0-4EC7-B3A5-A466F2ECE161}" srcOrd="4" destOrd="0" presId="urn:microsoft.com/office/officeart/2005/8/layout/orgChart1"/>
    <dgm:cxn modelId="{5265E6E9-1FF2-41C3-925E-B18DDFC45F70}" type="presParOf" srcId="{5E390D34-44EA-446A-AC29-3386E38B1213}" destId="{7B85EC78-C11A-4CA4-8678-933FA79DBC48}" srcOrd="5" destOrd="0" presId="urn:microsoft.com/office/officeart/2005/8/layout/orgChart1"/>
    <dgm:cxn modelId="{75931375-F328-43DC-90FD-D7DF37DDFF99}" type="presParOf" srcId="{7B85EC78-C11A-4CA4-8678-933FA79DBC48}" destId="{566F2A53-9057-46B7-8016-5D2D091F7908}" srcOrd="0" destOrd="0" presId="urn:microsoft.com/office/officeart/2005/8/layout/orgChart1"/>
    <dgm:cxn modelId="{BAF904A8-BD2E-4539-BC7C-B01FE5923023}" type="presParOf" srcId="{566F2A53-9057-46B7-8016-5D2D091F7908}" destId="{D39F745B-19F9-4423-8D30-3B0C10B47257}" srcOrd="0" destOrd="0" presId="urn:microsoft.com/office/officeart/2005/8/layout/orgChart1"/>
    <dgm:cxn modelId="{E2C7EC97-F397-4917-87CF-CE6A12EE5992}" type="presParOf" srcId="{566F2A53-9057-46B7-8016-5D2D091F7908}" destId="{1E8E15C0-4250-47D1-8ADD-70775296DB6C}" srcOrd="1" destOrd="0" presId="urn:microsoft.com/office/officeart/2005/8/layout/orgChart1"/>
    <dgm:cxn modelId="{82B3D5F4-DE05-42D9-817F-FE74D12AEC74}" type="presParOf" srcId="{7B85EC78-C11A-4CA4-8678-933FA79DBC48}" destId="{F6C41299-02EE-4437-973E-408C4EEA55C8}" srcOrd="1" destOrd="0" presId="urn:microsoft.com/office/officeart/2005/8/layout/orgChart1"/>
    <dgm:cxn modelId="{D05EF2EF-9F1C-49B4-9C91-AE79E745BE97}" type="presParOf" srcId="{7B85EC78-C11A-4CA4-8678-933FA79DBC48}" destId="{E106ECDA-B846-4C7C-91A1-64C30407683A}" srcOrd="2" destOrd="0" presId="urn:microsoft.com/office/officeart/2005/8/layout/orgChart1"/>
    <dgm:cxn modelId="{6DD0C142-52F4-4981-A815-C28C9C161197}" type="presParOf" srcId="{86F13597-E032-45D0-8ADE-88A2681E1DB8}" destId="{0DA72487-5197-460E-B413-535FD00176A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defTabSz="912813">
              <a:buClrTx/>
              <a:defRPr sz="1200"/>
            </a:lvl1pPr>
          </a:lstStyle>
          <a:p>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defTabSz="912813">
              <a:buClrTx/>
              <a:defRPr sz="1200"/>
            </a:lvl1pPr>
          </a:lstStyle>
          <a:p>
            <a:endParaRPr lang="en-US"/>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l" defTabSz="912813">
              <a:buClrTx/>
              <a:defRPr sz="1200"/>
            </a:lvl1pPr>
          </a:lstStyle>
          <a:p>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defTabSz="912813">
              <a:buClrTx/>
              <a:defRPr sz="1200"/>
            </a:lvl1pPr>
          </a:lstStyle>
          <a:p>
            <a:fld id="{370840B3-D76E-42BD-9584-00D874CBD314}" type="slidenum">
              <a:rPr lang="en-US"/>
              <a:pPr/>
              <a:t>‹#›</a:t>
            </a:fld>
            <a:endParaRPr lang="en-US"/>
          </a:p>
        </p:txBody>
      </p:sp>
    </p:spTree>
    <p:extLst>
      <p:ext uri="{BB962C8B-B14F-4D97-AF65-F5344CB8AC3E}">
        <p14:creationId xmlns:p14="http://schemas.microsoft.com/office/powerpoint/2010/main" val="26274575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BEA83-2BD9-4ECF-9BF9-280FF2AAA57B}" type="slidenum">
              <a:rPr lang="en-US"/>
              <a:pPr/>
              <a:t>1</a:t>
            </a:fld>
            <a:endParaRPr lang="en-US"/>
          </a:p>
        </p:txBody>
      </p:sp>
      <p:sp>
        <p:nvSpPr>
          <p:cNvPr id="1543170" name="Rectangle 2"/>
          <p:cNvSpPr>
            <a:spLocks noGrp="1" noRot="1" noChangeAspect="1" noChangeArrowheads="1" noTextEdit="1"/>
          </p:cNvSpPr>
          <p:nvPr>
            <p:ph type="sldImg"/>
          </p:nvPr>
        </p:nvSpPr>
        <p:spPr>
          <a:ln/>
        </p:spPr>
      </p:sp>
      <p:sp>
        <p:nvSpPr>
          <p:cNvPr id="154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6AC3D-859F-45B2-A43E-08831D6410D7}" type="slidenum">
              <a:rPr lang="en-US"/>
              <a:pPr/>
              <a:t>10</a:t>
            </a:fld>
            <a:endParaRPr lang="en-US"/>
          </a:p>
        </p:txBody>
      </p:sp>
      <p:sp>
        <p:nvSpPr>
          <p:cNvPr id="1643522" name="Rectangle 2"/>
          <p:cNvSpPr>
            <a:spLocks noGrp="1" noRot="1" noChangeAspect="1" noChangeArrowheads="1" noTextEdit="1"/>
          </p:cNvSpPr>
          <p:nvPr>
            <p:ph type="sldImg"/>
          </p:nvPr>
        </p:nvSpPr>
        <p:spPr>
          <a:ln/>
        </p:spPr>
      </p:sp>
      <p:sp>
        <p:nvSpPr>
          <p:cNvPr id="1643523" name="Rectangle 3"/>
          <p:cNvSpPr>
            <a:spLocks noGrp="1" noChangeArrowheads="1"/>
          </p:cNvSpPr>
          <p:nvPr>
            <p:ph type="body" idx="1"/>
          </p:nvPr>
        </p:nvSpPr>
        <p:spPr>
          <a:xfrm>
            <a:off x="731838" y="4562475"/>
            <a:ext cx="5851525" cy="43180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2E89-FFD5-4934-B2BF-68BB7E72B89B}" type="slidenum">
              <a:rPr lang="en-US"/>
              <a:pPr/>
              <a:t>11</a:t>
            </a:fld>
            <a:endParaRPr lang="en-US"/>
          </a:p>
        </p:txBody>
      </p:sp>
      <p:sp>
        <p:nvSpPr>
          <p:cNvPr id="1584130" name="Rectangle 2"/>
          <p:cNvSpPr>
            <a:spLocks noGrp="1" noRot="1" noChangeAspect="1" noChangeArrowheads="1" noTextEdit="1"/>
          </p:cNvSpPr>
          <p:nvPr>
            <p:ph type="sldImg"/>
          </p:nvPr>
        </p:nvSpPr>
        <p:spPr>
          <a:ln/>
        </p:spPr>
      </p:sp>
      <p:sp>
        <p:nvSpPr>
          <p:cNvPr id="158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C2EC5-22D5-465B-A704-28F12091DC3F}" type="slidenum">
              <a:rPr lang="en-US"/>
              <a:pPr/>
              <a:t>12</a:t>
            </a:fld>
            <a:endParaRPr lang="en-US"/>
          </a:p>
        </p:txBody>
      </p:sp>
      <p:sp>
        <p:nvSpPr>
          <p:cNvPr id="1655810" name="Rectangle 2"/>
          <p:cNvSpPr>
            <a:spLocks noGrp="1" noRot="1" noChangeAspect="1" noChangeArrowheads="1" noTextEdit="1"/>
          </p:cNvSpPr>
          <p:nvPr>
            <p:ph type="sldImg"/>
          </p:nvPr>
        </p:nvSpPr>
        <p:spPr>
          <a:ln/>
        </p:spPr>
      </p:sp>
      <p:sp>
        <p:nvSpPr>
          <p:cNvPr id="165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CC076-2583-48F7-AFC5-112BE6880EF0}" type="slidenum">
              <a:rPr lang="en-US"/>
              <a:pPr/>
              <a:t>13</a:t>
            </a:fld>
            <a:endParaRPr lang="en-US"/>
          </a:p>
        </p:txBody>
      </p:sp>
      <p:sp>
        <p:nvSpPr>
          <p:cNvPr id="1686530" name="Rectangle 2"/>
          <p:cNvSpPr>
            <a:spLocks noGrp="1" noRot="1" noChangeAspect="1" noChangeArrowheads="1" noTextEdit="1"/>
          </p:cNvSpPr>
          <p:nvPr>
            <p:ph type="sldImg"/>
          </p:nvPr>
        </p:nvSpPr>
        <p:spPr>
          <a:ln/>
        </p:spPr>
      </p:sp>
      <p:sp>
        <p:nvSpPr>
          <p:cNvPr id="168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05376-5610-402B-B13A-2CA472451E66}" type="slidenum">
              <a:rPr lang="en-US"/>
              <a:pPr/>
              <a:t>14</a:t>
            </a:fld>
            <a:endParaRPr lang="en-US"/>
          </a:p>
        </p:txBody>
      </p:sp>
      <p:sp>
        <p:nvSpPr>
          <p:cNvPr id="1653762" name="Rectangle 2"/>
          <p:cNvSpPr>
            <a:spLocks noGrp="1" noRot="1" noChangeAspect="1" noChangeArrowheads="1" noTextEdit="1"/>
          </p:cNvSpPr>
          <p:nvPr>
            <p:ph type="sldImg"/>
          </p:nvPr>
        </p:nvSpPr>
        <p:spPr>
          <a:ln/>
        </p:spPr>
      </p:sp>
      <p:sp>
        <p:nvSpPr>
          <p:cNvPr id="165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92A5C-9FCA-4439-8C2B-C40AA552212C}" type="slidenum">
              <a:rPr lang="en-US"/>
              <a:pPr/>
              <a:t>15</a:t>
            </a:fld>
            <a:endParaRPr lang="en-US"/>
          </a:p>
        </p:txBody>
      </p:sp>
      <p:sp>
        <p:nvSpPr>
          <p:cNvPr id="1587202" name="Rectangle 2"/>
          <p:cNvSpPr>
            <a:spLocks noGrp="1" noRot="1" noChangeAspect="1" noChangeArrowheads="1" noTextEdit="1"/>
          </p:cNvSpPr>
          <p:nvPr>
            <p:ph type="sldImg"/>
          </p:nvPr>
        </p:nvSpPr>
        <p:spPr>
          <a:ln/>
        </p:spPr>
      </p:sp>
      <p:sp>
        <p:nvSpPr>
          <p:cNvPr id="158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0E29D-A3CB-4B64-B2BB-4178A8CE7974}" type="slidenum">
              <a:rPr lang="en-US"/>
              <a:pPr/>
              <a:t>16</a:t>
            </a:fld>
            <a:endParaRPr lang="en-US"/>
          </a:p>
        </p:txBody>
      </p:sp>
      <p:sp>
        <p:nvSpPr>
          <p:cNvPr id="1649666" name="Rectangle 2"/>
          <p:cNvSpPr>
            <a:spLocks noGrp="1" noRot="1" noChangeAspect="1" noChangeArrowheads="1" noTextEdit="1"/>
          </p:cNvSpPr>
          <p:nvPr>
            <p:ph type="sldImg"/>
          </p:nvPr>
        </p:nvSpPr>
        <p:spPr>
          <a:ln/>
        </p:spPr>
      </p:sp>
      <p:sp>
        <p:nvSpPr>
          <p:cNvPr id="164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95AF2-F31A-42EC-9D7E-9EBCAE74646C}" type="slidenum">
              <a:rPr lang="en-US"/>
              <a:pPr/>
              <a:t>17</a:t>
            </a:fld>
            <a:endParaRPr lang="en-US"/>
          </a:p>
        </p:txBody>
      </p:sp>
      <p:sp>
        <p:nvSpPr>
          <p:cNvPr id="1631234" name="Rectangle 2"/>
          <p:cNvSpPr>
            <a:spLocks noGrp="1" noRot="1" noChangeAspect="1" noChangeArrowheads="1" noTextEdit="1"/>
          </p:cNvSpPr>
          <p:nvPr>
            <p:ph type="sldImg"/>
          </p:nvPr>
        </p:nvSpPr>
        <p:spPr>
          <a:ln/>
        </p:spPr>
      </p:sp>
      <p:sp>
        <p:nvSpPr>
          <p:cNvPr id="163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77755-546D-43E1-A780-CC505608EC11}" type="slidenum">
              <a:rPr lang="en-US"/>
              <a:pPr/>
              <a:t>18</a:t>
            </a:fld>
            <a:endParaRPr lang="en-US"/>
          </a:p>
        </p:txBody>
      </p:sp>
      <p:sp>
        <p:nvSpPr>
          <p:cNvPr id="1633282" name="Rectangle 2"/>
          <p:cNvSpPr>
            <a:spLocks noGrp="1" noRot="1" noChangeAspect="1" noChangeArrowheads="1" noTextEdit="1"/>
          </p:cNvSpPr>
          <p:nvPr>
            <p:ph type="sldImg"/>
          </p:nvPr>
        </p:nvSpPr>
        <p:spPr>
          <a:ln/>
        </p:spPr>
      </p:sp>
      <p:sp>
        <p:nvSpPr>
          <p:cNvPr id="163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01532-FEB1-4B40-86C7-4B85EABBDFC4}" type="slidenum">
              <a:rPr lang="en-US"/>
              <a:pPr/>
              <a:t>19</a:t>
            </a:fld>
            <a:endParaRPr lang="en-US"/>
          </a:p>
        </p:txBody>
      </p:sp>
      <p:sp>
        <p:nvSpPr>
          <p:cNvPr id="1635330" name="Rectangle 2"/>
          <p:cNvSpPr>
            <a:spLocks noGrp="1" noRot="1" noChangeAspect="1" noChangeArrowheads="1" noTextEdit="1"/>
          </p:cNvSpPr>
          <p:nvPr>
            <p:ph type="sldImg"/>
          </p:nvPr>
        </p:nvSpPr>
        <p:spPr>
          <a:ln/>
        </p:spPr>
      </p:sp>
      <p:sp>
        <p:nvSpPr>
          <p:cNvPr id="163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62475-B2B6-4103-8BA9-E4146E9C2317}" type="slidenum">
              <a:rPr lang="en-US"/>
              <a:pPr/>
              <a:t>2</a:t>
            </a:fld>
            <a:endParaRPr lang="en-US"/>
          </a:p>
        </p:txBody>
      </p:sp>
      <p:sp>
        <p:nvSpPr>
          <p:cNvPr id="1545218" name="Rectangle 2"/>
          <p:cNvSpPr>
            <a:spLocks noGrp="1" noRot="1" noChangeAspect="1" noChangeArrowheads="1" noTextEdit="1"/>
          </p:cNvSpPr>
          <p:nvPr>
            <p:ph type="sldImg"/>
          </p:nvPr>
        </p:nvSpPr>
        <p:spPr>
          <a:ln/>
        </p:spPr>
      </p:sp>
      <p:sp>
        <p:nvSpPr>
          <p:cNvPr id="154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2A68A-EA1E-45C9-84DB-78FB7B72D053}" type="slidenum">
              <a:rPr lang="en-US"/>
              <a:pPr/>
              <a:t>20</a:t>
            </a:fld>
            <a:endParaRPr lang="en-US"/>
          </a:p>
        </p:txBody>
      </p:sp>
      <p:sp>
        <p:nvSpPr>
          <p:cNvPr id="1637378" name="Rectangle 2"/>
          <p:cNvSpPr>
            <a:spLocks noGrp="1" noRot="1" noChangeAspect="1" noChangeArrowheads="1" noTextEdit="1"/>
          </p:cNvSpPr>
          <p:nvPr>
            <p:ph type="sldImg"/>
          </p:nvPr>
        </p:nvSpPr>
        <p:spPr>
          <a:ln/>
        </p:spPr>
      </p:sp>
      <p:sp>
        <p:nvSpPr>
          <p:cNvPr id="163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11804-FAED-44AE-9E17-906EA0DE2A84}" type="slidenum">
              <a:rPr lang="en-US"/>
              <a:pPr/>
              <a:t>21</a:t>
            </a:fld>
            <a:endParaRPr lang="en-US"/>
          </a:p>
        </p:txBody>
      </p:sp>
      <p:sp>
        <p:nvSpPr>
          <p:cNvPr id="1639426" name="Rectangle 2"/>
          <p:cNvSpPr>
            <a:spLocks noGrp="1" noRot="1" noChangeAspect="1" noChangeArrowheads="1" noTextEdit="1"/>
          </p:cNvSpPr>
          <p:nvPr>
            <p:ph type="sldImg"/>
          </p:nvPr>
        </p:nvSpPr>
        <p:spPr>
          <a:ln/>
        </p:spPr>
      </p:sp>
      <p:sp>
        <p:nvSpPr>
          <p:cNvPr id="163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BD4B6-BEF3-4681-9F96-E0C9B0CA8B2F}" type="slidenum">
              <a:rPr lang="en-US"/>
              <a:pPr/>
              <a:t>22</a:t>
            </a:fld>
            <a:endParaRPr lang="en-US"/>
          </a:p>
        </p:txBody>
      </p:sp>
      <p:sp>
        <p:nvSpPr>
          <p:cNvPr id="1590274" name="Rectangle 2"/>
          <p:cNvSpPr>
            <a:spLocks noGrp="1" noRot="1" noChangeAspect="1" noChangeArrowheads="1" noTextEdit="1"/>
          </p:cNvSpPr>
          <p:nvPr>
            <p:ph type="sldImg"/>
          </p:nvPr>
        </p:nvSpPr>
        <p:spPr>
          <a:ln/>
        </p:spPr>
      </p:sp>
      <p:sp>
        <p:nvSpPr>
          <p:cNvPr id="159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862CB-0831-4104-9852-4ECDEF61B1F7}" type="slidenum">
              <a:rPr lang="en-US"/>
              <a:pPr/>
              <a:t>23</a:t>
            </a:fld>
            <a:endParaRPr lang="en-US"/>
          </a:p>
        </p:txBody>
      </p:sp>
      <p:sp>
        <p:nvSpPr>
          <p:cNvPr id="1589250" name="Rectangle 2"/>
          <p:cNvSpPr>
            <a:spLocks noGrp="1" noRot="1" noChangeAspect="1" noChangeArrowheads="1" noTextEdit="1"/>
          </p:cNvSpPr>
          <p:nvPr>
            <p:ph type="sldImg"/>
          </p:nvPr>
        </p:nvSpPr>
        <p:spPr>
          <a:ln/>
        </p:spPr>
      </p:sp>
      <p:sp>
        <p:nvSpPr>
          <p:cNvPr id="158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5059F-04C1-43A0-8DCC-31E6965E3471}" type="slidenum">
              <a:rPr lang="en-US"/>
              <a:pPr/>
              <a:t>24</a:t>
            </a:fld>
            <a:endParaRPr lang="en-US"/>
          </a:p>
        </p:txBody>
      </p:sp>
      <p:sp>
        <p:nvSpPr>
          <p:cNvPr id="1594370" name="Rectangle 2"/>
          <p:cNvSpPr>
            <a:spLocks noGrp="1" noRot="1" noChangeAspect="1" noChangeArrowheads="1" noTextEdit="1"/>
          </p:cNvSpPr>
          <p:nvPr>
            <p:ph type="sldImg"/>
          </p:nvPr>
        </p:nvSpPr>
        <p:spPr>
          <a:ln/>
        </p:spPr>
      </p:sp>
      <p:sp>
        <p:nvSpPr>
          <p:cNvPr id="159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7EC56-E04F-4C18-A478-42C49933F040}" type="slidenum">
              <a:rPr lang="en-US"/>
              <a:pPr/>
              <a:t>25</a:t>
            </a:fld>
            <a:endParaRPr lang="en-US"/>
          </a:p>
        </p:txBody>
      </p:sp>
      <p:sp>
        <p:nvSpPr>
          <p:cNvPr id="1601538" name="Rectangle 2"/>
          <p:cNvSpPr>
            <a:spLocks noGrp="1" noRot="1" noChangeAspect="1" noChangeArrowheads="1" noTextEdit="1"/>
          </p:cNvSpPr>
          <p:nvPr>
            <p:ph type="sldImg"/>
          </p:nvPr>
        </p:nvSpPr>
        <p:spPr>
          <a:ln/>
        </p:spPr>
      </p:sp>
      <p:sp>
        <p:nvSpPr>
          <p:cNvPr id="160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19C61-7320-4446-930D-E7B675FD872A}" type="slidenum">
              <a:rPr lang="en-US"/>
              <a:pPr/>
              <a:t>26</a:t>
            </a:fld>
            <a:endParaRPr lang="en-US"/>
          </a:p>
        </p:txBody>
      </p:sp>
      <p:sp>
        <p:nvSpPr>
          <p:cNvPr id="1591298" name="Rectangle 2"/>
          <p:cNvSpPr>
            <a:spLocks noGrp="1" noRot="1" noChangeAspect="1" noChangeArrowheads="1" noTextEdit="1"/>
          </p:cNvSpPr>
          <p:nvPr>
            <p:ph type="sldImg"/>
          </p:nvPr>
        </p:nvSpPr>
        <p:spPr>
          <a:ln/>
        </p:spPr>
      </p:sp>
      <p:sp>
        <p:nvSpPr>
          <p:cNvPr id="159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4410A-B637-4FBF-8DA0-C83503231DFD}" type="slidenum">
              <a:rPr lang="en-US"/>
              <a:pPr/>
              <a:t>27</a:t>
            </a:fld>
            <a:endParaRPr lang="en-US"/>
          </a:p>
        </p:txBody>
      </p:sp>
      <p:sp>
        <p:nvSpPr>
          <p:cNvPr id="1682434" name="Rectangle 2"/>
          <p:cNvSpPr>
            <a:spLocks noGrp="1" noRot="1" noChangeAspect="1" noChangeArrowheads="1" noTextEdit="1"/>
          </p:cNvSpPr>
          <p:nvPr>
            <p:ph type="sldImg"/>
          </p:nvPr>
        </p:nvSpPr>
        <p:spPr>
          <a:ln/>
        </p:spPr>
      </p:sp>
      <p:sp>
        <p:nvSpPr>
          <p:cNvPr id="168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B167A-B568-478F-B9CD-33120BE0036C}" type="slidenum">
              <a:rPr lang="en-US"/>
              <a:pPr/>
              <a:t>28</a:t>
            </a:fld>
            <a:endParaRPr lang="en-US"/>
          </a:p>
        </p:txBody>
      </p:sp>
      <p:sp>
        <p:nvSpPr>
          <p:cNvPr id="1684482" name="Rectangle 2"/>
          <p:cNvSpPr>
            <a:spLocks noGrp="1" noRot="1" noChangeAspect="1" noChangeArrowheads="1" noTextEdit="1"/>
          </p:cNvSpPr>
          <p:nvPr>
            <p:ph type="sldImg"/>
          </p:nvPr>
        </p:nvSpPr>
        <p:spPr>
          <a:ln/>
        </p:spPr>
      </p:sp>
      <p:sp>
        <p:nvSpPr>
          <p:cNvPr id="168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2CE44-A78B-44CB-9001-DF3AA2842AB1}" type="slidenum">
              <a:rPr lang="en-US"/>
              <a:pPr/>
              <a:t>29</a:t>
            </a:fld>
            <a:endParaRPr lang="en-US"/>
          </a:p>
        </p:txBody>
      </p:sp>
      <p:sp>
        <p:nvSpPr>
          <p:cNvPr id="1690626" name="Rectangle 2"/>
          <p:cNvSpPr>
            <a:spLocks noGrp="1" noRot="1" noChangeAspect="1" noChangeArrowheads="1" noTextEdit="1"/>
          </p:cNvSpPr>
          <p:nvPr>
            <p:ph type="sldImg"/>
          </p:nvPr>
        </p:nvSpPr>
        <p:spPr>
          <a:ln/>
        </p:spPr>
      </p:sp>
      <p:sp>
        <p:nvSpPr>
          <p:cNvPr id="169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F88E3-6DB8-4206-AC81-AB0BB6058D78}" type="slidenum">
              <a:rPr lang="en-US"/>
              <a:pPr/>
              <a:t>3</a:t>
            </a:fld>
            <a:endParaRPr lang="en-US"/>
          </a:p>
        </p:txBody>
      </p:sp>
      <p:sp>
        <p:nvSpPr>
          <p:cNvPr id="1582082" name="Rectangle 2"/>
          <p:cNvSpPr>
            <a:spLocks noGrp="1" noRot="1" noChangeAspect="1" noChangeArrowheads="1" noTextEdit="1"/>
          </p:cNvSpPr>
          <p:nvPr>
            <p:ph type="sldImg"/>
          </p:nvPr>
        </p:nvSpPr>
        <p:spPr>
          <a:ln/>
        </p:spPr>
      </p:sp>
      <p:sp>
        <p:nvSpPr>
          <p:cNvPr id="158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C3327-DC25-4BDE-A992-9BE1D6FA628A}" type="slidenum">
              <a:rPr lang="en-US"/>
              <a:pPr/>
              <a:t>30</a:t>
            </a:fld>
            <a:endParaRPr lang="en-US"/>
          </a:p>
        </p:txBody>
      </p:sp>
      <p:sp>
        <p:nvSpPr>
          <p:cNvPr id="1647618" name="Rectangle 2"/>
          <p:cNvSpPr>
            <a:spLocks noGrp="1" noRot="1" noChangeAspect="1" noChangeArrowheads="1" noTextEdit="1"/>
          </p:cNvSpPr>
          <p:nvPr>
            <p:ph type="sldImg"/>
          </p:nvPr>
        </p:nvSpPr>
        <p:spPr>
          <a:ln/>
        </p:spPr>
      </p:sp>
      <p:sp>
        <p:nvSpPr>
          <p:cNvPr id="164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18647-353F-45FD-B32F-7B8CF36D8CDA}" type="slidenum">
              <a:rPr lang="en-US"/>
              <a:pPr/>
              <a:t>31</a:t>
            </a:fld>
            <a:endParaRPr lang="en-US"/>
          </a:p>
        </p:txBody>
      </p:sp>
      <p:sp>
        <p:nvSpPr>
          <p:cNvPr id="1668098" name="Rectangle 2"/>
          <p:cNvSpPr>
            <a:spLocks noGrp="1" noRot="1" noChangeAspect="1" noChangeArrowheads="1" noTextEdit="1"/>
          </p:cNvSpPr>
          <p:nvPr>
            <p:ph type="sldImg"/>
          </p:nvPr>
        </p:nvSpPr>
        <p:spPr>
          <a:xfrm>
            <a:off x="862013" y="236538"/>
            <a:ext cx="6072187" cy="4554537"/>
          </a:xfrm>
          <a:ln/>
        </p:spPr>
      </p:sp>
      <p:sp>
        <p:nvSpPr>
          <p:cNvPr id="1668099" name="Rectangle 3"/>
          <p:cNvSpPr>
            <a:spLocks noGrp="1" noChangeArrowheads="1"/>
          </p:cNvSpPr>
          <p:nvPr>
            <p:ph type="body" idx="1"/>
          </p:nvPr>
        </p:nvSpPr>
        <p:spPr>
          <a:xfrm>
            <a:off x="976313" y="4878388"/>
            <a:ext cx="6024562" cy="4321175"/>
          </a:xfrm>
        </p:spPr>
        <p:txBody>
          <a:bodyPr lIns="94382" tIns="47189" rIns="94382" bIns="47189"/>
          <a:lstStyle/>
          <a:p>
            <a:endParaRPr lang="en-US"/>
          </a:p>
          <a:p>
            <a:endParaRPr lang="en-US"/>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A613B-93B6-4EE7-8E4B-EF595DCCDEC4}" type="slidenum">
              <a:rPr lang="en-US"/>
              <a:pPr/>
              <a:t>32</a:t>
            </a:fld>
            <a:endParaRPr lang="en-US"/>
          </a:p>
        </p:txBody>
      </p:sp>
      <p:sp>
        <p:nvSpPr>
          <p:cNvPr id="1672194" name="Rectangle 2"/>
          <p:cNvSpPr>
            <a:spLocks noGrp="1" noRot="1" noChangeAspect="1" noChangeArrowheads="1" noTextEdit="1"/>
          </p:cNvSpPr>
          <p:nvPr>
            <p:ph type="sldImg"/>
          </p:nvPr>
        </p:nvSpPr>
        <p:spPr>
          <a:ln/>
        </p:spPr>
      </p:sp>
      <p:sp>
        <p:nvSpPr>
          <p:cNvPr id="167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16673-E8AB-44FD-BFC4-C0B7856856FE}" type="slidenum">
              <a:rPr lang="en-US"/>
              <a:pPr/>
              <a:t>33</a:t>
            </a:fld>
            <a:endParaRPr lang="en-US"/>
          </a:p>
        </p:txBody>
      </p:sp>
      <p:sp>
        <p:nvSpPr>
          <p:cNvPr id="1670146" name="Rectangle 2"/>
          <p:cNvSpPr>
            <a:spLocks noGrp="1" noRot="1" noChangeAspect="1" noChangeArrowheads="1" noTextEdit="1"/>
          </p:cNvSpPr>
          <p:nvPr>
            <p:ph type="sldImg"/>
          </p:nvPr>
        </p:nvSpPr>
        <p:spPr>
          <a:xfrm>
            <a:off x="1258888" y="719138"/>
            <a:ext cx="4800600" cy="3600450"/>
          </a:xfrm>
          <a:ln/>
        </p:spPr>
      </p:sp>
      <p:sp>
        <p:nvSpPr>
          <p:cNvPr id="1670147"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2D149-0DBB-45B5-A3AF-91B6F49643C7}" type="slidenum">
              <a:rPr lang="en-US"/>
              <a:pPr/>
              <a:t>34</a:t>
            </a:fld>
            <a:endParaRPr lang="en-US"/>
          </a:p>
        </p:txBody>
      </p:sp>
      <p:sp>
        <p:nvSpPr>
          <p:cNvPr id="1674242" name="Rectangle 2"/>
          <p:cNvSpPr>
            <a:spLocks noGrp="1" noRot="1" noChangeAspect="1" noChangeArrowheads="1" noTextEdit="1"/>
          </p:cNvSpPr>
          <p:nvPr>
            <p:ph type="sldImg"/>
          </p:nvPr>
        </p:nvSpPr>
        <p:spPr>
          <a:ln/>
        </p:spPr>
      </p:sp>
      <p:sp>
        <p:nvSpPr>
          <p:cNvPr id="167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E6A11-2A8F-4423-B82E-B9E6E7E19A2C}" type="slidenum">
              <a:rPr lang="en-US"/>
              <a:pPr/>
              <a:t>35</a:t>
            </a:fld>
            <a:endParaRPr lang="en-US"/>
          </a:p>
        </p:txBody>
      </p:sp>
      <p:sp>
        <p:nvSpPr>
          <p:cNvPr id="1676290" name="Rectangle 2"/>
          <p:cNvSpPr>
            <a:spLocks noGrp="1" noRot="1" noChangeAspect="1" noChangeArrowheads="1" noTextEdit="1"/>
          </p:cNvSpPr>
          <p:nvPr>
            <p:ph type="sldImg"/>
          </p:nvPr>
        </p:nvSpPr>
        <p:spPr>
          <a:ln/>
        </p:spPr>
      </p:sp>
      <p:sp>
        <p:nvSpPr>
          <p:cNvPr id="167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41842-2D9A-40CA-9653-707DE8FB758E}" type="slidenum">
              <a:rPr lang="en-US"/>
              <a:pPr/>
              <a:t>36</a:t>
            </a:fld>
            <a:endParaRPr lang="en-US"/>
          </a:p>
        </p:txBody>
      </p:sp>
      <p:sp>
        <p:nvSpPr>
          <p:cNvPr id="1659906" name="Rectangle 2"/>
          <p:cNvSpPr>
            <a:spLocks noGrp="1" noRot="1" noChangeAspect="1" noChangeArrowheads="1" noTextEdit="1"/>
          </p:cNvSpPr>
          <p:nvPr>
            <p:ph type="sldImg"/>
          </p:nvPr>
        </p:nvSpPr>
        <p:spPr>
          <a:ln/>
        </p:spPr>
      </p:sp>
      <p:sp>
        <p:nvSpPr>
          <p:cNvPr id="165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AE82C-6A75-446F-A397-531125EAC251}" type="slidenum">
              <a:rPr lang="en-US"/>
              <a:pPr/>
              <a:t>37</a:t>
            </a:fld>
            <a:endParaRPr lang="en-US"/>
          </a:p>
        </p:txBody>
      </p:sp>
      <p:sp>
        <p:nvSpPr>
          <p:cNvPr id="1666050" name="Rectangle 2"/>
          <p:cNvSpPr>
            <a:spLocks noGrp="1" noRot="1" noChangeAspect="1" noChangeArrowheads="1" noTextEdit="1"/>
          </p:cNvSpPr>
          <p:nvPr>
            <p:ph type="sldImg"/>
          </p:nvPr>
        </p:nvSpPr>
        <p:spPr>
          <a:ln/>
        </p:spPr>
      </p:sp>
      <p:sp>
        <p:nvSpPr>
          <p:cNvPr id="166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DA18C-07A5-4B10-9EBC-8E328730ADC8}" type="slidenum">
              <a:rPr lang="en-US"/>
              <a:pPr/>
              <a:t>38</a:t>
            </a:fld>
            <a:endParaRPr lang="en-US"/>
          </a:p>
        </p:txBody>
      </p:sp>
      <p:sp>
        <p:nvSpPr>
          <p:cNvPr id="1664002" name="Rectangle 2"/>
          <p:cNvSpPr>
            <a:spLocks noGrp="1" noRot="1" noChangeAspect="1" noChangeArrowheads="1" noTextEdit="1"/>
          </p:cNvSpPr>
          <p:nvPr>
            <p:ph type="sldImg"/>
          </p:nvPr>
        </p:nvSpPr>
        <p:spPr>
          <a:ln/>
        </p:spPr>
      </p:sp>
      <p:sp>
        <p:nvSpPr>
          <p:cNvPr id="166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D58D6-E5CB-48BC-AF27-E9B77964F509}" type="slidenum">
              <a:rPr lang="en-US"/>
              <a:pPr/>
              <a:t>39</a:t>
            </a:fld>
            <a:endParaRPr lang="en-US"/>
          </a:p>
        </p:txBody>
      </p:sp>
      <p:sp>
        <p:nvSpPr>
          <p:cNvPr id="1678338" name="Rectangle 2"/>
          <p:cNvSpPr>
            <a:spLocks noGrp="1" noRot="1" noChangeAspect="1" noChangeArrowheads="1" noTextEdit="1"/>
          </p:cNvSpPr>
          <p:nvPr>
            <p:ph type="sldImg"/>
          </p:nvPr>
        </p:nvSpPr>
        <p:spPr>
          <a:ln/>
        </p:spPr>
      </p:sp>
      <p:sp>
        <p:nvSpPr>
          <p:cNvPr id="167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E3B22-9582-419F-84CC-221156174C26}" type="slidenum">
              <a:rPr lang="en-US"/>
              <a:pPr/>
              <a:t>4</a:t>
            </a:fld>
            <a:endParaRPr lang="en-US"/>
          </a:p>
        </p:txBody>
      </p:sp>
      <p:sp>
        <p:nvSpPr>
          <p:cNvPr id="1547266" name="Rectangle 2"/>
          <p:cNvSpPr>
            <a:spLocks noGrp="1" noRot="1" noChangeAspect="1" noChangeArrowheads="1" noTextEdit="1"/>
          </p:cNvSpPr>
          <p:nvPr>
            <p:ph type="sldImg"/>
          </p:nvPr>
        </p:nvSpPr>
        <p:spPr>
          <a:ln/>
        </p:spPr>
      </p:sp>
      <p:sp>
        <p:nvSpPr>
          <p:cNvPr id="154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21BBC-6866-468F-84C4-D2E022AD3548}" type="slidenum">
              <a:rPr lang="en-US"/>
              <a:pPr/>
              <a:t>40</a:t>
            </a:fld>
            <a:endParaRPr lang="en-US"/>
          </a:p>
        </p:txBody>
      </p:sp>
      <p:sp>
        <p:nvSpPr>
          <p:cNvPr id="1680386" name="Rectangle 2"/>
          <p:cNvSpPr>
            <a:spLocks noGrp="1" noRot="1" noChangeAspect="1" noChangeArrowheads="1" noTextEdit="1"/>
          </p:cNvSpPr>
          <p:nvPr>
            <p:ph type="sldImg"/>
          </p:nvPr>
        </p:nvSpPr>
        <p:spPr>
          <a:ln/>
        </p:spPr>
      </p:sp>
      <p:sp>
        <p:nvSpPr>
          <p:cNvPr id="168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BD7B4F-1E53-43EF-84BD-C6FE4B770C32}" type="slidenum">
              <a:rPr lang="en-US"/>
              <a:pPr/>
              <a:t>41</a:t>
            </a:fld>
            <a:endParaRPr lang="en-US"/>
          </a:p>
        </p:txBody>
      </p:sp>
      <p:sp>
        <p:nvSpPr>
          <p:cNvPr id="1465346" name="Rectangle 2"/>
          <p:cNvSpPr>
            <a:spLocks noGrp="1" noRot="1" noChangeAspect="1" noChangeArrowheads="1" noTextEdit="1"/>
          </p:cNvSpPr>
          <p:nvPr>
            <p:ph type="sldImg"/>
          </p:nvPr>
        </p:nvSpPr>
        <p:spPr>
          <a:ln/>
        </p:spPr>
      </p:sp>
      <p:sp>
        <p:nvSpPr>
          <p:cNvPr id="146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7942E9-9DB1-41BA-889E-2E1B92588F2B}" type="slidenum">
              <a:rPr lang="en-US"/>
              <a:pPr/>
              <a:t>5</a:t>
            </a:fld>
            <a:endParaRPr lang="en-US"/>
          </a:p>
        </p:txBody>
      </p:sp>
      <p:sp>
        <p:nvSpPr>
          <p:cNvPr id="1614850" name="Rectangle 2"/>
          <p:cNvSpPr>
            <a:spLocks noGrp="1" noRot="1" noChangeAspect="1" noChangeArrowheads="1" noTextEdit="1"/>
          </p:cNvSpPr>
          <p:nvPr>
            <p:ph type="sldImg"/>
          </p:nvPr>
        </p:nvSpPr>
        <p:spPr>
          <a:ln/>
        </p:spPr>
      </p:sp>
      <p:sp>
        <p:nvSpPr>
          <p:cNvPr id="161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6528E-442C-4198-A674-A075421611A0}" type="slidenum">
              <a:rPr lang="en-US"/>
              <a:pPr/>
              <a:t>6</a:t>
            </a:fld>
            <a:endParaRPr lang="en-US"/>
          </a:p>
        </p:txBody>
      </p:sp>
      <p:sp>
        <p:nvSpPr>
          <p:cNvPr id="1657858" name="Rectangle 2"/>
          <p:cNvSpPr>
            <a:spLocks noGrp="1" noRot="1" noChangeAspect="1" noChangeArrowheads="1" noTextEdit="1"/>
          </p:cNvSpPr>
          <p:nvPr>
            <p:ph type="sldImg"/>
          </p:nvPr>
        </p:nvSpPr>
        <p:spPr>
          <a:ln/>
        </p:spPr>
      </p:sp>
      <p:sp>
        <p:nvSpPr>
          <p:cNvPr id="165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EA194-9B47-4BC0-B7D1-C1E6575C6D32}" type="slidenum">
              <a:rPr lang="en-US"/>
              <a:pPr/>
              <a:t>7</a:t>
            </a:fld>
            <a:endParaRPr lang="en-US"/>
          </a:p>
        </p:txBody>
      </p:sp>
      <p:sp>
        <p:nvSpPr>
          <p:cNvPr id="1618946" name="Rectangle 2"/>
          <p:cNvSpPr>
            <a:spLocks noGrp="1" noRot="1" noChangeAspect="1" noChangeArrowheads="1" noTextEdit="1"/>
          </p:cNvSpPr>
          <p:nvPr>
            <p:ph type="sldImg"/>
          </p:nvPr>
        </p:nvSpPr>
        <p:spPr>
          <a:ln/>
        </p:spPr>
      </p:sp>
      <p:sp>
        <p:nvSpPr>
          <p:cNvPr id="161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5D223-DA6D-4274-8C45-69182398EFA3}" type="slidenum">
              <a:rPr lang="en-US"/>
              <a:pPr/>
              <a:t>8</a:t>
            </a:fld>
            <a:endParaRPr lang="en-US"/>
          </a:p>
        </p:txBody>
      </p:sp>
      <p:sp>
        <p:nvSpPr>
          <p:cNvPr id="1651714" name="Rectangle 2"/>
          <p:cNvSpPr>
            <a:spLocks noGrp="1" noRot="1" noChangeAspect="1" noChangeArrowheads="1" noTextEdit="1"/>
          </p:cNvSpPr>
          <p:nvPr>
            <p:ph type="sldImg"/>
          </p:nvPr>
        </p:nvSpPr>
        <p:spPr>
          <a:ln/>
        </p:spPr>
      </p:sp>
      <p:sp>
        <p:nvSpPr>
          <p:cNvPr id="165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F454-45A9-4C68-96D1-8331E330C477}" type="slidenum">
              <a:rPr lang="en-US"/>
              <a:pPr/>
              <a:t>9</a:t>
            </a:fld>
            <a:endParaRPr lang="en-US"/>
          </a:p>
        </p:txBody>
      </p:sp>
      <p:sp>
        <p:nvSpPr>
          <p:cNvPr id="1620994" name="Rectangle 2"/>
          <p:cNvSpPr>
            <a:spLocks noGrp="1" noRot="1" noChangeAspect="1" noChangeArrowheads="1" noTextEdit="1"/>
          </p:cNvSpPr>
          <p:nvPr>
            <p:ph type="sldImg"/>
          </p:nvPr>
        </p:nvSpPr>
        <p:spPr>
          <a:ln/>
        </p:spPr>
      </p:sp>
      <p:sp>
        <p:nvSpPr>
          <p:cNvPr id="1620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299" name="Picture 11" descr="AFM seal bright"/>
          <p:cNvPicPr>
            <a:picLocks noChangeAspect="1" noChangeArrowheads="1"/>
          </p:cNvPicPr>
          <p:nvPr userDrawn="1"/>
        </p:nvPicPr>
        <p:blipFill>
          <a:blip r:embed="rId2" cstate="print"/>
          <a:srcRect/>
          <a:stretch>
            <a:fillRect/>
          </a:stretch>
        </p:blipFill>
        <p:spPr bwMode="auto">
          <a:xfrm>
            <a:off x="49213" y="112713"/>
            <a:ext cx="1246187" cy="1238250"/>
          </a:xfrm>
          <a:prstGeom prst="rect">
            <a:avLst/>
          </a:prstGeom>
          <a:noFill/>
        </p:spPr>
      </p:pic>
      <p:pic>
        <p:nvPicPr>
          <p:cNvPr id="12300" name="Picture 12"/>
          <p:cNvPicPr>
            <a:picLocks noChangeAspect="1" noChangeArrowheads="1"/>
          </p:cNvPicPr>
          <p:nvPr userDrawn="1"/>
        </p:nvPicPr>
        <p:blipFill>
          <a:blip r:embed="rId3" cstate="print"/>
          <a:srcRect/>
          <a:stretch>
            <a:fillRect/>
          </a:stretch>
        </p:blipFill>
        <p:spPr bwMode="auto">
          <a:xfrm>
            <a:off x="7977188" y="146050"/>
            <a:ext cx="1101725" cy="108585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0" name="Picture 26" descr="AFM seal bright"/>
          <p:cNvPicPr>
            <a:picLocks noChangeAspect="1" noChangeArrowheads="1"/>
          </p:cNvPicPr>
          <p:nvPr userDrawn="1"/>
        </p:nvPicPr>
        <p:blipFill>
          <a:blip r:embed="rId13" cstate="print"/>
          <a:srcRect/>
          <a:stretch>
            <a:fillRect/>
          </a:stretch>
        </p:blipFill>
        <p:spPr bwMode="auto">
          <a:xfrm>
            <a:off x="49213" y="112713"/>
            <a:ext cx="1246187" cy="1238250"/>
          </a:xfrm>
          <a:prstGeom prst="rect">
            <a:avLst/>
          </a:prstGeom>
          <a:noFill/>
        </p:spPr>
      </p:pic>
      <p:pic>
        <p:nvPicPr>
          <p:cNvPr id="1051" name="Picture 27"/>
          <p:cNvPicPr>
            <a:picLocks noChangeAspect="1" noChangeArrowheads="1"/>
          </p:cNvPicPr>
          <p:nvPr userDrawn="1"/>
        </p:nvPicPr>
        <p:blipFill>
          <a:blip r:embed="rId14" cstate="print"/>
          <a:srcRect/>
          <a:stretch>
            <a:fillRect/>
          </a:stretch>
        </p:blipFill>
        <p:spPr bwMode="auto">
          <a:xfrm>
            <a:off x="7977188" y="146050"/>
            <a:ext cx="1101725" cy="10858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defRPr>
      </a:lvl2pPr>
      <a:lvl3pPr algn="ctr" rtl="0" fontAlgn="base">
        <a:spcBef>
          <a:spcPct val="0"/>
        </a:spcBef>
        <a:spcAft>
          <a:spcPct val="0"/>
        </a:spcAft>
        <a:defRPr sz="4000" b="1">
          <a:solidFill>
            <a:schemeClr val="tx1"/>
          </a:solidFill>
          <a:latin typeface="Arial" charset="0"/>
        </a:defRPr>
      </a:lvl3pPr>
      <a:lvl4pPr algn="ctr" rtl="0" fontAlgn="base">
        <a:spcBef>
          <a:spcPct val="0"/>
        </a:spcBef>
        <a:spcAft>
          <a:spcPct val="0"/>
        </a:spcAft>
        <a:defRPr sz="4000" b="1">
          <a:solidFill>
            <a:schemeClr val="tx1"/>
          </a:solidFill>
          <a:latin typeface="Arial" charset="0"/>
        </a:defRPr>
      </a:lvl4pPr>
      <a:lvl5pPr algn="ctr" rtl="0" fontAlgn="base">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gif"/></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title"/>
          </p:nvPr>
        </p:nvSpPr>
        <p:spPr bwMode="auto">
          <a:xfrm>
            <a:off x="1219200" y="381000"/>
            <a:ext cx="6705600" cy="838200"/>
          </a:xfrm>
          <a:noFill/>
          <a:ln>
            <a:miter lim="800000"/>
            <a:headEnd/>
            <a:tailEnd/>
          </a:ln>
        </p:spPr>
        <p:txBody>
          <a:bodyPr vert="horz" wrap="square" lIns="91440" tIns="0" rIns="91440" bIns="0" numCol="1" anchor="t" anchorCtr="0" compatLnSpc="1">
            <a:prstTxWarp prst="textNoShape">
              <a:avLst/>
            </a:prstTxWarp>
          </a:bodyPr>
          <a:lstStyle/>
          <a:p>
            <a:r>
              <a:rPr lang="en-US" sz="3600"/>
              <a:t>Training Agenda/Objectives</a:t>
            </a:r>
          </a:p>
        </p:txBody>
      </p:sp>
      <p:sp>
        <p:nvSpPr>
          <p:cNvPr id="1542147" name="Rectangle 3"/>
          <p:cNvSpPr>
            <a:spLocks noGrp="1" noChangeArrowheads="1"/>
          </p:cNvSpPr>
          <p:nvPr>
            <p:ph type="body" idx="1"/>
          </p:nvPr>
        </p:nvSpPr>
        <p:spPr bwMode="auto">
          <a:xfrm>
            <a:off x="457200" y="1371600"/>
            <a:ext cx="8229600" cy="5105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400" b="1"/>
              <a:t>Day 1: Cost Management Overview</a:t>
            </a:r>
          </a:p>
          <a:p>
            <a:pPr lvl="1">
              <a:lnSpc>
                <a:spcPct val="90000"/>
              </a:lnSpc>
            </a:pPr>
            <a:r>
              <a:rPr lang="en-US" sz="2000"/>
              <a:t>Understanding of why managing costs are important, Army’s overall objectives, the process of Cost Management, how it differs from Budget, and key cost terms</a:t>
            </a:r>
          </a:p>
          <a:p>
            <a:pPr>
              <a:lnSpc>
                <a:spcPct val="90000"/>
              </a:lnSpc>
            </a:pPr>
            <a:r>
              <a:rPr lang="en-US" sz="2400" b="1"/>
              <a:t>Day 2: Cost Object Definition</a:t>
            </a:r>
          </a:p>
          <a:p>
            <a:pPr lvl="1">
              <a:lnSpc>
                <a:spcPct val="90000"/>
              </a:lnSpc>
            </a:pPr>
            <a:r>
              <a:rPr lang="en-US" sz="2000"/>
              <a:t>Understanding of an ERP, how to build a Cost Model, and the various cost objects within a Cost Model (e.g. organization, products, job orders, etc.)</a:t>
            </a:r>
          </a:p>
          <a:p>
            <a:pPr>
              <a:lnSpc>
                <a:spcPct val="90000"/>
              </a:lnSpc>
            </a:pPr>
            <a:r>
              <a:rPr lang="en-US" sz="2400" b="1"/>
              <a:t>Day 3: Assignment of Costs</a:t>
            </a:r>
          </a:p>
          <a:p>
            <a:pPr lvl="1">
              <a:lnSpc>
                <a:spcPct val="90000"/>
              </a:lnSpc>
            </a:pPr>
            <a:r>
              <a:rPr lang="en-US" sz="2000"/>
              <a:t>Understanding of cost allocations/assignments, how to chose which to utilize when, how to valuate the results of the assignments (Std. vs Actual), and rate creation</a:t>
            </a:r>
          </a:p>
          <a:p>
            <a:pPr>
              <a:lnSpc>
                <a:spcPct val="90000"/>
              </a:lnSpc>
            </a:pPr>
            <a:r>
              <a:rPr lang="en-US" sz="2400" b="1"/>
              <a:t>Day 4: Analysis and Reporting</a:t>
            </a:r>
          </a:p>
          <a:p>
            <a:pPr lvl="1">
              <a:lnSpc>
                <a:spcPct val="90000"/>
              </a:lnSpc>
            </a:pPr>
            <a:r>
              <a:rPr lang="en-US" sz="2000"/>
              <a:t>Understanding of the results of the Cost Model and how various types of analysis and decisions are supported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2498" name="Picture 2"/>
          <p:cNvPicPr>
            <a:picLocks noChangeAspect="1" noChangeArrowheads="1"/>
          </p:cNvPicPr>
          <p:nvPr/>
        </p:nvPicPr>
        <p:blipFill>
          <a:blip r:embed="rId3" cstate="print"/>
          <a:srcRect/>
          <a:stretch>
            <a:fillRect/>
          </a:stretch>
        </p:blipFill>
        <p:spPr bwMode="auto">
          <a:xfrm>
            <a:off x="392113" y="1360488"/>
            <a:ext cx="8178800" cy="3336925"/>
          </a:xfrm>
          <a:prstGeom prst="rect">
            <a:avLst/>
          </a:prstGeom>
          <a:noFill/>
          <a:ln w="9525">
            <a:noFill/>
            <a:miter lim="800000"/>
            <a:headEnd/>
            <a:tailEnd/>
          </a:ln>
          <a:effectLst/>
        </p:spPr>
      </p:pic>
      <p:sp>
        <p:nvSpPr>
          <p:cNvPr id="1642499" name="Text Box 3"/>
          <p:cNvSpPr txBox="1">
            <a:spLocks noChangeArrowheads="1"/>
          </p:cNvSpPr>
          <p:nvPr/>
        </p:nvSpPr>
        <p:spPr bwMode="auto">
          <a:xfrm>
            <a:off x="263525" y="5381625"/>
            <a:ext cx="2066925" cy="984250"/>
          </a:xfrm>
          <a:prstGeom prst="rect">
            <a:avLst/>
          </a:prstGeom>
          <a:solidFill>
            <a:srgbClr val="CCFFFF"/>
          </a:solidFill>
          <a:ln w="9525">
            <a:solidFill>
              <a:schemeClr val="tx1"/>
            </a:solidFill>
            <a:miter lim="800000"/>
            <a:headEnd/>
            <a:tailEnd/>
          </a:ln>
          <a:effectLst/>
        </p:spPr>
        <p:txBody>
          <a:bodyPr wrap="none">
            <a:spAutoFit/>
          </a:bodyPr>
          <a:lstStyle/>
          <a:p>
            <a:pPr algn="l">
              <a:buClrTx/>
            </a:pPr>
            <a:r>
              <a:rPr lang="en-US" sz="1600" b="1"/>
              <a:t>Price Variance</a:t>
            </a:r>
          </a:p>
          <a:p>
            <a:pPr algn="l">
              <a:buClrTx/>
            </a:pPr>
            <a:r>
              <a:rPr lang="en-US" sz="1400"/>
              <a:t>Change in Total Cost </a:t>
            </a:r>
          </a:p>
          <a:p>
            <a:pPr algn="l">
              <a:buClrTx/>
            </a:pPr>
            <a:r>
              <a:rPr lang="en-US" sz="1400"/>
              <a:t>No Change in Activity</a:t>
            </a:r>
          </a:p>
          <a:p>
            <a:pPr algn="l">
              <a:buClrTx/>
            </a:pPr>
            <a:r>
              <a:rPr lang="en-US" sz="1400"/>
              <a:t>Drives Change in Unit $</a:t>
            </a:r>
          </a:p>
        </p:txBody>
      </p:sp>
      <p:sp>
        <p:nvSpPr>
          <p:cNvPr id="1642500" name="Text Box 4"/>
          <p:cNvSpPr txBox="1">
            <a:spLocks noChangeArrowheads="1"/>
          </p:cNvSpPr>
          <p:nvPr/>
        </p:nvSpPr>
        <p:spPr bwMode="auto">
          <a:xfrm>
            <a:off x="2511425" y="5394325"/>
            <a:ext cx="2333625" cy="984250"/>
          </a:xfrm>
          <a:prstGeom prst="rect">
            <a:avLst/>
          </a:prstGeom>
          <a:solidFill>
            <a:srgbClr val="FFFF99"/>
          </a:solidFill>
          <a:ln w="9525">
            <a:solidFill>
              <a:schemeClr val="tx1"/>
            </a:solidFill>
            <a:miter lim="800000"/>
            <a:headEnd/>
            <a:tailEnd/>
          </a:ln>
          <a:effectLst/>
        </p:spPr>
        <p:txBody>
          <a:bodyPr wrap="none">
            <a:spAutoFit/>
          </a:bodyPr>
          <a:lstStyle/>
          <a:p>
            <a:pPr algn="l">
              <a:buClrTx/>
            </a:pPr>
            <a:r>
              <a:rPr lang="en-US" sz="1600" b="1"/>
              <a:t>Quantity Variance</a:t>
            </a:r>
          </a:p>
          <a:p>
            <a:pPr algn="l">
              <a:buClrTx/>
            </a:pPr>
            <a:r>
              <a:rPr lang="en-US" sz="1400"/>
              <a:t>Change in Activity</a:t>
            </a:r>
          </a:p>
          <a:p>
            <a:pPr algn="l">
              <a:buClrTx/>
            </a:pPr>
            <a:r>
              <a:rPr lang="en-US" sz="1400"/>
              <a:t>No Change in Total Cost </a:t>
            </a:r>
          </a:p>
          <a:p>
            <a:pPr algn="l">
              <a:buClrTx/>
            </a:pPr>
            <a:r>
              <a:rPr lang="en-US" sz="1400"/>
              <a:t>Drives Change in Unit Cost</a:t>
            </a:r>
          </a:p>
        </p:txBody>
      </p:sp>
      <p:sp>
        <p:nvSpPr>
          <p:cNvPr id="1642501" name="Text Box 5"/>
          <p:cNvSpPr txBox="1">
            <a:spLocks noChangeArrowheads="1"/>
          </p:cNvSpPr>
          <p:nvPr/>
        </p:nvSpPr>
        <p:spPr bwMode="auto">
          <a:xfrm>
            <a:off x="5000625" y="5407025"/>
            <a:ext cx="2411413" cy="984250"/>
          </a:xfrm>
          <a:prstGeom prst="rect">
            <a:avLst/>
          </a:prstGeom>
          <a:solidFill>
            <a:srgbClr val="CCFFCC"/>
          </a:solidFill>
          <a:ln w="9525">
            <a:solidFill>
              <a:schemeClr val="tx1"/>
            </a:solidFill>
            <a:miter lim="800000"/>
            <a:headEnd/>
            <a:tailEnd/>
          </a:ln>
          <a:effectLst/>
        </p:spPr>
        <p:txBody>
          <a:bodyPr wrap="none">
            <a:spAutoFit/>
          </a:bodyPr>
          <a:lstStyle/>
          <a:p>
            <a:pPr algn="l">
              <a:buClrTx/>
            </a:pPr>
            <a:r>
              <a:rPr lang="en-US" sz="1600" b="1"/>
              <a:t>Cost  Variance</a:t>
            </a:r>
          </a:p>
          <a:p>
            <a:pPr algn="l">
              <a:buClrTx/>
            </a:pPr>
            <a:r>
              <a:rPr lang="en-US" sz="1400"/>
              <a:t>Change in Activity</a:t>
            </a:r>
          </a:p>
          <a:p>
            <a:pPr algn="l">
              <a:buClrTx/>
            </a:pPr>
            <a:r>
              <a:rPr lang="en-US" sz="1400"/>
              <a:t>No Change in Unit Cost </a:t>
            </a:r>
          </a:p>
          <a:p>
            <a:pPr algn="l">
              <a:buClrTx/>
            </a:pPr>
            <a:r>
              <a:rPr lang="en-US" sz="1400"/>
              <a:t>Drives Change in Total Cost</a:t>
            </a:r>
          </a:p>
        </p:txBody>
      </p:sp>
      <p:sp>
        <p:nvSpPr>
          <p:cNvPr id="1642502" name="Line 6"/>
          <p:cNvSpPr>
            <a:spLocks noChangeShapeType="1"/>
          </p:cNvSpPr>
          <p:nvPr/>
        </p:nvSpPr>
        <p:spPr bwMode="auto">
          <a:xfrm flipV="1">
            <a:off x="1562100" y="4813300"/>
            <a:ext cx="1333500" cy="495300"/>
          </a:xfrm>
          <a:prstGeom prst="line">
            <a:avLst/>
          </a:prstGeom>
          <a:noFill/>
          <a:ln w="127000">
            <a:solidFill>
              <a:schemeClr val="tx1"/>
            </a:solidFill>
            <a:round/>
            <a:headEnd/>
            <a:tailEnd type="triangle" w="med" len="med"/>
          </a:ln>
          <a:effectLst/>
        </p:spPr>
        <p:txBody>
          <a:bodyPr/>
          <a:lstStyle/>
          <a:p>
            <a:endParaRPr lang="en-US"/>
          </a:p>
        </p:txBody>
      </p:sp>
      <p:sp>
        <p:nvSpPr>
          <p:cNvPr id="1642503" name="Line 7"/>
          <p:cNvSpPr>
            <a:spLocks noChangeShapeType="1"/>
          </p:cNvSpPr>
          <p:nvPr/>
        </p:nvSpPr>
        <p:spPr bwMode="auto">
          <a:xfrm flipV="1">
            <a:off x="4394200" y="4711700"/>
            <a:ext cx="12700" cy="673100"/>
          </a:xfrm>
          <a:prstGeom prst="line">
            <a:avLst/>
          </a:prstGeom>
          <a:noFill/>
          <a:ln w="127000">
            <a:solidFill>
              <a:schemeClr val="tx1"/>
            </a:solidFill>
            <a:round/>
            <a:headEnd/>
            <a:tailEnd type="triangle" w="med" len="med"/>
          </a:ln>
          <a:effectLst/>
        </p:spPr>
        <p:txBody>
          <a:bodyPr/>
          <a:lstStyle/>
          <a:p>
            <a:endParaRPr lang="en-US"/>
          </a:p>
        </p:txBody>
      </p:sp>
      <p:sp>
        <p:nvSpPr>
          <p:cNvPr id="1642504" name="Line 8"/>
          <p:cNvSpPr>
            <a:spLocks noChangeShapeType="1"/>
          </p:cNvSpPr>
          <p:nvPr/>
        </p:nvSpPr>
        <p:spPr bwMode="auto">
          <a:xfrm flipH="1" flipV="1">
            <a:off x="5600700" y="4775200"/>
            <a:ext cx="838200" cy="508000"/>
          </a:xfrm>
          <a:prstGeom prst="line">
            <a:avLst/>
          </a:prstGeom>
          <a:noFill/>
          <a:ln w="127000">
            <a:solidFill>
              <a:schemeClr val="tx1"/>
            </a:solidFill>
            <a:round/>
            <a:headEnd/>
            <a:tailEnd type="triangle" w="med" len="med"/>
          </a:ln>
          <a:effectLst/>
        </p:spPr>
        <p:txBody>
          <a:bodyPr/>
          <a:lstStyle/>
          <a:p>
            <a:endParaRPr lang="en-US"/>
          </a:p>
        </p:txBody>
      </p:sp>
      <p:sp>
        <p:nvSpPr>
          <p:cNvPr id="1642505" name="Rectangle 9"/>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Sample Analysis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Rectangle 2"/>
          <p:cNvSpPr>
            <a:spLocks noChangeArrowheads="1"/>
          </p:cNvSpPr>
          <p:nvPr/>
        </p:nvSpPr>
        <p:spPr bwMode="auto">
          <a:xfrm>
            <a:off x="1219200" y="228600"/>
            <a:ext cx="6705600" cy="1219200"/>
          </a:xfrm>
          <a:prstGeom prst="rect">
            <a:avLst/>
          </a:prstGeom>
          <a:noFill/>
          <a:ln w="76200" cmpd="tri" algn="ctr">
            <a:noFill/>
            <a:miter lim="800000"/>
            <a:headEnd/>
            <a:tailEnd/>
          </a:ln>
          <a:effectLst/>
        </p:spPr>
        <p:txBody>
          <a:bodyPr lIns="92075" tIns="0" rIns="92075" bIns="0">
            <a:spAutoFit/>
          </a:bodyPr>
          <a:lstStyle/>
          <a:p>
            <a:r>
              <a:rPr lang="en-US" sz="4000" b="1"/>
              <a:t>Budget Execution</a:t>
            </a:r>
            <a:br>
              <a:rPr lang="en-US" sz="4000" b="1"/>
            </a:br>
            <a:r>
              <a:rPr lang="en-US" sz="4000" b="1"/>
              <a:t>Before &amp; After GFEBS</a:t>
            </a:r>
          </a:p>
        </p:txBody>
      </p:sp>
      <p:pic>
        <p:nvPicPr>
          <p:cNvPr id="1463299" name="Picture 3"/>
          <p:cNvPicPr>
            <a:picLocks noChangeAspect="1" noChangeArrowheads="1"/>
          </p:cNvPicPr>
          <p:nvPr/>
        </p:nvPicPr>
        <p:blipFill>
          <a:blip r:embed="rId3" cstate="print"/>
          <a:srcRect/>
          <a:stretch>
            <a:fillRect/>
          </a:stretch>
        </p:blipFill>
        <p:spPr bwMode="auto">
          <a:xfrm>
            <a:off x="304800" y="1631950"/>
            <a:ext cx="8534400" cy="3473450"/>
          </a:xfrm>
          <a:prstGeom prst="rect">
            <a:avLst/>
          </a:prstGeom>
          <a:noFill/>
          <a:ln w="9525" algn="ctr">
            <a:noFill/>
            <a:miter lim="800000"/>
            <a:headEnd/>
            <a:tailEnd/>
          </a:ln>
          <a:effectLst/>
        </p:spPr>
      </p:pic>
      <p:sp>
        <p:nvSpPr>
          <p:cNvPr id="1463300" name="Text Box 4"/>
          <p:cNvSpPr txBox="1">
            <a:spLocks noChangeArrowheads="1"/>
          </p:cNvSpPr>
          <p:nvPr/>
        </p:nvSpPr>
        <p:spPr bwMode="auto">
          <a:xfrm>
            <a:off x="369888" y="5472113"/>
            <a:ext cx="8164512" cy="1098550"/>
          </a:xfrm>
          <a:prstGeom prst="rect">
            <a:avLst/>
          </a:prstGeom>
          <a:noFill/>
          <a:ln w="12700" algn="ctr">
            <a:noFill/>
            <a:miter lim="800000"/>
            <a:headEnd/>
            <a:tailEnd/>
          </a:ln>
          <a:effectLst/>
        </p:spPr>
        <p:txBody>
          <a:bodyPr lIns="92075" tIns="0" rIns="92075" bIns="0">
            <a:spAutoFit/>
          </a:bodyPr>
          <a:lstStyle/>
          <a:p>
            <a:pPr marL="228600" indent="-228600" algn="l">
              <a:buFontTx/>
              <a:buChar char="•"/>
            </a:pPr>
            <a:r>
              <a:rPr lang="en-US" sz="1800"/>
              <a:t>The way GFEBS reports Budget Execution information is very different than current environment</a:t>
            </a:r>
          </a:p>
          <a:p>
            <a:pPr marL="228600" indent="-228600" algn="l">
              <a:buFontTx/>
              <a:buChar char="•"/>
            </a:pPr>
            <a:r>
              <a:rPr lang="en-US" sz="1800"/>
              <a:t>The current view of COED is called Cumulative in GFEBS reporting</a:t>
            </a:r>
          </a:p>
          <a:p>
            <a:pPr marL="228600" indent="-228600" algn="l">
              <a:buFontTx/>
              <a:buChar char="•"/>
            </a:pPr>
            <a:r>
              <a:rPr lang="en-US" sz="1800"/>
              <a:t>Both views of Budget Execution will be provided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3300"/>
                                        </p:tgtEl>
                                        <p:attrNameLst>
                                          <p:attrName>style.visibility</p:attrName>
                                        </p:attrNameLst>
                                      </p:cBhvr>
                                      <p:to>
                                        <p:strVal val="visible"/>
                                      </p:to>
                                    </p:set>
                                    <p:anim calcmode="lin" valueType="num">
                                      <p:cBhvr additive="base">
                                        <p:cTn id="7" dur="1000" fill="hold"/>
                                        <p:tgtEl>
                                          <p:spTgt spid="1463300"/>
                                        </p:tgtEl>
                                        <p:attrNameLst>
                                          <p:attrName>ppt_x</p:attrName>
                                        </p:attrNameLst>
                                      </p:cBhvr>
                                      <p:tavLst>
                                        <p:tav tm="0">
                                          <p:val>
                                            <p:strVal val="#ppt_x"/>
                                          </p:val>
                                        </p:tav>
                                        <p:tav tm="100000">
                                          <p:val>
                                            <p:strVal val="#ppt_x"/>
                                          </p:val>
                                        </p:tav>
                                      </p:tavLst>
                                    </p:anim>
                                    <p:anim calcmode="lin" valueType="num">
                                      <p:cBhvr additive="base">
                                        <p:cTn id="8" dur="1000" fill="hold"/>
                                        <p:tgtEl>
                                          <p:spTgt spid="1463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33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2: Wrap-Up</a:t>
            </a:r>
          </a:p>
        </p:txBody>
      </p:sp>
      <p:sp>
        <p:nvSpPr>
          <p:cNvPr id="1654787"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r>
              <a:rPr lang="en-US" sz="2400">
                <a:cs typeface="Times New Roman" pitchFamily="18" charset="0"/>
              </a:rPr>
              <a:t>There are many kinds of analysis each with a different purposes and supporting different decisions</a:t>
            </a:r>
          </a:p>
          <a:p>
            <a:r>
              <a:rPr lang="en-US" sz="2400">
                <a:cs typeface="Times New Roman" pitchFamily="18" charset="0"/>
              </a:rPr>
              <a:t>ERP reporting supports/enahnces analysis through real-time, accurate, transparent data buolt within a common framework of definitions, business rules, and processes</a:t>
            </a:r>
          </a:p>
          <a:p>
            <a:r>
              <a:rPr lang="en-US" sz="2400">
                <a:cs typeface="Times New Roman" pitchFamily="18" charset="0"/>
              </a:rPr>
              <a:t>Reports are generated around the type of analysis being performed</a:t>
            </a:r>
          </a:p>
          <a:p>
            <a:r>
              <a:rPr lang="en-US" sz="2400">
                <a:cs typeface="Times New Roman" pitchFamily="18" charset="0"/>
              </a:rPr>
              <a:t>Some reports within GFEBS will provide the ability to see COED as cumulative</a:t>
            </a:r>
          </a:p>
        </p:txBody>
      </p:sp>
      <p:sp>
        <p:nvSpPr>
          <p:cNvPr id="1654788"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a:t>D3L2_p6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Question</a:t>
            </a:r>
          </a:p>
        </p:txBody>
      </p:sp>
      <p:sp>
        <p:nvSpPr>
          <p:cNvPr id="1685507"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pPr lvl="1">
              <a:buFontTx/>
              <a:buNone/>
            </a:pPr>
            <a:r>
              <a:rPr lang="en-US"/>
              <a:t>ERPs support analysis by (check all that apply):</a:t>
            </a:r>
          </a:p>
          <a:p>
            <a:pPr lvl="1">
              <a:buFontTx/>
              <a:buChar char="o"/>
            </a:pPr>
            <a:r>
              <a:rPr lang="en-US"/>
              <a:t>Real-time, accurate data</a:t>
            </a:r>
          </a:p>
          <a:p>
            <a:pPr lvl="1">
              <a:buFontTx/>
              <a:buChar char="o"/>
            </a:pPr>
            <a:r>
              <a:rPr lang="en-US"/>
              <a:t>Drill-down capabilities to generating document (e.g. transparency and audit/integrity)</a:t>
            </a:r>
          </a:p>
          <a:p>
            <a:pPr lvl="1">
              <a:buFontTx/>
              <a:buChar char="o"/>
            </a:pPr>
            <a:r>
              <a:rPr lang="en-US"/>
              <a:t>Standard definitions, business rules, and methods (commonality in what the data means)</a:t>
            </a:r>
          </a:p>
          <a:p>
            <a:pPr lvl="1">
              <a:buFontTx/>
              <a:buChar char="o"/>
            </a:pPr>
            <a:r>
              <a:rPr lang="en-US"/>
              <a:t>Multiple cost assignments and views</a:t>
            </a:r>
          </a:p>
          <a:p>
            <a:pPr lvl="1">
              <a:buFontTx/>
              <a:buChar char="o"/>
            </a:pPr>
            <a:r>
              <a:rPr lang="en-US"/>
              <a:t>Does the analysis for you</a:t>
            </a:r>
          </a:p>
        </p:txBody>
      </p:sp>
      <p:sp>
        <p:nvSpPr>
          <p:cNvPr id="1685508"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a:t>D3L2_p6</a:t>
            </a:r>
          </a:p>
        </p:txBody>
      </p:sp>
      <p:sp>
        <p:nvSpPr>
          <p:cNvPr id="1685509" name="Text Box 5"/>
          <p:cNvSpPr txBox="1">
            <a:spLocks noChangeArrowheads="1"/>
          </p:cNvSpPr>
          <p:nvPr/>
        </p:nvSpPr>
        <p:spPr bwMode="auto">
          <a:xfrm>
            <a:off x="871538" y="1905000"/>
            <a:ext cx="423862" cy="365125"/>
          </a:xfrm>
          <a:prstGeom prst="rect">
            <a:avLst/>
          </a:prstGeom>
          <a:noFill/>
          <a:ln w="12700" algn="ctr">
            <a:noFill/>
            <a:miter lim="800000"/>
            <a:headEnd/>
            <a:tailEnd/>
          </a:ln>
          <a:effectLst/>
        </p:spPr>
        <p:txBody>
          <a:bodyPr wrap="none" lIns="92075" tIns="0" rIns="92075" bIns="0">
            <a:spAutoFit/>
          </a:bodyPr>
          <a:lstStyle/>
          <a:p>
            <a:r>
              <a:rPr lang="en-US" sz="2400" b="1">
                <a:sym typeface="Wingdings" pitchFamily="2" charset="2"/>
              </a:rPr>
              <a:t></a:t>
            </a:r>
          </a:p>
        </p:txBody>
      </p:sp>
      <p:sp>
        <p:nvSpPr>
          <p:cNvPr id="1685510" name="Text Box 6"/>
          <p:cNvSpPr txBox="1">
            <a:spLocks noChangeArrowheads="1"/>
          </p:cNvSpPr>
          <p:nvPr/>
        </p:nvSpPr>
        <p:spPr bwMode="auto">
          <a:xfrm>
            <a:off x="914400" y="2378075"/>
            <a:ext cx="423863" cy="365125"/>
          </a:xfrm>
          <a:prstGeom prst="rect">
            <a:avLst/>
          </a:prstGeom>
          <a:noFill/>
          <a:ln w="12700" algn="ctr">
            <a:noFill/>
            <a:miter lim="800000"/>
            <a:headEnd/>
            <a:tailEnd/>
          </a:ln>
          <a:effectLst/>
        </p:spPr>
        <p:txBody>
          <a:bodyPr wrap="none" lIns="92075" tIns="0" rIns="92075" bIns="0">
            <a:spAutoFit/>
          </a:bodyPr>
          <a:lstStyle/>
          <a:p>
            <a:r>
              <a:rPr lang="en-US" sz="2400" b="1">
                <a:sym typeface="Wingdings" pitchFamily="2" charset="2"/>
              </a:rPr>
              <a:t></a:t>
            </a:r>
          </a:p>
        </p:txBody>
      </p:sp>
      <p:sp>
        <p:nvSpPr>
          <p:cNvPr id="1685511" name="Text Box 7"/>
          <p:cNvSpPr txBox="1">
            <a:spLocks noChangeArrowheads="1"/>
          </p:cNvSpPr>
          <p:nvPr/>
        </p:nvSpPr>
        <p:spPr bwMode="auto">
          <a:xfrm>
            <a:off x="914400" y="3292475"/>
            <a:ext cx="423863" cy="365125"/>
          </a:xfrm>
          <a:prstGeom prst="rect">
            <a:avLst/>
          </a:prstGeom>
          <a:noFill/>
          <a:ln w="12700" algn="ctr">
            <a:noFill/>
            <a:miter lim="800000"/>
            <a:headEnd/>
            <a:tailEnd/>
          </a:ln>
          <a:effectLst/>
        </p:spPr>
        <p:txBody>
          <a:bodyPr wrap="none" lIns="92075" tIns="0" rIns="92075" bIns="0">
            <a:spAutoFit/>
          </a:bodyPr>
          <a:lstStyle/>
          <a:p>
            <a:r>
              <a:rPr lang="en-US" sz="2400" b="1">
                <a:sym typeface="Wingdings" pitchFamily="2" charset="2"/>
              </a:rPr>
              <a:t></a:t>
            </a:r>
          </a:p>
        </p:txBody>
      </p:sp>
      <p:sp>
        <p:nvSpPr>
          <p:cNvPr id="1685512" name="Text Box 8"/>
          <p:cNvSpPr txBox="1">
            <a:spLocks noChangeArrowheads="1"/>
          </p:cNvSpPr>
          <p:nvPr/>
        </p:nvSpPr>
        <p:spPr bwMode="auto">
          <a:xfrm>
            <a:off x="914400" y="4664075"/>
            <a:ext cx="423863" cy="365125"/>
          </a:xfrm>
          <a:prstGeom prst="rect">
            <a:avLst/>
          </a:prstGeom>
          <a:noFill/>
          <a:ln w="12700" algn="ctr">
            <a:noFill/>
            <a:miter lim="800000"/>
            <a:headEnd/>
            <a:tailEnd/>
          </a:ln>
          <a:effectLst/>
        </p:spPr>
        <p:txBody>
          <a:bodyPr wrap="none" lIns="92075" tIns="0" rIns="92075" bIns="0">
            <a:spAutoFit/>
          </a:bodyPr>
          <a:lstStyle/>
          <a:p>
            <a:r>
              <a:rPr lang="en-US" sz="2400" b="1">
                <a:sym typeface="Wingdings" pitchFamily="2" charset="2"/>
              </a:rPr>
              <a:t></a:t>
            </a:r>
          </a:p>
        </p:txBody>
      </p:sp>
      <p:sp>
        <p:nvSpPr>
          <p:cNvPr id="1685513" name="Text Box 9"/>
          <p:cNvSpPr txBox="1">
            <a:spLocks noChangeArrowheads="1"/>
          </p:cNvSpPr>
          <p:nvPr/>
        </p:nvSpPr>
        <p:spPr bwMode="auto">
          <a:xfrm>
            <a:off x="838200" y="5181600"/>
            <a:ext cx="455613" cy="487363"/>
          </a:xfrm>
          <a:prstGeom prst="rect">
            <a:avLst/>
          </a:prstGeom>
          <a:noFill/>
          <a:ln w="12700" algn="ctr">
            <a:noFill/>
            <a:miter lim="800000"/>
            <a:headEnd/>
            <a:tailEnd/>
          </a:ln>
          <a:effectLst/>
        </p:spPr>
        <p:txBody>
          <a:bodyPr wrap="none" lIns="92075" tIns="0" rIns="92075" bIns="0">
            <a:spAutoFit/>
          </a:bodyPr>
          <a:lstStyle/>
          <a:p>
            <a:r>
              <a:rPr lang="en-US" b="1">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5509"/>
                                        </p:tgtEl>
                                        <p:attrNameLst>
                                          <p:attrName>style.visibility</p:attrName>
                                        </p:attrNameLst>
                                      </p:cBhvr>
                                      <p:to>
                                        <p:strVal val="visible"/>
                                      </p:to>
                                    </p:set>
                                    <p:animEffect transition="in" filter="blinds(horizontal)">
                                      <p:cBhvr>
                                        <p:cTn id="7" dur="500"/>
                                        <p:tgtEl>
                                          <p:spTgt spid="1685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5510"/>
                                        </p:tgtEl>
                                        <p:attrNameLst>
                                          <p:attrName>style.visibility</p:attrName>
                                        </p:attrNameLst>
                                      </p:cBhvr>
                                      <p:to>
                                        <p:strVal val="visible"/>
                                      </p:to>
                                    </p:set>
                                    <p:animEffect transition="in" filter="box(in)">
                                      <p:cBhvr>
                                        <p:cTn id="12" dur="500"/>
                                        <p:tgtEl>
                                          <p:spTgt spid="16855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85511"/>
                                        </p:tgtEl>
                                        <p:attrNameLst>
                                          <p:attrName>style.visibility</p:attrName>
                                        </p:attrNameLst>
                                      </p:cBhvr>
                                      <p:to>
                                        <p:strVal val="visible"/>
                                      </p:to>
                                    </p:set>
                                    <p:animEffect transition="in" filter="blinds(horizontal)">
                                      <p:cBhvr>
                                        <p:cTn id="17" dur="500"/>
                                        <p:tgtEl>
                                          <p:spTgt spid="16855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85512"/>
                                        </p:tgtEl>
                                        <p:attrNameLst>
                                          <p:attrName>style.visibility</p:attrName>
                                        </p:attrNameLst>
                                      </p:cBhvr>
                                      <p:to>
                                        <p:strVal val="visible"/>
                                      </p:to>
                                    </p:set>
                                    <p:animEffect transition="in" filter="blinds(horizontal)">
                                      <p:cBhvr>
                                        <p:cTn id="22" dur="500"/>
                                        <p:tgtEl>
                                          <p:spTgt spid="168551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85513"/>
                                        </p:tgtEl>
                                        <p:attrNameLst>
                                          <p:attrName>style.visibility</p:attrName>
                                        </p:attrNameLst>
                                      </p:cBhvr>
                                      <p:to>
                                        <p:strVal val="visible"/>
                                      </p:to>
                                    </p:set>
                                    <p:animEffect transition="in" filter="fade">
                                      <p:cBhvr>
                                        <p:cTn id="27" dur="1000"/>
                                        <p:tgtEl>
                                          <p:spTgt spid="1685513"/>
                                        </p:tgtEl>
                                      </p:cBhvr>
                                    </p:animEffect>
                                    <p:anim calcmode="lin" valueType="num">
                                      <p:cBhvr>
                                        <p:cTn id="28" dur="1000" fill="hold"/>
                                        <p:tgtEl>
                                          <p:spTgt spid="1685513"/>
                                        </p:tgtEl>
                                        <p:attrNameLst>
                                          <p:attrName>ppt_x</p:attrName>
                                        </p:attrNameLst>
                                      </p:cBhvr>
                                      <p:tavLst>
                                        <p:tav tm="0">
                                          <p:val>
                                            <p:strVal val="#ppt_x"/>
                                          </p:val>
                                        </p:tav>
                                        <p:tav tm="100000">
                                          <p:val>
                                            <p:strVal val="#ppt_x"/>
                                          </p:val>
                                        </p:tav>
                                      </p:tavLst>
                                    </p:anim>
                                    <p:anim calcmode="lin" valueType="num">
                                      <p:cBhvr>
                                        <p:cTn id="29" dur="900" decel="100000" fill="hold"/>
                                        <p:tgtEl>
                                          <p:spTgt spid="16855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855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9" grpId="0"/>
      <p:bldP spid="1685510" grpId="0"/>
      <p:bldP spid="1685511" grpId="0"/>
      <p:bldP spid="1685512" grpId="0"/>
      <p:bldP spid="16855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sz="3600"/>
              <a:t>Lesson 3: Reporting</a:t>
            </a:r>
          </a:p>
        </p:txBody>
      </p:sp>
      <p:sp>
        <p:nvSpPr>
          <p:cNvPr id="1652739" name="Rectangle 3"/>
          <p:cNvSpPr>
            <a:spLocks noGrp="1" noChangeArrowheads="1"/>
          </p:cNvSpPr>
          <p:nvPr>
            <p:ph type="body" idx="1"/>
          </p:nvPr>
        </p:nvSpPr>
        <p:spPr bwMode="auto">
          <a:xfrm>
            <a:off x="457200" y="1600200"/>
            <a:ext cx="8229600" cy="3733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Understand an overview of the types of cost reports supported by GFEBS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title"/>
          </p:nvPr>
        </p:nvSpPr>
        <p:spPr bwMode="auto">
          <a:xfrm>
            <a:off x="1219200" y="223838"/>
            <a:ext cx="6705600" cy="974725"/>
          </a:xfrm>
          <a:noFill/>
          <a:ln w="76200"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3200"/>
              <a:t>GFEBS Cost Reports </a:t>
            </a:r>
            <a:br>
              <a:rPr lang="en-US" sz="3200"/>
            </a:br>
            <a:r>
              <a:rPr lang="en-US" sz="3200"/>
              <a:t>for Multiple Needs</a:t>
            </a:r>
          </a:p>
        </p:txBody>
      </p:sp>
      <p:pic>
        <p:nvPicPr>
          <p:cNvPr id="1470467" name="Picture 3"/>
          <p:cNvPicPr>
            <a:picLocks noChangeAspect="1" noChangeArrowheads="1"/>
          </p:cNvPicPr>
          <p:nvPr/>
        </p:nvPicPr>
        <p:blipFill>
          <a:blip r:embed="rId3" cstate="print"/>
          <a:srcRect/>
          <a:stretch>
            <a:fillRect/>
          </a:stretch>
        </p:blipFill>
        <p:spPr bwMode="auto">
          <a:xfrm>
            <a:off x="317500" y="1355725"/>
            <a:ext cx="5845175" cy="3506788"/>
          </a:xfrm>
          <a:prstGeom prst="rect">
            <a:avLst/>
          </a:prstGeom>
          <a:noFill/>
          <a:ln w="9525">
            <a:noFill/>
            <a:miter lim="800000"/>
            <a:headEnd/>
            <a:tailEnd/>
          </a:ln>
          <a:effectLst/>
        </p:spPr>
      </p:pic>
      <p:pic>
        <p:nvPicPr>
          <p:cNvPr id="1470468" name="Picture 4"/>
          <p:cNvPicPr>
            <a:picLocks noChangeAspect="1" noChangeArrowheads="1"/>
          </p:cNvPicPr>
          <p:nvPr/>
        </p:nvPicPr>
        <p:blipFill>
          <a:blip r:embed="rId4" cstate="print"/>
          <a:srcRect/>
          <a:stretch>
            <a:fillRect/>
          </a:stretch>
        </p:blipFill>
        <p:spPr bwMode="auto">
          <a:xfrm>
            <a:off x="2959100" y="4191000"/>
            <a:ext cx="6024563" cy="1852613"/>
          </a:xfrm>
          <a:prstGeom prst="rect">
            <a:avLst/>
          </a:prstGeom>
          <a:noFill/>
          <a:ln w="9525">
            <a:noFill/>
            <a:miter lim="800000"/>
            <a:headEnd/>
            <a:tailEnd/>
          </a:ln>
          <a:effectLst/>
        </p:spPr>
      </p:pic>
      <p:sp>
        <p:nvSpPr>
          <p:cNvPr id="1470469" name="AutoShape 5"/>
          <p:cNvSpPr>
            <a:spLocks noChangeArrowheads="1"/>
          </p:cNvSpPr>
          <p:nvPr/>
        </p:nvSpPr>
        <p:spPr bwMode="auto">
          <a:xfrm>
            <a:off x="5575300" y="1358900"/>
            <a:ext cx="3314700" cy="2768600"/>
          </a:xfrm>
          <a:prstGeom prst="cloudCallout">
            <a:avLst>
              <a:gd name="adj1" fmla="val -12787"/>
              <a:gd name="adj2" fmla="val -12556"/>
            </a:avLst>
          </a:prstGeom>
          <a:solidFill>
            <a:srgbClr val="CCFFFF"/>
          </a:solidFill>
          <a:ln w="9525">
            <a:noFill/>
            <a:round/>
            <a:headEnd/>
            <a:tailEnd/>
          </a:ln>
          <a:effectLst/>
        </p:spPr>
        <p:txBody>
          <a:bodyPr/>
          <a:lstStyle/>
          <a:p>
            <a:pPr algn="l">
              <a:buClrTx/>
              <a:buFontTx/>
              <a:buChar char="•"/>
            </a:pPr>
            <a:r>
              <a:rPr lang="en-US" sz="1600"/>
              <a:t> By Appropriation</a:t>
            </a:r>
          </a:p>
          <a:p>
            <a:pPr algn="l">
              <a:buClrTx/>
              <a:buFontTx/>
              <a:buChar char="•"/>
            </a:pPr>
            <a:r>
              <a:rPr lang="en-US" sz="1600"/>
              <a:t> Direct Funds</a:t>
            </a:r>
          </a:p>
          <a:p>
            <a:pPr algn="l">
              <a:buClrTx/>
              <a:buFontTx/>
              <a:buChar char="•"/>
            </a:pPr>
            <a:r>
              <a:rPr lang="en-US" sz="1600"/>
              <a:t> Reimbursements</a:t>
            </a:r>
          </a:p>
          <a:p>
            <a:pPr algn="l">
              <a:buClrTx/>
              <a:buFontTx/>
              <a:buChar char="•"/>
            </a:pPr>
            <a:r>
              <a:rPr lang="en-US" sz="1600"/>
              <a:t> Full Cost</a:t>
            </a:r>
          </a:p>
          <a:p>
            <a:pPr lvl="1" algn="l">
              <a:buClrTx/>
              <a:buFont typeface="Wingdings" pitchFamily="2" charset="2"/>
              <a:buChar char="ü"/>
            </a:pPr>
            <a:r>
              <a:rPr lang="en-US" sz="1400"/>
              <a:t> Direct Funds</a:t>
            </a:r>
          </a:p>
          <a:p>
            <a:pPr lvl="1" algn="l">
              <a:buClrTx/>
              <a:buFont typeface="Wingdings" pitchFamily="2" charset="2"/>
              <a:buChar char="ü"/>
            </a:pPr>
            <a:r>
              <a:rPr lang="en-US" sz="1400"/>
              <a:t> Mil Pay</a:t>
            </a:r>
          </a:p>
          <a:p>
            <a:pPr lvl="1" algn="l">
              <a:buClrTx/>
              <a:buFont typeface="Wingdings" pitchFamily="2" charset="2"/>
              <a:buChar char="ü"/>
            </a:pPr>
            <a:r>
              <a:rPr lang="en-US" sz="1400"/>
              <a:t> Foreign Labor</a:t>
            </a:r>
          </a:p>
          <a:p>
            <a:pPr lvl="1" algn="l">
              <a:buClrTx/>
              <a:buFont typeface="Wingdings" pitchFamily="2" charset="2"/>
              <a:buChar char="ü"/>
            </a:pPr>
            <a:r>
              <a:rPr lang="en-US" sz="1400"/>
              <a:t> Indirect Funds</a:t>
            </a:r>
          </a:p>
          <a:p>
            <a:pPr lvl="1" algn="l">
              <a:buClrTx/>
              <a:buFont typeface="Wingdings" pitchFamily="2" charset="2"/>
              <a:buChar char="ü"/>
            </a:pPr>
            <a:r>
              <a:rPr lang="en-US" sz="1400"/>
              <a:t> Overhead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42" name="Group 2"/>
          <p:cNvGrpSpPr>
            <a:grpSpLocks/>
          </p:cNvGrpSpPr>
          <p:nvPr/>
        </p:nvGrpSpPr>
        <p:grpSpPr bwMode="auto">
          <a:xfrm>
            <a:off x="5257800" y="1168400"/>
            <a:ext cx="3446463" cy="5416550"/>
            <a:chOff x="3312" y="736"/>
            <a:chExt cx="2171" cy="3412"/>
          </a:xfrm>
        </p:grpSpPr>
        <p:sp>
          <p:nvSpPr>
            <p:cNvPr id="1648643" name="Text Box 3"/>
            <p:cNvSpPr txBox="1">
              <a:spLocks noChangeArrowheads="1"/>
            </p:cNvSpPr>
            <p:nvPr/>
          </p:nvSpPr>
          <p:spPr bwMode="auto">
            <a:xfrm>
              <a:off x="3484" y="736"/>
              <a:ext cx="1892" cy="231"/>
            </a:xfrm>
            <a:prstGeom prst="rect">
              <a:avLst/>
            </a:prstGeom>
            <a:noFill/>
            <a:ln w="9525">
              <a:noFill/>
              <a:miter lim="800000"/>
              <a:headEnd/>
              <a:tailEnd/>
            </a:ln>
            <a:effectLst/>
          </p:spPr>
          <p:txBody>
            <a:bodyPr wrap="none">
              <a:spAutoFit/>
            </a:bodyPr>
            <a:lstStyle/>
            <a:p>
              <a:pPr algn="l">
                <a:buClrTx/>
              </a:pPr>
              <a:r>
                <a:rPr lang="en-US" sz="1800" b="1" u="sng"/>
                <a:t>BI – Business Intelligence</a:t>
              </a:r>
            </a:p>
          </p:txBody>
        </p:sp>
        <p:sp>
          <p:nvSpPr>
            <p:cNvPr id="1648644" name="Text Box 4"/>
            <p:cNvSpPr txBox="1">
              <a:spLocks noChangeArrowheads="1"/>
            </p:cNvSpPr>
            <p:nvPr/>
          </p:nvSpPr>
          <p:spPr bwMode="auto">
            <a:xfrm>
              <a:off x="3408" y="3474"/>
              <a:ext cx="2075" cy="674"/>
            </a:xfrm>
            <a:prstGeom prst="rect">
              <a:avLst/>
            </a:prstGeom>
            <a:noFill/>
            <a:ln w="9525">
              <a:noFill/>
              <a:miter lim="800000"/>
              <a:headEnd/>
              <a:tailEnd/>
            </a:ln>
            <a:effectLst/>
          </p:spPr>
          <p:txBody>
            <a:bodyPr wrap="none">
              <a:spAutoFit/>
            </a:bodyPr>
            <a:lstStyle/>
            <a:p>
              <a:pPr algn="l">
                <a:buClrTx/>
                <a:buFontTx/>
                <a:buChar char="•"/>
              </a:pPr>
              <a:r>
                <a:rPr lang="en-US" sz="1600"/>
                <a:t>  Optimized for Data Extraction</a:t>
              </a:r>
            </a:p>
            <a:p>
              <a:pPr algn="l">
                <a:buClrTx/>
                <a:buFontTx/>
                <a:buChar char="•"/>
              </a:pPr>
              <a:r>
                <a:rPr lang="en-US" sz="1600"/>
                <a:t>  Analytical Processing</a:t>
              </a:r>
            </a:p>
            <a:p>
              <a:pPr algn="l">
                <a:buClrTx/>
                <a:buFontTx/>
                <a:buChar char="•"/>
              </a:pPr>
              <a:r>
                <a:rPr lang="en-US" sz="1600"/>
                <a:t>  Near real-time; trending analysis</a:t>
              </a:r>
            </a:p>
            <a:p>
              <a:pPr algn="l">
                <a:buClrTx/>
                <a:buFontTx/>
                <a:buChar char="•"/>
              </a:pPr>
              <a:r>
                <a:rPr lang="en-US" sz="1600"/>
                <a:t>  Slice-n-dice reporting (pivot)</a:t>
              </a:r>
            </a:p>
          </p:txBody>
        </p:sp>
        <p:grpSp>
          <p:nvGrpSpPr>
            <p:cNvPr id="1648645" name="Group 5"/>
            <p:cNvGrpSpPr>
              <a:grpSpLocks/>
            </p:cNvGrpSpPr>
            <p:nvPr/>
          </p:nvGrpSpPr>
          <p:grpSpPr bwMode="auto">
            <a:xfrm>
              <a:off x="3312" y="1120"/>
              <a:ext cx="2064" cy="2064"/>
              <a:chOff x="3484" y="1056"/>
              <a:chExt cx="1680" cy="1872"/>
            </a:xfrm>
          </p:grpSpPr>
          <p:pic>
            <p:nvPicPr>
              <p:cNvPr id="1648646" name="Picture 6"/>
              <p:cNvPicPr>
                <a:picLocks noChangeAspect="1" noChangeArrowheads="1"/>
              </p:cNvPicPr>
              <p:nvPr/>
            </p:nvPicPr>
            <p:blipFill>
              <a:blip r:embed="rId3" cstate="print"/>
              <a:srcRect/>
              <a:stretch>
                <a:fillRect/>
              </a:stretch>
            </p:blipFill>
            <p:spPr bwMode="auto">
              <a:xfrm>
                <a:off x="3664" y="1320"/>
                <a:ext cx="356" cy="360"/>
              </a:xfrm>
              <a:prstGeom prst="rect">
                <a:avLst/>
              </a:prstGeom>
              <a:noFill/>
              <a:ln w="9525">
                <a:noFill/>
                <a:miter lim="800000"/>
                <a:headEnd/>
                <a:tailEnd/>
              </a:ln>
            </p:spPr>
          </p:pic>
          <p:pic>
            <p:nvPicPr>
              <p:cNvPr id="1648647" name="Picture 7"/>
              <p:cNvPicPr>
                <a:picLocks noChangeAspect="1" noChangeArrowheads="1"/>
              </p:cNvPicPr>
              <p:nvPr/>
            </p:nvPicPr>
            <p:blipFill>
              <a:blip r:embed="rId3" cstate="print"/>
              <a:srcRect/>
              <a:stretch>
                <a:fillRect/>
              </a:stretch>
            </p:blipFill>
            <p:spPr bwMode="auto">
              <a:xfrm>
                <a:off x="3664" y="1704"/>
                <a:ext cx="356" cy="360"/>
              </a:xfrm>
              <a:prstGeom prst="rect">
                <a:avLst/>
              </a:prstGeom>
              <a:noFill/>
              <a:ln w="9525">
                <a:noFill/>
                <a:miter lim="800000"/>
                <a:headEnd/>
                <a:tailEnd/>
              </a:ln>
            </p:spPr>
          </p:pic>
          <p:pic>
            <p:nvPicPr>
              <p:cNvPr id="1648648" name="Picture 8"/>
              <p:cNvPicPr>
                <a:picLocks noChangeAspect="1" noChangeArrowheads="1"/>
              </p:cNvPicPr>
              <p:nvPr/>
            </p:nvPicPr>
            <p:blipFill>
              <a:blip r:embed="rId3" cstate="print"/>
              <a:srcRect/>
              <a:stretch>
                <a:fillRect/>
              </a:stretch>
            </p:blipFill>
            <p:spPr bwMode="auto">
              <a:xfrm>
                <a:off x="3664" y="2094"/>
                <a:ext cx="356" cy="360"/>
              </a:xfrm>
              <a:prstGeom prst="rect">
                <a:avLst/>
              </a:prstGeom>
              <a:noFill/>
              <a:ln w="9525">
                <a:noFill/>
                <a:miter lim="800000"/>
                <a:headEnd/>
                <a:tailEnd/>
              </a:ln>
            </p:spPr>
          </p:pic>
          <p:pic>
            <p:nvPicPr>
              <p:cNvPr id="1648649" name="Picture 9"/>
              <p:cNvPicPr>
                <a:picLocks noChangeAspect="1" noChangeArrowheads="1"/>
              </p:cNvPicPr>
              <p:nvPr/>
            </p:nvPicPr>
            <p:blipFill>
              <a:blip r:embed="rId3" cstate="print"/>
              <a:srcRect/>
              <a:stretch>
                <a:fillRect/>
              </a:stretch>
            </p:blipFill>
            <p:spPr bwMode="auto">
              <a:xfrm>
                <a:off x="3662" y="2484"/>
                <a:ext cx="356" cy="360"/>
              </a:xfrm>
              <a:prstGeom prst="rect">
                <a:avLst/>
              </a:prstGeom>
              <a:noFill/>
              <a:ln w="9525">
                <a:noFill/>
                <a:miter lim="800000"/>
                <a:headEnd/>
                <a:tailEnd/>
              </a:ln>
            </p:spPr>
          </p:pic>
          <p:sp>
            <p:nvSpPr>
              <p:cNvPr id="1648650" name="AutoShape 10"/>
              <p:cNvSpPr>
                <a:spLocks noChangeArrowheads="1"/>
              </p:cNvSpPr>
              <p:nvPr/>
            </p:nvSpPr>
            <p:spPr bwMode="auto">
              <a:xfrm>
                <a:off x="3484" y="1056"/>
                <a:ext cx="720" cy="1872"/>
              </a:xfrm>
              <a:prstGeom prst="can">
                <a:avLst>
                  <a:gd name="adj" fmla="val 28997"/>
                </a:avLst>
              </a:prstGeom>
              <a:solidFill>
                <a:srgbClr val="3366FF">
                  <a:alpha val="28999"/>
                </a:srgbClr>
              </a:solidFill>
              <a:ln w="9525">
                <a:solidFill>
                  <a:schemeClr val="tx1"/>
                </a:solidFill>
                <a:round/>
                <a:headEnd/>
                <a:tailEnd/>
              </a:ln>
            </p:spPr>
            <p:txBody>
              <a:bodyPr/>
              <a:lstStyle/>
              <a:p>
                <a:endParaRPr lang="en-US"/>
              </a:p>
            </p:txBody>
          </p:sp>
          <p:sp>
            <p:nvSpPr>
              <p:cNvPr id="1648651" name="AutoShape 11"/>
              <p:cNvSpPr>
                <a:spLocks noChangeArrowheads="1"/>
              </p:cNvSpPr>
              <p:nvPr/>
            </p:nvSpPr>
            <p:spPr bwMode="auto">
              <a:xfrm>
                <a:off x="4540" y="1152"/>
                <a:ext cx="624" cy="480"/>
              </a:xfrm>
              <a:prstGeom prst="flowChartMultidocument">
                <a:avLst/>
              </a:prstGeom>
              <a:solidFill>
                <a:srgbClr val="3366FF">
                  <a:alpha val="28999"/>
                </a:srgbClr>
              </a:solidFill>
              <a:ln w="9525">
                <a:solidFill>
                  <a:schemeClr val="tx1"/>
                </a:solidFill>
                <a:miter lim="800000"/>
                <a:headEnd/>
                <a:tailEnd/>
              </a:ln>
              <a:effectLst/>
            </p:spPr>
            <p:txBody>
              <a:bodyPr wrap="none" anchor="ctr"/>
              <a:lstStyle/>
              <a:p>
                <a:pPr>
                  <a:buClrTx/>
                </a:pPr>
                <a:r>
                  <a:rPr lang="en-US" sz="1200"/>
                  <a:t>Cost By</a:t>
                </a:r>
              </a:p>
              <a:p>
                <a:pPr>
                  <a:buClrTx/>
                </a:pPr>
                <a:r>
                  <a:rPr lang="en-US" sz="1200"/>
                  <a:t>Report</a:t>
                </a:r>
              </a:p>
            </p:txBody>
          </p:sp>
          <p:sp>
            <p:nvSpPr>
              <p:cNvPr id="1648652" name="AutoShape 12"/>
              <p:cNvSpPr>
                <a:spLocks noChangeArrowheads="1"/>
              </p:cNvSpPr>
              <p:nvPr/>
            </p:nvSpPr>
            <p:spPr bwMode="auto">
              <a:xfrm>
                <a:off x="4540" y="1776"/>
                <a:ext cx="624" cy="480"/>
              </a:xfrm>
              <a:prstGeom prst="flowChartMultidocument">
                <a:avLst/>
              </a:prstGeom>
              <a:solidFill>
                <a:srgbClr val="3366FF">
                  <a:alpha val="28999"/>
                </a:srgbClr>
              </a:solidFill>
              <a:ln w="9525">
                <a:solidFill>
                  <a:schemeClr val="tx1"/>
                </a:solidFill>
                <a:miter lim="800000"/>
                <a:headEnd/>
                <a:tailEnd/>
              </a:ln>
              <a:effectLst/>
            </p:spPr>
            <p:txBody>
              <a:bodyPr wrap="none" anchor="ctr"/>
              <a:lstStyle/>
              <a:p>
                <a:pPr>
                  <a:buClrTx/>
                </a:pPr>
                <a:r>
                  <a:rPr lang="en-US" sz="1200"/>
                  <a:t>Unit Cost</a:t>
                </a:r>
              </a:p>
              <a:p>
                <a:pPr>
                  <a:buClrTx/>
                </a:pPr>
                <a:r>
                  <a:rPr lang="en-US" sz="1200"/>
                  <a:t>Report</a:t>
                </a:r>
              </a:p>
            </p:txBody>
          </p:sp>
          <p:sp>
            <p:nvSpPr>
              <p:cNvPr id="1648653" name="AutoShape 13"/>
              <p:cNvSpPr>
                <a:spLocks noChangeArrowheads="1"/>
              </p:cNvSpPr>
              <p:nvPr/>
            </p:nvSpPr>
            <p:spPr bwMode="auto">
              <a:xfrm>
                <a:off x="4540" y="2352"/>
                <a:ext cx="624" cy="480"/>
              </a:xfrm>
              <a:prstGeom prst="flowChartMultidocument">
                <a:avLst/>
              </a:prstGeom>
              <a:solidFill>
                <a:srgbClr val="3366FF">
                  <a:alpha val="28999"/>
                </a:srgbClr>
              </a:solidFill>
              <a:ln w="9525">
                <a:solidFill>
                  <a:schemeClr val="tx1"/>
                </a:solidFill>
                <a:miter lim="800000"/>
                <a:headEnd/>
                <a:tailEnd/>
              </a:ln>
              <a:effectLst/>
            </p:spPr>
            <p:txBody>
              <a:bodyPr wrap="none" anchor="ctr"/>
              <a:lstStyle/>
              <a:p>
                <a:pPr>
                  <a:buClrTx/>
                </a:pPr>
                <a:r>
                  <a:rPr lang="en-US" sz="1200"/>
                  <a:t>Detailed </a:t>
                </a:r>
              </a:p>
              <a:p>
                <a:pPr>
                  <a:buClrTx/>
                </a:pPr>
                <a:r>
                  <a:rPr lang="en-US" sz="1200"/>
                  <a:t>Labor</a:t>
                </a:r>
              </a:p>
              <a:p>
                <a:pPr>
                  <a:buClrTx/>
                </a:pPr>
                <a:r>
                  <a:rPr lang="en-US" sz="1200"/>
                  <a:t>Report</a:t>
                </a:r>
              </a:p>
            </p:txBody>
          </p:sp>
          <p:sp>
            <p:nvSpPr>
              <p:cNvPr id="1648654" name="Line 14"/>
              <p:cNvSpPr>
                <a:spLocks noChangeShapeType="1"/>
              </p:cNvSpPr>
              <p:nvPr/>
            </p:nvSpPr>
            <p:spPr bwMode="auto">
              <a:xfrm>
                <a:off x="4204" y="1968"/>
                <a:ext cx="144" cy="0"/>
              </a:xfrm>
              <a:prstGeom prst="line">
                <a:avLst/>
              </a:prstGeom>
              <a:noFill/>
              <a:ln w="9525">
                <a:solidFill>
                  <a:schemeClr val="tx1"/>
                </a:solidFill>
                <a:round/>
                <a:headEnd/>
                <a:tailEnd/>
              </a:ln>
              <a:effectLst/>
            </p:spPr>
            <p:txBody>
              <a:bodyPr/>
              <a:lstStyle/>
              <a:p>
                <a:endParaRPr lang="en-US"/>
              </a:p>
            </p:txBody>
          </p:sp>
          <p:sp>
            <p:nvSpPr>
              <p:cNvPr id="1648655" name="Line 15"/>
              <p:cNvSpPr>
                <a:spLocks noChangeShapeType="1"/>
              </p:cNvSpPr>
              <p:nvPr/>
            </p:nvSpPr>
            <p:spPr bwMode="auto">
              <a:xfrm>
                <a:off x="4348" y="1392"/>
                <a:ext cx="0" cy="1200"/>
              </a:xfrm>
              <a:prstGeom prst="line">
                <a:avLst/>
              </a:prstGeom>
              <a:noFill/>
              <a:ln w="9525">
                <a:solidFill>
                  <a:schemeClr val="tx1"/>
                </a:solidFill>
                <a:round/>
                <a:headEnd/>
                <a:tailEnd/>
              </a:ln>
              <a:effectLst/>
            </p:spPr>
            <p:txBody>
              <a:bodyPr/>
              <a:lstStyle/>
              <a:p>
                <a:endParaRPr lang="en-US"/>
              </a:p>
            </p:txBody>
          </p:sp>
          <p:sp>
            <p:nvSpPr>
              <p:cNvPr id="1648656" name="Line 16"/>
              <p:cNvSpPr>
                <a:spLocks noChangeShapeType="1"/>
              </p:cNvSpPr>
              <p:nvPr/>
            </p:nvSpPr>
            <p:spPr bwMode="auto">
              <a:xfrm>
                <a:off x="4348" y="1392"/>
                <a:ext cx="192" cy="0"/>
              </a:xfrm>
              <a:prstGeom prst="line">
                <a:avLst/>
              </a:prstGeom>
              <a:noFill/>
              <a:ln w="9525">
                <a:solidFill>
                  <a:schemeClr val="tx1"/>
                </a:solidFill>
                <a:round/>
                <a:headEnd/>
                <a:tailEnd type="triangle" w="med" len="med"/>
              </a:ln>
              <a:effectLst/>
            </p:spPr>
            <p:txBody>
              <a:bodyPr/>
              <a:lstStyle/>
              <a:p>
                <a:endParaRPr lang="en-US"/>
              </a:p>
            </p:txBody>
          </p:sp>
          <p:sp>
            <p:nvSpPr>
              <p:cNvPr id="1648657" name="Line 17"/>
              <p:cNvSpPr>
                <a:spLocks noChangeShapeType="1"/>
              </p:cNvSpPr>
              <p:nvPr/>
            </p:nvSpPr>
            <p:spPr bwMode="auto">
              <a:xfrm>
                <a:off x="4348" y="1968"/>
                <a:ext cx="192" cy="0"/>
              </a:xfrm>
              <a:prstGeom prst="line">
                <a:avLst/>
              </a:prstGeom>
              <a:noFill/>
              <a:ln w="9525">
                <a:solidFill>
                  <a:schemeClr val="tx1"/>
                </a:solidFill>
                <a:round/>
                <a:headEnd/>
                <a:tailEnd type="triangle" w="med" len="med"/>
              </a:ln>
              <a:effectLst/>
            </p:spPr>
            <p:txBody>
              <a:bodyPr/>
              <a:lstStyle/>
              <a:p>
                <a:endParaRPr lang="en-US"/>
              </a:p>
            </p:txBody>
          </p:sp>
          <p:sp>
            <p:nvSpPr>
              <p:cNvPr id="1648658" name="Line 18"/>
              <p:cNvSpPr>
                <a:spLocks noChangeShapeType="1"/>
              </p:cNvSpPr>
              <p:nvPr/>
            </p:nvSpPr>
            <p:spPr bwMode="auto">
              <a:xfrm>
                <a:off x="4348" y="2592"/>
                <a:ext cx="192" cy="0"/>
              </a:xfrm>
              <a:prstGeom prst="line">
                <a:avLst/>
              </a:prstGeom>
              <a:noFill/>
              <a:ln w="9525">
                <a:solidFill>
                  <a:schemeClr val="tx1"/>
                </a:solidFill>
                <a:round/>
                <a:headEnd/>
                <a:tailEnd type="triangle" w="med" len="med"/>
              </a:ln>
              <a:effectLst/>
            </p:spPr>
            <p:txBody>
              <a:bodyPr/>
              <a:lstStyle/>
              <a:p>
                <a:endParaRPr lang="en-US"/>
              </a:p>
            </p:txBody>
          </p:sp>
        </p:grpSp>
      </p:grpSp>
      <p:grpSp>
        <p:nvGrpSpPr>
          <p:cNvPr id="1648659" name="Group 19"/>
          <p:cNvGrpSpPr>
            <a:grpSpLocks/>
          </p:cNvGrpSpPr>
          <p:nvPr/>
        </p:nvGrpSpPr>
        <p:grpSpPr bwMode="auto">
          <a:xfrm>
            <a:off x="381000" y="1168400"/>
            <a:ext cx="4800600" cy="5416550"/>
            <a:chOff x="240" y="736"/>
            <a:chExt cx="3024" cy="3412"/>
          </a:xfrm>
        </p:grpSpPr>
        <p:sp>
          <p:nvSpPr>
            <p:cNvPr id="1648660" name="AutoShape 20"/>
            <p:cNvSpPr>
              <a:spLocks noChangeArrowheads="1"/>
            </p:cNvSpPr>
            <p:nvPr/>
          </p:nvSpPr>
          <p:spPr bwMode="auto">
            <a:xfrm rot="5400000">
              <a:off x="1704" y="1768"/>
              <a:ext cx="2304" cy="816"/>
            </a:xfrm>
            <a:prstGeom prst="triangle">
              <a:avLst>
                <a:gd name="adj" fmla="val 50000"/>
              </a:avLst>
            </a:prstGeom>
            <a:gradFill rotWithShape="1">
              <a:gsLst>
                <a:gs pos="0">
                  <a:srgbClr val="6699FF"/>
                </a:gs>
                <a:gs pos="100000">
                  <a:srgbClr val="FFFFE7"/>
                </a:gs>
              </a:gsLst>
              <a:lin ang="5400000" scaled="1"/>
            </a:gradFill>
            <a:ln w="9525">
              <a:solidFill>
                <a:srgbClr val="6699FF"/>
              </a:solidFill>
              <a:miter lim="800000"/>
              <a:headEnd/>
              <a:tailEnd/>
            </a:ln>
            <a:effectLst/>
          </p:spPr>
          <p:txBody>
            <a:bodyPr wrap="none" anchor="ctr"/>
            <a:lstStyle/>
            <a:p>
              <a:endParaRPr lang="en-US"/>
            </a:p>
          </p:txBody>
        </p:sp>
        <p:sp>
          <p:nvSpPr>
            <p:cNvPr id="1648661" name="Rectangle 21"/>
            <p:cNvSpPr>
              <a:spLocks noChangeArrowheads="1"/>
            </p:cNvSpPr>
            <p:nvPr/>
          </p:nvSpPr>
          <p:spPr bwMode="auto">
            <a:xfrm>
              <a:off x="576" y="1024"/>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b="1"/>
                <a:t>FI</a:t>
              </a:r>
              <a:r>
                <a:rPr lang="en-US" sz="1800"/>
                <a:t> – </a:t>
              </a:r>
              <a:r>
                <a:rPr lang="en-US" sz="1600"/>
                <a:t>Financial Acct. &amp; Mgmt.</a:t>
              </a:r>
            </a:p>
          </p:txBody>
        </p:sp>
        <p:sp>
          <p:nvSpPr>
            <p:cNvPr id="1648662" name="Rectangle 22"/>
            <p:cNvSpPr>
              <a:spLocks noChangeArrowheads="1"/>
            </p:cNvSpPr>
            <p:nvPr/>
          </p:nvSpPr>
          <p:spPr bwMode="auto">
            <a:xfrm>
              <a:off x="576" y="1408"/>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b="1"/>
                <a:t>FM</a:t>
              </a:r>
              <a:r>
                <a:rPr lang="en-US" sz="1800"/>
                <a:t> – </a:t>
              </a:r>
              <a:r>
                <a:rPr lang="en-US" sz="1600"/>
                <a:t>Funds Acct. &amp; Mgmt.</a:t>
              </a:r>
            </a:p>
          </p:txBody>
        </p:sp>
        <p:sp>
          <p:nvSpPr>
            <p:cNvPr id="1648663" name="Rectangle 23"/>
            <p:cNvSpPr>
              <a:spLocks noChangeArrowheads="1"/>
            </p:cNvSpPr>
            <p:nvPr/>
          </p:nvSpPr>
          <p:spPr bwMode="auto">
            <a:xfrm>
              <a:off x="576" y="1792"/>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b="1"/>
                <a:t>CO</a:t>
              </a:r>
              <a:r>
                <a:rPr lang="en-US" sz="1800"/>
                <a:t> – </a:t>
              </a:r>
              <a:r>
                <a:rPr lang="en-US" sz="1600"/>
                <a:t>Cost Acct. &amp; Mgmt.</a:t>
              </a:r>
            </a:p>
          </p:txBody>
        </p:sp>
        <p:sp>
          <p:nvSpPr>
            <p:cNvPr id="1648664" name="Rectangle 24"/>
            <p:cNvSpPr>
              <a:spLocks noChangeArrowheads="1"/>
            </p:cNvSpPr>
            <p:nvPr/>
          </p:nvSpPr>
          <p:spPr bwMode="auto">
            <a:xfrm>
              <a:off x="576" y="2176"/>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b="1"/>
                <a:t>MM</a:t>
              </a:r>
              <a:r>
                <a:rPr lang="en-US" sz="1800"/>
                <a:t> – </a:t>
              </a:r>
              <a:r>
                <a:rPr lang="en-US" sz="1600"/>
                <a:t>Materials Mgmt. </a:t>
              </a:r>
            </a:p>
            <a:p>
              <a:pPr algn="l">
                <a:buClrTx/>
              </a:pPr>
              <a:r>
                <a:rPr lang="en-US" sz="1600"/>
                <a:t>and Procurement</a:t>
              </a:r>
            </a:p>
          </p:txBody>
        </p:sp>
        <p:sp>
          <p:nvSpPr>
            <p:cNvPr id="1648665" name="Rectangle 25"/>
            <p:cNvSpPr>
              <a:spLocks noChangeArrowheads="1"/>
            </p:cNvSpPr>
            <p:nvPr/>
          </p:nvSpPr>
          <p:spPr bwMode="auto">
            <a:xfrm>
              <a:off x="576" y="2560"/>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b="1"/>
                <a:t>PPE</a:t>
              </a:r>
              <a:r>
                <a:rPr lang="en-US" sz="1800"/>
                <a:t> – </a:t>
              </a:r>
              <a:r>
                <a:rPr lang="en-US" sz="1600"/>
                <a:t>Property, Plant &amp; </a:t>
              </a:r>
            </a:p>
            <a:p>
              <a:pPr algn="l">
                <a:buClrTx/>
              </a:pPr>
              <a:r>
                <a:rPr lang="en-US" sz="1600"/>
                <a:t>Equipment [PM, PS, RE, AA]</a:t>
              </a:r>
            </a:p>
          </p:txBody>
        </p:sp>
        <p:sp>
          <p:nvSpPr>
            <p:cNvPr id="1648666" name="Rectangle 26"/>
            <p:cNvSpPr>
              <a:spLocks noChangeArrowheads="1"/>
            </p:cNvSpPr>
            <p:nvPr/>
          </p:nvSpPr>
          <p:spPr bwMode="auto">
            <a:xfrm>
              <a:off x="576" y="2944"/>
              <a:ext cx="1872" cy="384"/>
            </a:xfrm>
            <a:prstGeom prst="rect">
              <a:avLst/>
            </a:prstGeom>
            <a:solidFill>
              <a:srgbClr val="FFFFE7"/>
            </a:solidFill>
            <a:ln w="9525">
              <a:solidFill>
                <a:schemeClr val="tx1"/>
              </a:solidFill>
              <a:miter lim="800000"/>
              <a:headEnd/>
              <a:tailEnd/>
            </a:ln>
            <a:effectLst/>
          </p:spPr>
          <p:txBody>
            <a:bodyPr wrap="none" anchor="ctr"/>
            <a:lstStyle/>
            <a:p>
              <a:pPr algn="l">
                <a:buClrTx/>
              </a:pPr>
              <a:r>
                <a:rPr lang="en-US" sz="1800" b="1"/>
                <a:t>SD</a:t>
              </a:r>
              <a:r>
                <a:rPr lang="en-US" sz="1800"/>
                <a:t> – </a:t>
              </a:r>
              <a:r>
                <a:rPr lang="en-US" sz="1600"/>
                <a:t>Sales &amp; Reimbursables</a:t>
              </a:r>
            </a:p>
          </p:txBody>
        </p:sp>
        <p:sp>
          <p:nvSpPr>
            <p:cNvPr id="1648667" name="Text Box 27"/>
            <p:cNvSpPr txBox="1">
              <a:spLocks noChangeArrowheads="1"/>
            </p:cNvSpPr>
            <p:nvPr/>
          </p:nvSpPr>
          <p:spPr bwMode="auto">
            <a:xfrm>
              <a:off x="240" y="736"/>
              <a:ext cx="2668" cy="231"/>
            </a:xfrm>
            <a:prstGeom prst="rect">
              <a:avLst/>
            </a:prstGeom>
            <a:noFill/>
            <a:ln w="9525">
              <a:noFill/>
              <a:miter lim="800000"/>
              <a:headEnd/>
              <a:tailEnd/>
            </a:ln>
            <a:effectLst/>
          </p:spPr>
          <p:txBody>
            <a:bodyPr wrap="none">
              <a:spAutoFit/>
            </a:bodyPr>
            <a:lstStyle/>
            <a:p>
              <a:pPr algn="l">
                <a:buClrTx/>
              </a:pPr>
              <a:r>
                <a:rPr lang="en-US" sz="1800" b="1" u="sng"/>
                <a:t>ECC – Enterprise Central Component</a:t>
              </a:r>
            </a:p>
          </p:txBody>
        </p:sp>
        <p:sp>
          <p:nvSpPr>
            <p:cNvPr id="1648668" name="Text Box 28"/>
            <p:cNvSpPr txBox="1">
              <a:spLocks noChangeArrowheads="1"/>
            </p:cNvSpPr>
            <p:nvPr/>
          </p:nvSpPr>
          <p:spPr bwMode="auto">
            <a:xfrm>
              <a:off x="624" y="3474"/>
              <a:ext cx="1669" cy="674"/>
            </a:xfrm>
            <a:prstGeom prst="rect">
              <a:avLst/>
            </a:prstGeom>
            <a:noFill/>
            <a:ln w="9525">
              <a:noFill/>
              <a:miter lim="800000"/>
              <a:headEnd/>
              <a:tailEnd/>
            </a:ln>
            <a:effectLst/>
          </p:spPr>
          <p:txBody>
            <a:bodyPr wrap="none">
              <a:spAutoFit/>
            </a:bodyPr>
            <a:lstStyle/>
            <a:p>
              <a:pPr algn="l">
                <a:buClrTx/>
                <a:buFontTx/>
                <a:buChar char="•"/>
              </a:pPr>
              <a:r>
                <a:rPr lang="en-US" sz="1600"/>
                <a:t>  Optimized for Data Input</a:t>
              </a:r>
            </a:p>
            <a:p>
              <a:pPr algn="l">
                <a:buClrTx/>
                <a:buFontTx/>
                <a:buChar char="•"/>
              </a:pPr>
              <a:r>
                <a:rPr lang="en-US" sz="1600"/>
                <a:t>  Transaction Processing</a:t>
              </a:r>
            </a:p>
            <a:p>
              <a:pPr algn="l">
                <a:buClrTx/>
                <a:buFontTx/>
                <a:buChar char="•"/>
              </a:pPr>
              <a:r>
                <a:rPr lang="en-US" sz="1600"/>
                <a:t>  Real-time; recon analysis</a:t>
              </a:r>
            </a:p>
            <a:p>
              <a:pPr algn="l">
                <a:buClrTx/>
                <a:buFontTx/>
                <a:buChar char="•"/>
              </a:pPr>
              <a:r>
                <a:rPr lang="en-US" sz="1600"/>
                <a:t>  Structured reporting</a:t>
              </a:r>
            </a:p>
          </p:txBody>
        </p:sp>
      </p:grpSp>
      <p:sp>
        <p:nvSpPr>
          <p:cNvPr id="1648669" name="Text Box 29"/>
          <p:cNvSpPr txBox="1">
            <a:spLocks noChangeArrowheads="1"/>
          </p:cNvSpPr>
          <p:nvPr/>
        </p:nvSpPr>
        <p:spPr bwMode="auto">
          <a:xfrm>
            <a:off x="1209675" y="244475"/>
            <a:ext cx="6705600" cy="487363"/>
          </a:xfrm>
          <a:prstGeom prst="rect">
            <a:avLst/>
          </a:prstGeom>
          <a:noFill/>
          <a:ln w="76200" cmpd="tri" algn="ctr">
            <a:noFill/>
            <a:miter lim="800000"/>
            <a:headEnd/>
            <a:tailEnd/>
          </a:ln>
          <a:effectLst/>
        </p:spPr>
        <p:txBody>
          <a:bodyPr lIns="92075" tIns="0" rIns="92075" bIns="0">
            <a:spAutoFit/>
          </a:bodyPr>
          <a:lstStyle/>
          <a:p>
            <a:r>
              <a:rPr lang="en-US" b="1"/>
              <a:t>GFEBS System Components</a:t>
            </a:r>
          </a:p>
        </p:txBody>
      </p:sp>
      <p:sp>
        <p:nvSpPr>
          <p:cNvPr id="1648670" name="Text Box 30"/>
          <p:cNvSpPr txBox="1">
            <a:spLocks noChangeArrowheads="1"/>
          </p:cNvSpPr>
          <p:nvPr/>
        </p:nvSpPr>
        <p:spPr bwMode="auto">
          <a:xfrm>
            <a:off x="187325" y="6477000"/>
            <a:ext cx="882650" cy="182563"/>
          </a:xfrm>
          <a:prstGeom prst="rect">
            <a:avLst/>
          </a:prstGeom>
          <a:noFill/>
          <a:ln w="12700" algn="ctr">
            <a:noFill/>
            <a:miter lim="800000"/>
            <a:headEnd/>
            <a:tailEnd/>
          </a:ln>
          <a:effectLst/>
        </p:spPr>
        <p:txBody>
          <a:bodyPr wrap="none" lIns="92075" tIns="0" rIns="92075" bIns="0">
            <a:spAutoFit/>
          </a:bodyPr>
          <a:lstStyle/>
          <a:p>
            <a:r>
              <a:rPr lang="en-US" sz="1200"/>
              <a:t>D2L1_p11</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8659"/>
                                        </p:tgtEl>
                                        <p:attrNameLst>
                                          <p:attrName>style.visibility</p:attrName>
                                        </p:attrNameLst>
                                      </p:cBhvr>
                                      <p:to>
                                        <p:strVal val="visible"/>
                                      </p:to>
                                    </p:set>
                                    <p:anim calcmode="lin" valueType="num">
                                      <p:cBhvr additive="base">
                                        <p:cTn id="7" dur="500" fill="hold"/>
                                        <p:tgtEl>
                                          <p:spTgt spid="1648659"/>
                                        </p:tgtEl>
                                        <p:attrNameLst>
                                          <p:attrName>ppt_x</p:attrName>
                                        </p:attrNameLst>
                                      </p:cBhvr>
                                      <p:tavLst>
                                        <p:tav tm="0">
                                          <p:val>
                                            <p:strVal val="#ppt_x"/>
                                          </p:val>
                                        </p:tav>
                                        <p:tav tm="100000">
                                          <p:val>
                                            <p:strVal val="#ppt_x"/>
                                          </p:val>
                                        </p:tav>
                                      </p:tavLst>
                                    </p:anim>
                                    <p:anim calcmode="lin" valueType="num">
                                      <p:cBhvr additive="base">
                                        <p:cTn id="8" dur="500" fill="hold"/>
                                        <p:tgtEl>
                                          <p:spTgt spid="16486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648642"/>
                                        </p:tgtEl>
                                        <p:attrNameLst>
                                          <p:attrName>style.visibility</p:attrName>
                                        </p:attrNameLst>
                                      </p:cBhvr>
                                      <p:to>
                                        <p:strVal val="visible"/>
                                      </p:to>
                                    </p:set>
                                    <p:animEffect transition="in" filter="fade">
                                      <p:cBhvr>
                                        <p:cTn id="13" dur="1000"/>
                                        <p:tgtEl>
                                          <p:spTgt spid="1648642"/>
                                        </p:tgtEl>
                                      </p:cBhvr>
                                    </p:animEffect>
                                    <p:anim calcmode="lin" valueType="num">
                                      <p:cBhvr>
                                        <p:cTn id="14" dur="1000" fill="hold"/>
                                        <p:tgtEl>
                                          <p:spTgt spid="1648642"/>
                                        </p:tgtEl>
                                        <p:attrNameLst>
                                          <p:attrName>ppt_x</p:attrName>
                                        </p:attrNameLst>
                                      </p:cBhvr>
                                      <p:tavLst>
                                        <p:tav tm="0">
                                          <p:val>
                                            <p:strVal val="#ppt_x"/>
                                          </p:val>
                                        </p:tav>
                                        <p:tav tm="100000">
                                          <p:val>
                                            <p:strVal val="#ppt_x"/>
                                          </p:val>
                                        </p:tav>
                                      </p:tavLst>
                                    </p:anim>
                                    <p:anim calcmode="lin" valueType="num">
                                      <p:cBhvr>
                                        <p:cTn id="15" dur="900" decel="100000" fill="hold"/>
                                        <p:tgtEl>
                                          <p:spTgt spid="164864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486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Why ECC vs BI</a:t>
            </a:r>
          </a:p>
        </p:txBody>
      </p:sp>
      <p:sp>
        <p:nvSpPr>
          <p:cNvPr id="1630211" name="Rectangle 3"/>
          <p:cNvSpPr>
            <a:spLocks noGrp="1" noChangeArrowheads="1"/>
          </p:cNvSpPr>
          <p:nvPr>
            <p:ph type="body" idx="1"/>
          </p:nvPr>
        </p:nvSpPr>
        <p:spPr bwMode="auto">
          <a:xfrm>
            <a:off x="457200" y="1600200"/>
            <a:ext cx="3886200" cy="4525963"/>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2400" b="1" u="sng"/>
              <a:t>ECC:</a:t>
            </a:r>
          </a:p>
          <a:p>
            <a:pPr>
              <a:lnSpc>
                <a:spcPct val="80000"/>
              </a:lnSpc>
            </a:pPr>
            <a:r>
              <a:rPr lang="en-US" sz="2000"/>
              <a:t>Real-time</a:t>
            </a:r>
          </a:p>
          <a:p>
            <a:pPr>
              <a:lnSpc>
                <a:spcPct val="80000"/>
              </a:lnSpc>
            </a:pPr>
            <a:r>
              <a:rPr lang="en-US" sz="2000"/>
              <a:t>Drill-down to originating document</a:t>
            </a:r>
          </a:p>
          <a:p>
            <a:pPr>
              <a:lnSpc>
                <a:spcPct val="80000"/>
              </a:lnSpc>
            </a:pPr>
            <a:r>
              <a:rPr lang="en-US" sz="2000"/>
              <a:t>Reconciliation</a:t>
            </a:r>
          </a:p>
          <a:p>
            <a:pPr>
              <a:lnSpc>
                <a:spcPct val="80000"/>
              </a:lnSpc>
            </a:pPr>
            <a:r>
              <a:rPr lang="en-US" sz="2000"/>
              <a:t>Period-End and year-end closing activities</a:t>
            </a:r>
          </a:p>
          <a:p>
            <a:pPr>
              <a:lnSpc>
                <a:spcPct val="80000"/>
              </a:lnSpc>
            </a:pPr>
            <a:r>
              <a:rPr lang="en-US" sz="2000"/>
              <a:t>Support external reporting</a:t>
            </a:r>
          </a:p>
          <a:p>
            <a:pPr>
              <a:lnSpc>
                <a:spcPct val="80000"/>
              </a:lnSpc>
            </a:pPr>
            <a:r>
              <a:rPr lang="en-US" sz="2000"/>
              <a:t>Utilized for auditing activities</a:t>
            </a:r>
          </a:p>
          <a:p>
            <a:pPr>
              <a:lnSpc>
                <a:spcPct val="80000"/>
              </a:lnSpc>
            </a:pPr>
            <a:r>
              <a:rPr lang="en-US" sz="2000"/>
              <a:t>Usually researching a smaller data set</a:t>
            </a:r>
          </a:p>
          <a:p>
            <a:pPr>
              <a:lnSpc>
                <a:spcPct val="80000"/>
              </a:lnSpc>
            </a:pPr>
            <a:r>
              <a:rPr lang="en-US" sz="2000"/>
              <a:t>Typically set to time-out within 15 minutes to maintain system resources for receiving postings</a:t>
            </a:r>
          </a:p>
          <a:p>
            <a:pPr>
              <a:lnSpc>
                <a:spcPct val="80000"/>
              </a:lnSpc>
            </a:pPr>
            <a:endParaRPr lang="en-US" sz="2000"/>
          </a:p>
          <a:p>
            <a:pPr>
              <a:lnSpc>
                <a:spcPct val="80000"/>
              </a:lnSpc>
            </a:pPr>
            <a:endParaRPr lang="en-US" sz="2800"/>
          </a:p>
        </p:txBody>
      </p:sp>
      <p:sp>
        <p:nvSpPr>
          <p:cNvPr id="1630212" name="Rectangle 4"/>
          <p:cNvSpPr>
            <a:spLocks noChangeArrowheads="1"/>
          </p:cNvSpPr>
          <p:nvPr/>
        </p:nvSpPr>
        <p:spPr bwMode="auto">
          <a:xfrm>
            <a:off x="4953000" y="1600200"/>
            <a:ext cx="3886200" cy="4525963"/>
          </a:xfrm>
          <a:prstGeom prst="rect">
            <a:avLst/>
          </a:prstGeom>
          <a:noFill/>
          <a:ln w="9525">
            <a:noFill/>
            <a:miter lim="800000"/>
            <a:headEnd/>
            <a:tailEnd/>
          </a:ln>
          <a:effectLst/>
        </p:spPr>
        <p:txBody>
          <a:bodyPr/>
          <a:lstStyle/>
          <a:p>
            <a:pPr marL="342900" indent="-342900" algn="l">
              <a:lnSpc>
                <a:spcPct val="80000"/>
              </a:lnSpc>
              <a:spcBef>
                <a:spcPct val="20000"/>
              </a:spcBef>
              <a:buClrTx/>
            </a:pPr>
            <a:r>
              <a:rPr lang="en-US" sz="2400" b="1" u="sng"/>
              <a:t>BI:</a:t>
            </a:r>
          </a:p>
          <a:p>
            <a:pPr marL="342900" indent="-342900" algn="l">
              <a:lnSpc>
                <a:spcPct val="80000"/>
              </a:lnSpc>
              <a:spcBef>
                <a:spcPct val="20000"/>
              </a:spcBef>
              <a:buClrTx/>
              <a:buFontTx/>
              <a:buChar char="•"/>
            </a:pPr>
            <a:r>
              <a:rPr lang="en-US" sz="2000"/>
              <a:t>Nightly, 4 hrs, near real-time</a:t>
            </a:r>
          </a:p>
          <a:p>
            <a:pPr marL="342900" indent="-342900" algn="l">
              <a:lnSpc>
                <a:spcPct val="80000"/>
              </a:lnSpc>
              <a:spcBef>
                <a:spcPct val="20000"/>
              </a:spcBef>
              <a:buClrTx/>
              <a:buFontTx/>
              <a:buChar char="•"/>
            </a:pPr>
            <a:r>
              <a:rPr lang="en-US" sz="2000"/>
              <a:t>Drill-down to some level of aggregation – detailed line items researched in ECC</a:t>
            </a:r>
          </a:p>
          <a:p>
            <a:pPr marL="342900" indent="-342900" algn="l">
              <a:lnSpc>
                <a:spcPct val="80000"/>
              </a:lnSpc>
              <a:spcBef>
                <a:spcPct val="20000"/>
              </a:spcBef>
              <a:buClrTx/>
              <a:buFontTx/>
              <a:buChar char="•"/>
            </a:pPr>
            <a:r>
              <a:rPr lang="en-US" sz="2000"/>
              <a:t>Reconciliation</a:t>
            </a:r>
          </a:p>
          <a:p>
            <a:pPr marL="342900" indent="-342900" algn="l">
              <a:lnSpc>
                <a:spcPct val="80000"/>
              </a:lnSpc>
              <a:spcBef>
                <a:spcPct val="20000"/>
              </a:spcBef>
              <a:buClrTx/>
              <a:buFontTx/>
              <a:buChar char="•"/>
            </a:pPr>
            <a:r>
              <a:rPr lang="en-US" sz="2000"/>
              <a:t>Support internal reporting</a:t>
            </a:r>
          </a:p>
          <a:p>
            <a:pPr marL="342900" indent="-342900" algn="l">
              <a:lnSpc>
                <a:spcPct val="80000"/>
              </a:lnSpc>
              <a:spcBef>
                <a:spcPct val="20000"/>
              </a:spcBef>
              <a:buClrTx/>
              <a:buFontTx/>
              <a:buChar char="•"/>
            </a:pPr>
            <a:r>
              <a:rPr lang="en-US" sz="2000"/>
              <a:t>Utilized for costs analysis activities </a:t>
            </a:r>
          </a:p>
          <a:p>
            <a:pPr marL="342900" indent="-342900" algn="l">
              <a:lnSpc>
                <a:spcPct val="80000"/>
              </a:lnSpc>
              <a:spcBef>
                <a:spcPct val="20000"/>
              </a:spcBef>
              <a:buClrTx/>
              <a:buFontTx/>
              <a:buChar char="•"/>
            </a:pPr>
            <a:r>
              <a:rPr lang="en-US" sz="2000"/>
              <a:t>Usually researching a large data set</a:t>
            </a:r>
          </a:p>
          <a:p>
            <a:pPr marL="342900" indent="-342900" algn="l">
              <a:lnSpc>
                <a:spcPct val="80000"/>
              </a:lnSpc>
              <a:spcBef>
                <a:spcPct val="20000"/>
              </a:spcBef>
              <a:buClrTx/>
              <a:buFontTx/>
              <a:buChar char="•"/>
            </a:pPr>
            <a:r>
              <a:rPr lang="en-US" sz="2000"/>
              <a:t>Typically set to time-out within 90 minutes to support end-users performing analysis</a:t>
            </a:r>
          </a:p>
          <a:p>
            <a:pPr marL="342900" indent="-342900" algn="l">
              <a:lnSpc>
                <a:spcPct val="80000"/>
              </a:lnSpc>
              <a:spcBef>
                <a:spcPct val="20000"/>
              </a:spcBef>
              <a:buClrTx/>
              <a:buFontTx/>
              <a:buChar char="•"/>
            </a:pPr>
            <a:endParaRPr lang="en-US" sz="2000"/>
          </a:p>
          <a:p>
            <a:pPr marL="342900" indent="-342900" algn="l">
              <a:lnSpc>
                <a:spcPct val="80000"/>
              </a:lnSpc>
              <a:spcBef>
                <a:spcPct val="20000"/>
              </a:spcBef>
              <a:buClrTx/>
              <a:buFontTx/>
              <a:buChar char="•"/>
            </a:pPr>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ECC Report Types</a:t>
            </a:r>
          </a:p>
        </p:txBody>
      </p:sp>
      <p:sp>
        <p:nvSpPr>
          <p:cNvPr id="163225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800" b="1" i="1"/>
              <a:t>Plan vs Actual Variances</a:t>
            </a:r>
            <a:r>
              <a:rPr lang="en-US" sz="2800"/>
              <a:t> – each cost object has a standard report for comparing Plan/Actual/Var which contains the dollars and the activity type and SKF quantities</a:t>
            </a:r>
          </a:p>
          <a:p>
            <a:pPr>
              <a:lnSpc>
                <a:spcPct val="80000"/>
              </a:lnSpc>
            </a:pPr>
            <a:r>
              <a:rPr lang="en-US" sz="2800" b="1" i="1"/>
              <a:t>Trend Analysis Reports</a:t>
            </a:r>
            <a:r>
              <a:rPr lang="en-US" sz="2800"/>
              <a:t> – std. reports are available to compare Quarter to Quarter, Period by Period</a:t>
            </a:r>
          </a:p>
          <a:p>
            <a:pPr>
              <a:lnSpc>
                <a:spcPct val="80000"/>
              </a:lnSpc>
            </a:pPr>
            <a:r>
              <a:rPr lang="en-US" sz="2800" b="1" i="1"/>
              <a:t>Statistical Key Figure/Quantity Reports</a:t>
            </a:r>
            <a:r>
              <a:rPr lang="en-US" sz="2800"/>
              <a:t> – period-based reports on the quantities of SKFs </a:t>
            </a:r>
          </a:p>
          <a:p>
            <a:pPr>
              <a:lnSpc>
                <a:spcPct val="80000"/>
              </a:lnSpc>
            </a:pPr>
            <a:r>
              <a:rPr lang="en-US" sz="2800" b="1" i="1"/>
              <a:t>Rate Reports</a:t>
            </a:r>
            <a:r>
              <a:rPr lang="en-US" sz="2800"/>
              <a:t> (Activity Types and Business Processes) – provides the rates per each Cost center/Activity Type and Business Processes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ECC Report Capabilities</a:t>
            </a:r>
          </a:p>
        </p:txBody>
      </p:sp>
      <p:sp>
        <p:nvSpPr>
          <p:cNvPr id="163430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400" b="1" i="1"/>
              <a:t>Multiple Filters</a:t>
            </a:r>
            <a:r>
              <a:rPr lang="en-US" sz="2400"/>
              <a:t> – every std. report has multiple filters/parameters, e.g. From To and Ranges such as single value of a Cost Center of a Range of Cost Centers are a Group of Cost Centers</a:t>
            </a:r>
          </a:p>
          <a:p>
            <a:pPr>
              <a:lnSpc>
                <a:spcPct val="90000"/>
              </a:lnSpc>
            </a:pPr>
            <a:r>
              <a:rPr lang="en-US" sz="2400" b="1" i="1"/>
              <a:t>User Defined Layout/Variants</a:t>
            </a:r>
            <a:r>
              <a:rPr lang="en-US" sz="2400"/>
              <a:t> – each report has a standard layout provided with the ability for the end user to add/remove/change fields and save the layout as their default for ease of report</a:t>
            </a:r>
          </a:p>
          <a:p>
            <a:pPr>
              <a:lnSpc>
                <a:spcPct val="90000"/>
              </a:lnSpc>
            </a:pPr>
            <a:r>
              <a:rPr lang="en-US" sz="2400" b="1" i="1"/>
              <a:t>Excel Integration</a:t>
            </a:r>
            <a:r>
              <a:rPr lang="en-US" sz="2400"/>
              <a:t> – the reports can be executed as Excel if desired</a:t>
            </a:r>
          </a:p>
          <a:p>
            <a:pPr>
              <a:lnSpc>
                <a:spcPct val="90000"/>
              </a:lnSpc>
            </a:pPr>
            <a:r>
              <a:rPr lang="en-US" sz="2400" b="1" i="1"/>
              <a:t>Export Functions</a:t>
            </a:r>
            <a:r>
              <a:rPr lang="en-US" sz="2400"/>
              <a:t> – reports can be exported into various formats such as xls, csv, etc.</a:t>
            </a:r>
          </a:p>
          <a:p>
            <a:pPr>
              <a:lnSpc>
                <a:spcPct val="90000"/>
              </a:lnSpc>
            </a:pP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Day 4 Objective &amp; Agenda</a:t>
            </a:r>
          </a:p>
        </p:txBody>
      </p:sp>
      <p:sp>
        <p:nvSpPr>
          <p:cNvPr id="1544195"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800" b="1"/>
              <a:t>Day 4: Analysis and Reporting</a:t>
            </a:r>
          </a:p>
          <a:p>
            <a:r>
              <a:rPr lang="en-US" sz="2800"/>
              <a:t>Understanding of the results of the Cost Model and how various types of analysis and decisions are supported</a:t>
            </a:r>
          </a:p>
          <a:p>
            <a:pPr lvl="1"/>
            <a:r>
              <a:rPr lang="en-US" sz="2400" b="1" i="1"/>
              <a:t>Lesson 1</a:t>
            </a:r>
            <a:r>
              <a:rPr lang="en-US" sz="2400"/>
              <a:t>: Exercise</a:t>
            </a:r>
          </a:p>
          <a:p>
            <a:pPr lvl="1"/>
            <a:r>
              <a:rPr lang="en-US" sz="2400" b="1" i="1"/>
              <a:t>Lesson 2</a:t>
            </a:r>
            <a:r>
              <a:rPr lang="en-US" sz="2400"/>
              <a:t>: Analysis</a:t>
            </a:r>
          </a:p>
          <a:p>
            <a:pPr lvl="1"/>
            <a:r>
              <a:rPr lang="en-US" sz="2400" b="1" i="1"/>
              <a:t>Lesson 3</a:t>
            </a:r>
            <a:r>
              <a:rPr lang="en-US" sz="2400"/>
              <a:t>: Reporting</a:t>
            </a:r>
          </a:p>
          <a:p>
            <a:pPr lvl="1"/>
            <a:r>
              <a:rPr lang="en-US" sz="2400" b="1" i="1"/>
              <a:t>Lesson 4</a:t>
            </a:r>
            <a:r>
              <a:rPr lang="en-US" sz="2400"/>
              <a:t>: Summary/Key Take-Aways</a:t>
            </a:r>
          </a:p>
          <a:p>
            <a:pPr lvl="1">
              <a:buFontTx/>
              <a:buNone/>
            </a:pPr>
            <a:endParaRPr 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BI Report Types</a:t>
            </a:r>
          </a:p>
        </p:txBody>
      </p:sp>
      <p:sp>
        <p:nvSpPr>
          <p:cNvPr id="163635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b="1" i="1"/>
              <a:t>Standard Reports</a:t>
            </a:r>
            <a:r>
              <a:rPr lang="en-US" sz="2400"/>
              <a:t> – most of the std. reports within ECC  are provided within BI as well</a:t>
            </a:r>
          </a:p>
          <a:p>
            <a:pPr>
              <a:lnSpc>
                <a:spcPct val="80000"/>
              </a:lnSpc>
            </a:pPr>
            <a:r>
              <a:rPr lang="en-US" sz="2400" b="1" i="1"/>
              <a:t>Cost By</a:t>
            </a:r>
            <a:r>
              <a:rPr lang="en-US" sz="2400"/>
              <a:t> – provides the cost by all cost objects, budget plan, cost plan, variances, with multiple attributes</a:t>
            </a:r>
          </a:p>
          <a:p>
            <a:pPr>
              <a:lnSpc>
                <a:spcPct val="80000"/>
              </a:lnSpc>
            </a:pPr>
            <a:r>
              <a:rPr lang="en-US" sz="2400" b="1" i="1"/>
              <a:t>Unit Cost</a:t>
            </a:r>
            <a:r>
              <a:rPr lang="en-US" sz="2400"/>
              <a:t> – Generates a $$/# based on the selection parameters chosen</a:t>
            </a:r>
          </a:p>
          <a:p>
            <a:pPr>
              <a:lnSpc>
                <a:spcPct val="80000"/>
              </a:lnSpc>
            </a:pPr>
            <a:r>
              <a:rPr lang="en-US" sz="2400" b="1" i="1"/>
              <a:t>Detailed Labor Report</a:t>
            </a:r>
            <a:r>
              <a:rPr lang="en-US" sz="2400"/>
              <a:t> – provides information by employee for payroll and ATAAPs </a:t>
            </a:r>
          </a:p>
          <a:p>
            <a:pPr>
              <a:lnSpc>
                <a:spcPct val="80000"/>
              </a:lnSpc>
            </a:pPr>
            <a:r>
              <a:rPr lang="en-US" sz="2400" b="1" i="1"/>
              <a:t>Audit Labor Report</a:t>
            </a:r>
            <a:r>
              <a:rPr lang="en-US" sz="2400"/>
              <a:t> – utilized to reconcile and make adjustments for payroll related issues</a:t>
            </a:r>
          </a:p>
          <a:p>
            <a:pPr>
              <a:lnSpc>
                <a:spcPct val="80000"/>
              </a:lnSpc>
            </a:pPr>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BI Reporting Capabilities</a:t>
            </a:r>
          </a:p>
        </p:txBody>
      </p:sp>
      <p:sp>
        <p:nvSpPr>
          <p:cNvPr id="163840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800" b="1"/>
              <a:t>User Defined Variants</a:t>
            </a:r>
            <a:r>
              <a:rPr lang="en-US" sz="2800"/>
              <a:t> – like in ECC, users can define filter values and save as a variant for repeated use for data set they are always  working with</a:t>
            </a:r>
          </a:p>
          <a:p>
            <a:pPr>
              <a:lnSpc>
                <a:spcPct val="90000"/>
              </a:lnSpc>
            </a:pPr>
            <a:r>
              <a:rPr lang="en-US" sz="2800" b="1" i="1"/>
              <a:t>Ad-hoc reports</a:t>
            </a:r>
            <a:r>
              <a:rPr lang="en-US" sz="2800"/>
              <a:t> – the report structure is pre-define, however the users can drag-n-drop fields in as needed to generate their own versions of the report</a:t>
            </a:r>
          </a:p>
          <a:p>
            <a:pPr>
              <a:lnSpc>
                <a:spcPct val="90000"/>
              </a:lnSpc>
            </a:pPr>
            <a:r>
              <a:rPr lang="en-US" sz="2800" b="1" i="1"/>
              <a:t>Favorites</a:t>
            </a:r>
            <a:r>
              <a:rPr lang="en-US" sz="2800"/>
              <a:t> – users can save their own versions of the report as a favorite and then execute that report when performing analysis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5698" name="Picture 2"/>
          <p:cNvPicPr>
            <a:picLocks noChangeAspect="1" noChangeArrowheads="1"/>
          </p:cNvPicPr>
          <p:nvPr/>
        </p:nvPicPr>
        <p:blipFill>
          <a:blip r:embed="rId3" cstate="print"/>
          <a:srcRect/>
          <a:stretch>
            <a:fillRect/>
          </a:stretch>
        </p:blipFill>
        <p:spPr bwMode="auto">
          <a:xfrm>
            <a:off x="1257300" y="1157288"/>
            <a:ext cx="6653213" cy="5548312"/>
          </a:xfrm>
          <a:prstGeom prst="rect">
            <a:avLst/>
          </a:prstGeom>
          <a:noFill/>
          <a:ln w="12700" algn="ctr">
            <a:noFill/>
            <a:miter lim="800000"/>
            <a:headEnd/>
            <a:tailEnd/>
          </a:ln>
          <a:effectLst/>
        </p:spPr>
      </p:pic>
      <p:sp>
        <p:nvSpPr>
          <p:cNvPr id="1565699" name="Rectangle 3"/>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Cost By Report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4674" name="Picture 2"/>
          <p:cNvPicPr>
            <a:picLocks noChangeAspect="1" noChangeArrowheads="1"/>
          </p:cNvPicPr>
          <p:nvPr/>
        </p:nvPicPr>
        <p:blipFill>
          <a:blip r:embed="rId3" cstate="print"/>
          <a:srcRect/>
          <a:stretch>
            <a:fillRect/>
          </a:stretch>
        </p:blipFill>
        <p:spPr bwMode="auto">
          <a:xfrm>
            <a:off x="677863" y="1981200"/>
            <a:ext cx="2417762" cy="3829050"/>
          </a:xfrm>
          <a:prstGeom prst="rect">
            <a:avLst/>
          </a:prstGeom>
          <a:noFill/>
          <a:ln w="12700" algn="ctr">
            <a:solidFill>
              <a:schemeClr val="tx1"/>
            </a:solidFill>
            <a:miter lim="800000"/>
            <a:headEnd/>
            <a:tailEnd/>
          </a:ln>
          <a:effectLst/>
        </p:spPr>
      </p:pic>
      <p:pic>
        <p:nvPicPr>
          <p:cNvPr id="1564675" name="Picture 3"/>
          <p:cNvPicPr>
            <a:picLocks noChangeAspect="1" noChangeArrowheads="1"/>
          </p:cNvPicPr>
          <p:nvPr/>
        </p:nvPicPr>
        <p:blipFill>
          <a:blip r:embed="rId4" cstate="print"/>
          <a:srcRect/>
          <a:stretch>
            <a:fillRect/>
          </a:stretch>
        </p:blipFill>
        <p:spPr bwMode="auto">
          <a:xfrm>
            <a:off x="3343275" y="1905000"/>
            <a:ext cx="2395538" cy="4010025"/>
          </a:xfrm>
          <a:prstGeom prst="rect">
            <a:avLst/>
          </a:prstGeom>
          <a:noFill/>
          <a:ln w="12700" algn="ctr">
            <a:solidFill>
              <a:schemeClr val="tx1"/>
            </a:solidFill>
            <a:miter lim="800000"/>
            <a:headEnd/>
            <a:tailEnd/>
          </a:ln>
          <a:effectLst/>
        </p:spPr>
      </p:pic>
      <p:pic>
        <p:nvPicPr>
          <p:cNvPr id="1564676" name="Picture 4"/>
          <p:cNvPicPr>
            <a:picLocks noChangeAspect="1" noChangeArrowheads="1"/>
          </p:cNvPicPr>
          <p:nvPr/>
        </p:nvPicPr>
        <p:blipFill>
          <a:blip r:embed="rId5" cstate="print"/>
          <a:srcRect t="1923"/>
          <a:stretch>
            <a:fillRect/>
          </a:stretch>
        </p:blipFill>
        <p:spPr bwMode="auto">
          <a:xfrm>
            <a:off x="6002338" y="1924050"/>
            <a:ext cx="2379662" cy="3962400"/>
          </a:xfrm>
          <a:prstGeom prst="rect">
            <a:avLst/>
          </a:prstGeom>
          <a:noFill/>
          <a:ln w="12700" algn="ctr">
            <a:solidFill>
              <a:schemeClr val="tx1"/>
            </a:solidFill>
            <a:miter lim="800000"/>
            <a:headEnd/>
            <a:tailEnd/>
          </a:ln>
          <a:effectLst/>
        </p:spPr>
      </p:pic>
      <p:sp>
        <p:nvSpPr>
          <p:cNvPr id="1564677" name="Rectangle 5"/>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Cost By Report Variables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4" name="Rectangle 4"/>
          <p:cNvSpPr>
            <a:spLocks noChangeArrowheads="1"/>
          </p:cNvSpPr>
          <p:nvPr/>
        </p:nvSpPr>
        <p:spPr bwMode="auto">
          <a:xfrm>
            <a:off x="4527550" y="4379913"/>
            <a:ext cx="9144000" cy="0"/>
          </a:xfrm>
          <a:prstGeom prst="rect">
            <a:avLst/>
          </a:prstGeom>
          <a:noFill/>
          <a:ln w="12700" algn="ctr">
            <a:noFill/>
            <a:miter lim="800000"/>
            <a:headEnd/>
            <a:tailEnd/>
          </a:ln>
          <a:effectLst/>
        </p:spPr>
        <p:txBody>
          <a:bodyPr wrap="none" lIns="92075" tIns="0" rIns="92075" bIns="0" anchor="ctr">
            <a:spAutoFit/>
          </a:bodyPr>
          <a:lstStyle/>
          <a:p>
            <a:endParaRPr lang="en-US"/>
          </a:p>
        </p:txBody>
      </p:sp>
      <p:pic>
        <p:nvPicPr>
          <p:cNvPr id="1571845" name="Picture 5"/>
          <p:cNvPicPr>
            <a:picLocks noChangeAspect="1" noChangeArrowheads="1"/>
          </p:cNvPicPr>
          <p:nvPr/>
        </p:nvPicPr>
        <p:blipFill>
          <a:blip r:embed="rId3" cstate="print"/>
          <a:srcRect/>
          <a:stretch>
            <a:fillRect/>
          </a:stretch>
        </p:blipFill>
        <p:spPr bwMode="auto">
          <a:xfrm>
            <a:off x="57150" y="2073275"/>
            <a:ext cx="8991600" cy="2236788"/>
          </a:xfrm>
          <a:prstGeom prst="rect">
            <a:avLst/>
          </a:prstGeom>
          <a:noFill/>
          <a:ln w="12700" algn="ctr">
            <a:noFill/>
            <a:miter lim="800000"/>
            <a:headEnd/>
            <a:tailEnd/>
          </a:ln>
          <a:effectLst/>
        </p:spPr>
      </p:pic>
      <p:sp>
        <p:nvSpPr>
          <p:cNvPr id="1571846"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GFEBS Sample Cost By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bwMode="auto">
          <a:xfrm>
            <a:off x="457200" y="274638"/>
            <a:ext cx="8229600" cy="639762"/>
          </a:xfrm>
          <a:noFill/>
          <a:ln>
            <a:miter lim="800000"/>
            <a:headEnd/>
            <a:tailEnd/>
          </a:ln>
        </p:spPr>
        <p:txBody>
          <a:bodyPr vert="horz" wrap="square" lIns="91440" tIns="45720" rIns="91440" bIns="45720" numCol="1" anchor="t" anchorCtr="0" compatLnSpc="1">
            <a:prstTxWarp prst="textNoShape">
              <a:avLst/>
            </a:prstTxWarp>
          </a:bodyPr>
          <a:lstStyle/>
          <a:p>
            <a:r>
              <a:rPr lang="en-US" sz="3200"/>
              <a:t>Exportable Cost By Report</a:t>
            </a:r>
            <a:br>
              <a:rPr lang="en-US" sz="3200"/>
            </a:br>
            <a:r>
              <a:rPr lang="en-US" sz="3200"/>
              <a:t>for Analysis</a:t>
            </a:r>
          </a:p>
        </p:txBody>
      </p:sp>
      <p:pic>
        <p:nvPicPr>
          <p:cNvPr id="1579011" name="Picture 3"/>
          <p:cNvPicPr>
            <a:picLocks noChangeAspect="1" noChangeArrowheads="1"/>
          </p:cNvPicPr>
          <p:nvPr/>
        </p:nvPicPr>
        <p:blipFill>
          <a:blip r:embed="rId3" cstate="print"/>
          <a:srcRect/>
          <a:stretch>
            <a:fillRect/>
          </a:stretch>
        </p:blipFill>
        <p:spPr bwMode="auto">
          <a:xfrm>
            <a:off x="76200" y="1828800"/>
            <a:ext cx="9001125" cy="4084638"/>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22" name="Picture 2"/>
          <p:cNvPicPr>
            <a:picLocks noChangeAspect="1" noChangeArrowheads="1"/>
          </p:cNvPicPr>
          <p:nvPr/>
        </p:nvPicPr>
        <p:blipFill>
          <a:blip r:embed="rId3" cstate="print"/>
          <a:srcRect/>
          <a:stretch>
            <a:fillRect/>
          </a:stretch>
        </p:blipFill>
        <p:spPr bwMode="auto">
          <a:xfrm>
            <a:off x="76200" y="1606550"/>
            <a:ext cx="8991600" cy="4927600"/>
          </a:xfrm>
          <a:prstGeom prst="rect">
            <a:avLst/>
          </a:prstGeom>
          <a:noFill/>
          <a:ln w="12700" algn="ctr">
            <a:noFill/>
            <a:miter lim="800000"/>
            <a:headEnd/>
            <a:tailEnd/>
          </a:ln>
          <a:effectLst/>
        </p:spPr>
      </p:pic>
      <p:sp>
        <p:nvSpPr>
          <p:cNvPr id="1566723" name="Rectangle 3"/>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Unit Cost Report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ChangeArrowheads="1"/>
          </p:cNvSpPr>
          <p:nvPr/>
        </p:nvSpPr>
        <p:spPr bwMode="auto">
          <a:xfrm>
            <a:off x="792163" y="2189163"/>
            <a:ext cx="7285037" cy="519112"/>
          </a:xfrm>
          <a:prstGeom prst="rect">
            <a:avLst/>
          </a:prstGeom>
          <a:noFill/>
          <a:ln w="9525" algn="ctr">
            <a:noFill/>
            <a:miter lim="800000"/>
            <a:headEnd/>
            <a:tailEnd/>
          </a:ln>
          <a:effectLst/>
        </p:spPr>
        <p:txBody>
          <a:bodyPr>
            <a:spAutoFit/>
          </a:bodyPr>
          <a:lstStyle/>
          <a:p>
            <a:pPr algn="l">
              <a:buClrTx/>
            </a:pPr>
            <a:r>
              <a:rPr lang="en-US" sz="2800">
                <a:solidFill>
                  <a:schemeClr val="tx2"/>
                </a:solidFill>
              </a:rPr>
              <a:t> </a:t>
            </a:r>
          </a:p>
        </p:txBody>
      </p:sp>
      <p:sp>
        <p:nvSpPr>
          <p:cNvPr id="1681411" name="Rectangle 3"/>
          <p:cNvSpPr>
            <a:spLocks noChangeArrowheads="1"/>
          </p:cNvSpPr>
          <p:nvPr/>
        </p:nvSpPr>
        <p:spPr bwMode="auto">
          <a:xfrm>
            <a:off x="1741488" y="3390900"/>
            <a:ext cx="1016000" cy="781050"/>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000" b="1">
              <a:cs typeface="Times New Roman" pitchFamily="18" charset="0"/>
            </a:endParaRPr>
          </a:p>
          <a:p>
            <a:pPr eaLnBrk="0" hangingPunct="0">
              <a:spcAft>
                <a:spcPts val="200"/>
              </a:spcAft>
              <a:buFont typeface="Monotype Sorts" pitchFamily="2" charset="2"/>
              <a:buNone/>
            </a:pPr>
            <a:r>
              <a:rPr lang="en-US" sz="1000" b="1">
                <a:cs typeface="Times New Roman" pitchFamily="18" charset="0"/>
              </a:rPr>
              <a:t>Central Issue facility</a:t>
            </a:r>
          </a:p>
        </p:txBody>
      </p:sp>
      <p:grpSp>
        <p:nvGrpSpPr>
          <p:cNvPr id="1681412" name="Group 4"/>
          <p:cNvGrpSpPr>
            <a:grpSpLocks/>
          </p:cNvGrpSpPr>
          <p:nvPr/>
        </p:nvGrpSpPr>
        <p:grpSpPr bwMode="auto">
          <a:xfrm>
            <a:off x="2543175" y="3963988"/>
            <a:ext cx="657225" cy="592137"/>
            <a:chOff x="802" y="1696"/>
            <a:chExt cx="523" cy="556"/>
          </a:xfrm>
        </p:grpSpPr>
        <p:sp>
          <p:nvSpPr>
            <p:cNvPr id="1681413" name="Freeform 5"/>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81414" name="Text Box 6"/>
            <p:cNvSpPr txBox="1">
              <a:spLocks noChangeArrowheads="1"/>
            </p:cNvSpPr>
            <p:nvPr/>
          </p:nvSpPr>
          <p:spPr bwMode="blackWhite">
            <a:xfrm>
              <a:off x="906" y="1830"/>
              <a:ext cx="323"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b="1">
                  <a:cs typeface="Times New Roman" pitchFamily="18" charset="0"/>
                </a:rPr>
                <a:t> CIV</a:t>
              </a:r>
            </a:p>
            <a:p>
              <a:pPr marL="342900" indent="-342900" eaLnBrk="0" hangingPunct="0">
                <a:spcAft>
                  <a:spcPts val="200"/>
                </a:spcAft>
                <a:buFont typeface="Monotype Sorts" pitchFamily="2" charset="2"/>
                <a:buNone/>
              </a:pPr>
              <a:r>
                <a:rPr lang="en-US" sz="900" b="1">
                  <a:cs typeface="Times New Roman" pitchFamily="18" charset="0"/>
                </a:rPr>
                <a:t>HR </a:t>
              </a:r>
              <a:endParaRPr lang="en-US" sz="900" b="1">
                <a:solidFill>
                  <a:srgbClr val="000000"/>
                </a:solidFill>
                <a:cs typeface="Times New Roman" pitchFamily="18" charset="0"/>
              </a:endParaRPr>
            </a:p>
          </p:txBody>
        </p:sp>
      </p:grpSp>
      <p:sp>
        <p:nvSpPr>
          <p:cNvPr id="1681415" name="Rectangle 7"/>
          <p:cNvSpPr>
            <a:spLocks noChangeArrowheads="1"/>
          </p:cNvSpPr>
          <p:nvPr/>
        </p:nvSpPr>
        <p:spPr bwMode="blackWhite">
          <a:xfrm>
            <a:off x="1477963" y="3081338"/>
            <a:ext cx="1824037" cy="244475"/>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b="1">
                <a:cs typeface="Times New Roman" pitchFamily="18" charset="0"/>
              </a:rPr>
              <a:t>Cost Center/Resource Pool</a:t>
            </a:r>
          </a:p>
        </p:txBody>
      </p:sp>
      <p:grpSp>
        <p:nvGrpSpPr>
          <p:cNvPr id="1681416" name="Group 8"/>
          <p:cNvGrpSpPr>
            <a:grpSpLocks/>
          </p:cNvGrpSpPr>
          <p:nvPr/>
        </p:nvGrpSpPr>
        <p:grpSpPr bwMode="auto">
          <a:xfrm>
            <a:off x="2543175" y="4738688"/>
            <a:ext cx="657225" cy="592137"/>
            <a:chOff x="802" y="1696"/>
            <a:chExt cx="523" cy="556"/>
          </a:xfrm>
        </p:grpSpPr>
        <p:sp>
          <p:nvSpPr>
            <p:cNvPr id="1681417" name="Freeform 9"/>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81418" name="Text Box 10"/>
            <p:cNvSpPr txBox="1">
              <a:spLocks noChangeArrowheads="1"/>
            </p:cNvSpPr>
            <p:nvPr/>
          </p:nvSpPr>
          <p:spPr bwMode="blackWhite">
            <a:xfrm>
              <a:off x="888" y="1830"/>
              <a:ext cx="359"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b="1">
                  <a:cs typeface="Times New Roman" pitchFamily="18" charset="0"/>
                </a:rPr>
                <a:t> CNT</a:t>
              </a:r>
            </a:p>
            <a:p>
              <a:pPr marL="342900" indent="-342900" eaLnBrk="0" hangingPunct="0">
                <a:spcAft>
                  <a:spcPts val="200"/>
                </a:spcAft>
                <a:buFont typeface="Monotype Sorts" pitchFamily="2" charset="2"/>
                <a:buNone/>
              </a:pPr>
              <a:r>
                <a:rPr lang="en-US" sz="900" b="1">
                  <a:cs typeface="Times New Roman" pitchFamily="18" charset="0"/>
                </a:rPr>
                <a:t>HR</a:t>
              </a:r>
              <a:endParaRPr lang="en-US" sz="900" b="1">
                <a:solidFill>
                  <a:srgbClr val="000000"/>
                </a:solidFill>
                <a:cs typeface="Times New Roman" pitchFamily="18" charset="0"/>
              </a:endParaRPr>
            </a:p>
          </p:txBody>
        </p:sp>
      </p:grpSp>
      <p:sp>
        <p:nvSpPr>
          <p:cNvPr id="1681419" name="Rectangle 11"/>
          <p:cNvSpPr>
            <a:spLocks noChangeArrowheads="1"/>
          </p:cNvSpPr>
          <p:nvPr/>
        </p:nvSpPr>
        <p:spPr bwMode="auto">
          <a:xfrm>
            <a:off x="1816100" y="4313238"/>
            <a:ext cx="638175" cy="3302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1000">
                <a:solidFill>
                  <a:srgbClr val="000000"/>
                </a:solidFill>
                <a:latin typeface="Tahoma" pitchFamily="34" charset="0"/>
                <a:cs typeface="Times New Roman" pitchFamily="18" charset="0"/>
              </a:rPr>
              <a:t>Employees </a:t>
            </a:r>
            <a:endParaRPr lang="en-US" sz="900">
              <a:cs typeface="Times New Roman" pitchFamily="18" charset="0"/>
            </a:endParaRPr>
          </a:p>
        </p:txBody>
      </p:sp>
      <p:sp>
        <p:nvSpPr>
          <p:cNvPr id="1681420" name="Rectangle 12"/>
          <p:cNvSpPr>
            <a:spLocks noChangeArrowheads="1"/>
          </p:cNvSpPr>
          <p:nvPr/>
        </p:nvSpPr>
        <p:spPr bwMode="auto">
          <a:xfrm>
            <a:off x="1781175" y="5040313"/>
            <a:ext cx="684213"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a:solidFill>
                  <a:srgbClr val="000000"/>
                </a:solidFill>
                <a:latin typeface="Tahoma" pitchFamily="34" charset="0"/>
                <a:cs typeface="Times New Roman" pitchFamily="18" charset="0"/>
              </a:rPr>
              <a:t>Contractors </a:t>
            </a:r>
            <a:endParaRPr lang="en-US" sz="900">
              <a:cs typeface="Times New Roman" pitchFamily="18" charset="0"/>
            </a:endParaRPr>
          </a:p>
        </p:txBody>
      </p:sp>
      <p:sp>
        <p:nvSpPr>
          <p:cNvPr id="1681421" name="Oval 13"/>
          <p:cNvSpPr>
            <a:spLocks noChangeArrowheads="1"/>
          </p:cNvSpPr>
          <p:nvPr/>
        </p:nvSpPr>
        <p:spPr bwMode="blackWhite">
          <a:xfrm>
            <a:off x="468313" y="3140075"/>
            <a:ext cx="746125" cy="688975"/>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b="1">
                <a:cs typeface="Times New Roman" pitchFamily="18" charset="0"/>
              </a:rPr>
              <a:t>Military </a:t>
            </a:r>
          </a:p>
          <a:p>
            <a:pPr marL="342900" indent="-342900" eaLnBrk="0" hangingPunct="0">
              <a:spcAft>
                <a:spcPts val="200"/>
              </a:spcAft>
              <a:buFont typeface="Monotype Sorts" pitchFamily="2" charset="2"/>
              <a:buNone/>
            </a:pPr>
            <a:r>
              <a:rPr lang="en-US" sz="900" b="1">
                <a:cs typeface="Times New Roman" pitchFamily="18" charset="0"/>
              </a:rPr>
              <a:t>Labor</a:t>
            </a:r>
          </a:p>
        </p:txBody>
      </p:sp>
      <p:cxnSp>
        <p:nvCxnSpPr>
          <p:cNvPr id="1681422" name="AutoShape 14"/>
          <p:cNvCxnSpPr>
            <a:cxnSpLocks noChangeShapeType="1"/>
            <a:stCxn id="1681421" idx="6"/>
            <a:endCxn id="1681411" idx="1"/>
          </p:cNvCxnSpPr>
          <p:nvPr/>
        </p:nvCxnSpPr>
        <p:spPr bwMode="blackWhite">
          <a:xfrm>
            <a:off x="1214438" y="3484563"/>
            <a:ext cx="527050" cy="296862"/>
          </a:xfrm>
          <a:prstGeom prst="curvedConnector3">
            <a:avLst>
              <a:gd name="adj1" fmla="val 50000"/>
            </a:avLst>
          </a:prstGeom>
          <a:noFill/>
          <a:ln w="12700">
            <a:solidFill>
              <a:schemeClr val="tx1"/>
            </a:solidFill>
            <a:round/>
            <a:headEnd/>
            <a:tailEnd type="triangle" w="med" len="med"/>
          </a:ln>
          <a:effectLst/>
        </p:spPr>
      </p:cxnSp>
      <p:sp>
        <p:nvSpPr>
          <p:cNvPr id="1681423" name="Oval 15"/>
          <p:cNvSpPr>
            <a:spLocks noChangeArrowheads="1"/>
          </p:cNvSpPr>
          <p:nvPr/>
        </p:nvSpPr>
        <p:spPr bwMode="blackWhite">
          <a:xfrm>
            <a:off x="457200" y="3970338"/>
            <a:ext cx="757238" cy="700087"/>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b="1">
                <a:cs typeface="Times New Roman" pitchFamily="18" charset="0"/>
              </a:rPr>
              <a:t>Depreciation</a:t>
            </a:r>
          </a:p>
        </p:txBody>
      </p:sp>
      <p:cxnSp>
        <p:nvCxnSpPr>
          <p:cNvPr id="1681424" name="AutoShape 16"/>
          <p:cNvCxnSpPr>
            <a:cxnSpLocks noChangeShapeType="1"/>
            <a:stCxn id="1681423" idx="6"/>
            <a:endCxn id="1681411" idx="1"/>
          </p:cNvCxnSpPr>
          <p:nvPr/>
        </p:nvCxnSpPr>
        <p:spPr bwMode="blackWhite">
          <a:xfrm flipV="1">
            <a:off x="1214438" y="3781425"/>
            <a:ext cx="527050" cy="539750"/>
          </a:xfrm>
          <a:prstGeom prst="curvedConnector3">
            <a:avLst>
              <a:gd name="adj1" fmla="val 49699"/>
            </a:avLst>
          </a:prstGeom>
          <a:noFill/>
          <a:ln w="12700">
            <a:solidFill>
              <a:schemeClr val="tx1"/>
            </a:solidFill>
            <a:round/>
            <a:headEnd/>
            <a:tailEnd type="triangle" w="med" len="med"/>
          </a:ln>
          <a:effectLst/>
        </p:spPr>
      </p:cxnSp>
      <p:sp>
        <p:nvSpPr>
          <p:cNvPr id="1681425" name="Rectangle 17"/>
          <p:cNvSpPr>
            <a:spLocks noChangeArrowheads="1"/>
          </p:cNvSpPr>
          <p:nvPr/>
        </p:nvSpPr>
        <p:spPr bwMode="auto">
          <a:xfrm>
            <a:off x="1727200" y="1857375"/>
            <a:ext cx="1069975" cy="7747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000" b="1">
                <a:solidFill>
                  <a:schemeClr val="tx2"/>
                </a:solidFill>
              </a:rPr>
              <a:t>Director of </a:t>
            </a:r>
          </a:p>
          <a:p>
            <a:pPr>
              <a:buClrTx/>
            </a:pPr>
            <a:r>
              <a:rPr lang="en-US" sz="1000" b="1">
                <a:solidFill>
                  <a:schemeClr val="tx2"/>
                </a:solidFill>
              </a:rPr>
              <a:t>Logistics)</a:t>
            </a:r>
          </a:p>
        </p:txBody>
      </p:sp>
      <p:cxnSp>
        <p:nvCxnSpPr>
          <p:cNvPr id="1681426" name="AutoShape 18"/>
          <p:cNvCxnSpPr>
            <a:cxnSpLocks noChangeShapeType="1"/>
            <a:stCxn id="1681425" idx="1"/>
            <a:endCxn id="1681411" idx="1"/>
          </p:cNvCxnSpPr>
          <p:nvPr/>
        </p:nvCxnSpPr>
        <p:spPr bwMode="auto">
          <a:xfrm rot="10800000" flipH="1" flipV="1">
            <a:off x="1727200" y="2244725"/>
            <a:ext cx="14288" cy="1536700"/>
          </a:xfrm>
          <a:prstGeom prst="curvedConnector3">
            <a:avLst>
              <a:gd name="adj1" fmla="val -1600000"/>
            </a:avLst>
          </a:prstGeom>
          <a:noFill/>
          <a:ln w="28575">
            <a:solidFill>
              <a:srgbClr val="800000"/>
            </a:solidFill>
            <a:round/>
            <a:headEnd/>
            <a:tailEnd type="triangle" w="med" len="med"/>
          </a:ln>
          <a:effectLst/>
        </p:spPr>
      </p:cxnSp>
      <p:grpSp>
        <p:nvGrpSpPr>
          <p:cNvPr id="1681427" name="Group 19"/>
          <p:cNvGrpSpPr>
            <a:grpSpLocks/>
          </p:cNvGrpSpPr>
          <p:nvPr/>
        </p:nvGrpSpPr>
        <p:grpSpPr bwMode="auto">
          <a:xfrm>
            <a:off x="2528888" y="5508625"/>
            <a:ext cx="657225" cy="590550"/>
            <a:chOff x="802" y="1696"/>
            <a:chExt cx="523" cy="556"/>
          </a:xfrm>
        </p:grpSpPr>
        <p:sp>
          <p:nvSpPr>
            <p:cNvPr id="1681428" name="Freeform 20"/>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81429" name="Text Box 21"/>
            <p:cNvSpPr txBox="1">
              <a:spLocks noChangeArrowheads="1"/>
            </p:cNvSpPr>
            <p:nvPr/>
          </p:nvSpPr>
          <p:spPr bwMode="blackWhite">
            <a:xfrm>
              <a:off x="890" y="1828"/>
              <a:ext cx="354"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b="1">
                  <a:cs typeface="Times New Roman" pitchFamily="18" charset="0"/>
                </a:rPr>
                <a:t> MIL </a:t>
              </a:r>
            </a:p>
            <a:p>
              <a:pPr marL="342900" indent="-342900" eaLnBrk="0" hangingPunct="0">
                <a:spcAft>
                  <a:spcPts val="200"/>
                </a:spcAft>
                <a:buFont typeface="Monotype Sorts" pitchFamily="2" charset="2"/>
                <a:buNone/>
              </a:pPr>
              <a:r>
                <a:rPr lang="en-US" sz="900" b="1">
                  <a:cs typeface="Times New Roman" pitchFamily="18" charset="0"/>
                </a:rPr>
                <a:t>HR </a:t>
              </a:r>
              <a:endParaRPr lang="en-US" sz="900" b="1">
                <a:solidFill>
                  <a:srgbClr val="000000"/>
                </a:solidFill>
                <a:cs typeface="Times New Roman" pitchFamily="18" charset="0"/>
              </a:endParaRPr>
            </a:p>
          </p:txBody>
        </p:sp>
      </p:grpSp>
      <p:sp>
        <p:nvSpPr>
          <p:cNvPr id="1681430" name="Text Box 22"/>
          <p:cNvSpPr txBox="1">
            <a:spLocks noChangeArrowheads="1"/>
          </p:cNvSpPr>
          <p:nvPr/>
        </p:nvSpPr>
        <p:spPr bwMode="auto">
          <a:xfrm>
            <a:off x="1270000" y="1016000"/>
            <a:ext cx="1708150" cy="641350"/>
          </a:xfrm>
          <a:prstGeom prst="rect">
            <a:avLst/>
          </a:prstGeom>
          <a:noFill/>
          <a:ln w="9525" algn="ctr">
            <a:noFill/>
            <a:miter lim="800000"/>
            <a:headEnd/>
            <a:tailEnd/>
          </a:ln>
          <a:effectLst/>
        </p:spPr>
        <p:txBody>
          <a:bodyPr wrap="none">
            <a:spAutoFit/>
          </a:bodyPr>
          <a:lstStyle/>
          <a:p>
            <a:pPr>
              <a:buClrTx/>
            </a:pPr>
            <a:r>
              <a:rPr lang="en-US" sz="1800" b="1">
                <a:solidFill>
                  <a:srgbClr val="006600"/>
                </a:solidFill>
                <a:effectLst>
                  <a:outerShdw blurRad="38100" dist="38100" dir="2700000" algn="tl">
                    <a:srgbClr val="C0C0C0"/>
                  </a:outerShdw>
                </a:effectLst>
              </a:rPr>
              <a:t>Full Cost </a:t>
            </a:r>
          </a:p>
          <a:p>
            <a:pPr>
              <a:buClrTx/>
            </a:pPr>
            <a:r>
              <a:rPr lang="en-US" sz="1800" b="1">
                <a:solidFill>
                  <a:srgbClr val="006600"/>
                </a:solidFill>
                <a:effectLst>
                  <a:outerShdw blurRad="38100" dist="38100" dir="2700000" algn="tl">
                    <a:srgbClr val="C0C0C0"/>
                  </a:outerShdw>
                </a:effectLst>
              </a:rPr>
              <a:t>Organizations</a:t>
            </a:r>
          </a:p>
        </p:txBody>
      </p:sp>
      <p:grpSp>
        <p:nvGrpSpPr>
          <p:cNvPr id="1681431" name="Group 23"/>
          <p:cNvGrpSpPr>
            <a:grpSpLocks/>
          </p:cNvGrpSpPr>
          <p:nvPr/>
        </p:nvGrpSpPr>
        <p:grpSpPr bwMode="auto">
          <a:xfrm>
            <a:off x="3538538" y="990600"/>
            <a:ext cx="2100262" cy="5105400"/>
            <a:chOff x="2277" y="768"/>
            <a:chExt cx="1423" cy="3306"/>
          </a:xfrm>
        </p:grpSpPr>
        <p:sp>
          <p:nvSpPr>
            <p:cNvPr id="1681432" name="AutoShape 24"/>
            <p:cNvSpPr>
              <a:spLocks noChangeArrowheads="1"/>
            </p:cNvSpPr>
            <p:nvPr/>
          </p:nvSpPr>
          <p:spPr bwMode="blackWhite">
            <a:xfrm>
              <a:off x="2455" y="156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SSPA</a:t>
              </a:r>
              <a:r>
                <a:rPr lang="en-US" sz="1000">
                  <a:solidFill>
                    <a:srgbClr val="000000"/>
                  </a:solidFill>
                  <a:cs typeface="Times New Roman" pitchFamily="18" charset="0"/>
                </a:rPr>
                <a:t>:  </a:t>
              </a:r>
              <a:r>
                <a:rPr lang="en-US" sz="90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OCIE Inventory</a:t>
              </a:r>
              <a:endParaRPr lang="en-US" sz="900">
                <a:cs typeface="Times New Roman" pitchFamily="18" charset="0"/>
              </a:endParaRPr>
            </a:p>
            <a:p>
              <a:pPr marL="342900" indent="-342900" eaLnBrk="0" hangingPunct="0">
                <a:spcAft>
                  <a:spcPts val="200"/>
                </a:spcAft>
                <a:buFont typeface="Monotype Sorts" pitchFamily="2" charset="2"/>
                <a:buNone/>
              </a:pPr>
              <a:endParaRPr lang="en-US" sz="1000">
                <a:cs typeface="Times New Roman" pitchFamily="18" charset="0"/>
              </a:endParaRPr>
            </a:p>
          </p:txBody>
        </p:sp>
        <p:sp>
          <p:nvSpPr>
            <p:cNvPr id="1681433" name="AutoShape 25"/>
            <p:cNvSpPr>
              <a:spLocks noChangeArrowheads="1"/>
            </p:cNvSpPr>
            <p:nvPr/>
          </p:nvSpPr>
          <p:spPr bwMode="blackWhite">
            <a:xfrm>
              <a:off x="2462" y="199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SSPB:</a:t>
              </a:r>
              <a:r>
                <a:rPr lang="en-US" sz="1000">
                  <a:solidFill>
                    <a:srgbClr val="000000"/>
                  </a:solidFill>
                  <a:cs typeface="Times New Roman" pitchFamily="18" charset="0"/>
                </a:rPr>
                <a:t>  </a:t>
              </a:r>
              <a:r>
                <a:rPr lang="en-US" sz="90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900">
                <a:cs typeface="Times New Roman" pitchFamily="18" charset="0"/>
              </a:endParaRPr>
            </a:p>
            <a:p>
              <a:pPr marL="342900" indent="-342900" eaLnBrk="0" hangingPunct="0">
                <a:spcAft>
                  <a:spcPts val="200"/>
                </a:spcAft>
                <a:buFont typeface="Monotype Sorts" pitchFamily="2" charset="2"/>
                <a:buNone/>
              </a:pPr>
              <a:endParaRPr lang="en-US" sz="1000">
                <a:cs typeface="Times New Roman" pitchFamily="18" charset="0"/>
              </a:endParaRPr>
            </a:p>
          </p:txBody>
        </p:sp>
        <p:sp>
          <p:nvSpPr>
            <p:cNvPr id="1681434" name="AutoShape 26"/>
            <p:cNvSpPr>
              <a:spLocks noChangeArrowheads="1"/>
            </p:cNvSpPr>
            <p:nvPr/>
          </p:nvSpPr>
          <p:spPr bwMode="blackWhite">
            <a:xfrm>
              <a:off x="2469" y="241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SSPC:</a:t>
              </a:r>
              <a:r>
                <a:rPr lang="en-US" sz="1000">
                  <a:solidFill>
                    <a:srgbClr val="000000"/>
                  </a:solidFill>
                  <a:cs typeface="Times New Roman" pitchFamily="18" charset="0"/>
                </a:rPr>
                <a:t>  </a:t>
              </a:r>
              <a:r>
                <a:rPr lang="en-US" sz="90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90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90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900">
                <a:cs typeface="Times New Roman" pitchFamily="18" charset="0"/>
              </a:endParaRPr>
            </a:p>
            <a:p>
              <a:pPr marL="342900" indent="-342900" eaLnBrk="0" hangingPunct="0">
                <a:spcAft>
                  <a:spcPts val="200"/>
                </a:spcAft>
                <a:buFont typeface="Monotype Sorts" pitchFamily="2" charset="2"/>
                <a:buNone/>
              </a:pPr>
              <a:endParaRPr lang="en-US" sz="1000">
                <a:cs typeface="Times New Roman" pitchFamily="18" charset="0"/>
              </a:endParaRPr>
            </a:p>
          </p:txBody>
        </p:sp>
        <p:sp>
          <p:nvSpPr>
            <p:cNvPr id="1681435" name="AutoShape 27"/>
            <p:cNvSpPr>
              <a:spLocks noChangeArrowheads="1"/>
            </p:cNvSpPr>
            <p:nvPr/>
          </p:nvSpPr>
          <p:spPr bwMode="blackWhite">
            <a:xfrm>
              <a:off x="2462" y="284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SSPD:</a:t>
              </a:r>
              <a:r>
                <a:rPr lang="en-US" sz="1000">
                  <a:solidFill>
                    <a:srgbClr val="000000"/>
                  </a:solidFill>
                  <a:cs typeface="Times New Roman" pitchFamily="18" charset="0"/>
                </a:rPr>
                <a:t>  </a:t>
              </a:r>
              <a:r>
                <a:rPr lang="en-US" sz="90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900">
                <a:cs typeface="Times New Roman" pitchFamily="18" charset="0"/>
              </a:endParaRPr>
            </a:p>
            <a:p>
              <a:pPr marL="342900" indent="-342900" eaLnBrk="0" hangingPunct="0">
                <a:spcAft>
                  <a:spcPts val="200"/>
                </a:spcAft>
                <a:buFont typeface="Monotype Sorts" pitchFamily="2" charset="2"/>
                <a:buNone/>
              </a:pPr>
              <a:endParaRPr lang="en-US" sz="900">
                <a:cs typeface="Times New Roman" pitchFamily="18" charset="0"/>
              </a:endParaRPr>
            </a:p>
          </p:txBody>
        </p:sp>
        <p:sp>
          <p:nvSpPr>
            <p:cNvPr id="1681436" name="AutoShape 28"/>
            <p:cNvSpPr>
              <a:spLocks noChangeArrowheads="1"/>
            </p:cNvSpPr>
            <p:nvPr/>
          </p:nvSpPr>
          <p:spPr bwMode="blackWhite">
            <a:xfrm>
              <a:off x="2462" y="3265"/>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SSPE:</a:t>
              </a:r>
              <a:r>
                <a:rPr lang="en-US" sz="1000">
                  <a:solidFill>
                    <a:srgbClr val="000000"/>
                  </a:solidFill>
                  <a:cs typeface="Times New Roman" pitchFamily="18" charset="0"/>
                </a:rPr>
                <a:t>  </a:t>
              </a:r>
              <a:r>
                <a:rPr lang="en-US" sz="90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Shipments</a:t>
              </a:r>
              <a:endParaRPr lang="en-US" sz="900">
                <a:cs typeface="Times New Roman" pitchFamily="18" charset="0"/>
              </a:endParaRPr>
            </a:p>
            <a:p>
              <a:pPr marL="342900" indent="-342900" eaLnBrk="0" hangingPunct="0">
                <a:spcAft>
                  <a:spcPts val="200"/>
                </a:spcAft>
                <a:buFont typeface="Monotype Sorts" pitchFamily="2" charset="2"/>
                <a:buNone/>
              </a:pPr>
              <a:endParaRPr lang="en-US" sz="1000">
                <a:cs typeface="Times New Roman" pitchFamily="18" charset="0"/>
              </a:endParaRPr>
            </a:p>
          </p:txBody>
        </p:sp>
        <p:sp>
          <p:nvSpPr>
            <p:cNvPr id="1681437" name="AutoShape 29"/>
            <p:cNvSpPr>
              <a:spLocks noChangeArrowheads="1"/>
            </p:cNvSpPr>
            <p:nvPr/>
          </p:nvSpPr>
          <p:spPr bwMode="blackWhite">
            <a:xfrm>
              <a:off x="2462" y="3697"/>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SSPF:</a:t>
              </a:r>
              <a:r>
                <a:rPr lang="en-US" sz="1000">
                  <a:solidFill>
                    <a:srgbClr val="000000"/>
                  </a:solidFill>
                  <a:cs typeface="Times New Roman" pitchFamily="18" charset="0"/>
                </a:rPr>
                <a:t>  </a:t>
              </a:r>
              <a:r>
                <a:rPr lang="en-US" sz="90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90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900">
                  <a:solidFill>
                    <a:srgbClr val="000000"/>
                  </a:solidFill>
                  <a:cs typeface="Times New Roman" pitchFamily="18" charset="0"/>
                </a:rPr>
                <a:t>Equipment</a:t>
              </a:r>
              <a:endParaRPr lang="en-US" sz="900">
                <a:cs typeface="Times New Roman" pitchFamily="18" charset="0"/>
              </a:endParaRPr>
            </a:p>
            <a:p>
              <a:pPr marL="342900" indent="-342900" eaLnBrk="0" hangingPunct="0">
                <a:spcAft>
                  <a:spcPts val="200"/>
                </a:spcAft>
                <a:buFont typeface="Monotype Sorts" pitchFamily="2" charset="2"/>
                <a:buNone/>
              </a:pPr>
              <a:endParaRPr lang="en-US" sz="900">
                <a:cs typeface="Times New Roman" pitchFamily="18" charset="0"/>
              </a:endParaRPr>
            </a:p>
          </p:txBody>
        </p:sp>
        <p:sp>
          <p:nvSpPr>
            <p:cNvPr id="1681438" name="Rectangle 30"/>
            <p:cNvSpPr>
              <a:spLocks noChangeArrowheads="1"/>
            </p:cNvSpPr>
            <p:nvPr/>
          </p:nvSpPr>
          <p:spPr bwMode="blackWhite">
            <a:xfrm>
              <a:off x="2529" y="1393"/>
              <a:ext cx="733" cy="158"/>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b="1">
                  <a:cs typeface="Times New Roman" pitchFamily="18" charset="0"/>
                </a:rPr>
                <a:t>SSPs Provided</a:t>
              </a:r>
            </a:p>
          </p:txBody>
        </p:sp>
        <p:sp>
          <p:nvSpPr>
            <p:cNvPr id="1681439" name="Text Box 31"/>
            <p:cNvSpPr txBox="1">
              <a:spLocks noChangeArrowheads="1"/>
            </p:cNvSpPr>
            <p:nvPr/>
          </p:nvSpPr>
          <p:spPr bwMode="auto">
            <a:xfrm>
              <a:off x="2277" y="768"/>
              <a:ext cx="1423" cy="415"/>
            </a:xfrm>
            <a:prstGeom prst="rect">
              <a:avLst/>
            </a:prstGeom>
            <a:noFill/>
            <a:ln w="9525" algn="ctr">
              <a:noFill/>
              <a:miter lim="800000"/>
              <a:headEnd/>
              <a:tailEnd/>
            </a:ln>
            <a:effectLst/>
          </p:spPr>
          <p:txBody>
            <a:bodyPr>
              <a:spAutoFit/>
            </a:bodyPr>
            <a:lstStyle/>
            <a:p>
              <a:pPr>
                <a:buClrTx/>
              </a:pPr>
              <a:r>
                <a:rPr lang="en-US" sz="1800" b="1">
                  <a:solidFill>
                    <a:srgbClr val="006600"/>
                  </a:solidFill>
                  <a:effectLst>
                    <a:outerShdw blurRad="38100" dist="38100" dir="2700000" algn="tl">
                      <a:srgbClr val="C0C0C0"/>
                    </a:outerShdw>
                  </a:effectLst>
                </a:rPr>
                <a:t>Full Cost </a:t>
              </a:r>
            </a:p>
            <a:p>
              <a:pPr>
                <a:buClrTx/>
              </a:pPr>
              <a:r>
                <a:rPr lang="en-US" sz="1800" b="1">
                  <a:solidFill>
                    <a:srgbClr val="006600"/>
                  </a:solidFill>
                  <a:effectLst>
                    <a:outerShdw blurRad="38100" dist="38100" dir="2700000" algn="tl">
                      <a:srgbClr val="C0C0C0"/>
                    </a:outerShdw>
                  </a:effectLst>
                </a:rPr>
                <a:t>Product/Services</a:t>
              </a:r>
            </a:p>
          </p:txBody>
        </p:sp>
      </p:grpSp>
      <p:sp>
        <p:nvSpPr>
          <p:cNvPr id="1681440" name="Line 32"/>
          <p:cNvSpPr>
            <a:spLocks noChangeShapeType="1"/>
          </p:cNvSpPr>
          <p:nvPr/>
        </p:nvSpPr>
        <p:spPr bwMode="auto">
          <a:xfrm>
            <a:off x="3505200" y="1095375"/>
            <a:ext cx="1588" cy="5114925"/>
          </a:xfrm>
          <a:prstGeom prst="line">
            <a:avLst/>
          </a:prstGeom>
          <a:noFill/>
          <a:ln w="38100">
            <a:solidFill>
              <a:srgbClr val="990099"/>
            </a:solidFill>
            <a:prstDash val="dash"/>
            <a:round/>
            <a:headEnd/>
            <a:tailEnd/>
          </a:ln>
          <a:effectLst/>
        </p:spPr>
        <p:txBody>
          <a:bodyPr anchor="ctr"/>
          <a:lstStyle/>
          <a:p>
            <a:endParaRPr lang="en-US"/>
          </a:p>
        </p:txBody>
      </p:sp>
      <p:grpSp>
        <p:nvGrpSpPr>
          <p:cNvPr id="1681441" name="Group 33"/>
          <p:cNvGrpSpPr>
            <a:grpSpLocks/>
          </p:cNvGrpSpPr>
          <p:nvPr/>
        </p:nvGrpSpPr>
        <p:grpSpPr bwMode="auto">
          <a:xfrm>
            <a:off x="6096000" y="1028700"/>
            <a:ext cx="1377950" cy="4906963"/>
            <a:chOff x="3751" y="648"/>
            <a:chExt cx="868" cy="3091"/>
          </a:xfrm>
        </p:grpSpPr>
        <p:sp>
          <p:nvSpPr>
            <p:cNvPr id="1681442" name="Rectangle 34"/>
            <p:cNvSpPr>
              <a:spLocks noChangeArrowheads="1"/>
            </p:cNvSpPr>
            <p:nvPr/>
          </p:nvSpPr>
          <p:spPr bwMode="auto">
            <a:xfrm>
              <a:off x="3825" y="1402"/>
              <a:ext cx="534" cy="493"/>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a:cs typeface="Times New Roman" pitchFamily="18" charset="0"/>
              </a:endParaRPr>
            </a:p>
            <a:p>
              <a:pPr eaLnBrk="0" hangingPunct="0">
                <a:spcAft>
                  <a:spcPts val="200"/>
                </a:spcAft>
                <a:buFont typeface="Monotype Sorts" pitchFamily="2" charset="2"/>
                <a:buNone/>
              </a:pPr>
              <a:r>
                <a:rPr lang="en-US" sz="1200" b="1">
                  <a:cs typeface="Times New Roman" pitchFamily="18" charset="0"/>
                </a:rPr>
                <a:t>Brigade XXX</a:t>
              </a:r>
            </a:p>
          </p:txBody>
        </p:sp>
        <p:sp>
          <p:nvSpPr>
            <p:cNvPr id="1681443" name="Rectangle 35"/>
            <p:cNvSpPr>
              <a:spLocks noChangeArrowheads="1"/>
            </p:cNvSpPr>
            <p:nvPr/>
          </p:nvSpPr>
          <p:spPr bwMode="auto">
            <a:xfrm>
              <a:off x="3825" y="2141"/>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a:cs typeface="Times New Roman" pitchFamily="18" charset="0"/>
              </a:endParaRPr>
            </a:p>
            <a:p>
              <a:pPr eaLnBrk="0" hangingPunct="0">
                <a:spcAft>
                  <a:spcPts val="200"/>
                </a:spcAft>
                <a:buFont typeface="Monotype Sorts" pitchFamily="2" charset="2"/>
                <a:buNone/>
              </a:pPr>
              <a:r>
                <a:rPr lang="en-US" sz="1200" b="1">
                  <a:cs typeface="Times New Roman" pitchFamily="18" charset="0"/>
                </a:rPr>
                <a:t>TRADOC YYY</a:t>
              </a:r>
            </a:p>
          </p:txBody>
        </p:sp>
        <p:sp>
          <p:nvSpPr>
            <p:cNvPr id="1681444" name="Rectangle 36"/>
            <p:cNvSpPr>
              <a:spLocks noChangeArrowheads="1"/>
            </p:cNvSpPr>
            <p:nvPr/>
          </p:nvSpPr>
          <p:spPr bwMode="auto">
            <a:xfrm>
              <a:off x="3825" y="2880"/>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a:cs typeface="Times New Roman" pitchFamily="18" charset="0"/>
              </a:endParaRPr>
            </a:p>
            <a:p>
              <a:pPr eaLnBrk="0" hangingPunct="0">
                <a:spcAft>
                  <a:spcPts val="200"/>
                </a:spcAft>
                <a:buFont typeface="Monotype Sorts" pitchFamily="2" charset="2"/>
                <a:buNone/>
              </a:pPr>
              <a:r>
                <a:rPr lang="en-US" sz="1200" b="1">
                  <a:cs typeface="Times New Roman" pitchFamily="18" charset="0"/>
                </a:rPr>
                <a:t>Brigade ZZZ</a:t>
              </a:r>
            </a:p>
          </p:txBody>
        </p:sp>
        <p:sp>
          <p:nvSpPr>
            <p:cNvPr id="1681445" name="Text Box 37"/>
            <p:cNvSpPr txBox="1">
              <a:spLocks noChangeArrowheads="1"/>
            </p:cNvSpPr>
            <p:nvPr/>
          </p:nvSpPr>
          <p:spPr bwMode="blackWhite">
            <a:xfrm>
              <a:off x="3907" y="3566"/>
              <a:ext cx="427" cy="17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200" b="1">
                  <a:cs typeface="Times New Roman" pitchFamily="18" charset="0"/>
                </a:rPr>
                <a:t>. . Etc. </a:t>
              </a:r>
            </a:p>
          </p:txBody>
        </p:sp>
        <p:sp>
          <p:nvSpPr>
            <p:cNvPr id="1681446" name="Rectangle 38"/>
            <p:cNvSpPr>
              <a:spLocks noChangeArrowheads="1"/>
            </p:cNvSpPr>
            <p:nvPr/>
          </p:nvSpPr>
          <p:spPr bwMode="blackWhite">
            <a:xfrm>
              <a:off x="3824" y="1233"/>
              <a:ext cx="569" cy="15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b="1">
                  <a:cs typeface="Times New Roman" pitchFamily="18" charset="0"/>
                </a:rPr>
                <a:t>Cost Center</a:t>
              </a:r>
            </a:p>
          </p:txBody>
        </p:sp>
        <p:grpSp>
          <p:nvGrpSpPr>
            <p:cNvPr id="1681447" name="Group 39"/>
            <p:cNvGrpSpPr>
              <a:grpSpLocks/>
            </p:cNvGrpSpPr>
            <p:nvPr/>
          </p:nvGrpSpPr>
          <p:grpSpPr bwMode="auto">
            <a:xfrm>
              <a:off x="4359" y="1649"/>
              <a:ext cx="1" cy="1477"/>
              <a:chOff x="5065" y="1110"/>
              <a:chExt cx="1" cy="1744"/>
            </a:xfrm>
          </p:grpSpPr>
          <p:cxnSp>
            <p:nvCxnSpPr>
              <p:cNvPr id="1681448" name="AutoShape 40"/>
              <p:cNvCxnSpPr>
                <a:cxnSpLocks noChangeShapeType="1"/>
                <a:stCxn id="1681443" idx="3"/>
                <a:endCxn id="1681442" idx="3"/>
              </p:cNvCxnSpPr>
              <p:nvPr/>
            </p:nvCxnSpPr>
            <p:spPr bwMode="blackWhite">
              <a:xfrm flipV="1">
                <a:off x="5065" y="1110"/>
                <a:ext cx="1" cy="872"/>
              </a:xfrm>
              <a:prstGeom prst="curvedConnector3">
                <a:avLst>
                  <a:gd name="adj1" fmla="val 30400000"/>
                </a:avLst>
              </a:prstGeom>
              <a:noFill/>
              <a:ln w="28575">
                <a:solidFill>
                  <a:srgbClr val="990099"/>
                </a:solidFill>
                <a:round/>
                <a:headEnd/>
                <a:tailEnd type="triangle" w="med" len="med"/>
              </a:ln>
              <a:effectLst/>
            </p:spPr>
          </p:cxnSp>
          <p:cxnSp>
            <p:nvCxnSpPr>
              <p:cNvPr id="1681449" name="AutoShape 41"/>
              <p:cNvCxnSpPr>
                <a:cxnSpLocks noChangeShapeType="1"/>
                <a:stCxn id="1681443" idx="3"/>
                <a:endCxn id="1681444" idx="3"/>
              </p:cNvCxnSpPr>
              <p:nvPr/>
            </p:nvCxnSpPr>
            <p:spPr bwMode="blackWhite">
              <a:xfrm>
                <a:off x="5065" y="1982"/>
                <a:ext cx="1" cy="872"/>
              </a:xfrm>
              <a:prstGeom prst="curvedConnector3">
                <a:avLst>
                  <a:gd name="adj1" fmla="val 32000000"/>
                </a:avLst>
              </a:prstGeom>
              <a:noFill/>
              <a:ln w="28575">
                <a:solidFill>
                  <a:srgbClr val="990099"/>
                </a:solidFill>
                <a:round/>
                <a:headEnd/>
                <a:tailEnd type="triangle" w="med" len="med"/>
              </a:ln>
              <a:effectLst/>
            </p:spPr>
          </p:cxnSp>
        </p:grpSp>
        <p:sp>
          <p:nvSpPr>
            <p:cNvPr id="1681450" name="Text Box 42"/>
            <p:cNvSpPr txBox="1">
              <a:spLocks noChangeArrowheads="1"/>
            </p:cNvSpPr>
            <p:nvPr/>
          </p:nvSpPr>
          <p:spPr bwMode="auto">
            <a:xfrm>
              <a:off x="3751" y="648"/>
              <a:ext cx="868" cy="405"/>
            </a:xfrm>
            <a:prstGeom prst="rect">
              <a:avLst/>
            </a:prstGeom>
            <a:noFill/>
            <a:ln w="9525" algn="ctr">
              <a:noFill/>
              <a:miter lim="800000"/>
              <a:headEnd/>
              <a:tailEnd/>
            </a:ln>
            <a:effectLst/>
          </p:spPr>
          <p:txBody>
            <a:bodyPr wrap="none">
              <a:spAutoFit/>
            </a:bodyPr>
            <a:lstStyle/>
            <a:p>
              <a:pPr>
                <a:buClrTx/>
              </a:pPr>
              <a:r>
                <a:rPr lang="en-US" sz="1800" b="1">
                  <a:solidFill>
                    <a:srgbClr val="006600"/>
                  </a:solidFill>
                  <a:effectLst>
                    <a:outerShdw blurRad="38100" dist="38100" dir="2700000" algn="tl">
                      <a:srgbClr val="C0C0C0"/>
                    </a:outerShdw>
                  </a:effectLst>
                </a:rPr>
                <a:t>Full Cost </a:t>
              </a:r>
            </a:p>
            <a:p>
              <a:pPr>
                <a:buClrTx/>
              </a:pPr>
              <a:r>
                <a:rPr lang="en-US" sz="1800" b="1">
                  <a:solidFill>
                    <a:srgbClr val="006600"/>
                  </a:solidFill>
                  <a:effectLst>
                    <a:outerShdw blurRad="38100" dist="38100" dir="2700000" algn="tl">
                      <a:srgbClr val="C0C0C0"/>
                    </a:outerShdw>
                  </a:effectLst>
                </a:rPr>
                <a:t>Customers</a:t>
              </a:r>
            </a:p>
          </p:txBody>
        </p:sp>
      </p:grpSp>
      <p:sp>
        <p:nvSpPr>
          <p:cNvPr id="1681451" name="Line 43"/>
          <p:cNvSpPr>
            <a:spLocks noChangeShapeType="1"/>
          </p:cNvSpPr>
          <p:nvPr/>
        </p:nvSpPr>
        <p:spPr bwMode="auto">
          <a:xfrm>
            <a:off x="5867400" y="1093788"/>
            <a:ext cx="0" cy="5113337"/>
          </a:xfrm>
          <a:prstGeom prst="line">
            <a:avLst/>
          </a:prstGeom>
          <a:noFill/>
          <a:ln w="38100">
            <a:solidFill>
              <a:srgbClr val="990099"/>
            </a:solidFill>
            <a:prstDash val="dash"/>
            <a:round/>
            <a:headEnd/>
            <a:tailEnd/>
          </a:ln>
          <a:effectLst/>
        </p:spPr>
        <p:txBody>
          <a:bodyPr anchor="ctr"/>
          <a:lstStyle/>
          <a:p>
            <a:endParaRPr lang="en-US"/>
          </a:p>
        </p:txBody>
      </p:sp>
      <p:sp>
        <p:nvSpPr>
          <p:cNvPr id="1681452" name="Line 44"/>
          <p:cNvSpPr>
            <a:spLocks noChangeShapeType="1"/>
          </p:cNvSpPr>
          <p:nvPr/>
        </p:nvSpPr>
        <p:spPr bwMode="auto">
          <a:xfrm>
            <a:off x="1066800" y="1704975"/>
            <a:ext cx="6581775" cy="0"/>
          </a:xfrm>
          <a:prstGeom prst="line">
            <a:avLst/>
          </a:prstGeom>
          <a:noFill/>
          <a:ln w="9525">
            <a:solidFill>
              <a:srgbClr val="990099"/>
            </a:solidFill>
            <a:round/>
            <a:headEnd/>
            <a:tailEnd/>
          </a:ln>
          <a:effectLst/>
        </p:spPr>
        <p:txBody>
          <a:bodyPr anchor="ctr"/>
          <a:lstStyle/>
          <a:p>
            <a:endParaRPr lang="en-US"/>
          </a:p>
        </p:txBody>
      </p:sp>
      <p:sp>
        <p:nvSpPr>
          <p:cNvPr id="1681453" name="Rectangle 45"/>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b="1"/>
              <a:t>CCD – Cost Model</a:t>
            </a:r>
          </a:p>
        </p:txBody>
      </p:sp>
      <p:sp>
        <p:nvSpPr>
          <p:cNvPr id="1681454" name="Rectangle 46"/>
          <p:cNvSpPr>
            <a:spLocks noChangeArrowheads="1"/>
          </p:cNvSpPr>
          <p:nvPr/>
        </p:nvSpPr>
        <p:spPr bwMode="auto">
          <a:xfrm>
            <a:off x="1754188" y="5638800"/>
            <a:ext cx="442912"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a:solidFill>
                  <a:srgbClr val="000000"/>
                </a:solidFill>
                <a:latin typeface="Tahoma" pitchFamily="34" charset="0"/>
                <a:cs typeface="Times New Roman" pitchFamily="18" charset="0"/>
              </a:rPr>
              <a:t>Military </a:t>
            </a:r>
            <a:endParaRPr lang="en-US" sz="900">
              <a:cs typeface="Times New Roman" pitchFamily="18" charset="0"/>
            </a:endParaRPr>
          </a:p>
        </p:txBody>
      </p:sp>
      <p:sp>
        <p:nvSpPr>
          <p:cNvPr id="1681455" name="AutoShape 47"/>
          <p:cNvSpPr>
            <a:spLocks noChangeArrowheads="1"/>
          </p:cNvSpPr>
          <p:nvPr/>
        </p:nvSpPr>
        <p:spPr bwMode="auto">
          <a:xfrm>
            <a:off x="1143000" y="6248400"/>
            <a:ext cx="2133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681456" name="AutoShape 48"/>
          <p:cNvSpPr>
            <a:spLocks noChangeArrowheads="1"/>
          </p:cNvSpPr>
          <p:nvPr/>
        </p:nvSpPr>
        <p:spPr bwMode="auto">
          <a:xfrm>
            <a:off x="3581400" y="6248400"/>
            <a:ext cx="1905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681457" name="AutoShape 49"/>
          <p:cNvSpPr>
            <a:spLocks noChangeArrowheads="1"/>
          </p:cNvSpPr>
          <p:nvPr/>
        </p:nvSpPr>
        <p:spPr bwMode="auto">
          <a:xfrm>
            <a:off x="5715000" y="6248400"/>
            <a:ext cx="1981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12700" algn="ctr">
            <a:solidFill>
              <a:schemeClr val="tx1"/>
            </a:solidFill>
            <a:miter lim="800000"/>
            <a:headEnd/>
            <a:tailEnd/>
          </a:ln>
          <a:effectLst/>
        </p:spPr>
        <p:txBody>
          <a:bodyPr lIns="92075" tIns="0" rIns="92075" bIns="0" anchor="ctr">
            <a:spAutoFit/>
          </a:bodyPr>
          <a:lstStyle/>
          <a:p>
            <a:endParaRPr lang="en-US"/>
          </a:p>
        </p:txBody>
      </p:sp>
      <p:grpSp>
        <p:nvGrpSpPr>
          <p:cNvPr id="1681458" name="Group 50"/>
          <p:cNvGrpSpPr>
            <a:grpSpLocks/>
          </p:cNvGrpSpPr>
          <p:nvPr/>
        </p:nvGrpSpPr>
        <p:grpSpPr bwMode="auto">
          <a:xfrm>
            <a:off x="3263900" y="2538413"/>
            <a:ext cx="2984500" cy="3314700"/>
            <a:chOff x="2104" y="1743"/>
            <a:chExt cx="2005" cy="2146"/>
          </a:xfrm>
        </p:grpSpPr>
        <p:grpSp>
          <p:nvGrpSpPr>
            <p:cNvPr id="1681459" name="Group 51"/>
            <p:cNvGrpSpPr>
              <a:grpSpLocks/>
            </p:cNvGrpSpPr>
            <p:nvPr/>
          </p:nvGrpSpPr>
          <p:grpSpPr bwMode="auto">
            <a:xfrm>
              <a:off x="2104" y="1743"/>
              <a:ext cx="534" cy="2146"/>
              <a:chOff x="2104" y="1743"/>
              <a:chExt cx="534" cy="2146"/>
            </a:xfrm>
          </p:grpSpPr>
          <p:sp>
            <p:nvSpPr>
              <p:cNvPr id="1681460" name="Line 52"/>
              <p:cNvSpPr>
                <a:spLocks noChangeShapeType="1"/>
              </p:cNvSpPr>
              <p:nvPr/>
            </p:nvSpPr>
            <p:spPr bwMode="blackWhite">
              <a:xfrm>
                <a:off x="2108" y="2865"/>
                <a:ext cx="70" cy="0"/>
              </a:xfrm>
              <a:prstGeom prst="line">
                <a:avLst/>
              </a:prstGeom>
              <a:noFill/>
              <a:ln w="12700">
                <a:solidFill>
                  <a:schemeClr val="tx1"/>
                </a:solidFill>
                <a:round/>
                <a:headEnd/>
                <a:tailEnd/>
              </a:ln>
              <a:effectLst/>
            </p:spPr>
            <p:txBody>
              <a:bodyPr lIns="92075" tIns="46038" rIns="92075" bIns="46038"/>
              <a:lstStyle/>
              <a:p>
                <a:endParaRPr lang="en-US"/>
              </a:p>
            </p:txBody>
          </p:sp>
          <p:sp>
            <p:nvSpPr>
              <p:cNvPr id="1681461" name="Line 53"/>
              <p:cNvSpPr>
                <a:spLocks noChangeShapeType="1"/>
              </p:cNvSpPr>
              <p:nvPr/>
            </p:nvSpPr>
            <p:spPr bwMode="blackWhite">
              <a:xfrm flipV="1">
                <a:off x="2111" y="3345"/>
                <a:ext cx="63"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81462" name="Line 54"/>
              <p:cNvSpPr>
                <a:spLocks noChangeShapeType="1"/>
              </p:cNvSpPr>
              <p:nvPr/>
            </p:nvSpPr>
            <p:spPr bwMode="auto">
              <a:xfrm>
                <a:off x="2104" y="3865"/>
                <a:ext cx="43" cy="0"/>
              </a:xfrm>
              <a:prstGeom prst="line">
                <a:avLst/>
              </a:prstGeom>
              <a:noFill/>
              <a:ln w="9525">
                <a:solidFill>
                  <a:schemeClr val="tx1"/>
                </a:solidFill>
                <a:round/>
                <a:headEnd/>
                <a:tailEnd/>
              </a:ln>
              <a:effectLst/>
            </p:spPr>
            <p:txBody>
              <a:bodyPr anchor="ctr"/>
              <a:lstStyle/>
              <a:p>
                <a:endParaRPr lang="en-US"/>
              </a:p>
            </p:txBody>
          </p:sp>
          <p:grpSp>
            <p:nvGrpSpPr>
              <p:cNvPr id="1681463" name="Group 55"/>
              <p:cNvGrpSpPr>
                <a:grpSpLocks/>
              </p:cNvGrpSpPr>
              <p:nvPr/>
            </p:nvGrpSpPr>
            <p:grpSpPr bwMode="auto">
              <a:xfrm>
                <a:off x="2336" y="1743"/>
                <a:ext cx="302" cy="2146"/>
                <a:chOff x="1544" y="1500"/>
                <a:chExt cx="344" cy="2464"/>
              </a:xfrm>
            </p:grpSpPr>
            <p:sp>
              <p:nvSpPr>
                <p:cNvPr id="1681464" name="Line 56"/>
                <p:cNvSpPr>
                  <a:spLocks noChangeShapeType="1"/>
                </p:cNvSpPr>
                <p:nvPr/>
              </p:nvSpPr>
              <p:spPr bwMode="blackWhite">
                <a:xfrm>
                  <a:off x="1552" y="150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81465" name="Line 57"/>
                <p:cNvSpPr>
                  <a:spLocks noChangeShapeType="1"/>
                </p:cNvSpPr>
                <p:nvPr/>
              </p:nvSpPr>
              <p:spPr bwMode="blackWhite">
                <a:xfrm>
                  <a:off x="1552" y="200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81466" name="Line 58"/>
                <p:cNvSpPr>
                  <a:spLocks noChangeShapeType="1"/>
                </p:cNvSpPr>
                <p:nvPr/>
              </p:nvSpPr>
              <p:spPr bwMode="blackWhite">
                <a:xfrm>
                  <a:off x="1552" y="2472"/>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81467" name="Line 59"/>
                <p:cNvSpPr>
                  <a:spLocks noChangeShapeType="1"/>
                </p:cNvSpPr>
                <p:nvPr/>
              </p:nvSpPr>
              <p:spPr bwMode="blackWhite">
                <a:xfrm>
                  <a:off x="1552" y="2976"/>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81468" name="Line 60"/>
                <p:cNvSpPr>
                  <a:spLocks noChangeShapeType="1"/>
                </p:cNvSpPr>
                <p:nvPr/>
              </p:nvSpPr>
              <p:spPr bwMode="blackWhite">
                <a:xfrm>
                  <a:off x="1552" y="346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81469" name="Line 61"/>
                <p:cNvSpPr>
                  <a:spLocks noChangeShapeType="1"/>
                </p:cNvSpPr>
                <p:nvPr/>
              </p:nvSpPr>
              <p:spPr bwMode="blackWhite">
                <a:xfrm>
                  <a:off x="1548" y="396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81470" name="Line 62"/>
                <p:cNvSpPr>
                  <a:spLocks noChangeShapeType="1"/>
                </p:cNvSpPr>
                <p:nvPr/>
              </p:nvSpPr>
              <p:spPr bwMode="blackWhite">
                <a:xfrm flipH="1">
                  <a:off x="1544" y="1500"/>
                  <a:ext cx="4" cy="2464"/>
                </a:xfrm>
                <a:prstGeom prst="line">
                  <a:avLst/>
                </a:prstGeom>
                <a:noFill/>
                <a:ln w="12700">
                  <a:solidFill>
                    <a:schemeClr val="tx1"/>
                  </a:solidFill>
                  <a:round/>
                  <a:headEnd/>
                  <a:tailEnd/>
                </a:ln>
                <a:effectLst/>
              </p:spPr>
              <p:txBody>
                <a:bodyPr lIns="92075" tIns="46038" rIns="92075" bIns="46038"/>
                <a:lstStyle/>
                <a:p>
                  <a:endParaRPr lang="en-US"/>
                </a:p>
              </p:txBody>
            </p:sp>
          </p:grpSp>
          <p:sp>
            <p:nvSpPr>
              <p:cNvPr id="1681471" name="Line 63"/>
              <p:cNvSpPr>
                <a:spLocks noChangeShapeType="1"/>
              </p:cNvSpPr>
              <p:nvPr/>
            </p:nvSpPr>
            <p:spPr bwMode="blackWhite">
              <a:xfrm flipH="1">
                <a:off x="2182" y="2861"/>
                <a:ext cx="7" cy="1004"/>
              </a:xfrm>
              <a:prstGeom prst="line">
                <a:avLst/>
              </a:prstGeom>
              <a:noFill/>
              <a:ln w="12700">
                <a:solidFill>
                  <a:schemeClr val="tx1"/>
                </a:solidFill>
                <a:round/>
                <a:headEnd/>
                <a:tailEnd/>
              </a:ln>
              <a:effectLst/>
            </p:spPr>
            <p:txBody>
              <a:bodyPr lIns="92075" tIns="46038" rIns="92075" bIns="46038"/>
              <a:lstStyle/>
              <a:p>
                <a:endParaRPr lang="en-US"/>
              </a:p>
            </p:txBody>
          </p:sp>
          <p:sp>
            <p:nvSpPr>
              <p:cNvPr id="1681472" name="Line 64"/>
              <p:cNvSpPr>
                <a:spLocks noChangeShapeType="1"/>
              </p:cNvSpPr>
              <p:nvPr/>
            </p:nvSpPr>
            <p:spPr bwMode="blackWhite">
              <a:xfrm>
                <a:off x="2178" y="3084"/>
                <a:ext cx="151" cy="0"/>
              </a:xfrm>
              <a:prstGeom prst="line">
                <a:avLst/>
              </a:prstGeom>
              <a:noFill/>
              <a:ln w="12700">
                <a:solidFill>
                  <a:schemeClr val="tx1"/>
                </a:solidFill>
                <a:round/>
                <a:headEnd/>
                <a:tailEnd/>
              </a:ln>
              <a:effectLst/>
            </p:spPr>
            <p:txBody>
              <a:bodyPr lIns="92075" tIns="46038" rIns="92075" bIns="46038"/>
              <a:lstStyle/>
              <a:p>
                <a:endParaRPr lang="en-US"/>
              </a:p>
            </p:txBody>
          </p:sp>
        </p:grpSp>
        <p:grpSp>
          <p:nvGrpSpPr>
            <p:cNvPr id="1681473" name="Group 65"/>
            <p:cNvGrpSpPr>
              <a:grpSpLocks/>
            </p:cNvGrpSpPr>
            <p:nvPr/>
          </p:nvGrpSpPr>
          <p:grpSpPr bwMode="auto">
            <a:xfrm>
              <a:off x="3368" y="1774"/>
              <a:ext cx="741" cy="2091"/>
              <a:chOff x="3552" y="1488"/>
              <a:chExt cx="845" cy="2400"/>
            </a:xfrm>
          </p:grpSpPr>
          <p:sp>
            <p:nvSpPr>
              <p:cNvPr id="1681474" name="Line 66"/>
              <p:cNvSpPr>
                <a:spLocks noChangeShapeType="1"/>
              </p:cNvSpPr>
              <p:nvPr/>
            </p:nvSpPr>
            <p:spPr bwMode="blackWhite">
              <a:xfrm>
                <a:off x="3620" y="1948"/>
                <a:ext cx="10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81475" name="Line 67"/>
              <p:cNvSpPr>
                <a:spLocks noChangeShapeType="1"/>
              </p:cNvSpPr>
              <p:nvPr/>
            </p:nvSpPr>
            <p:spPr bwMode="blackWhite">
              <a:xfrm flipV="1">
                <a:off x="3624" y="2436"/>
                <a:ext cx="64"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81476" name="Line 68"/>
              <p:cNvSpPr>
                <a:spLocks noChangeShapeType="1"/>
              </p:cNvSpPr>
              <p:nvPr/>
            </p:nvSpPr>
            <p:spPr bwMode="blackWhite">
              <a:xfrm>
                <a:off x="3648" y="2439"/>
                <a:ext cx="264"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81477" name="Line 69"/>
              <p:cNvSpPr>
                <a:spLocks noChangeShapeType="1"/>
              </p:cNvSpPr>
              <p:nvPr/>
            </p:nvSpPr>
            <p:spPr bwMode="blackWhite">
              <a:xfrm>
                <a:off x="3904" y="1512"/>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81478" name="Line 70"/>
              <p:cNvSpPr>
                <a:spLocks noChangeShapeType="1"/>
              </p:cNvSpPr>
              <p:nvPr/>
            </p:nvSpPr>
            <p:spPr bwMode="blackWhite">
              <a:xfrm>
                <a:off x="3907" y="1508"/>
                <a:ext cx="0" cy="1772"/>
              </a:xfrm>
              <a:prstGeom prst="line">
                <a:avLst/>
              </a:prstGeom>
              <a:noFill/>
              <a:ln w="28575">
                <a:solidFill>
                  <a:schemeClr val="hlink"/>
                </a:solidFill>
                <a:round/>
                <a:headEnd/>
                <a:tailEnd/>
              </a:ln>
              <a:effectLst/>
            </p:spPr>
            <p:txBody>
              <a:bodyPr lIns="92075" tIns="46038" rIns="92075" bIns="46038"/>
              <a:lstStyle/>
              <a:p>
                <a:endParaRPr lang="en-US"/>
              </a:p>
            </p:txBody>
          </p:sp>
          <p:sp>
            <p:nvSpPr>
              <p:cNvPr id="1681479" name="Line 71"/>
              <p:cNvSpPr>
                <a:spLocks noChangeShapeType="1"/>
              </p:cNvSpPr>
              <p:nvPr/>
            </p:nvSpPr>
            <p:spPr bwMode="blackWhite">
              <a:xfrm>
                <a:off x="3907" y="2436"/>
                <a:ext cx="490" cy="0"/>
              </a:xfrm>
              <a:prstGeom prst="line">
                <a:avLst/>
              </a:prstGeom>
              <a:noFill/>
              <a:ln w="28575">
                <a:solidFill>
                  <a:schemeClr val="accent2"/>
                </a:solidFill>
                <a:round/>
                <a:headEnd/>
                <a:tailEnd type="triangle" w="med" len="med"/>
              </a:ln>
              <a:effectLst/>
            </p:spPr>
            <p:txBody>
              <a:bodyPr lIns="92075" tIns="46038" rIns="92075" bIns="46038"/>
              <a:lstStyle/>
              <a:p>
                <a:endParaRPr lang="en-US"/>
              </a:p>
            </p:txBody>
          </p:sp>
          <p:sp>
            <p:nvSpPr>
              <p:cNvPr id="1681480" name="Line 72"/>
              <p:cNvSpPr>
                <a:spLocks noChangeShapeType="1"/>
              </p:cNvSpPr>
              <p:nvPr/>
            </p:nvSpPr>
            <p:spPr bwMode="blackWhite">
              <a:xfrm>
                <a:off x="3907" y="3280"/>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81481" name="Line 73"/>
              <p:cNvSpPr>
                <a:spLocks noChangeShapeType="1"/>
              </p:cNvSpPr>
              <p:nvPr/>
            </p:nvSpPr>
            <p:spPr bwMode="blackWhite">
              <a:xfrm>
                <a:off x="3600" y="14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81482" name="Line 74"/>
              <p:cNvSpPr>
                <a:spLocks noChangeShapeType="1"/>
              </p:cNvSpPr>
              <p:nvPr/>
            </p:nvSpPr>
            <p:spPr bwMode="blackWhite">
              <a:xfrm>
                <a:off x="3600" y="38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81483" name="Line 75"/>
              <p:cNvSpPr>
                <a:spLocks noChangeShapeType="1"/>
              </p:cNvSpPr>
              <p:nvPr/>
            </p:nvSpPr>
            <p:spPr bwMode="blackWhite">
              <a:xfrm>
                <a:off x="3600" y="340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81484" name="Line 76"/>
              <p:cNvSpPr>
                <a:spLocks noChangeShapeType="1"/>
              </p:cNvSpPr>
              <p:nvPr/>
            </p:nvSpPr>
            <p:spPr bwMode="blackWhite">
              <a:xfrm>
                <a:off x="3552" y="3456"/>
                <a:ext cx="288"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81485" name="Line 77"/>
              <p:cNvSpPr>
                <a:spLocks noChangeShapeType="1"/>
              </p:cNvSpPr>
              <p:nvPr/>
            </p:nvSpPr>
            <p:spPr bwMode="blackWhite">
              <a:xfrm>
                <a:off x="3744" y="1488"/>
                <a:ext cx="0" cy="2400"/>
              </a:xfrm>
              <a:prstGeom prst="line">
                <a:avLst/>
              </a:prstGeom>
              <a:noFill/>
              <a:ln w="28575">
                <a:solidFill>
                  <a:schemeClr val="hlink"/>
                </a:solidFill>
                <a:round/>
                <a:headEnd/>
                <a:tailEnd/>
              </a:ln>
              <a:effectLst/>
            </p:spPr>
            <p:txBody>
              <a:bodyPr lIns="92075" tIns="46038" rIns="92075" bIns="46038"/>
              <a:lstStyle/>
              <a:p>
                <a:endParaRPr lang="en-US"/>
              </a:p>
            </p:txBody>
          </p:sp>
          <p:sp>
            <p:nvSpPr>
              <p:cNvPr id="1681486" name="Line 78"/>
              <p:cNvSpPr>
                <a:spLocks noChangeShapeType="1"/>
              </p:cNvSpPr>
              <p:nvPr/>
            </p:nvSpPr>
            <p:spPr bwMode="blackWhite">
              <a:xfrm>
                <a:off x="3600" y="292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81487" name="Line 79"/>
              <p:cNvSpPr>
                <a:spLocks noChangeShapeType="1"/>
              </p:cNvSpPr>
              <p:nvPr/>
            </p:nvSpPr>
            <p:spPr bwMode="blackWhite">
              <a:xfrm flipH="1">
                <a:off x="3840" y="2448"/>
                <a:ext cx="0" cy="1008"/>
              </a:xfrm>
              <a:prstGeom prst="line">
                <a:avLst/>
              </a:prstGeom>
              <a:noFill/>
              <a:ln w="28575">
                <a:solidFill>
                  <a:srgbClr val="000099"/>
                </a:solidFill>
                <a:round/>
                <a:headEnd/>
                <a:tailEnd/>
              </a:ln>
              <a:effectLst/>
            </p:spPr>
            <p:txBody>
              <a:bodyPr lIns="92075" tIns="46038" rIns="92075" bIns="46038"/>
              <a:lstStyle/>
              <a:p>
                <a:endParaRPr lang="en-US"/>
              </a:p>
            </p:txBody>
          </p:sp>
        </p:grpSp>
      </p:grpSp>
      <p:sp>
        <p:nvSpPr>
          <p:cNvPr id="1681488" name="Rectangle 80"/>
          <p:cNvSpPr>
            <a:spLocks noChangeArrowheads="1"/>
          </p:cNvSpPr>
          <p:nvPr/>
        </p:nvSpPr>
        <p:spPr bwMode="auto">
          <a:xfrm>
            <a:off x="7391400" y="4689475"/>
            <a:ext cx="1752600" cy="977900"/>
          </a:xfrm>
          <a:prstGeom prst="rect">
            <a:avLst/>
          </a:prstGeom>
          <a:noFill/>
          <a:ln w="12700" algn="ctr">
            <a:noFill/>
            <a:miter lim="800000"/>
            <a:headEnd/>
            <a:tailEnd/>
          </a:ln>
          <a:effectLst/>
        </p:spPr>
        <p:txBody>
          <a:bodyPr lIns="92075" tIns="0" rIns="92075" bIns="0">
            <a:spAutoFit/>
          </a:bodyPr>
          <a:lstStyle/>
          <a:p>
            <a:r>
              <a:rPr lang="en-US" sz="1600" b="1"/>
              <a:t>Reports provide the information of the results of the Cost Model</a:t>
            </a:r>
          </a:p>
        </p:txBody>
      </p:sp>
      <p:sp>
        <p:nvSpPr>
          <p:cNvPr id="1681489" name="Text Box 81"/>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3: Wrap-Up</a:t>
            </a:r>
          </a:p>
        </p:txBody>
      </p:sp>
      <p:sp>
        <p:nvSpPr>
          <p:cNvPr id="1683459" name="Rectangle 3"/>
          <p:cNvSpPr>
            <a:spLocks noGrp="1" noChangeArrowheads="1"/>
          </p:cNvSpPr>
          <p:nvPr>
            <p:ph type="body" idx="1"/>
          </p:nvPr>
        </p:nvSpPr>
        <p:spPr bwMode="auto">
          <a:xfrm>
            <a:off x="431800" y="1676400"/>
            <a:ext cx="8255000" cy="4724400"/>
          </a:xfrm>
          <a:noFill/>
          <a:ln>
            <a:miter lim="800000"/>
            <a:headEnd/>
            <a:tailEnd/>
          </a:ln>
        </p:spPr>
        <p:txBody>
          <a:bodyPr vert="horz" wrap="square" lIns="91440" tIns="45720" rIns="91440" bIns="45720" numCol="1" anchor="t" anchorCtr="0" compatLnSpc="1">
            <a:prstTxWarp prst="textNoShape">
              <a:avLst/>
            </a:prstTxWarp>
          </a:bodyPr>
          <a:lstStyle/>
          <a:p>
            <a:r>
              <a:rPr lang="en-US" sz="2800">
                <a:cs typeface="Times New Roman" pitchFamily="18" charset="0"/>
              </a:rPr>
              <a:t>There are hundreds of standard reports provides from both ECC and BI</a:t>
            </a:r>
          </a:p>
          <a:p>
            <a:r>
              <a:rPr lang="en-US" sz="2800">
                <a:cs typeface="Times New Roman" pitchFamily="18" charset="0"/>
              </a:rPr>
              <a:t>Several special reports have been generated to support Army specific needs, Cost By, Detailed Labor, Unit Cost Rate, etc.</a:t>
            </a:r>
          </a:p>
          <a:p>
            <a:r>
              <a:rPr lang="en-US" sz="2800">
                <a:cs typeface="Times New Roman" pitchFamily="18" charset="0"/>
              </a:rPr>
              <a:t>ECC and BI provide different reporting abilities  </a:t>
            </a:r>
          </a:p>
          <a:p>
            <a:r>
              <a:rPr lang="en-US" sz="2800">
                <a:cs typeface="Times New Roman" pitchFamily="18" charset="0"/>
              </a:rPr>
              <a:t>Users can create their own filters, views of the data within the reports and favorites </a:t>
            </a:r>
          </a:p>
          <a:p>
            <a:endParaRPr lang="en-US" sz="2800">
              <a:cs typeface="Times New Roman" pitchFamily="18" charset="0"/>
            </a:endParaRPr>
          </a:p>
          <a:p>
            <a:endParaRPr lang="en-US" sz="2800">
              <a:cs typeface="Times New Roman" pitchFamily="18" charset="0"/>
            </a:endParaRPr>
          </a:p>
        </p:txBody>
      </p:sp>
      <p:sp>
        <p:nvSpPr>
          <p:cNvPr id="1683460" name="Text Box 4"/>
          <p:cNvSpPr txBox="1">
            <a:spLocks noChangeArrowheads="1"/>
          </p:cNvSpPr>
          <p:nvPr/>
        </p:nvSpPr>
        <p:spPr bwMode="auto">
          <a:xfrm>
            <a:off x="228600" y="6477000"/>
            <a:ext cx="798513" cy="182563"/>
          </a:xfrm>
          <a:prstGeom prst="rect">
            <a:avLst/>
          </a:prstGeom>
          <a:noFill/>
          <a:ln w="12700" algn="ctr">
            <a:noFill/>
            <a:miter lim="800000"/>
            <a:headEnd/>
            <a:tailEnd/>
          </a:ln>
          <a:effectLst/>
        </p:spPr>
        <p:txBody>
          <a:bodyPr wrap="none" lIns="92075" tIns="0" rIns="92075" bIns="0">
            <a:spAutoFit/>
          </a:bodyPr>
          <a:lstStyle/>
          <a:p>
            <a:r>
              <a:rPr lang="en-US" sz="1200"/>
              <a:t>D3L2_p6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Question:</a:t>
            </a:r>
          </a:p>
        </p:txBody>
      </p:sp>
      <p:sp>
        <p:nvSpPr>
          <p:cNvPr id="1689603" name="Rectangle 3"/>
          <p:cNvSpPr>
            <a:spLocks noGrp="1" noChangeArrowheads="1"/>
          </p:cNvSpPr>
          <p:nvPr>
            <p:ph type="body" idx="1"/>
          </p:nvPr>
        </p:nvSpPr>
        <p:spPr bwMode="auto">
          <a:xfrm>
            <a:off x="762000" y="1600200"/>
            <a:ext cx="7696200" cy="4525963"/>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endParaRPr lang="en-US" sz="2400" b="1" u="sng"/>
          </a:p>
          <a:p>
            <a:pPr marL="0" indent="0">
              <a:buFont typeface="Arial" charset="0"/>
              <a:buNone/>
            </a:pPr>
            <a:r>
              <a:rPr lang="en-US" sz="2400"/>
              <a:t>_____   Real-time</a:t>
            </a:r>
          </a:p>
          <a:p>
            <a:pPr marL="0" indent="0">
              <a:buFont typeface="Arial" charset="0"/>
              <a:buNone/>
            </a:pPr>
            <a:r>
              <a:rPr lang="en-US" sz="2400"/>
              <a:t>_____   Nightly, 4 hrs, near real-time</a:t>
            </a:r>
          </a:p>
          <a:p>
            <a:pPr marL="0" indent="0">
              <a:buFont typeface="Arial" charset="0"/>
              <a:buNone/>
            </a:pPr>
            <a:r>
              <a:rPr lang="en-US" sz="2400"/>
              <a:t>_____   Drill-down to originating document</a:t>
            </a:r>
          </a:p>
          <a:p>
            <a:pPr marL="0" indent="0">
              <a:buFont typeface="Arial" charset="0"/>
              <a:buNone/>
            </a:pPr>
            <a:r>
              <a:rPr lang="en-US" sz="2400"/>
              <a:t>_____   Reconciliation</a:t>
            </a:r>
          </a:p>
          <a:p>
            <a:pPr marL="0" indent="0">
              <a:buFont typeface="Arial" charset="0"/>
              <a:buNone/>
            </a:pPr>
            <a:r>
              <a:rPr lang="en-US" sz="2400"/>
              <a:t>_____   Smaller data set</a:t>
            </a:r>
          </a:p>
          <a:p>
            <a:pPr marL="0" indent="0">
              <a:buFont typeface="Arial" charset="0"/>
              <a:buNone/>
            </a:pPr>
            <a:r>
              <a:rPr lang="en-US" sz="2400"/>
              <a:t>_____   Time out normally around 15 mins</a:t>
            </a:r>
          </a:p>
          <a:p>
            <a:pPr marL="0" indent="0">
              <a:buFont typeface="Arial" charset="0"/>
              <a:buNone/>
            </a:pPr>
            <a:r>
              <a:rPr lang="en-US" sz="2400"/>
              <a:t>_____   Larger data set </a:t>
            </a:r>
          </a:p>
          <a:p>
            <a:pPr marL="0" indent="0">
              <a:buFont typeface="Arial" charset="0"/>
              <a:buNone/>
            </a:pPr>
            <a:r>
              <a:rPr lang="en-US" sz="2400"/>
              <a:t>_____   Time out normally around 90 mins</a:t>
            </a:r>
          </a:p>
          <a:p>
            <a:pPr marL="0" indent="0">
              <a:buFont typeface="Arial" charset="0"/>
              <a:buChar char="‗"/>
            </a:pPr>
            <a:endParaRPr lang="en-US" sz="2400"/>
          </a:p>
          <a:p>
            <a:pPr marL="0" indent="0">
              <a:buFont typeface="Arial" charset="0"/>
              <a:buChar char="‗"/>
            </a:pPr>
            <a:endParaRPr lang="en-US" sz="2400"/>
          </a:p>
        </p:txBody>
      </p:sp>
      <p:sp>
        <p:nvSpPr>
          <p:cNvPr id="1689605" name="Text Box 5"/>
          <p:cNvSpPr txBox="1">
            <a:spLocks noChangeArrowheads="1"/>
          </p:cNvSpPr>
          <p:nvPr/>
        </p:nvSpPr>
        <p:spPr bwMode="auto">
          <a:xfrm>
            <a:off x="877888" y="2133600"/>
            <a:ext cx="722312" cy="304800"/>
          </a:xfrm>
          <a:prstGeom prst="rect">
            <a:avLst/>
          </a:prstGeom>
          <a:noFill/>
          <a:ln w="12700" algn="ctr">
            <a:noFill/>
            <a:miter lim="800000"/>
            <a:headEnd/>
            <a:tailEnd/>
          </a:ln>
          <a:effectLst/>
        </p:spPr>
        <p:txBody>
          <a:bodyPr wrap="none" lIns="92075" tIns="0" rIns="92075" bIns="0">
            <a:spAutoFit/>
          </a:bodyPr>
          <a:lstStyle/>
          <a:p>
            <a:r>
              <a:rPr lang="en-US" sz="2000" b="1"/>
              <a:t>ECC</a:t>
            </a:r>
          </a:p>
        </p:txBody>
      </p:sp>
      <p:sp>
        <p:nvSpPr>
          <p:cNvPr id="1689606" name="Text Box 6"/>
          <p:cNvSpPr txBox="1">
            <a:spLocks noChangeArrowheads="1"/>
          </p:cNvSpPr>
          <p:nvPr/>
        </p:nvSpPr>
        <p:spPr bwMode="auto">
          <a:xfrm>
            <a:off x="877888" y="2895600"/>
            <a:ext cx="722312" cy="304800"/>
          </a:xfrm>
          <a:prstGeom prst="rect">
            <a:avLst/>
          </a:prstGeom>
          <a:noFill/>
          <a:ln w="12700" algn="ctr">
            <a:noFill/>
            <a:miter lim="800000"/>
            <a:headEnd/>
            <a:tailEnd/>
          </a:ln>
          <a:effectLst/>
        </p:spPr>
        <p:txBody>
          <a:bodyPr wrap="none" lIns="92075" tIns="0" rIns="92075" bIns="0">
            <a:spAutoFit/>
          </a:bodyPr>
          <a:lstStyle/>
          <a:p>
            <a:r>
              <a:rPr lang="en-US" sz="2000" b="1"/>
              <a:t>ECC</a:t>
            </a:r>
          </a:p>
        </p:txBody>
      </p:sp>
      <p:sp>
        <p:nvSpPr>
          <p:cNvPr id="1689607" name="Text Box 7"/>
          <p:cNvSpPr txBox="1">
            <a:spLocks noChangeArrowheads="1"/>
          </p:cNvSpPr>
          <p:nvPr/>
        </p:nvSpPr>
        <p:spPr bwMode="auto">
          <a:xfrm>
            <a:off x="857250" y="3429000"/>
            <a:ext cx="763588" cy="304800"/>
          </a:xfrm>
          <a:prstGeom prst="rect">
            <a:avLst/>
          </a:prstGeom>
          <a:noFill/>
          <a:ln w="12700" algn="ctr">
            <a:noFill/>
            <a:miter lim="800000"/>
            <a:headEnd/>
            <a:tailEnd/>
          </a:ln>
          <a:effectLst/>
        </p:spPr>
        <p:txBody>
          <a:bodyPr wrap="none" lIns="92075" tIns="0" rIns="92075" bIns="0">
            <a:spAutoFit/>
          </a:bodyPr>
          <a:lstStyle/>
          <a:p>
            <a:r>
              <a:rPr lang="en-US" sz="2000" b="1"/>
              <a:t>Both</a:t>
            </a:r>
          </a:p>
        </p:txBody>
      </p:sp>
      <p:sp>
        <p:nvSpPr>
          <p:cNvPr id="1689608" name="Text Box 8"/>
          <p:cNvSpPr txBox="1">
            <a:spLocks noChangeArrowheads="1"/>
          </p:cNvSpPr>
          <p:nvPr/>
        </p:nvSpPr>
        <p:spPr bwMode="auto">
          <a:xfrm>
            <a:off x="877888" y="3886200"/>
            <a:ext cx="722312" cy="304800"/>
          </a:xfrm>
          <a:prstGeom prst="rect">
            <a:avLst/>
          </a:prstGeom>
          <a:noFill/>
          <a:ln w="12700" algn="ctr">
            <a:noFill/>
            <a:miter lim="800000"/>
            <a:headEnd/>
            <a:tailEnd/>
          </a:ln>
          <a:effectLst/>
        </p:spPr>
        <p:txBody>
          <a:bodyPr wrap="none" lIns="92075" tIns="0" rIns="92075" bIns="0">
            <a:spAutoFit/>
          </a:bodyPr>
          <a:lstStyle/>
          <a:p>
            <a:r>
              <a:rPr lang="en-US" sz="2000" b="1"/>
              <a:t>ECC</a:t>
            </a:r>
          </a:p>
        </p:txBody>
      </p:sp>
      <p:sp>
        <p:nvSpPr>
          <p:cNvPr id="1689609" name="Text Box 9"/>
          <p:cNvSpPr txBox="1">
            <a:spLocks noChangeArrowheads="1"/>
          </p:cNvSpPr>
          <p:nvPr/>
        </p:nvSpPr>
        <p:spPr bwMode="auto">
          <a:xfrm>
            <a:off x="877888" y="4267200"/>
            <a:ext cx="722312" cy="304800"/>
          </a:xfrm>
          <a:prstGeom prst="rect">
            <a:avLst/>
          </a:prstGeom>
          <a:noFill/>
          <a:ln w="12700" algn="ctr">
            <a:noFill/>
            <a:miter lim="800000"/>
            <a:headEnd/>
            <a:tailEnd/>
          </a:ln>
          <a:effectLst/>
        </p:spPr>
        <p:txBody>
          <a:bodyPr wrap="none" lIns="92075" tIns="0" rIns="92075" bIns="0">
            <a:spAutoFit/>
          </a:bodyPr>
          <a:lstStyle/>
          <a:p>
            <a:r>
              <a:rPr lang="en-US" sz="2000" b="1"/>
              <a:t>ECC</a:t>
            </a:r>
          </a:p>
        </p:txBody>
      </p:sp>
      <p:sp>
        <p:nvSpPr>
          <p:cNvPr id="1689610" name="Text Box 10"/>
          <p:cNvSpPr txBox="1">
            <a:spLocks noChangeArrowheads="1"/>
          </p:cNvSpPr>
          <p:nvPr/>
        </p:nvSpPr>
        <p:spPr bwMode="auto">
          <a:xfrm>
            <a:off x="1019175" y="4724400"/>
            <a:ext cx="438150" cy="304800"/>
          </a:xfrm>
          <a:prstGeom prst="rect">
            <a:avLst/>
          </a:prstGeom>
          <a:noFill/>
          <a:ln w="12700" algn="ctr">
            <a:noFill/>
            <a:miter lim="800000"/>
            <a:headEnd/>
            <a:tailEnd/>
          </a:ln>
          <a:effectLst/>
        </p:spPr>
        <p:txBody>
          <a:bodyPr wrap="none" lIns="92075" tIns="0" rIns="92075" bIns="0">
            <a:spAutoFit/>
          </a:bodyPr>
          <a:lstStyle/>
          <a:p>
            <a:r>
              <a:rPr lang="en-US" sz="2000" b="1"/>
              <a:t>BI</a:t>
            </a:r>
          </a:p>
        </p:txBody>
      </p:sp>
      <p:sp>
        <p:nvSpPr>
          <p:cNvPr id="1689611" name="Text Box 11"/>
          <p:cNvSpPr txBox="1">
            <a:spLocks noChangeArrowheads="1"/>
          </p:cNvSpPr>
          <p:nvPr/>
        </p:nvSpPr>
        <p:spPr bwMode="auto">
          <a:xfrm>
            <a:off x="1009650" y="5105400"/>
            <a:ext cx="438150" cy="304800"/>
          </a:xfrm>
          <a:prstGeom prst="rect">
            <a:avLst/>
          </a:prstGeom>
          <a:noFill/>
          <a:ln w="12700" algn="ctr">
            <a:noFill/>
            <a:miter lim="800000"/>
            <a:headEnd/>
            <a:tailEnd/>
          </a:ln>
          <a:effectLst/>
        </p:spPr>
        <p:txBody>
          <a:bodyPr wrap="none" lIns="92075" tIns="0" rIns="92075" bIns="0">
            <a:spAutoFit/>
          </a:bodyPr>
          <a:lstStyle/>
          <a:p>
            <a:r>
              <a:rPr lang="en-US" sz="2000" b="1"/>
              <a:t>BI</a:t>
            </a:r>
          </a:p>
        </p:txBody>
      </p:sp>
      <p:sp>
        <p:nvSpPr>
          <p:cNvPr id="1689612" name="Text Box 12"/>
          <p:cNvSpPr txBox="1">
            <a:spLocks noChangeArrowheads="1"/>
          </p:cNvSpPr>
          <p:nvPr/>
        </p:nvSpPr>
        <p:spPr bwMode="auto">
          <a:xfrm>
            <a:off x="1009650" y="2514600"/>
            <a:ext cx="438150" cy="304800"/>
          </a:xfrm>
          <a:prstGeom prst="rect">
            <a:avLst/>
          </a:prstGeom>
          <a:noFill/>
          <a:ln w="12700" algn="ctr">
            <a:noFill/>
            <a:miter lim="800000"/>
            <a:headEnd/>
            <a:tailEnd/>
          </a:ln>
          <a:effectLst/>
        </p:spPr>
        <p:txBody>
          <a:bodyPr wrap="none" lIns="92075" tIns="0" rIns="92075" bIns="0">
            <a:spAutoFit/>
          </a:bodyPr>
          <a:lstStyle/>
          <a:p>
            <a:r>
              <a:rPr lang="en-US" sz="2000" b="1"/>
              <a:t>BI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89605"/>
                                        </p:tgtEl>
                                        <p:attrNameLst>
                                          <p:attrName>style.visibility</p:attrName>
                                        </p:attrNameLst>
                                      </p:cBhvr>
                                      <p:to>
                                        <p:strVal val="visible"/>
                                      </p:to>
                                    </p:set>
                                    <p:animEffect transition="in" filter="fade">
                                      <p:cBhvr>
                                        <p:cTn id="7" dur="1000"/>
                                        <p:tgtEl>
                                          <p:spTgt spid="1689605"/>
                                        </p:tgtEl>
                                      </p:cBhvr>
                                    </p:animEffect>
                                    <p:anim calcmode="lin" valueType="num">
                                      <p:cBhvr>
                                        <p:cTn id="8" dur="1000" fill="hold"/>
                                        <p:tgtEl>
                                          <p:spTgt spid="1689605"/>
                                        </p:tgtEl>
                                        <p:attrNameLst>
                                          <p:attrName>ppt_x</p:attrName>
                                        </p:attrNameLst>
                                      </p:cBhvr>
                                      <p:tavLst>
                                        <p:tav tm="0">
                                          <p:val>
                                            <p:strVal val="#ppt_x"/>
                                          </p:val>
                                        </p:tav>
                                        <p:tav tm="100000">
                                          <p:val>
                                            <p:strVal val="#ppt_x"/>
                                          </p:val>
                                        </p:tav>
                                      </p:tavLst>
                                    </p:anim>
                                    <p:anim calcmode="lin" valueType="num">
                                      <p:cBhvr>
                                        <p:cTn id="9" dur="900" decel="100000" fill="hold"/>
                                        <p:tgtEl>
                                          <p:spTgt spid="168960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8960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89612"/>
                                        </p:tgtEl>
                                        <p:attrNameLst>
                                          <p:attrName>style.visibility</p:attrName>
                                        </p:attrNameLst>
                                      </p:cBhvr>
                                      <p:to>
                                        <p:strVal val="visible"/>
                                      </p:to>
                                    </p:set>
                                    <p:animEffect transition="in" filter="fade">
                                      <p:cBhvr>
                                        <p:cTn id="15" dur="1000"/>
                                        <p:tgtEl>
                                          <p:spTgt spid="1689612"/>
                                        </p:tgtEl>
                                      </p:cBhvr>
                                    </p:animEffect>
                                    <p:anim calcmode="lin" valueType="num">
                                      <p:cBhvr>
                                        <p:cTn id="16" dur="1000" fill="hold"/>
                                        <p:tgtEl>
                                          <p:spTgt spid="1689612"/>
                                        </p:tgtEl>
                                        <p:attrNameLst>
                                          <p:attrName>ppt_x</p:attrName>
                                        </p:attrNameLst>
                                      </p:cBhvr>
                                      <p:tavLst>
                                        <p:tav tm="0">
                                          <p:val>
                                            <p:strVal val="#ppt_x"/>
                                          </p:val>
                                        </p:tav>
                                        <p:tav tm="100000">
                                          <p:val>
                                            <p:strVal val="#ppt_x"/>
                                          </p:val>
                                        </p:tav>
                                      </p:tavLst>
                                    </p:anim>
                                    <p:anim calcmode="lin" valueType="num">
                                      <p:cBhvr>
                                        <p:cTn id="17" dur="900" decel="100000" fill="hold"/>
                                        <p:tgtEl>
                                          <p:spTgt spid="16896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896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689606"/>
                                        </p:tgtEl>
                                        <p:attrNameLst>
                                          <p:attrName>style.visibility</p:attrName>
                                        </p:attrNameLst>
                                      </p:cBhvr>
                                      <p:to>
                                        <p:strVal val="visible"/>
                                      </p:to>
                                    </p:set>
                                    <p:animEffect transition="in" filter="fade">
                                      <p:cBhvr>
                                        <p:cTn id="23" dur="1000"/>
                                        <p:tgtEl>
                                          <p:spTgt spid="1689606"/>
                                        </p:tgtEl>
                                      </p:cBhvr>
                                    </p:animEffect>
                                    <p:anim calcmode="lin" valueType="num">
                                      <p:cBhvr>
                                        <p:cTn id="24" dur="1000" fill="hold"/>
                                        <p:tgtEl>
                                          <p:spTgt spid="1689606"/>
                                        </p:tgtEl>
                                        <p:attrNameLst>
                                          <p:attrName>ppt_x</p:attrName>
                                        </p:attrNameLst>
                                      </p:cBhvr>
                                      <p:tavLst>
                                        <p:tav tm="0">
                                          <p:val>
                                            <p:strVal val="#ppt_x"/>
                                          </p:val>
                                        </p:tav>
                                        <p:tav tm="100000">
                                          <p:val>
                                            <p:strVal val="#ppt_x"/>
                                          </p:val>
                                        </p:tav>
                                      </p:tavLst>
                                    </p:anim>
                                    <p:anim calcmode="lin" valueType="num">
                                      <p:cBhvr>
                                        <p:cTn id="25" dur="900" decel="100000" fill="hold"/>
                                        <p:tgtEl>
                                          <p:spTgt spid="168960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8960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689607"/>
                                        </p:tgtEl>
                                        <p:attrNameLst>
                                          <p:attrName>style.visibility</p:attrName>
                                        </p:attrNameLst>
                                      </p:cBhvr>
                                      <p:to>
                                        <p:strVal val="visible"/>
                                      </p:to>
                                    </p:set>
                                    <p:animEffect transition="in" filter="fade">
                                      <p:cBhvr>
                                        <p:cTn id="31" dur="1000"/>
                                        <p:tgtEl>
                                          <p:spTgt spid="1689607"/>
                                        </p:tgtEl>
                                      </p:cBhvr>
                                    </p:animEffect>
                                    <p:anim calcmode="lin" valueType="num">
                                      <p:cBhvr>
                                        <p:cTn id="32" dur="1000" fill="hold"/>
                                        <p:tgtEl>
                                          <p:spTgt spid="1689607"/>
                                        </p:tgtEl>
                                        <p:attrNameLst>
                                          <p:attrName>ppt_x</p:attrName>
                                        </p:attrNameLst>
                                      </p:cBhvr>
                                      <p:tavLst>
                                        <p:tav tm="0">
                                          <p:val>
                                            <p:strVal val="#ppt_x"/>
                                          </p:val>
                                        </p:tav>
                                        <p:tav tm="100000">
                                          <p:val>
                                            <p:strVal val="#ppt_x"/>
                                          </p:val>
                                        </p:tav>
                                      </p:tavLst>
                                    </p:anim>
                                    <p:anim calcmode="lin" valueType="num">
                                      <p:cBhvr>
                                        <p:cTn id="33" dur="900" decel="100000" fill="hold"/>
                                        <p:tgtEl>
                                          <p:spTgt spid="168960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89607"/>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689608"/>
                                        </p:tgtEl>
                                        <p:attrNameLst>
                                          <p:attrName>style.visibility</p:attrName>
                                        </p:attrNameLst>
                                      </p:cBhvr>
                                      <p:to>
                                        <p:strVal val="visible"/>
                                      </p:to>
                                    </p:set>
                                    <p:animEffect transition="in" filter="fade">
                                      <p:cBhvr>
                                        <p:cTn id="39" dur="1000"/>
                                        <p:tgtEl>
                                          <p:spTgt spid="1689608"/>
                                        </p:tgtEl>
                                      </p:cBhvr>
                                    </p:animEffect>
                                    <p:anim calcmode="lin" valueType="num">
                                      <p:cBhvr>
                                        <p:cTn id="40" dur="1000" fill="hold"/>
                                        <p:tgtEl>
                                          <p:spTgt spid="1689608"/>
                                        </p:tgtEl>
                                        <p:attrNameLst>
                                          <p:attrName>ppt_x</p:attrName>
                                        </p:attrNameLst>
                                      </p:cBhvr>
                                      <p:tavLst>
                                        <p:tav tm="0">
                                          <p:val>
                                            <p:strVal val="#ppt_x"/>
                                          </p:val>
                                        </p:tav>
                                        <p:tav tm="100000">
                                          <p:val>
                                            <p:strVal val="#ppt_x"/>
                                          </p:val>
                                        </p:tav>
                                      </p:tavLst>
                                    </p:anim>
                                    <p:anim calcmode="lin" valueType="num">
                                      <p:cBhvr>
                                        <p:cTn id="41" dur="900" decel="100000" fill="hold"/>
                                        <p:tgtEl>
                                          <p:spTgt spid="168960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8960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689609"/>
                                        </p:tgtEl>
                                        <p:attrNameLst>
                                          <p:attrName>style.visibility</p:attrName>
                                        </p:attrNameLst>
                                      </p:cBhvr>
                                      <p:to>
                                        <p:strVal val="visible"/>
                                      </p:to>
                                    </p:set>
                                    <p:animEffect transition="in" filter="fade">
                                      <p:cBhvr>
                                        <p:cTn id="47" dur="1000"/>
                                        <p:tgtEl>
                                          <p:spTgt spid="1689609"/>
                                        </p:tgtEl>
                                      </p:cBhvr>
                                    </p:animEffect>
                                    <p:anim calcmode="lin" valueType="num">
                                      <p:cBhvr>
                                        <p:cTn id="48" dur="1000" fill="hold"/>
                                        <p:tgtEl>
                                          <p:spTgt spid="1689609"/>
                                        </p:tgtEl>
                                        <p:attrNameLst>
                                          <p:attrName>ppt_x</p:attrName>
                                        </p:attrNameLst>
                                      </p:cBhvr>
                                      <p:tavLst>
                                        <p:tav tm="0">
                                          <p:val>
                                            <p:strVal val="#ppt_x"/>
                                          </p:val>
                                        </p:tav>
                                        <p:tav tm="100000">
                                          <p:val>
                                            <p:strVal val="#ppt_x"/>
                                          </p:val>
                                        </p:tav>
                                      </p:tavLst>
                                    </p:anim>
                                    <p:anim calcmode="lin" valueType="num">
                                      <p:cBhvr>
                                        <p:cTn id="49" dur="900" decel="100000" fill="hold"/>
                                        <p:tgtEl>
                                          <p:spTgt spid="168960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89609"/>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689610"/>
                                        </p:tgtEl>
                                        <p:attrNameLst>
                                          <p:attrName>style.visibility</p:attrName>
                                        </p:attrNameLst>
                                      </p:cBhvr>
                                      <p:to>
                                        <p:strVal val="visible"/>
                                      </p:to>
                                    </p:set>
                                    <p:animEffect transition="in" filter="fade">
                                      <p:cBhvr>
                                        <p:cTn id="55" dur="1000"/>
                                        <p:tgtEl>
                                          <p:spTgt spid="1689610"/>
                                        </p:tgtEl>
                                      </p:cBhvr>
                                    </p:animEffect>
                                    <p:anim calcmode="lin" valueType="num">
                                      <p:cBhvr>
                                        <p:cTn id="56" dur="1000" fill="hold"/>
                                        <p:tgtEl>
                                          <p:spTgt spid="1689610"/>
                                        </p:tgtEl>
                                        <p:attrNameLst>
                                          <p:attrName>ppt_x</p:attrName>
                                        </p:attrNameLst>
                                      </p:cBhvr>
                                      <p:tavLst>
                                        <p:tav tm="0">
                                          <p:val>
                                            <p:strVal val="#ppt_x"/>
                                          </p:val>
                                        </p:tav>
                                        <p:tav tm="100000">
                                          <p:val>
                                            <p:strVal val="#ppt_x"/>
                                          </p:val>
                                        </p:tav>
                                      </p:tavLst>
                                    </p:anim>
                                    <p:anim calcmode="lin" valueType="num">
                                      <p:cBhvr>
                                        <p:cTn id="57" dur="900" decel="100000" fill="hold"/>
                                        <p:tgtEl>
                                          <p:spTgt spid="168961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689610"/>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689611"/>
                                        </p:tgtEl>
                                        <p:attrNameLst>
                                          <p:attrName>style.visibility</p:attrName>
                                        </p:attrNameLst>
                                      </p:cBhvr>
                                      <p:to>
                                        <p:strVal val="visible"/>
                                      </p:to>
                                    </p:set>
                                    <p:animEffect transition="in" filter="fade">
                                      <p:cBhvr>
                                        <p:cTn id="63" dur="1000"/>
                                        <p:tgtEl>
                                          <p:spTgt spid="1689611"/>
                                        </p:tgtEl>
                                      </p:cBhvr>
                                    </p:animEffect>
                                    <p:anim calcmode="lin" valueType="num">
                                      <p:cBhvr>
                                        <p:cTn id="64" dur="1000" fill="hold"/>
                                        <p:tgtEl>
                                          <p:spTgt spid="1689611"/>
                                        </p:tgtEl>
                                        <p:attrNameLst>
                                          <p:attrName>ppt_x</p:attrName>
                                        </p:attrNameLst>
                                      </p:cBhvr>
                                      <p:tavLst>
                                        <p:tav tm="0">
                                          <p:val>
                                            <p:strVal val="#ppt_x"/>
                                          </p:val>
                                        </p:tav>
                                        <p:tav tm="100000">
                                          <p:val>
                                            <p:strVal val="#ppt_x"/>
                                          </p:val>
                                        </p:tav>
                                      </p:tavLst>
                                    </p:anim>
                                    <p:anim calcmode="lin" valueType="num">
                                      <p:cBhvr>
                                        <p:cTn id="65" dur="900" decel="100000" fill="hold"/>
                                        <p:tgtEl>
                                          <p:spTgt spid="16896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6896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05" grpId="0"/>
      <p:bldP spid="1689606" grpId="0"/>
      <p:bldP spid="1689607" grpId="0"/>
      <p:bldP spid="1689608" grpId="0"/>
      <p:bldP spid="1689609" grpId="0"/>
      <p:bldP spid="1689610" grpId="0"/>
      <p:bldP spid="1689611" grpId="0"/>
      <p:bldP spid="16896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1250" name="Picture 2" descr="cwln3l"/>
          <p:cNvPicPr>
            <a:picLocks noChangeAspect="1" noChangeArrowheads="1"/>
          </p:cNvPicPr>
          <p:nvPr/>
        </p:nvPicPr>
        <p:blipFill>
          <a:blip r:embed="rId3" cstate="print"/>
          <a:srcRect t="14000" b="3999"/>
          <a:stretch>
            <a:fillRect/>
          </a:stretch>
        </p:blipFill>
        <p:spPr bwMode="auto">
          <a:xfrm>
            <a:off x="2649538" y="1447800"/>
            <a:ext cx="3827462" cy="3886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sz="3600"/>
              <a:t>Lesson 4: Summary/Key Take-Aways</a:t>
            </a:r>
          </a:p>
        </p:txBody>
      </p:sp>
      <p:sp>
        <p:nvSpPr>
          <p:cNvPr id="1646595" name="Rectangle 3"/>
          <p:cNvSpPr>
            <a:spLocks noGrp="1" noChangeArrowheads="1"/>
          </p:cNvSpPr>
          <p:nvPr>
            <p:ph type="body" idx="1"/>
          </p:nvPr>
        </p:nvSpPr>
        <p:spPr bwMode="auto">
          <a:xfrm>
            <a:off x="457200" y="1600200"/>
            <a:ext cx="8229600" cy="3733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Highlight the most important concepts addressed throughout the training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AutoShape 2"/>
          <p:cNvSpPr>
            <a:spLocks noChangeArrowheads="1"/>
          </p:cNvSpPr>
          <p:nvPr/>
        </p:nvSpPr>
        <p:spPr bwMode="auto">
          <a:xfrm>
            <a:off x="176213" y="1524000"/>
            <a:ext cx="2170112" cy="1352550"/>
          </a:xfrm>
          <a:prstGeom prst="cloudCallout">
            <a:avLst>
              <a:gd name="adj1" fmla="val -15620"/>
              <a:gd name="adj2" fmla="val -1176"/>
            </a:avLst>
          </a:prstGeom>
          <a:solidFill>
            <a:schemeClr val="accent1"/>
          </a:solidFill>
          <a:ln w="9525">
            <a:noFill/>
            <a:round/>
            <a:headEnd/>
            <a:tailEnd/>
          </a:ln>
          <a:effectLst/>
        </p:spPr>
        <p:txBody>
          <a:bodyPr/>
          <a:lstStyle/>
          <a:p>
            <a:pPr eaLnBrk="0" hangingPunct="0">
              <a:lnSpc>
                <a:spcPct val="80000"/>
              </a:lnSpc>
              <a:buClrTx/>
            </a:pPr>
            <a:endParaRPr lang="en-US" sz="2800" b="1">
              <a:latin typeface="Georgia" pitchFamily="18" charset="0"/>
              <a:ea typeface="ＭＳ Ｐゴシック" pitchFamily="34" charset="-128"/>
            </a:endParaRPr>
          </a:p>
        </p:txBody>
      </p:sp>
      <p:sp>
        <p:nvSpPr>
          <p:cNvPr id="1667075" name="Text Box 3"/>
          <p:cNvSpPr txBox="1">
            <a:spLocks noChangeArrowheads="1"/>
          </p:cNvSpPr>
          <p:nvPr/>
        </p:nvSpPr>
        <p:spPr bwMode="auto">
          <a:xfrm>
            <a:off x="388938" y="1703388"/>
            <a:ext cx="1944687" cy="968375"/>
          </a:xfrm>
          <a:prstGeom prst="rect">
            <a:avLst/>
          </a:prstGeom>
          <a:noFill/>
          <a:ln w="9525">
            <a:noFill/>
            <a:miter lim="800000"/>
            <a:headEnd/>
            <a:tailEnd/>
          </a:ln>
          <a:effectLst/>
        </p:spPr>
        <p:txBody>
          <a:bodyPr>
            <a:spAutoFit/>
          </a:bodyPr>
          <a:lstStyle/>
          <a:p>
            <a:pPr algn="l" eaLnBrk="0" hangingPunct="0">
              <a:lnSpc>
                <a:spcPct val="80000"/>
              </a:lnSpc>
              <a:buClrTx/>
            </a:pPr>
            <a:r>
              <a:rPr lang="en-US" sz="1800">
                <a:latin typeface="Georgia" pitchFamily="18" charset="0"/>
                <a:ea typeface="ＭＳ Ｐゴシック" pitchFamily="34" charset="-128"/>
              </a:rPr>
              <a:t>Sets Framework for Developing Army-wide Cost Structure</a:t>
            </a:r>
          </a:p>
        </p:txBody>
      </p:sp>
      <p:sp>
        <p:nvSpPr>
          <p:cNvPr id="1667076" name="Freeform 4"/>
          <p:cNvSpPr>
            <a:spLocks/>
          </p:cNvSpPr>
          <p:nvPr/>
        </p:nvSpPr>
        <p:spPr bwMode="auto">
          <a:xfrm>
            <a:off x="0" y="2300288"/>
            <a:ext cx="9129713" cy="4194175"/>
          </a:xfrm>
          <a:custGeom>
            <a:avLst/>
            <a:gdLst/>
            <a:ahLst/>
            <a:cxnLst>
              <a:cxn ang="0">
                <a:pos x="2875" y="0"/>
              </a:cxn>
              <a:cxn ang="0">
                <a:pos x="0" y="2642"/>
              </a:cxn>
              <a:cxn ang="0">
                <a:pos x="5751" y="2642"/>
              </a:cxn>
              <a:cxn ang="0">
                <a:pos x="2875" y="0"/>
              </a:cxn>
            </a:cxnLst>
            <a:rect l="0" t="0" r="r" b="b"/>
            <a:pathLst>
              <a:path w="5751" h="2642">
                <a:moveTo>
                  <a:pt x="2875" y="0"/>
                </a:moveTo>
                <a:lnTo>
                  <a:pt x="0" y="2642"/>
                </a:lnTo>
                <a:lnTo>
                  <a:pt x="5751" y="2642"/>
                </a:lnTo>
                <a:lnTo>
                  <a:pt x="2875" y="0"/>
                </a:lnTo>
                <a:close/>
              </a:path>
            </a:pathLst>
          </a:custGeom>
          <a:solidFill>
            <a:srgbClr val="FFFF99"/>
          </a:solidFill>
          <a:ln w="9525">
            <a:solidFill>
              <a:schemeClr val="bg2"/>
            </a:solidFill>
            <a:round/>
            <a:headEnd/>
            <a:tailEnd/>
          </a:ln>
        </p:spPr>
        <p:txBody>
          <a:bodyPr/>
          <a:lstStyle/>
          <a:p>
            <a:endParaRPr lang="en-US"/>
          </a:p>
        </p:txBody>
      </p:sp>
      <p:sp>
        <p:nvSpPr>
          <p:cNvPr id="1667077" name="Rectangle 5"/>
          <p:cNvSpPr>
            <a:spLocks noChangeArrowheads="1"/>
          </p:cNvSpPr>
          <p:nvPr/>
        </p:nvSpPr>
        <p:spPr bwMode="auto">
          <a:xfrm>
            <a:off x="4260850" y="1727200"/>
            <a:ext cx="838200" cy="419100"/>
          </a:xfrm>
          <a:prstGeom prst="rect">
            <a:avLst/>
          </a:prstGeom>
          <a:solidFill>
            <a:srgbClr val="FFFFFF"/>
          </a:solidFill>
          <a:ln w="9525">
            <a:noFill/>
            <a:miter lim="800000"/>
            <a:headEnd/>
            <a:tailEnd/>
          </a:ln>
        </p:spPr>
        <p:txBody>
          <a:bodyPr/>
          <a:lstStyle/>
          <a:p>
            <a:endParaRPr lang="en-US"/>
          </a:p>
        </p:txBody>
      </p:sp>
      <p:sp>
        <p:nvSpPr>
          <p:cNvPr id="1667078" name="Rectangle 6"/>
          <p:cNvSpPr>
            <a:spLocks noChangeArrowheads="1"/>
          </p:cNvSpPr>
          <p:nvPr/>
        </p:nvSpPr>
        <p:spPr bwMode="auto">
          <a:xfrm>
            <a:off x="4260850" y="1727200"/>
            <a:ext cx="838200" cy="419100"/>
          </a:xfrm>
          <a:prstGeom prst="rect">
            <a:avLst/>
          </a:prstGeom>
          <a:noFill/>
          <a:ln w="12700">
            <a:solidFill>
              <a:srgbClr val="000000"/>
            </a:solidFill>
            <a:miter lim="800000"/>
            <a:headEnd/>
            <a:tailEnd/>
          </a:ln>
        </p:spPr>
        <p:txBody>
          <a:bodyPr/>
          <a:lstStyle/>
          <a:p>
            <a:endParaRPr lang="en-US"/>
          </a:p>
        </p:txBody>
      </p:sp>
      <p:sp>
        <p:nvSpPr>
          <p:cNvPr id="1667079" name="Line 7"/>
          <p:cNvSpPr>
            <a:spLocks noChangeShapeType="1"/>
          </p:cNvSpPr>
          <p:nvPr/>
        </p:nvSpPr>
        <p:spPr bwMode="auto">
          <a:xfrm flipV="1">
            <a:off x="4511675" y="1851025"/>
            <a:ext cx="323850" cy="163513"/>
          </a:xfrm>
          <a:prstGeom prst="line">
            <a:avLst/>
          </a:prstGeom>
          <a:noFill/>
          <a:ln w="9525">
            <a:solidFill>
              <a:srgbClr val="000000"/>
            </a:solidFill>
            <a:round/>
            <a:headEnd/>
            <a:tailEnd/>
          </a:ln>
        </p:spPr>
        <p:txBody>
          <a:bodyPr/>
          <a:lstStyle/>
          <a:p>
            <a:endParaRPr lang="en-US"/>
          </a:p>
        </p:txBody>
      </p:sp>
      <p:sp>
        <p:nvSpPr>
          <p:cNvPr id="1667080" name="Line 8"/>
          <p:cNvSpPr>
            <a:spLocks noChangeShapeType="1"/>
          </p:cNvSpPr>
          <p:nvPr/>
        </p:nvSpPr>
        <p:spPr bwMode="auto">
          <a:xfrm>
            <a:off x="4510088" y="1860550"/>
            <a:ext cx="304800" cy="152400"/>
          </a:xfrm>
          <a:prstGeom prst="line">
            <a:avLst/>
          </a:prstGeom>
          <a:noFill/>
          <a:ln w="9525">
            <a:solidFill>
              <a:srgbClr val="000000"/>
            </a:solidFill>
            <a:round/>
            <a:headEnd/>
            <a:tailEnd/>
          </a:ln>
        </p:spPr>
        <p:txBody>
          <a:bodyPr/>
          <a:lstStyle/>
          <a:p>
            <a:endParaRPr lang="en-US"/>
          </a:p>
        </p:txBody>
      </p:sp>
      <p:sp>
        <p:nvSpPr>
          <p:cNvPr id="1667081" name="Freeform 9"/>
          <p:cNvSpPr>
            <a:spLocks/>
          </p:cNvSpPr>
          <p:nvPr/>
        </p:nvSpPr>
        <p:spPr bwMode="auto">
          <a:xfrm>
            <a:off x="4416425" y="1833563"/>
            <a:ext cx="496888" cy="207962"/>
          </a:xfrm>
          <a:custGeom>
            <a:avLst/>
            <a:gdLst/>
            <a:ahLst/>
            <a:cxnLst>
              <a:cxn ang="0">
                <a:pos x="141" y="1"/>
              </a:cxn>
              <a:cxn ang="0">
                <a:pos x="110" y="3"/>
              </a:cxn>
              <a:cxn ang="0">
                <a:pos x="82" y="8"/>
              </a:cxn>
              <a:cxn ang="0">
                <a:pos x="57" y="16"/>
              </a:cxn>
              <a:cxn ang="0">
                <a:pos x="40" y="22"/>
              </a:cxn>
              <a:cxn ang="0">
                <a:pos x="31" y="27"/>
              </a:cxn>
              <a:cxn ang="0">
                <a:pos x="23" y="32"/>
              </a:cxn>
              <a:cxn ang="0">
                <a:pos x="16" y="37"/>
              </a:cxn>
              <a:cxn ang="0">
                <a:pos x="9" y="44"/>
              </a:cxn>
              <a:cxn ang="0">
                <a:pos x="5" y="50"/>
              </a:cxn>
              <a:cxn ang="0">
                <a:pos x="2" y="56"/>
              </a:cxn>
              <a:cxn ang="0">
                <a:pos x="0" y="62"/>
              </a:cxn>
              <a:cxn ang="0">
                <a:pos x="0" y="69"/>
              </a:cxn>
              <a:cxn ang="0">
                <a:pos x="2" y="76"/>
              </a:cxn>
              <a:cxn ang="0">
                <a:pos x="5" y="82"/>
              </a:cxn>
              <a:cxn ang="0">
                <a:pos x="9" y="88"/>
              </a:cxn>
              <a:cxn ang="0">
                <a:pos x="16" y="94"/>
              </a:cxn>
              <a:cxn ang="0">
                <a:pos x="23" y="99"/>
              </a:cxn>
              <a:cxn ang="0">
                <a:pos x="31" y="105"/>
              </a:cxn>
              <a:cxn ang="0">
                <a:pos x="40" y="110"/>
              </a:cxn>
              <a:cxn ang="0">
                <a:pos x="57" y="116"/>
              </a:cxn>
              <a:cxn ang="0">
                <a:pos x="82" y="123"/>
              </a:cxn>
              <a:cxn ang="0">
                <a:pos x="110" y="127"/>
              </a:cxn>
              <a:cxn ang="0">
                <a:pos x="141" y="131"/>
              </a:cxn>
              <a:cxn ang="0">
                <a:pos x="172" y="131"/>
              </a:cxn>
              <a:cxn ang="0">
                <a:pos x="203" y="127"/>
              </a:cxn>
              <a:cxn ang="0">
                <a:pos x="231" y="123"/>
              </a:cxn>
              <a:cxn ang="0">
                <a:pos x="256" y="116"/>
              </a:cxn>
              <a:cxn ang="0">
                <a:pos x="273" y="110"/>
              </a:cxn>
              <a:cxn ang="0">
                <a:pos x="282" y="105"/>
              </a:cxn>
              <a:cxn ang="0">
                <a:pos x="290" y="99"/>
              </a:cxn>
              <a:cxn ang="0">
                <a:pos x="297" y="94"/>
              </a:cxn>
              <a:cxn ang="0">
                <a:pos x="304" y="88"/>
              </a:cxn>
              <a:cxn ang="0">
                <a:pos x="308" y="82"/>
              </a:cxn>
              <a:cxn ang="0">
                <a:pos x="311" y="76"/>
              </a:cxn>
              <a:cxn ang="0">
                <a:pos x="313" y="69"/>
              </a:cxn>
              <a:cxn ang="0">
                <a:pos x="313" y="62"/>
              </a:cxn>
              <a:cxn ang="0">
                <a:pos x="311" y="56"/>
              </a:cxn>
              <a:cxn ang="0">
                <a:pos x="308" y="50"/>
              </a:cxn>
              <a:cxn ang="0">
                <a:pos x="304" y="44"/>
              </a:cxn>
              <a:cxn ang="0">
                <a:pos x="297" y="37"/>
              </a:cxn>
              <a:cxn ang="0">
                <a:pos x="290" y="32"/>
              </a:cxn>
              <a:cxn ang="0">
                <a:pos x="282" y="27"/>
              </a:cxn>
              <a:cxn ang="0">
                <a:pos x="273" y="22"/>
              </a:cxn>
              <a:cxn ang="0">
                <a:pos x="256" y="16"/>
              </a:cxn>
              <a:cxn ang="0">
                <a:pos x="231" y="8"/>
              </a:cxn>
              <a:cxn ang="0">
                <a:pos x="203" y="3"/>
              </a:cxn>
              <a:cxn ang="0">
                <a:pos x="172" y="1"/>
              </a:cxn>
            </a:cxnLst>
            <a:rect l="0" t="0" r="r" b="b"/>
            <a:pathLst>
              <a:path w="313" h="131">
                <a:moveTo>
                  <a:pt x="157" y="0"/>
                </a:moveTo>
                <a:lnTo>
                  <a:pt x="141" y="1"/>
                </a:lnTo>
                <a:lnTo>
                  <a:pt x="125" y="2"/>
                </a:lnTo>
                <a:lnTo>
                  <a:pt x="110" y="3"/>
                </a:lnTo>
                <a:lnTo>
                  <a:pt x="95" y="5"/>
                </a:lnTo>
                <a:lnTo>
                  <a:pt x="82" y="8"/>
                </a:lnTo>
                <a:lnTo>
                  <a:pt x="70" y="11"/>
                </a:lnTo>
                <a:lnTo>
                  <a:pt x="57" y="16"/>
                </a:lnTo>
                <a:lnTo>
                  <a:pt x="46" y="20"/>
                </a:lnTo>
                <a:lnTo>
                  <a:pt x="40" y="22"/>
                </a:lnTo>
                <a:lnTo>
                  <a:pt x="36" y="24"/>
                </a:lnTo>
                <a:lnTo>
                  <a:pt x="31" y="27"/>
                </a:lnTo>
                <a:lnTo>
                  <a:pt x="27" y="29"/>
                </a:lnTo>
                <a:lnTo>
                  <a:pt x="23" y="32"/>
                </a:lnTo>
                <a:lnTo>
                  <a:pt x="19" y="34"/>
                </a:lnTo>
                <a:lnTo>
                  <a:pt x="16" y="37"/>
                </a:lnTo>
                <a:lnTo>
                  <a:pt x="13" y="40"/>
                </a:lnTo>
                <a:lnTo>
                  <a:pt x="9" y="44"/>
                </a:lnTo>
                <a:lnTo>
                  <a:pt x="7" y="47"/>
                </a:lnTo>
                <a:lnTo>
                  <a:pt x="5" y="50"/>
                </a:lnTo>
                <a:lnTo>
                  <a:pt x="3" y="53"/>
                </a:lnTo>
                <a:lnTo>
                  <a:pt x="2" y="56"/>
                </a:lnTo>
                <a:lnTo>
                  <a:pt x="1" y="59"/>
                </a:lnTo>
                <a:lnTo>
                  <a:pt x="0" y="62"/>
                </a:lnTo>
                <a:lnTo>
                  <a:pt x="0" y="65"/>
                </a:lnTo>
                <a:lnTo>
                  <a:pt x="0" y="69"/>
                </a:lnTo>
                <a:lnTo>
                  <a:pt x="1" y="73"/>
                </a:lnTo>
                <a:lnTo>
                  <a:pt x="2" y="76"/>
                </a:lnTo>
                <a:lnTo>
                  <a:pt x="3" y="79"/>
                </a:lnTo>
                <a:lnTo>
                  <a:pt x="5" y="82"/>
                </a:lnTo>
                <a:lnTo>
                  <a:pt x="7" y="85"/>
                </a:lnTo>
                <a:lnTo>
                  <a:pt x="9" y="88"/>
                </a:lnTo>
                <a:lnTo>
                  <a:pt x="13" y="91"/>
                </a:lnTo>
                <a:lnTo>
                  <a:pt x="16" y="94"/>
                </a:lnTo>
                <a:lnTo>
                  <a:pt x="19" y="96"/>
                </a:lnTo>
                <a:lnTo>
                  <a:pt x="23" y="99"/>
                </a:lnTo>
                <a:lnTo>
                  <a:pt x="27" y="102"/>
                </a:lnTo>
                <a:lnTo>
                  <a:pt x="31" y="105"/>
                </a:lnTo>
                <a:lnTo>
                  <a:pt x="36" y="107"/>
                </a:lnTo>
                <a:lnTo>
                  <a:pt x="40" y="110"/>
                </a:lnTo>
                <a:lnTo>
                  <a:pt x="46" y="112"/>
                </a:lnTo>
                <a:lnTo>
                  <a:pt x="57" y="116"/>
                </a:lnTo>
                <a:lnTo>
                  <a:pt x="70" y="119"/>
                </a:lnTo>
                <a:lnTo>
                  <a:pt x="82" y="123"/>
                </a:lnTo>
                <a:lnTo>
                  <a:pt x="95" y="125"/>
                </a:lnTo>
                <a:lnTo>
                  <a:pt x="110" y="127"/>
                </a:lnTo>
                <a:lnTo>
                  <a:pt x="125" y="130"/>
                </a:lnTo>
                <a:lnTo>
                  <a:pt x="141" y="131"/>
                </a:lnTo>
                <a:lnTo>
                  <a:pt x="157" y="131"/>
                </a:lnTo>
                <a:lnTo>
                  <a:pt x="172" y="131"/>
                </a:lnTo>
                <a:lnTo>
                  <a:pt x="188" y="130"/>
                </a:lnTo>
                <a:lnTo>
                  <a:pt x="203" y="127"/>
                </a:lnTo>
                <a:lnTo>
                  <a:pt x="218" y="125"/>
                </a:lnTo>
                <a:lnTo>
                  <a:pt x="231" y="123"/>
                </a:lnTo>
                <a:lnTo>
                  <a:pt x="244" y="119"/>
                </a:lnTo>
                <a:lnTo>
                  <a:pt x="256" y="116"/>
                </a:lnTo>
                <a:lnTo>
                  <a:pt x="267" y="112"/>
                </a:lnTo>
                <a:lnTo>
                  <a:pt x="273" y="110"/>
                </a:lnTo>
                <a:lnTo>
                  <a:pt x="278" y="107"/>
                </a:lnTo>
                <a:lnTo>
                  <a:pt x="282" y="105"/>
                </a:lnTo>
                <a:lnTo>
                  <a:pt x="286" y="102"/>
                </a:lnTo>
                <a:lnTo>
                  <a:pt x="290" y="99"/>
                </a:lnTo>
                <a:lnTo>
                  <a:pt x="294" y="96"/>
                </a:lnTo>
                <a:lnTo>
                  <a:pt x="297" y="94"/>
                </a:lnTo>
                <a:lnTo>
                  <a:pt x="301" y="91"/>
                </a:lnTo>
                <a:lnTo>
                  <a:pt x="304" y="88"/>
                </a:lnTo>
                <a:lnTo>
                  <a:pt x="306" y="85"/>
                </a:lnTo>
                <a:lnTo>
                  <a:pt x="308" y="82"/>
                </a:lnTo>
                <a:lnTo>
                  <a:pt x="310" y="79"/>
                </a:lnTo>
                <a:lnTo>
                  <a:pt x="311" y="76"/>
                </a:lnTo>
                <a:lnTo>
                  <a:pt x="312" y="73"/>
                </a:lnTo>
                <a:lnTo>
                  <a:pt x="313" y="69"/>
                </a:lnTo>
                <a:lnTo>
                  <a:pt x="313" y="65"/>
                </a:lnTo>
                <a:lnTo>
                  <a:pt x="313" y="62"/>
                </a:lnTo>
                <a:lnTo>
                  <a:pt x="312" y="59"/>
                </a:lnTo>
                <a:lnTo>
                  <a:pt x="311" y="56"/>
                </a:lnTo>
                <a:lnTo>
                  <a:pt x="310" y="53"/>
                </a:lnTo>
                <a:lnTo>
                  <a:pt x="308" y="50"/>
                </a:lnTo>
                <a:lnTo>
                  <a:pt x="306" y="47"/>
                </a:lnTo>
                <a:lnTo>
                  <a:pt x="304" y="44"/>
                </a:lnTo>
                <a:lnTo>
                  <a:pt x="301" y="40"/>
                </a:lnTo>
                <a:lnTo>
                  <a:pt x="297" y="37"/>
                </a:lnTo>
                <a:lnTo>
                  <a:pt x="294" y="34"/>
                </a:lnTo>
                <a:lnTo>
                  <a:pt x="290" y="32"/>
                </a:lnTo>
                <a:lnTo>
                  <a:pt x="286" y="29"/>
                </a:lnTo>
                <a:lnTo>
                  <a:pt x="282" y="27"/>
                </a:lnTo>
                <a:lnTo>
                  <a:pt x="278" y="24"/>
                </a:lnTo>
                <a:lnTo>
                  <a:pt x="273" y="22"/>
                </a:lnTo>
                <a:lnTo>
                  <a:pt x="267" y="20"/>
                </a:lnTo>
                <a:lnTo>
                  <a:pt x="256" y="16"/>
                </a:lnTo>
                <a:lnTo>
                  <a:pt x="244" y="11"/>
                </a:lnTo>
                <a:lnTo>
                  <a:pt x="231" y="8"/>
                </a:lnTo>
                <a:lnTo>
                  <a:pt x="218" y="5"/>
                </a:lnTo>
                <a:lnTo>
                  <a:pt x="203" y="3"/>
                </a:lnTo>
                <a:lnTo>
                  <a:pt x="188" y="2"/>
                </a:lnTo>
                <a:lnTo>
                  <a:pt x="172" y="1"/>
                </a:lnTo>
                <a:lnTo>
                  <a:pt x="157" y="0"/>
                </a:lnTo>
              </a:path>
            </a:pathLst>
          </a:custGeom>
          <a:noFill/>
          <a:ln w="9525">
            <a:solidFill>
              <a:srgbClr val="000000"/>
            </a:solidFill>
            <a:prstDash val="solid"/>
            <a:round/>
            <a:headEnd/>
            <a:tailEnd/>
          </a:ln>
        </p:spPr>
        <p:txBody>
          <a:bodyPr/>
          <a:lstStyle/>
          <a:p>
            <a:endParaRPr lang="en-US"/>
          </a:p>
        </p:txBody>
      </p:sp>
      <p:sp>
        <p:nvSpPr>
          <p:cNvPr id="1667082" name="Rectangle 10"/>
          <p:cNvSpPr>
            <a:spLocks noChangeArrowheads="1"/>
          </p:cNvSpPr>
          <p:nvPr/>
        </p:nvSpPr>
        <p:spPr bwMode="auto">
          <a:xfrm>
            <a:off x="4392613" y="2151063"/>
            <a:ext cx="611187"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Heavy</a:t>
            </a:r>
            <a:endParaRPr lang="en-US" sz="2400" baseline="-25000">
              <a:ea typeface="ＭＳ Ｐゴシック" pitchFamily="34" charset="-128"/>
            </a:endParaRPr>
          </a:p>
        </p:txBody>
      </p:sp>
      <p:sp>
        <p:nvSpPr>
          <p:cNvPr id="1667083" name="Rectangle 11"/>
          <p:cNvSpPr>
            <a:spLocks noChangeArrowheads="1"/>
          </p:cNvSpPr>
          <p:nvPr/>
        </p:nvSpPr>
        <p:spPr bwMode="auto">
          <a:xfrm>
            <a:off x="3125788" y="2028825"/>
            <a:ext cx="904875" cy="411163"/>
          </a:xfrm>
          <a:prstGeom prst="rect">
            <a:avLst/>
          </a:prstGeom>
          <a:solidFill>
            <a:srgbClr val="FFFFFF"/>
          </a:solidFill>
          <a:ln w="9525">
            <a:noFill/>
            <a:miter lim="800000"/>
            <a:headEnd/>
            <a:tailEnd/>
          </a:ln>
        </p:spPr>
        <p:txBody>
          <a:bodyPr/>
          <a:lstStyle/>
          <a:p>
            <a:endParaRPr lang="en-US"/>
          </a:p>
        </p:txBody>
      </p:sp>
      <p:sp>
        <p:nvSpPr>
          <p:cNvPr id="1667084" name="Rectangle 12"/>
          <p:cNvSpPr>
            <a:spLocks noChangeArrowheads="1"/>
          </p:cNvSpPr>
          <p:nvPr/>
        </p:nvSpPr>
        <p:spPr bwMode="auto">
          <a:xfrm>
            <a:off x="3125788" y="2028825"/>
            <a:ext cx="904875" cy="411163"/>
          </a:xfrm>
          <a:prstGeom prst="rect">
            <a:avLst/>
          </a:prstGeom>
          <a:noFill/>
          <a:ln w="9525">
            <a:solidFill>
              <a:srgbClr val="000000"/>
            </a:solidFill>
            <a:miter lim="800000"/>
            <a:headEnd/>
            <a:tailEnd/>
          </a:ln>
        </p:spPr>
        <p:txBody>
          <a:bodyPr/>
          <a:lstStyle/>
          <a:p>
            <a:endParaRPr lang="en-US"/>
          </a:p>
        </p:txBody>
      </p:sp>
      <p:sp>
        <p:nvSpPr>
          <p:cNvPr id="1667085" name="Line 13"/>
          <p:cNvSpPr>
            <a:spLocks noChangeShapeType="1"/>
          </p:cNvSpPr>
          <p:nvPr/>
        </p:nvSpPr>
        <p:spPr bwMode="auto">
          <a:xfrm flipV="1">
            <a:off x="3125788" y="2028825"/>
            <a:ext cx="904875" cy="411163"/>
          </a:xfrm>
          <a:prstGeom prst="line">
            <a:avLst/>
          </a:prstGeom>
          <a:noFill/>
          <a:ln w="9525">
            <a:solidFill>
              <a:srgbClr val="000000"/>
            </a:solidFill>
            <a:round/>
            <a:headEnd/>
            <a:tailEnd/>
          </a:ln>
        </p:spPr>
        <p:txBody>
          <a:bodyPr/>
          <a:lstStyle/>
          <a:p>
            <a:endParaRPr lang="en-US"/>
          </a:p>
        </p:txBody>
      </p:sp>
      <p:sp>
        <p:nvSpPr>
          <p:cNvPr id="1667086" name="Line 14"/>
          <p:cNvSpPr>
            <a:spLocks noChangeShapeType="1"/>
          </p:cNvSpPr>
          <p:nvPr/>
        </p:nvSpPr>
        <p:spPr bwMode="auto">
          <a:xfrm>
            <a:off x="3125788" y="2028825"/>
            <a:ext cx="904875" cy="411163"/>
          </a:xfrm>
          <a:prstGeom prst="line">
            <a:avLst/>
          </a:prstGeom>
          <a:noFill/>
          <a:ln w="9525">
            <a:solidFill>
              <a:srgbClr val="000000"/>
            </a:solidFill>
            <a:round/>
            <a:headEnd/>
            <a:tailEnd/>
          </a:ln>
        </p:spPr>
        <p:txBody>
          <a:bodyPr/>
          <a:lstStyle/>
          <a:p>
            <a:endParaRPr lang="en-US"/>
          </a:p>
        </p:txBody>
      </p:sp>
      <p:sp>
        <p:nvSpPr>
          <p:cNvPr id="1667087" name="Rectangle 15"/>
          <p:cNvSpPr>
            <a:spLocks noChangeArrowheads="1"/>
          </p:cNvSpPr>
          <p:nvPr/>
        </p:nvSpPr>
        <p:spPr bwMode="auto">
          <a:xfrm>
            <a:off x="3470275" y="170180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088" name="Rectangle 16"/>
          <p:cNvSpPr>
            <a:spLocks noChangeArrowheads="1"/>
          </p:cNvSpPr>
          <p:nvPr/>
        </p:nvSpPr>
        <p:spPr bwMode="auto">
          <a:xfrm>
            <a:off x="5376863" y="2036763"/>
            <a:ext cx="873125" cy="447675"/>
          </a:xfrm>
          <a:prstGeom prst="rect">
            <a:avLst/>
          </a:prstGeom>
          <a:solidFill>
            <a:srgbClr val="FFFFFF"/>
          </a:solidFill>
          <a:ln w="9525">
            <a:noFill/>
            <a:miter lim="800000"/>
            <a:headEnd/>
            <a:tailEnd/>
          </a:ln>
        </p:spPr>
        <p:txBody>
          <a:bodyPr/>
          <a:lstStyle/>
          <a:p>
            <a:endParaRPr lang="en-US"/>
          </a:p>
        </p:txBody>
      </p:sp>
      <p:sp>
        <p:nvSpPr>
          <p:cNvPr id="1667089" name="Rectangle 17"/>
          <p:cNvSpPr>
            <a:spLocks noChangeArrowheads="1"/>
          </p:cNvSpPr>
          <p:nvPr/>
        </p:nvSpPr>
        <p:spPr bwMode="auto">
          <a:xfrm>
            <a:off x="5376863" y="2036763"/>
            <a:ext cx="873125" cy="447675"/>
          </a:xfrm>
          <a:prstGeom prst="rect">
            <a:avLst/>
          </a:prstGeom>
          <a:noFill/>
          <a:ln w="12700">
            <a:solidFill>
              <a:srgbClr val="000000"/>
            </a:solidFill>
            <a:miter lim="800000"/>
            <a:headEnd/>
            <a:tailEnd/>
          </a:ln>
        </p:spPr>
        <p:txBody>
          <a:bodyPr/>
          <a:lstStyle/>
          <a:p>
            <a:endParaRPr lang="en-US"/>
          </a:p>
        </p:txBody>
      </p:sp>
      <p:sp>
        <p:nvSpPr>
          <p:cNvPr id="1667090" name="Line 18"/>
          <p:cNvSpPr>
            <a:spLocks noChangeShapeType="1"/>
          </p:cNvSpPr>
          <p:nvPr/>
        </p:nvSpPr>
        <p:spPr bwMode="auto">
          <a:xfrm flipH="1">
            <a:off x="5367338" y="2033588"/>
            <a:ext cx="882650" cy="452437"/>
          </a:xfrm>
          <a:prstGeom prst="line">
            <a:avLst/>
          </a:prstGeom>
          <a:noFill/>
          <a:ln w="12700">
            <a:solidFill>
              <a:srgbClr val="000000"/>
            </a:solidFill>
            <a:round/>
            <a:headEnd/>
            <a:tailEnd/>
          </a:ln>
        </p:spPr>
        <p:txBody>
          <a:bodyPr/>
          <a:lstStyle/>
          <a:p>
            <a:endParaRPr lang="en-US"/>
          </a:p>
        </p:txBody>
      </p:sp>
      <p:sp>
        <p:nvSpPr>
          <p:cNvPr id="1667091" name="Line 19"/>
          <p:cNvSpPr>
            <a:spLocks noChangeShapeType="1"/>
          </p:cNvSpPr>
          <p:nvPr/>
        </p:nvSpPr>
        <p:spPr bwMode="auto">
          <a:xfrm>
            <a:off x="5367338" y="2033588"/>
            <a:ext cx="882650" cy="452437"/>
          </a:xfrm>
          <a:prstGeom prst="line">
            <a:avLst/>
          </a:prstGeom>
          <a:noFill/>
          <a:ln w="12700">
            <a:solidFill>
              <a:srgbClr val="000000"/>
            </a:solidFill>
            <a:round/>
            <a:headEnd/>
            <a:tailEnd/>
          </a:ln>
        </p:spPr>
        <p:txBody>
          <a:bodyPr/>
          <a:lstStyle/>
          <a:p>
            <a:endParaRPr lang="en-US"/>
          </a:p>
        </p:txBody>
      </p:sp>
      <p:sp>
        <p:nvSpPr>
          <p:cNvPr id="1667092" name="Freeform 20"/>
          <p:cNvSpPr>
            <a:spLocks/>
          </p:cNvSpPr>
          <p:nvPr/>
        </p:nvSpPr>
        <p:spPr bwMode="auto">
          <a:xfrm>
            <a:off x="5484813" y="2112963"/>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
        <p:nvSpPr>
          <p:cNvPr id="1667093" name="Line 21"/>
          <p:cNvSpPr>
            <a:spLocks noChangeShapeType="1"/>
          </p:cNvSpPr>
          <p:nvPr/>
        </p:nvSpPr>
        <p:spPr bwMode="auto">
          <a:xfrm>
            <a:off x="5476875" y="2033588"/>
            <a:ext cx="1588" cy="452437"/>
          </a:xfrm>
          <a:prstGeom prst="line">
            <a:avLst/>
          </a:prstGeom>
          <a:noFill/>
          <a:ln w="12700">
            <a:solidFill>
              <a:srgbClr val="000000"/>
            </a:solidFill>
            <a:round/>
            <a:headEnd/>
            <a:tailEnd/>
          </a:ln>
        </p:spPr>
        <p:txBody>
          <a:bodyPr/>
          <a:lstStyle/>
          <a:p>
            <a:endParaRPr lang="en-US"/>
          </a:p>
        </p:txBody>
      </p:sp>
      <p:sp>
        <p:nvSpPr>
          <p:cNvPr id="1667094" name="Freeform 22"/>
          <p:cNvSpPr>
            <a:spLocks/>
          </p:cNvSpPr>
          <p:nvPr/>
        </p:nvSpPr>
        <p:spPr bwMode="auto">
          <a:xfrm>
            <a:off x="5630863" y="2393950"/>
            <a:ext cx="63500" cy="63500"/>
          </a:xfrm>
          <a:custGeom>
            <a:avLst/>
            <a:gdLst/>
            <a:ahLst/>
            <a:cxnLst>
              <a:cxn ang="0">
                <a:pos x="19" y="0"/>
              </a:cxn>
              <a:cxn ang="0">
                <a:pos x="15" y="0"/>
              </a:cxn>
              <a:cxn ang="0">
                <a:pos x="12" y="1"/>
              </a:cxn>
              <a:cxn ang="0">
                <a:pos x="8" y="3"/>
              </a:cxn>
              <a:cxn ang="0">
                <a:pos x="5" y="6"/>
              </a:cxn>
              <a:cxn ang="0">
                <a:pos x="3" y="9"/>
              </a:cxn>
              <a:cxn ang="0">
                <a:pos x="1" y="13"/>
              </a:cxn>
              <a:cxn ang="0">
                <a:pos x="0" y="16"/>
              </a:cxn>
              <a:cxn ang="0">
                <a:pos x="0" y="20"/>
              </a:cxn>
              <a:cxn ang="0">
                <a:pos x="0" y="24"/>
              </a:cxn>
              <a:cxn ang="0">
                <a:pos x="1" y="28"/>
              </a:cxn>
              <a:cxn ang="0">
                <a:pos x="3" y="31"/>
              </a:cxn>
              <a:cxn ang="0">
                <a:pos x="5" y="34"/>
              </a:cxn>
              <a:cxn ang="0">
                <a:pos x="8" y="37"/>
              </a:cxn>
              <a:cxn ang="0">
                <a:pos x="12" y="39"/>
              </a:cxn>
              <a:cxn ang="0">
                <a:pos x="15" y="40"/>
              </a:cxn>
              <a:cxn ang="0">
                <a:pos x="19" y="40"/>
              </a:cxn>
              <a:cxn ang="0">
                <a:pos x="24" y="40"/>
              </a:cxn>
              <a:cxn ang="0">
                <a:pos x="28" y="39"/>
              </a:cxn>
              <a:cxn ang="0">
                <a:pos x="31" y="37"/>
              </a:cxn>
              <a:cxn ang="0">
                <a:pos x="34" y="34"/>
              </a:cxn>
              <a:cxn ang="0">
                <a:pos x="37" y="31"/>
              </a:cxn>
              <a:cxn ang="0">
                <a:pos x="38" y="28"/>
              </a:cxn>
              <a:cxn ang="0">
                <a:pos x="40" y="24"/>
              </a:cxn>
              <a:cxn ang="0">
                <a:pos x="40" y="20"/>
              </a:cxn>
              <a:cxn ang="0">
                <a:pos x="40" y="16"/>
              </a:cxn>
              <a:cxn ang="0">
                <a:pos x="38" y="13"/>
              </a:cxn>
              <a:cxn ang="0">
                <a:pos x="37" y="9"/>
              </a:cxn>
              <a:cxn ang="0">
                <a:pos x="34" y="6"/>
              </a:cxn>
              <a:cxn ang="0">
                <a:pos x="31" y="3"/>
              </a:cxn>
              <a:cxn ang="0">
                <a:pos x="28" y="1"/>
              </a:cxn>
              <a:cxn ang="0">
                <a:pos x="24" y="0"/>
              </a:cxn>
              <a:cxn ang="0">
                <a:pos x="19" y="0"/>
              </a:cxn>
            </a:cxnLst>
            <a:rect l="0" t="0" r="r" b="b"/>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prstDash val="solid"/>
            <a:round/>
            <a:headEnd/>
            <a:tailEnd/>
          </a:ln>
        </p:spPr>
        <p:txBody>
          <a:bodyPr/>
          <a:lstStyle/>
          <a:p>
            <a:endParaRPr lang="en-US"/>
          </a:p>
        </p:txBody>
      </p:sp>
      <p:sp>
        <p:nvSpPr>
          <p:cNvPr id="1667095" name="Freeform 23"/>
          <p:cNvSpPr>
            <a:spLocks/>
          </p:cNvSpPr>
          <p:nvPr/>
        </p:nvSpPr>
        <p:spPr bwMode="auto">
          <a:xfrm>
            <a:off x="5776913" y="2393950"/>
            <a:ext cx="63500" cy="63500"/>
          </a:xfrm>
          <a:custGeom>
            <a:avLst/>
            <a:gdLst/>
            <a:ahLst/>
            <a:cxnLst>
              <a:cxn ang="0">
                <a:pos x="20" y="0"/>
              </a:cxn>
              <a:cxn ang="0">
                <a:pos x="16" y="0"/>
              </a:cxn>
              <a:cxn ang="0">
                <a:pos x="12" y="1"/>
              </a:cxn>
              <a:cxn ang="0">
                <a:pos x="9" y="3"/>
              </a:cxn>
              <a:cxn ang="0">
                <a:pos x="6" y="6"/>
              </a:cxn>
              <a:cxn ang="0">
                <a:pos x="3" y="9"/>
              </a:cxn>
              <a:cxn ang="0">
                <a:pos x="2" y="13"/>
              </a:cxn>
              <a:cxn ang="0">
                <a:pos x="0" y="16"/>
              </a:cxn>
              <a:cxn ang="0">
                <a:pos x="0" y="20"/>
              </a:cxn>
              <a:cxn ang="0">
                <a:pos x="0" y="24"/>
              </a:cxn>
              <a:cxn ang="0">
                <a:pos x="2" y="28"/>
              </a:cxn>
              <a:cxn ang="0">
                <a:pos x="3" y="31"/>
              </a:cxn>
              <a:cxn ang="0">
                <a:pos x="6" y="34"/>
              </a:cxn>
              <a:cxn ang="0">
                <a:pos x="9" y="37"/>
              </a:cxn>
              <a:cxn ang="0">
                <a:pos x="12" y="39"/>
              </a:cxn>
              <a:cxn ang="0">
                <a:pos x="16" y="40"/>
              </a:cxn>
              <a:cxn ang="0">
                <a:pos x="20" y="40"/>
              </a:cxn>
              <a:cxn ang="0">
                <a:pos x="24" y="40"/>
              </a:cxn>
              <a:cxn ang="0">
                <a:pos x="28" y="39"/>
              </a:cxn>
              <a:cxn ang="0">
                <a:pos x="31" y="37"/>
              </a:cxn>
              <a:cxn ang="0">
                <a:pos x="34" y="34"/>
              </a:cxn>
              <a:cxn ang="0">
                <a:pos x="36" y="31"/>
              </a:cxn>
              <a:cxn ang="0">
                <a:pos x="38" y="28"/>
              </a:cxn>
              <a:cxn ang="0">
                <a:pos x="39" y="24"/>
              </a:cxn>
              <a:cxn ang="0">
                <a:pos x="40" y="20"/>
              </a:cxn>
              <a:cxn ang="0">
                <a:pos x="39" y="16"/>
              </a:cxn>
              <a:cxn ang="0">
                <a:pos x="38" y="13"/>
              </a:cxn>
              <a:cxn ang="0">
                <a:pos x="36" y="9"/>
              </a:cxn>
              <a:cxn ang="0">
                <a:pos x="34" y="6"/>
              </a:cxn>
              <a:cxn ang="0">
                <a:pos x="31" y="3"/>
              </a:cxn>
              <a:cxn ang="0">
                <a:pos x="28" y="1"/>
              </a:cxn>
              <a:cxn ang="0">
                <a:pos x="24" y="0"/>
              </a:cxn>
              <a:cxn ang="0">
                <a:pos x="20" y="0"/>
              </a:cxn>
            </a:cxnLst>
            <a:rect l="0" t="0" r="r" b="b"/>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prstDash val="solid"/>
            <a:round/>
            <a:headEnd/>
            <a:tailEnd/>
          </a:ln>
        </p:spPr>
        <p:txBody>
          <a:bodyPr/>
          <a:lstStyle/>
          <a:p>
            <a:endParaRPr lang="en-US"/>
          </a:p>
        </p:txBody>
      </p:sp>
      <p:sp>
        <p:nvSpPr>
          <p:cNvPr id="1667096" name="Freeform 24"/>
          <p:cNvSpPr>
            <a:spLocks/>
          </p:cNvSpPr>
          <p:nvPr/>
        </p:nvSpPr>
        <p:spPr bwMode="auto">
          <a:xfrm>
            <a:off x="5921375" y="2393950"/>
            <a:ext cx="69850" cy="63500"/>
          </a:xfrm>
          <a:custGeom>
            <a:avLst/>
            <a:gdLst/>
            <a:ahLst/>
            <a:cxnLst>
              <a:cxn ang="0">
                <a:pos x="22" y="0"/>
              </a:cxn>
              <a:cxn ang="0">
                <a:pos x="18" y="0"/>
              </a:cxn>
              <a:cxn ang="0">
                <a:pos x="14" y="1"/>
              </a:cxn>
              <a:cxn ang="0">
                <a:pos x="9" y="3"/>
              </a:cxn>
              <a:cxn ang="0">
                <a:pos x="6" y="6"/>
              </a:cxn>
              <a:cxn ang="0">
                <a:pos x="3" y="9"/>
              </a:cxn>
              <a:cxn ang="0">
                <a:pos x="1" y="13"/>
              </a:cxn>
              <a:cxn ang="0">
                <a:pos x="0" y="16"/>
              </a:cxn>
              <a:cxn ang="0">
                <a:pos x="0" y="20"/>
              </a:cxn>
              <a:cxn ang="0">
                <a:pos x="0" y="24"/>
              </a:cxn>
              <a:cxn ang="0">
                <a:pos x="1" y="28"/>
              </a:cxn>
              <a:cxn ang="0">
                <a:pos x="3" y="31"/>
              </a:cxn>
              <a:cxn ang="0">
                <a:pos x="6" y="34"/>
              </a:cxn>
              <a:cxn ang="0">
                <a:pos x="9" y="37"/>
              </a:cxn>
              <a:cxn ang="0">
                <a:pos x="14" y="39"/>
              </a:cxn>
              <a:cxn ang="0">
                <a:pos x="18" y="40"/>
              </a:cxn>
              <a:cxn ang="0">
                <a:pos x="22" y="40"/>
              </a:cxn>
              <a:cxn ang="0">
                <a:pos x="26" y="40"/>
              </a:cxn>
              <a:cxn ang="0">
                <a:pos x="30" y="39"/>
              </a:cxn>
              <a:cxn ang="0">
                <a:pos x="34" y="37"/>
              </a:cxn>
              <a:cxn ang="0">
                <a:pos x="37" y="34"/>
              </a:cxn>
              <a:cxn ang="0">
                <a:pos x="41" y="31"/>
              </a:cxn>
              <a:cxn ang="0">
                <a:pos x="43" y="28"/>
              </a:cxn>
              <a:cxn ang="0">
                <a:pos x="44" y="24"/>
              </a:cxn>
              <a:cxn ang="0">
                <a:pos x="44" y="20"/>
              </a:cxn>
              <a:cxn ang="0">
                <a:pos x="44" y="16"/>
              </a:cxn>
              <a:cxn ang="0">
                <a:pos x="43" y="13"/>
              </a:cxn>
              <a:cxn ang="0">
                <a:pos x="41" y="9"/>
              </a:cxn>
              <a:cxn ang="0">
                <a:pos x="37" y="6"/>
              </a:cxn>
              <a:cxn ang="0">
                <a:pos x="34" y="3"/>
              </a:cxn>
              <a:cxn ang="0">
                <a:pos x="30" y="1"/>
              </a:cxn>
              <a:cxn ang="0">
                <a:pos x="26" y="0"/>
              </a:cxn>
              <a:cxn ang="0">
                <a:pos x="22" y="0"/>
              </a:cxn>
            </a:cxnLst>
            <a:rect l="0" t="0" r="r" b="b"/>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prstDash val="solid"/>
            <a:round/>
            <a:headEnd/>
            <a:tailEnd/>
          </a:ln>
        </p:spPr>
        <p:txBody>
          <a:bodyPr/>
          <a:lstStyle/>
          <a:p>
            <a:endParaRPr lang="en-US"/>
          </a:p>
        </p:txBody>
      </p:sp>
      <p:sp>
        <p:nvSpPr>
          <p:cNvPr id="1667097" name="Rectangle 25"/>
          <p:cNvSpPr>
            <a:spLocks noChangeArrowheads="1"/>
          </p:cNvSpPr>
          <p:nvPr/>
        </p:nvSpPr>
        <p:spPr bwMode="auto">
          <a:xfrm>
            <a:off x="5638800" y="17383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098" name="Rectangle 26"/>
          <p:cNvSpPr>
            <a:spLocks noChangeArrowheads="1"/>
          </p:cNvSpPr>
          <p:nvPr/>
        </p:nvSpPr>
        <p:spPr bwMode="auto">
          <a:xfrm>
            <a:off x="3348038" y="2486025"/>
            <a:ext cx="512762"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Light</a:t>
            </a:r>
            <a:endParaRPr lang="en-US" sz="2400" baseline="-25000">
              <a:ea typeface="ＭＳ Ｐゴシック" pitchFamily="34" charset="-128"/>
            </a:endParaRPr>
          </a:p>
        </p:txBody>
      </p:sp>
      <p:sp>
        <p:nvSpPr>
          <p:cNvPr id="1667099" name="Rectangle 27"/>
          <p:cNvSpPr>
            <a:spLocks noChangeArrowheads="1"/>
          </p:cNvSpPr>
          <p:nvPr/>
        </p:nvSpPr>
        <p:spPr bwMode="auto">
          <a:xfrm>
            <a:off x="5429250" y="2520950"/>
            <a:ext cx="733425"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Stryker</a:t>
            </a:r>
            <a:endParaRPr lang="en-US" sz="2400" baseline="-25000">
              <a:ea typeface="ＭＳ Ｐゴシック" pitchFamily="34" charset="-128"/>
            </a:endParaRPr>
          </a:p>
        </p:txBody>
      </p:sp>
      <p:sp>
        <p:nvSpPr>
          <p:cNvPr id="1667100" name="Rectangle 28"/>
          <p:cNvSpPr>
            <a:spLocks noChangeArrowheads="1"/>
          </p:cNvSpPr>
          <p:nvPr/>
        </p:nvSpPr>
        <p:spPr bwMode="auto">
          <a:xfrm>
            <a:off x="4443413" y="3113088"/>
            <a:ext cx="388937"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FCS</a:t>
            </a:r>
            <a:endParaRPr lang="en-US" sz="2400" baseline="-25000">
              <a:ea typeface="ＭＳ Ｐゴシック" pitchFamily="34" charset="-128"/>
            </a:endParaRPr>
          </a:p>
        </p:txBody>
      </p:sp>
      <p:sp>
        <p:nvSpPr>
          <p:cNvPr id="1667101" name="Rectangle 29"/>
          <p:cNvSpPr>
            <a:spLocks noChangeArrowheads="1"/>
          </p:cNvSpPr>
          <p:nvPr/>
        </p:nvSpPr>
        <p:spPr bwMode="auto">
          <a:xfrm>
            <a:off x="4579938" y="243205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102" name="Rectangle 30"/>
          <p:cNvSpPr>
            <a:spLocks noChangeArrowheads="1"/>
          </p:cNvSpPr>
          <p:nvPr/>
        </p:nvSpPr>
        <p:spPr bwMode="auto">
          <a:xfrm>
            <a:off x="4194175" y="2728913"/>
            <a:ext cx="836613" cy="320675"/>
          </a:xfrm>
          <a:prstGeom prst="rect">
            <a:avLst/>
          </a:prstGeom>
          <a:noFill/>
          <a:ln w="9525">
            <a:solidFill>
              <a:srgbClr val="000000"/>
            </a:solidFill>
            <a:miter lim="800000"/>
            <a:headEnd/>
            <a:tailEnd/>
          </a:ln>
        </p:spPr>
        <p:txBody>
          <a:bodyPr/>
          <a:lstStyle/>
          <a:p>
            <a:endParaRPr lang="en-US"/>
          </a:p>
        </p:txBody>
      </p:sp>
      <p:sp>
        <p:nvSpPr>
          <p:cNvPr id="1667103" name="Line 31"/>
          <p:cNvSpPr>
            <a:spLocks noChangeShapeType="1"/>
          </p:cNvSpPr>
          <p:nvPr/>
        </p:nvSpPr>
        <p:spPr bwMode="auto">
          <a:xfrm flipV="1">
            <a:off x="4194175" y="2743200"/>
            <a:ext cx="836613" cy="322263"/>
          </a:xfrm>
          <a:prstGeom prst="line">
            <a:avLst/>
          </a:prstGeom>
          <a:noFill/>
          <a:ln w="9525">
            <a:solidFill>
              <a:srgbClr val="000000"/>
            </a:solidFill>
            <a:round/>
            <a:headEnd/>
            <a:tailEnd/>
          </a:ln>
        </p:spPr>
        <p:txBody>
          <a:bodyPr/>
          <a:lstStyle/>
          <a:p>
            <a:endParaRPr lang="en-US"/>
          </a:p>
        </p:txBody>
      </p:sp>
      <p:sp>
        <p:nvSpPr>
          <p:cNvPr id="1667104" name="Line 32"/>
          <p:cNvSpPr>
            <a:spLocks noChangeShapeType="1"/>
          </p:cNvSpPr>
          <p:nvPr/>
        </p:nvSpPr>
        <p:spPr bwMode="auto">
          <a:xfrm>
            <a:off x="4194175" y="2743200"/>
            <a:ext cx="836613" cy="322263"/>
          </a:xfrm>
          <a:prstGeom prst="line">
            <a:avLst/>
          </a:prstGeom>
          <a:noFill/>
          <a:ln w="9525">
            <a:solidFill>
              <a:srgbClr val="000000"/>
            </a:solidFill>
            <a:round/>
            <a:headEnd/>
            <a:tailEnd/>
          </a:ln>
        </p:spPr>
        <p:txBody>
          <a:bodyPr/>
          <a:lstStyle/>
          <a:p>
            <a:endParaRPr lang="en-US"/>
          </a:p>
        </p:txBody>
      </p:sp>
      <p:pic>
        <p:nvPicPr>
          <p:cNvPr id="1667105" name="Picture 33"/>
          <p:cNvPicPr>
            <a:picLocks noChangeAspect="1" noChangeArrowheads="1"/>
          </p:cNvPicPr>
          <p:nvPr/>
        </p:nvPicPr>
        <p:blipFill>
          <a:blip r:embed="rId3" cstate="print"/>
          <a:srcRect/>
          <a:stretch>
            <a:fillRect/>
          </a:stretch>
        </p:blipFill>
        <p:spPr bwMode="auto">
          <a:xfrm>
            <a:off x="4200525" y="2713038"/>
            <a:ext cx="919163" cy="377825"/>
          </a:xfrm>
          <a:prstGeom prst="rect">
            <a:avLst/>
          </a:prstGeom>
          <a:noFill/>
          <a:ln w="9525">
            <a:noFill/>
            <a:miter lim="800000"/>
            <a:headEnd/>
            <a:tailEnd/>
          </a:ln>
        </p:spPr>
      </p:pic>
      <p:sp>
        <p:nvSpPr>
          <p:cNvPr id="1667106" name="Rectangle 34"/>
          <p:cNvSpPr>
            <a:spLocks noChangeArrowheads="1"/>
          </p:cNvSpPr>
          <p:nvPr/>
        </p:nvSpPr>
        <p:spPr bwMode="auto">
          <a:xfrm>
            <a:off x="4202113" y="2714625"/>
            <a:ext cx="917575" cy="376238"/>
          </a:xfrm>
          <a:prstGeom prst="rect">
            <a:avLst/>
          </a:prstGeom>
          <a:noFill/>
          <a:ln w="20638">
            <a:solidFill>
              <a:srgbClr val="000000"/>
            </a:solidFill>
            <a:miter lim="800000"/>
            <a:headEnd/>
            <a:tailEnd/>
          </a:ln>
        </p:spPr>
        <p:txBody>
          <a:bodyPr/>
          <a:lstStyle/>
          <a:p>
            <a:endParaRPr lang="en-US"/>
          </a:p>
        </p:txBody>
      </p:sp>
      <p:sp>
        <p:nvSpPr>
          <p:cNvPr id="1667107" name="Rectangle 35"/>
          <p:cNvSpPr>
            <a:spLocks noChangeArrowheads="1"/>
          </p:cNvSpPr>
          <p:nvPr/>
        </p:nvSpPr>
        <p:spPr bwMode="auto">
          <a:xfrm>
            <a:off x="4443413" y="2754313"/>
            <a:ext cx="444500"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UA</a:t>
            </a:r>
            <a:endParaRPr lang="en-US" sz="2400" baseline="-25000">
              <a:ea typeface="ＭＳ Ｐゴシック" pitchFamily="34" charset="-128"/>
            </a:endParaRPr>
          </a:p>
        </p:txBody>
      </p:sp>
      <p:sp>
        <p:nvSpPr>
          <p:cNvPr id="1667108" name="Freeform 36"/>
          <p:cNvSpPr>
            <a:spLocks/>
          </p:cNvSpPr>
          <p:nvPr/>
        </p:nvSpPr>
        <p:spPr bwMode="auto">
          <a:xfrm>
            <a:off x="4240213" y="2800350"/>
            <a:ext cx="841375" cy="206375"/>
          </a:xfrm>
          <a:custGeom>
            <a:avLst/>
            <a:gdLst/>
            <a:ahLst/>
            <a:cxnLst>
              <a:cxn ang="0">
                <a:pos x="133" y="0"/>
              </a:cxn>
              <a:cxn ang="0">
                <a:pos x="0" y="64"/>
              </a:cxn>
              <a:cxn ang="0">
                <a:pos x="133" y="130"/>
              </a:cxn>
              <a:cxn ang="0">
                <a:pos x="397" y="130"/>
              </a:cxn>
              <a:cxn ang="0">
                <a:pos x="530" y="64"/>
              </a:cxn>
              <a:cxn ang="0">
                <a:pos x="397" y="0"/>
              </a:cxn>
              <a:cxn ang="0">
                <a:pos x="133" y="0"/>
              </a:cxn>
            </a:cxnLst>
            <a:rect l="0" t="0" r="r" b="b"/>
            <a:pathLst>
              <a:path w="530" h="130">
                <a:moveTo>
                  <a:pt x="133" y="0"/>
                </a:moveTo>
                <a:lnTo>
                  <a:pt x="0" y="64"/>
                </a:lnTo>
                <a:lnTo>
                  <a:pt x="133" y="130"/>
                </a:lnTo>
                <a:lnTo>
                  <a:pt x="397" y="130"/>
                </a:lnTo>
                <a:lnTo>
                  <a:pt x="530" y="64"/>
                </a:lnTo>
                <a:lnTo>
                  <a:pt x="397" y="0"/>
                </a:lnTo>
                <a:lnTo>
                  <a:pt x="133" y="0"/>
                </a:lnTo>
                <a:close/>
              </a:path>
            </a:pathLst>
          </a:custGeom>
          <a:noFill/>
          <a:ln w="20638">
            <a:solidFill>
              <a:srgbClr val="000000"/>
            </a:solidFill>
            <a:prstDash val="solid"/>
            <a:round/>
            <a:headEnd/>
            <a:tailEnd/>
          </a:ln>
        </p:spPr>
        <p:txBody>
          <a:bodyPr/>
          <a:lstStyle/>
          <a:p>
            <a:endParaRPr lang="en-US"/>
          </a:p>
        </p:txBody>
      </p:sp>
      <p:sp>
        <p:nvSpPr>
          <p:cNvPr id="1667109" name="Rectangle 37"/>
          <p:cNvSpPr>
            <a:spLocks noChangeArrowheads="1"/>
          </p:cNvSpPr>
          <p:nvPr/>
        </p:nvSpPr>
        <p:spPr bwMode="auto">
          <a:xfrm>
            <a:off x="4589463" y="1438275"/>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110" name="Rectangle 38"/>
          <p:cNvSpPr>
            <a:spLocks noChangeArrowheads="1"/>
          </p:cNvSpPr>
          <p:nvPr/>
        </p:nvSpPr>
        <p:spPr bwMode="auto">
          <a:xfrm>
            <a:off x="4260850" y="1727200"/>
            <a:ext cx="838200" cy="419100"/>
          </a:xfrm>
          <a:prstGeom prst="rect">
            <a:avLst/>
          </a:prstGeom>
          <a:solidFill>
            <a:srgbClr val="FFFFFF"/>
          </a:solidFill>
          <a:ln w="9525">
            <a:noFill/>
            <a:miter lim="800000"/>
            <a:headEnd/>
            <a:tailEnd/>
          </a:ln>
        </p:spPr>
        <p:txBody>
          <a:bodyPr/>
          <a:lstStyle/>
          <a:p>
            <a:endParaRPr lang="en-US"/>
          </a:p>
        </p:txBody>
      </p:sp>
      <p:sp>
        <p:nvSpPr>
          <p:cNvPr id="1667111" name="Rectangle 39"/>
          <p:cNvSpPr>
            <a:spLocks noChangeArrowheads="1"/>
          </p:cNvSpPr>
          <p:nvPr/>
        </p:nvSpPr>
        <p:spPr bwMode="auto">
          <a:xfrm>
            <a:off x="4260850" y="1727200"/>
            <a:ext cx="838200" cy="419100"/>
          </a:xfrm>
          <a:prstGeom prst="rect">
            <a:avLst/>
          </a:prstGeom>
          <a:noFill/>
          <a:ln w="12700">
            <a:solidFill>
              <a:srgbClr val="000000"/>
            </a:solidFill>
            <a:miter lim="800000"/>
            <a:headEnd/>
            <a:tailEnd/>
          </a:ln>
        </p:spPr>
        <p:txBody>
          <a:bodyPr/>
          <a:lstStyle/>
          <a:p>
            <a:endParaRPr lang="en-US"/>
          </a:p>
        </p:txBody>
      </p:sp>
      <p:sp>
        <p:nvSpPr>
          <p:cNvPr id="1667112" name="Line 40"/>
          <p:cNvSpPr>
            <a:spLocks noChangeShapeType="1"/>
          </p:cNvSpPr>
          <p:nvPr/>
        </p:nvSpPr>
        <p:spPr bwMode="auto">
          <a:xfrm flipV="1">
            <a:off x="4511675" y="1851025"/>
            <a:ext cx="323850" cy="163513"/>
          </a:xfrm>
          <a:prstGeom prst="line">
            <a:avLst/>
          </a:prstGeom>
          <a:noFill/>
          <a:ln w="9525">
            <a:solidFill>
              <a:srgbClr val="000000"/>
            </a:solidFill>
            <a:round/>
            <a:headEnd/>
            <a:tailEnd/>
          </a:ln>
        </p:spPr>
        <p:txBody>
          <a:bodyPr/>
          <a:lstStyle/>
          <a:p>
            <a:endParaRPr lang="en-US"/>
          </a:p>
        </p:txBody>
      </p:sp>
      <p:sp>
        <p:nvSpPr>
          <p:cNvPr id="1667113" name="Line 41"/>
          <p:cNvSpPr>
            <a:spLocks noChangeShapeType="1"/>
          </p:cNvSpPr>
          <p:nvPr/>
        </p:nvSpPr>
        <p:spPr bwMode="auto">
          <a:xfrm>
            <a:off x="4510088" y="1860550"/>
            <a:ext cx="304800" cy="152400"/>
          </a:xfrm>
          <a:prstGeom prst="line">
            <a:avLst/>
          </a:prstGeom>
          <a:noFill/>
          <a:ln w="9525">
            <a:solidFill>
              <a:srgbClr val="000000"/>
            </a:solidFill>
            <a:round/>
            <a:headEnd/>
            <a:tailEnd/>
          </a:ln>
        </p:spPr>
        <p:txBody>
          <a:bodyPr/>
          <a:lstStyle/>
          <a:p>
            <a:endParaRPr lang="en-US"/>
          </a:p>
        </p:txBody>
      </p:sp>
      <p:sp>
        <p:nvSpPr>
          <p:cNvPr id="1667114" name="Freeform 42"/>
          <p:cNvSpPr>
            <a:spLocks/>
          </p:cNvSpPr>
          <p:nvPr/>
        </p:nvSpPr>
        <p:spPr bwMode="auto">
          <a:xfrm>
            <a:off x="4416425" y="1833563"/>
            <a:ext cx="496888" cy="207962"/>
          </a:xfrm>
          <a:custGeom>
            <a:avLst/>
            <a:gdLst/>
            <a:ahLst/>
            <a:cxnLst>
              <a:cxn ang="0">
                <a:pos x="141" y="1"/>
              </a:cxn>
              <a:cxn ang="0">
                <a:pos x="110" y="3"/>
              </a:cxn>
              <a:cxn ang="0">
                <a:pos x="82" y="8"/>
              </a:cxn>
              <a:cxn ang="0">
                <a:pos x="57" y="16"/>
              </a:cxn>
              <a:cxn ang="0">
                <a:pos x="40" y="22"/>
              </a:cxn>
              <a:cxn ang="0">
                <a:pos x="31" y="27"/>
              </a:cxn>
              <a:cxn ang="0">
                <a:pos x="23" y="32"/>
              </a:cxn>
              <a:cxn ang="0">
                <a:pos x="16" y="37"/>
              </a:cxn>
              <a:cxn ang="0">
                <a:pos x="9" y="44"/>
              </a:cxn>
              <a:cxn ang="0">
                <a:pos x="5" y="50"/>
              </a:cxn>
              <a:cxn ang="0">
                <a:pos x="2" y="56"/>
              </a:cxn>
              <a:cxn ang="0">
                <a:pos x="0" y="62"/>
              </a:cxn>
              <a:cxn ang="0">
                <a:pos x="0" y="69"/>
              </a:cxn>
              <a:cxn ang="0">
                <a:pos x="2" y="76"/>
              </a:cxn>
              <a:cxn ang="0">
                <a:pos x="5" y="82"/>
              </a:cxn>
              <a:cxn ang="0">
                <a:pos x="9" y="88"/>
              </a:cxn>
              <a:cxn ang="0">
                <a:pos x="16" y="94"/>
              </a:cxn>
              <a:cxn ang="0">
                <a:pos x="23" y="99"/>
              </a:cxn>
              <a:cxn ang="0">
                <a:pos x="31" y="105"/>
              </a:cxn>
              <a:cxn ang="0">
                <a:pos x="40" y="110"/>
              </a:cxn>
              <a:cxn ang="0">
                <a:pos x="57" y="116"/>
              </a:cxn>
              <a:cxn ang="0">
                <a:pos x="82" y="123"/>
              </a:cxn>
              <a:cxn ang="0">
                <a:pos x="110" y="127"/>
              </a:cxn>
              <a:cxn ang="0">
                <a:pos x="141" y="131"/>
              </a:cxn>
              <a:cxn ang="0">
                <a:pos x="172" y="131"/>
              </a:cxn>
              <a:cxn ang="0">
                <a:pos x="203" y="127"/>
              </a:cxn>
              <a:cxn ang="0">
                <a:pos x="231" y="123"/>
              </a:cxn>
              <a:cxn ang="0">
                <a:pos x="256" y="116"/>
              </a:cxn>
              <a:cxn ang="0">
                <a:pos x="273" y="110"/>
              </a:cxn>
              <a:cxn ang="0">
                <a:pos x="282" y="105"/>
              </a:cxn>
              <a:cxn ang="0">
                <a:pos x="290" y="99"/>
              </a:cxn>
              <a:cxn ang="0">
                <a:pos x="297" y="94"/>
              </a:cxn>
              <a:cxn ang="0">
                <a:pos x="304" y="88"/>
              </a:cxn>
              <a:cxn ang="0">
                <a:pos x="308" y="82"/>
              </a:cxn>
              <a:cxn ang="0">
                <a:pos x="311" y="76"/>
              </a:cxn>
              <a:cxn ang="0">
                <a:pos x="313" y="69"/>
              </a:cxn>
              <a:cxn ang="0">
                <a:pos x="313" y="62"/>
              </a:cxn>
              <a:cxn ang="0">
                <a:pos x="311" y="56"/>
              </a:cxn>
              <a:cxn ang="0">
                <a:pos x="308" y="50"/>
              </a:cxn>
              <a:cxn ang="0">
                <a:pos x="304" y="44"/>
              </a:cxn>
              <a:cxn ang="0">
                <a:pos x="297" y="37"/>
              </a:cxn>
              <a:cxn ang="0">
                <a:pos x="290" y="32"/>
              </a:cxn>
              <a:cxn ang="0">
                <a:pos x="282" y="27"/>
              </a:cxn>
              <a:cxn ang="0">
                <a:pos x="273" y="22"/>
              </a:cxn>
              <a:cxn ang="0">
                <a:pos x="256" y="16"/>
              </a:cxn>
              <a:cxn ang="0">
                <a:pos x="231" y="8"/>
              </a:cxn>
              <a:cxn ang="0">
                <a:pos x="203" y="3"/>
              </a:cxn>
              <a:cxn ang="0">
                <a:pos x="172" y="1"/>
              </a:cxn>
            </a:cxnLst>
            <a:rect l="0" t="0" r="r" b="b"/>
            <a:pathLst>
              <a:path w="313" h="131">
                <a:moveTo>
                  <a:pt x="157" y="0"/>
                </a:moveTo>
                <a:lnTo>
                  <a:pt x="141" y="1"/>
                </a:lnTo>
                <a:lnTo>
                  <a:pt x="125" y="2"/>
                </a:lnTo>
                <a:lnTo>
                  <a:pt x="110" y="3"/>
                </a:lnTo>
                <a:lnTo>
                  <a:pt x="95" y="5"/>
                </a:lnTo>
                <a:lnTo>
                  <a:pt x="82" y="8"/>
                </a:lnTo>
                <a:lnTo>
                  <a:pt x="70" y="11"/>
                </a:lnTo>
                <a:lnTo>
                  <a:pt x="57" y="16"/>
                </a:lnTo>
                <a:lnTo>
                  <a:pt x="46" y="20"/>
                </a:lnTo>
                <a:lnTo>
                  <a:pt x="40" y="22"/>
                </a:lnTo>
                <a:lnTo>
                  <a:pt x="36" y="24"/>
                </a:lnTo>
                <a:lnTo>
                  <a:pt x="31" y="27"/>
                </a:lnTo>
                <a:lnTo>
                  <a:pt x="27" y="29"/>
                </a:lnTo>
                <a:lnTo>
                  <a:pt x="23" y="32"/>
                </a:lnTo>
                <a:lnTo>
                  <a:pt x="19" y="34"/>
                </a:lnTo>
                <a:lnTo>
                  <a:pt x="16" y="37"/>
                </a:lnTo>
                <a:lnTo>
                  <a:pt x="13" y="40"/>
                </a:lnTo>
                <a:lnTo>
                  <a:pt x="9" y="44"/>
                </a:lnTo>
                <a:lnTo>
                  <a:pt x="7" y="47"/>
                </a:lnTo>
                <a:lnTo>
                  <a:pt x="5" y="50"/>
                </a:lnTo>
                <a:lnTo>
                  <a:pt x="3" y="53"/>
                </a:lnTo>
                <a:lnTo>
                  <a:pt x="2" y="56"/>
                </a:lnTo>
                <a:lnTo>
                  <a:pt x="1" y="59"/>
                </a:lnTo>
                <a:lnTo>
                  <a:pt x="0" y="62"/>
                </a:lnTo>
                <a:lnTo>
                  <a:pt x="0" y="65"/>
                </a:lnTo>
                <a:lnTo>
                  <a:pt x="0" y="69"/>
                </a:lnTo>
                <a:lnTo>
                  <a:pt x="1" y="73"/>
                </a:lnTo>
                <a:lnTo>
                  <a:pt x="2" y="76"/>
                </a:lnTo>
                <a:lnTo>
                  <a:pt x="3" y="79"/>
                </a:lnTo>
                <a:lnTo>
                  <a:pt x="5" y="82"/>
                </a:lnTo>
                <a:lnTo>
                  <a:pt x="7" y="85"/>
                </a:lnTo>
                <a:lnTo>
                  <a:pt x="9" y="88"/>
                </a:lnTo>
                <a:lnTo>
                  <a:pt x="13" y="91"/>
                </a:lnTo>
                <a:lnTo>
                  <a:pt x="16" y="94"/>
                </a:lnTo>
                <a:lnTo>
                  <a:pt x="19" y="96"/>
                </a:lnTo>
                <a:lnTo>
                  <a:pt x="23" y="99"/>
                </a:lnTo>
                <a:lnTo>
                  <a:pt x="27" y="102"/>
                </a:lnTo>
                <a:lnTo>
                  <a:pt x="31" y="105"/>
                </a:lnTo>
                <a:lnTo>
                  <a:pt x="36" y="107"/>
                </a:lnTo>
                <a:lnTo>
                  <a:pt x="40" y="110"/>
                </a:lnTo>
                <a:lnTo>
                  <a:pt x="46" y="112"/>
                </a:lnTo>
                <a:lnTo>
                  <a:pt x="57" y="116"/>
                </a:lnTo>
                <a:lnTo>
                  <a:pt x="70" y="119"/>
                </a:lnTo>
                <a:lnTo>
                  <a:pt x="82" y="123"/>
                </a:lnTo>
                <a:lnTo>
                  <a:pt x="95" y="125"/>
                </a:lnTo>
                <a:lnTo>
                  <a:pt x="110" y="127"/>
                </a:lnTo>
                <a:lnTo>
                  <a:pt x="125" y="130"/>
                </a:lnTo>
                <a:lnTo>
                  <a:pt x="141" y="131"/>
                </a:lnTo>
                <a:lnTo>
                  <a:pt x="157" y="131"/>
                </a:lnTo>
                <a:lnTo>
                  <a:pt x="172" y="131"/>
                </a:lnTo>
                <a:lnTo>
                  <a:pt x="188" y="130"/>
                </a:lnTo>
                <a:lnTo>
                  <a:pt x="203" y="127"/>
                </a:lnTo>
                <a:lnTo>
                  <a:pt x="218" y="125"/>
                </a:lnTo>
                <a:lnTo>
                  <a:pt x="231" y="123"/>
                </a:lnTo>
                <a:lnTo>
                  <a:pt x="244" y="119"/>
                </a:lnTo>
                <a:lnTo>
                  <a:pt x="256" y="116"/>
                </a:lnTo>
                <a:lnTo>
                  <a:pt x="267" y="112"/>
                </a:lnTo>
                <a:lnTo>
                  <a:pt x="273" y="110"/>
                </a:lnTo>
                <a:lnTo>
                  <a:pt x="278" y="107"/>
                </a:lnTo>
                <a:lnTo>
                  <a:pt x="282" y="105"/>
                </a:lnTo>
                <a:lnTo>
                  <a:pt x="286" y="102"/>
                </a:lnTo>
                <a:lnTo>
                  <a:pt x="290" y="99"/>
                </a:lnTo>
                <a:lnTo>
                  <a:pt x="294" y="96"/>
                </a:lnTo>
                <a:lnTo>
                  <a:pt x="297" y="94"/>
                </a:lnTo>
                <a:lnTo>
                  <a:pt x="301" y="91"/>
                </a:lnTo>
                <a:lnTo>
                  <a:pt x="304" y="88"/>
                </a:lnTo>
                <a:lnTo>
                  <a:pt x="306" y="85"/>
                </a:lnTo>
                <a:lnTo>
                  <a:pt x="308" y="82"/>
                </a:lnTo>
                <a:lnTo>
                  <a:pt x="310" y="79"/>
                </a:lnTo>
                <a:lnTo>
                  <a:pt x="311" y="76"/>
                </a:lnTo>
                <a:lnTo>
                  <a:pt x="312" y="73"/>
                </a:lnTo>
                <a:lnTo>
                  <a:pt x="313" y="69"/>
                </a:lnTo>
                <a:lnTo>
                  <a:pt x="313" y="65"/>
                </a:lnTo>
                <a:lnTo>
                  <a:pt x="313" y="62"/>
                </a:lnTo>
                <a:lnTo>
                  <a:pt x="312" y="59"/>
                </a:lnTo>
                <a:lnTo>
                  <a:pt x="311" y="56"/>
                </a:lnTo>
                <a:lnTo>
                  <a:pt x="310" y="53"/>
                </a:lnTo>
                <a:lnTo>
                  <a:pt x="308" y="50"/>
                </a:lnTo>
                <a:lnTo>
                  <a:pt x="306" y="47"/>
                </a:lnTo>
                <a:lnTo>
                  <a:pt x="304" y="44"/>
                </a:lnTo>
                <a:lnTo>
                  <a:pt x="301" y="40"/>
                </a:lnTo>
                <a:lnTo>
                  <a:pt x="297" y="37"/>
                </a:lnTo>
                <a:lnTo>
                  <a:pt x="294" y="34"/>
                </a:lnTo>
                <a:lnTo>
                  <a:pt x="290" y="32"/>
                </a:lnTo>
                <a:lnTo>
                  <a:pt x="286" y="29"/>
                </a:lnTo>
                <a:lnTo>
                  <a:pt x="282" y="27"/>
                </a:lnTo>
                <a:lnTo>
                  <a:pt x="278" y="24"/>
                </a:lnTo>
                <a:lnTo>
                  <a:pt x="273" y="22"/>
                </a:lnTo>
                <a:lnTo>
                  <a:pt x="267" y="20"/>
                </a:lnTo>
                <a:lnTo>
                  <a:pt x="256" y="16"/>
                </a:lnTo>
                <a:lnTo>
                  <a:pt x="244" y="11"/>
                </a:lnTo>
                <a:lnTo>
                  <a:pt x="231" y="8"/>
                </a:lnTo>
                <a:lnTo>
                  <a:pt x="218" y="5"/>
                </a:lnTo>
                <a:lnTo>
                  <a:pt x="203" y="3"/>
                </a:lnTo>
                <a:lnTo>
                  <a:pt x="188" y="2"/>
                </a:lnTo>
                <a:lnTo>
                  <a:pt x="172" y="1"/>
                </a:lnTo>
                <a:lnTo>
                  <a:pt x="157" y="0"/>
                </a:lnTo>
              </a:path>
            </a:pathLst>
          </a:custGeom>
          <a:noFill/>
          <a:ln w="9525">
            <a:solidFill>
              <a:srgbClr val="000000"/>
            </a:solidFill>
            <a:prstDash val="solid"/>
            <a:round/>
            <a:headEnd/>
            <a:tailEnd/>
          </a:ln>
        </p:spPr>
        <p:txBody>
          <a:bodyPr/>
          <a:lstStyle/>
          <a:p>
            <a:endParaRPr lang="en-US"/>
          </a:p>
        </p:txBody>
      </p:sp>
      <p:sp>
        <p:nvSpPr>
          <p:cNvPr id="1667115" name="Rectangle 43"/>
          <p:cNvSpPr>
            <a:spLocks noChangeArrowheads="1"/>
          </p:cNvSpPr>
          <p:nvPr/>
        </p:nvSpPr>
        <p:spPr bwMode="auto">
          <a:xfrm>
            <a:off x="4392613" y="2151063"/>
            <a:ext cx="611187"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Heavy</a:t>
            </a:r>
            <a:endParaRPr lang="en-US" sz="2400" baseline="-25000">
              <a:ea typeface="ＭＳ Ｐゴシック" pitchFamily="34" charset="-128"/>
            </a:endParaRPr>
          </a:p>
        </p:txBody>
      </p:sp>
      <p:sp>
        <p:nvSpPr>
          <p:cNvPr id="1667116" name="Rectangle 44"/>
          <p:cNvSpPr>
            <a:spLocks noChangeArrowheads="1"/>
          </p:cNvSpPr>
          <p:nvPr/>
        </p:nvSpPr>
        <p:spPr bwMode="auto">
          <a:xfrm>
            <a:off x="3125788" y="2028825"/>
            <a:ext cx="904875" cy="411163"/>
          </a:xfrm>
          <a:prstGeom prst="rect">
            <a:avLst/>
          </a:prstGeom>
          <a:solidFill>
            <a:srgbClr val="FFFFFF"/>
          </a:solidFill>
          <a:ln w="9525">
            <a:noFill/>
            <a:miter lim="800000"/>
            <a:headEnd/>
            <a:tailEnd/>
          </a:ln>
        </p:spPr>
        <p:txBody>
          <a:bodyPr/>
          <a:lstStyle/>
          <a:p>
            <a:endParaRPr lang="en-US"/>
          </a:p>
        </p:txBody>
      </p:sp>
      <p:sp>
        <p:nvSpPr>
          <p:cNvPr id="1667117" name="Rectangle 45"/>
          <p:cNvSpPr>
            <a:spLocks noChangeArrowheads="1"/>
          </p:cNvSpPr>
          <p:nvPr/>
        </p:nvSpPr>
        <p:spPr bwMode="auto">
          <a:xfrm>
            <a:off x="3125788" y="2028825"/>
            <a:ext cx="904875" cy="411163"/>
          </a:xfrm>
          <a:prstGeom prst="rect">
            <a:avLst/>
          </a:prstGeom>
          <a:noFill/>
          <a:ln w="9525">
            <a:solidFill>
              <a:srgbClr val="000000"/>
            </a:solidFill>
            <a:miter lim="800000"/>
            <a:headEnd/>
            <a:tailEnd/>
          </a:ln>
        </p:spPr>
        <p:txBody>
          <a:bodyPr/>
          <a:lstStyle/>
          <a:p>
            <a:endParaRPr lang="en-US"/>
          </a:p>
        </p:txBody>
      </p:sp>
      <p:sp>
        <p:nvSpPr>
          <p:cNvPr id="1667118" name="Line 46"/>
          <p:cNvSpPr>
            <a:spLocks noChangeShapeType="1"/>
          </p:cNvSpPr>
          <p:nvPr/>
        </p:nvSpPr>
        <p:spPr bwMode="auto">
          <a:xfrm flipV="1">
            <a:off x="3125788" y="2028825"/>
            <a:ext cx="904875" cy="411163"/>
          </a:xfrm>
          <a:prstGeom prst="line">
            <a:avLst/>
          </a:prstGeom>
          <a:noFill/>
          <a:ln w="9525">
            <a:solidFill>
              <a:srgbClr val="000000"/>
            </a:solidFill>
            <a:round/>
            <a:headEnd/>
            <a:tailEnd/>
          </a:ln>
        </p:spPr>
        <p:txBody>
          <a:bodyPr/>
          <a:lstStyle/>
          <a:p>
            <a:endParaRPr lang="en-US"/>
          </a:p>
        </p:txBody>
      </p:sp>
      <p:sp>
        <p:nvSpPr>
          <p:cNvPr id="1667119" name="Line 47"/>
          <p:cNvSpPr>
            <a:spLocks noChangeShapeType="1"/>
          </p:cNvSpPr>
          <p:nvPr/>
        </p:nvSpPr>
        <p:spPr bwMode="auto">
          <a:xfrm>
            <a:off x="3125788" y="2028825"/>
            <a:ext cx="904875" cy="411163"/>
          </a:xfrm>
          <a:prstGeom prst="line">
            <a:avLst/>
          </a:prstGeom>
          <a:noFill/>
          <a:ln w="9525">
            <a:solidFill>
              <a:srgbClr val="000000"/>
            </a:solidFill>
            <a:round/>
            <a:headEnd/>
            <a:tailEnd/>
          </a:ln>
        </p:spPr>
        <p:txBody>
          <a:bodyPr/>
          <a:lstStyle/>
          <a:p>
            <a:endParaRPr lang="en-US"/>
          </a:p>
        </p:txBody>
      </p:sp>
      <p:sp>
        <p:nvSpPr>
          <p:cNvPr id="1667120" name="Rectangle 48"/>
          <p:cNvSpPr>
            <a:spLocks noChangeArrowheads="1"/>
          </p:cNvSpPr>
          <p:nvPr/>
        </p:nvSpPr>
        <p:spPr bwMode="auto">
          <a:xfrm>
            <a:off x="3470275" y="170180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121" name="Rectangle 49"/>
          <p:cNvSpPr>
            <a:spLocks noChangeArrowheads="1"/>
          </p:cNvSpPr>
          <p:nvPr/>
        </p:nvSpPr>
        <p:spPr bwMode="auto">
          <a:xfrm>
            <a:off x="5376863" y="2036763"/>
            <a:ext cx="873125" cy="447675"/>
          </a:xfrm>
          <a:prstGeom prst="rect">
            <a:avLst/>
          </a:prstGeom>
          <a:solidFill>
            <a:srgbClr val="FFFFFF"/>
          </a:solidFill>
          <a:ln w="9525">
            <a:noFill/>
            <a:miter lim="800000"/>
            <a:headEnd/>
            <a:tailEnd/>
          </a:ln>
        </p:spPr>
        <p:txBody>
          <a:bodyPr/>
          <a:lstStyle/>
          <a:p>
            <a:endParaRPr lang="en-US"/>
          </a:p>
        </p:txBody>
      </p:sp>
      <p:sp>
        <p:nvSpPr>
          <p:cNvPr id="1667122" name="Rectangle 50"/>
          <p:cNvSpPr>
            <a:spLocks noChangeArrowheads="1"/>
          </p:cNvSpPr>
          <p:nvPr/>
        </p:nvSpPr>
        <p:spPr bwMode="auto">
          <a:xfrm>
            <a:off x="5376863" y="2036763"/>
            <a:ext cx="873125" cy="447675"/>
          </a:xfrm>
          <a:prstGeom prst="rect">
            <a:avLst/>
          </a:prstGeom>
          <a:noFill/>
          <a:ln w="12700">
            <a:solidFill>
              <a:srgbClr val="000000"/>
            </a:solidFill>
            <a:miter lim="800000"/>
            <a:headEnd/>
            <a:tailEnd/>
          </a:ln>
        </p:spPr>
        <p:txBody>
          <a:bodyPr/>
          <a:lstStyle/>
          <a:p>
            <a:endParaRPr lang="en-US"/>
          </a:p>
        </p:txBody>
      </p:sp>
      <p:sp>
        <p:nvSpPr>
          <p:cNvPr id="1667123" name="Line 51"/>
          <p:cNvSpPr>
            <a:spLocks noChangeShapeType="1"/>
          </p:cNvSpPr>
          <p:nvPr/>
        </p:nvSpPr>
        <p:spPr bwMode="auto">
          <a:xfrm flipH="1">
            <a:off x="5367338" y="2033588"/>
            <a:ext cx="882650" cy="452437"/>
          </a:xfrm>
          <a:prstGeom prst="line">
            <a:avLst/>
          </a:prstGeom>
          <a:noFill/>
          <a:ln w="12700">
            <a:solidFill>
              <a:srgbClr val="000000"/>
            </a:solidFill>
            <a:round/>
            <a:headEnd/>
            <a:tailEnd/>
          </a:ln>
        </p:spPr>
        <p:txBody>
          <a:bodyPr/>
          <a:lstStyle/>
          <a:p>
            <a:endParaRPr lang="en-US"/>
          </a:p>
        </p:txBody>
      </p:sp>
      <p:sp>
        <p:nvSpPr>
          <p:cNvPr id="1667124" name="Line 52"/>
          <p:cNvSpPr>
            <a:spLocks noChangeShapeType="1"/>
          </p:cNvSpPr>
          <p:nvPr/>
        </p:nvSpPr>
        <p:spPr bwMode="auto">
          <a:xfrm>
            <a:off x="5367338" y="2033588"/>
            <a:ext cx="882650" cy="452437"/>
          </a:xfrm>
          <a:prstGeom prst="line">
            <a:avLst/>
          </a:prstGeom>
          <a:noFill/>
          <a:ln w="12700">
            <a:solidFill>
              <a:srgbClr val="000000"/>
            </a:solidFill>
            <a:round/>
            <a:headEnd/>
            <a:tailEnd/>
          </a:ln>
        </p:spPr>
        <p:txBody>
          <a:bodyPr/>
          <a:lstStyle/>
          <a:p>
            <a:endParaRPr lang="en-US"/>
          </a:p>
        </p:txBody>
      </p:sp>
      <p:sp>
        <p:nvSpPr>
          <p:cNvPr id="1667125" name="Freeform 53"/>
          <p:cNvSpPr>
            <a:spLocks/>
          </p:cNvSpPr>
          <p:nvPr/>
        </p:nvSpPr>
        <p:spPr bwMode="auto">
          <a:xfrm>
            <a:off x="5484813" y="2112963"/>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
        <p:nvSpPr>
          <p:cNvPr id="1667126" name="Line 54"/>
          <p:cNvSpPr>
            <a:spLocks noChangeShapeType="1"/>
          </p:cNvSpPr>
          <p:nvPr/>
        </p:nvSpPr>
        <p:spPr bwMode="auto">
          <a:xfrm>
            <a:off x="5476875" y="2033588"/>
            <a:ext cx="1588" cy="452437"/>
          </a:xfrm>
          <a:prstGeom prst="line">
            <a:avLst/>
          </a:prstGeom>
          <a:noFill/>
          <a:ln w="12700">
            <a:solidFill>
              <a:srgbClr val="000000"/>
            </a:solidFill>
            <a:round/>
            <a:headEnd/>
            <a:tailEnd/>
          </a:ln>
        </p:spPr>
        <p:txBody>
          <a:bodyPr/>
          <a:lstStyle/>
          <a:p>
            <a:endParaRPr lang="en-US"/>
          </a:p>
        </p:txBody>
      </p:sp>
      <p:sp>
        <p:nvSpPr>
          <p:cNvPr id="1667127" name="Freeform 55"/>
          <p:cNvSpPr>
            <a:spLocks/>
          </p:cNvSpPr>
          <p:nvPr/>
        </p:nvSpPr>
        <p:spPr bwMode="auto">
          <a:xfrm>
            <a:off x="5630863" y="2393950"/>
            <a:ext cx="63500" cy="63500"/>
          </a:xfrm>
          <a:custGeom>
            <a:avLst/>
            <a:gdLst/>
            <a:ahLst/>
            <a:cxnLst>
              <a:cxn ang="0">
                <a:pos x="19" y="0"/>
              </a:cxn>
              <a:cxn ang="0">
                <a:pos x="15" y="0"/>
              </a:cxn>
              <a:cxn ang="0">
                <a:pos x="12" y="1"/>
              </a:cxn>
              <a:cxn ang="0">
                <a:pos x="8" y="3"/>
              </a:cxn>
              <a:cxn ang="0">
                <a:pos x="5" y="6"/>
              </a:cxn>
              <a:cxn ang="0">
                <a:pos x="3" y="9"/>
              </a:cxn>
              <a:cxn ang="0">
                <a:pos x="1" y="13"/>
              </a:cxn>
              <a:cxn ang="0">
                <a:pos x="0" y="16"/>
              </a:cxn>
              <a:cxn ang="0">
                <a:pos x="0" y="20"/>
              </a:cxn>
              <a:cxn ang="0">
                <a:pos x="0" y="24"/>
              </a:cxn>
              <a:cxn ang="0">
                <a:pos x="1" y="28"/>
              </a:cxn>
              <a:cxn ang="0">
                <a:pos x="3" y="31"/>
              </a:cxn>
              <a:cxn ang="0">
                <a:pos x="5" y="34"/>
              </a:cxn>
              <a:cxn ang="0">
                <a:pos x="8" y="37"/>
              </a:cxn>
              <a:cxn ang="0">
                <a:pos x="12" y="39"/>
              </a:cxn>
              <a:cxn ang="0">
                <a:pos x="15" y="40"/>
              </a:cxn>
              <a:cxn ang="0">
                <a:pos x="19" y="40"/>
              </a:cxn>
              <a:cxn ang="0">
                <a:pos x="24" y="40"/>
              </a:cxn>
              <a:cxn ang="0">
                <a:pos x="28" y="39"/>
              </a:cxn>
              <a:cxn ang="0">
                <a:pos x="31" y="37"/>
              </a:cxn>
              <a:cxn ang="0">
                <a:pos x="34" y="34"/>
              </a:cxn>
              <a:cxn ang="0">
                <a:pos x="37" y="31"/>
              </a:cxn>
              <a:cxn ang="0">
                <a:pos x="38" y="28"/>
              </a:cxn>
              <a:cxn ang="0">
                <a:pos x="40" y="24"/>
              </a:cxn>
              <a:cxn ang="0">
                <a:pos x="40" y="20"/>
              </a:cxn>
              <a:cxn ang="0">
                <a:pos x="40" y="16"/>
              </a:cxn>
              <a:cxn ang="0">
                <a:pos x="38" y="13"/>
              </a:cxn>
              <a:cxn ang="0">
                <a:pos x="37" y="9"/>
              </a:cxn>
              <a:cxn ang="0">
                <a:pos x="34" y="6"/>
              </a:cxn>
              <a:cxn ang="0">
                <a:pos x="31" y="3"/>
              </a:cxn>
              <a:cxn ang="0">
                <a:pos x="28" y="1"/>
              </a:cxn>
              <a:cxn ang="0">
                <a:pos x="24" y="0"/>
              </a:cxn>
              <a:cxn ang="0">
                <a:pos x="19" y="0"/>
              </a:cxn>
            </a:cxnLst>
            <a:rect l="0" t="0" r="r" b="b"/>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prstDash val="solid"/>
            <a:round/>
            <a:headEnd/>
            <a:tailEnd/>
          </a:ln>
        </p:spPr>
        <p:txBody>
          <a:bodyPr/>
          <a:lstStyle/>
          <a:p>
            <a:endParaRPr lang="en-US"/>
          </a:p>
        </p:txBody>
      </p:sp>
      <p:sp>
        <p:nvSpPr>
          <p:cNvPr id="1667128" name="Freeform 56"/>
          <p:cNvSpPr>
            <a:spLocks/>
          </p:cNvSpPr>
          <p:nvPr/>
        </p:nvSpPr>
        <p:spPr bwMode="auto">
          <a:xfrm>
            <a:off x="5776913" y="2393950"/>
            <a:ext cx="63500" cy="63500"/>
          </a:xfrm>
          <a:custGeom>
            <a:avLst/>
            <a:gdLst/>
            <a:ahLst/>
            <a:cxnLst>
              <a:cxn ang="0">
                <a:pos x="20" y="0"/>
              </a:cxn>
              <a:cxn ang="0">
                <a:pos x="16" y="0"/>
              </a:cxn>
              <a:cxn ang="0">
                <a:pos x="12" y="1"/>
              </a:cxn>
              <a:cxn ang="0">
                <a:pos x="9" y="3"/>
              </a:cxn>
              <a:cxn ang="0">
                <a:pos x="6" y="6"/>
              </a:cxn>
              <a:cxn ang="0">
                <a:pos x="3" y="9"/>
              </a:cxn>
              <a:cxn ang="0">
                <a:pos x="2" y="13"/>
              </a:cxn>
              <a:cxn ang="0">
                <a:pos x="0" y="16"/>
              </a:cxn>
              <a:cxn ang="0">
                <a:pos x="0" y="20"/>
              </a:cxn>
              <a:cxn ang="0">
                <a:pos x="0" y="24"/>
              </a:cxn>
              <a:cxn ang="0">
                <a:pos x="2" y="28"/>
              </a:cxn>
              <a:cxn ang="0">
                <a:pos x="3" y="31"/>
              </a:cxn>
              <a:cxn ang="0">
                <a:pos x="6" y="34"/>
              </a:cxn>
              <a:cxn ang="0">
                <a:pos x="9" y="37"/>
              </a:cxn>
              <a:cxn ang="0">
                <a:pos x="12" y="39"/>
              </a:cxn>
              <a:cxn ang="0">
                <a:pos x="16" y="40"/>
              </a:cxn>
              <a:cxn ang="0">
                <a:pos x="20" y="40"/>
              </a:cxn>
              <a:cxn ang="0">
                <a:pos x="24" y="40"/>
              </a:cxn>
              <a:cxn ang="0">
                <a:pos x="28" y="39"/>
              </a:cxn>
              <a:cxn ang="0">
                <a:pos x="31" y="37"/>
              </a:cxn>
              <a:cxn ang="0">
                <a:pos x="34" y="34"/>
              </a:cxn>
              <a:cxn ang="0">
                <a:pos x="36" y="31"/>
              </a:cxn>
              <a:cxn ang="0">
                <a:pos x="38" y="28"/>
              </a:cxn>
              <a:cxn ang="0">
                <a:pos x="39" y="24"/>
              </a:cxn>
              <a:cxn ang="0">
                <a:pos x="40" y="20"/>
              </a:cxn>
              <a:cxn ang="0">
                <a:pos x="39" y="16"/>
              </a:cxn>
              <a:cxn ang="0">
                <a:pos x="38" y="13"/>
              </a:cxn>
              <a:cxn ang="0">
                <a:pos x="36" y="9"/>
              </a:cxn>
              <a:cxn ang="0">
                <a:pos x="34" y="6"/>
              </a:cxn>
              <a:cxn ang="0">
                <a:pos x="31" y="3"/>
              </a:cxn>
              <a:cxn ang="0">
                <a:pos x="28" y="1"/>
              </a:cxn>
              <a:cxn ang="0">
                <a:pos x="24" y="0"/>
              </a:cxn>
              <a:cxn ang="0">
                <a:pos x="20" y="0"/>
              </a:cxn>
            </a:cxnLst>
            <a:rect l="0" t="0" r="r" b="b"/>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prstDash val="solid"/>
            <a:round/>
            <a:headEnd/>
            <a:tailEnd/>
          </a:ln>
        </p:spPr>
        <p:txBody>
          <a:bodyPr/>
          <a:lstStyle/>
          <a:p>
            <a:endParaRPr lang="en-US"/>
          </a:p>
        </p:txBody>
      </p:sp>
      <p:sp>
        <p:nvSpPr>
          <p:cNvPr id="1667129" name="Freeform 57"/>
          <p:cNvSpPr>
            <a:spLocks/>
          </p:cNvSpPr>
          <p:nvPr/>
        </p:nvSpPr>
        <p:spPr bwMode="auto">
          <a:xfrm>
            <a:off x="5921375" y="2393950"/>
            <a:ext cx="69850" cy="63500"/>
          </a:xfrm>
          <a:custGeom>
            <a:avLst/>
            <a:gdLst/>
            <a:ahLst/>
            <a:cxnLst>
              <a:cxn ang="0">
                <a:pos x="22" y="0"/>
              </a:cxn>
              <a:cxn ang="0">
                <a:pos x="18" y="0"/>
              </a:cxn>
              <a:cxn ang="0">
                <a:pos x="14" y="1"/>
              </a:cxn>
              <a:cxn ang="0">
                <a:pos x="9" y="3"/>
              </a:cxn>
              <a:cxn ang="0">
                <a:pos x="6" y="6"/>
              </a:cxn>
              <a:cxn ang="0">
                <a:pos x="3" y="9"/>
              </a:cxn>
              <a:cxn ang="0">
                <a:pos x="1" y="13"/>
              </a:cxn>
              <a:cxn ang="0">
                <a:pos x="0" y="16"/>
              </a:cxn>
              <a:cxn ang="0">
                <a:pos x="0" y="20"/>
              </a:cxn>
              <a:cxn ang="0">
                <a:pos x="0" y="24"/>
              </a:cxn>
              <a:cxn ang="0">
                <a:pos x="1" y="28"/>
              </a:cxn>
              <a:cxn ang="0">
                <a:pos x="3" y="31"/>
              </a:cxn>
              <a:cxn ang="0">
                <a:pos x="6" y="34"/>
              </a:cxn>
              <a:cxn ang="0">
                <a:pos x="9" y="37"/>
              </a:cxn>
              <a:cxn ang="0">
                <a:pos x="14" y="39"/>
              </a:cxn>
              <a:cxn ang="0">
                <a:pos x="18" y="40"/>
              </a:cxn>
              <a:cxn ang="0">
                <a:pos x="22" y="40"/>
              </a:cxn>
              <a:cxn ang="0">
                <a:pos x="26" y="40"/>
              </a:cxn>
              <a:cxn ang="0">
                <a:pos x="30" y="39"/>
              </a:cxn>
              <a:cxn ang="0">
                <a:pos x="34" y="37"/>
              </a:cxn>
              <a:cxn ang="0">
                <a:pos x="37" y="34"/>
              </a:cxn>
              <a:cxn ang="0">
                <a:pos x="41" y="31"/>
              </a:cxn>
              <a:cxn ang="0">
                <a:pos x="43" y="28"/>
              </a:cxn>
              <a:cxn ang="0">
                <a:pos x="44" y="24"/>
              </a:cxn>
              <a:cxn ang="0">
                <a:pos x="44" y="20"/>
              </a:cxn>
              <a:cxn ang="0">
                <a:pos x="44" y="16"/>
              </a:cxn>
              <a:cxn ang="0">
                <a:pos x="43" y="13"/>
              </a:cxn>
              <a:cxn ang="0">
                <a:pos x="41" y="9"/>
              </a:cxn>
              <a:cxn ang="0">
                <a:pos x="37" y="6"/>
              </a:cxn>
              <a:cxn ang="0">
                <a:pos x="34" y="3"/>
              </a:cxn>
              <a:cxn ang="0">
                <a:pos x="30" y="1"/>
              </a:cxn>
              <a:cxn ang="0">
                <a:pos x="26" y="0"/>
              </a:cxn>
              <a:cxn ang="0">
                <a:pos x="22" y="0"/>
              </a:cxn>
            </a:cxnLst>
            <a:rect l="0" t="0" r="r" b="b"/>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prstDash val="solid"/>
            <a:round/>
            <a:headEnd/>
            <a:tailEnd/>
          </a:ln>
        </p:spPr>
        <p:txBody>
          <a:bodyPr/>
          <a:lstStyle/>
          <a:p>
            <a:endParaRPr lang="en-US"/>
          </a:p>
        </p:txBody>
      </p:sp>
      <p:sp>
        <p:nvSpPr>
          <p:cNvPr id="1667130" name="Rectangle 58"/>
          <p:cNvSpPr>
            <a:spLocks noChangeArrowheads="1"/>
          </p:cNvSpPr>
          <p:nvPr/>
        </p:nvSpPr>
        <p:spPr bwMode="auto">
          <a:xfrm>
            <a:off x="5638800" y="17383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131" name="Rectangle 59"/>
          <p:cNvSpPr>
            <a:spLocks noChangeArrowheads="1"/>
          </p:cNvSpPr>
          <p:nvPr/>
        </p:nvSpPr>
        <p:spPr bwMode="auto">
          <a:xfrm>
            <a:off x="3348038" y="2486025"/>
            <a:ext cx="512762"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Light</a:t>
            </a:r>
            <a:endParaRPr lang="en-US" sz="2400" baseline="-25000">
              <a:ea typeface="ＭＳ Ｐゴシック" pitchFamily="34" charset="-128"/>
            </a:endParaRPr>
          </a:p>
        </p:txBody>
      </p:sp>
      <p:sp>
        <p:nvSpPr>
          <p:cNvPr id="1667132" name="Rectangle 60"/>
          <p:cNvSpPr>
            <a:spLocks noChangeArrowheads="1"/>
          </p:cNvSpPr>
          <p:nvPr/>
        </p:nvSpPr>
        <p:spPr bwMode="auto">
          <a:xfrm>
            <a:off x="5429250" y="2520950"/>
            <a:ext cx="733425"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Stryker</a:t>
            </a:r>
            <a:endParaRPr lang="en-US" sz="2400" baseline="-25000">
              <a:ea typeface="ＭＳ Ｐゴシック" pitchFamily="34" charset="-128"/>
            </a:endParaRPr>
          </a:p>
        </p:txBody>
      </p:sp>
      <p:sp>
        <p:nvSpPr>
          <p:cNvPr id="1667133" name="Rectangle 61"/>
          <p:cNvSpPr>
            <a:spLocks noChangeArrowheads="1"/>
          </p:cNvSpPr>
          <p:nvPr/>
        </p:nvSpPr>
        <p:spPr bwMode="auto">
          <a:xfrm>
            <a:off x="4443413" y="3113088"/>
            <a:ext cx="388937"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FCS</a:t>
            </a:r>
            <a:endParaRPr lang="en-US" sz="2400" baseline="-25000">
              <a:ea typeface="ＭＳ Ｐゴシック" pitchFamily="34" charset="-128"/>
            </a:endParaRPr>
          </a:p>
        </p:txBody>
      </p:sp>
      <p:sp>
        <p:nvSpPr>
          <p:cNvPr id="1667134" name="Rectangle 62"/>
          <p:cNvSpPr>
            <a:spLocks noChangeArrowheads="1"/>
          </p:cNvSpPr>
          <p:nvPr/>
        </p:nvSpPr>
        <p:spPr bwMode="auto">
          <a:xfrm>
            <a:off x="4579938" y="243205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135" name="Rectangle 63"/>
          <p:cNvSpPr>
            <a:spLocks noChangeArrowheads="1"/>
          </p:cNvSpPr>
          <p:nvPr/>
        </p:nvSpPr>
        <p:spPr bwMode="auto">
          <a:xfrm>
            <a:off x="4194175" y="2728913"/>
            <a:ext cx="836613" cy="320675"/>
          </a:xfrm>
          <a:prstGeom prst="rect">
            <a:avLst/>
          </a:prstGeom>
          <a:noFill/>
          <a:ln w="9525">
            <a:solidFill>
              <a:srgbClr val="000000"/>
            </a:solidFill>
            <a:miter lim="800000"/>
            <a:headEnd/>
            <a:tailEnd/>
          </a:ln>
        </p:spPr>
        <p:txBody>
          <a:bodyPr/>
          <a:lstStyle/>
          <a:p>
            <a:endParaRPr lang="en-US"/>
          </a:p>
        </p:txBody>
      </p:sp>
      <p:sp>
        <p:nvSpPr>
          <p:cNvPr id="1667136" name="Line 64"/>
          <p:cNvSpPr>
            <a:spLocks noChangeShapeType="1"/>
          </p:cNvSpPr>
          <p:nvPr/>
        </p:nvSpPr>
        <p:spPr bwMode="auto">
          <a:xfrm flipV="1">
            <a:off x="4194175" y="2743200"/>
            <a:ext cx="836613" cy="322263"/>
          </a:xfrm>
          <a:prstGeom prst="line">
            <a:avLst/>
          </a:prstGeom>
          <a:noFill/>
          <a:ln w="9525">
            <a:solidFill>
              <a:srgbClr val="000000"/>
            </a:solidFill>
            <a:round/>
            <a:headEnd/>
            <a:tailEnd/>
          </a:ln>
        </p:spPr>
        <p:txBody>
          <a:bodyPr/>
          <a:lstStyle/>
          <a:p>
            <a:endParaRPr lang="en-US"/>
          </a:p>
        </p:txBody>
      </p:sp>
      <p:sp>
        <p:nvSpPr>
          <p:cNvPr id="1667137" name="Line 65"/>
          <p:cNvSpPr>
            <a:spLocks noChangeShapeType="1"/>
          </p:cNvSpPr>
          <p:nvPr/>
        </p:nvSpPr>
        <p:spPr bwMode="auto">
          <a:xfrm>
            <a:off x="4194175" y="2743200"/>
            <a:ext cx="836613" cy="322263"/>
          </a:xfrm>
          <a:prstGeom prst="line">
            <a:avLst/>
          </a:prstGeom>
          <a:noFill/>
          <a:ln w="9525">
            <a:solidFill>
              <a:srgbClr val="000000"/>
            </a:solidFill>
            <a:round/>
            <a:headEnd/>
            <a:tailEnd/>
          </a:ln>
        </p:spPr>
        <p:txBody>
          <a:bodyPr/>
          <a:lstStyle/>
          <a:p>
            <a:endParaRPr lang="en-US"/>
          </a:p>
        </p:txBody>
      </p:sp>
      <p:pic>
        <p:nvPicPr>
          <p:cNvPr id="1667138" name="Picture 66"/>
          <p:cNvPicPr>
            <a:picLocks noChangeAspect="1" noChangeArrowheads="1"/>
          </p:cNvPicPr>
          <p:nvPr/>
        </p:nvPicPr>
        <p:blipFill>
          <a:blip r:embed="rId3" cstate="print"/>
          <a:srcRect/>
          <a:stretch>
            <a:fillRect/>
          </a:stretch>
        </p:blipFill>
        <p:spPr bwMode="auto">
          <a:xfrm>
            <a:off x="4200525" y="2713038"/>
            <a:ext cx="919163" cy="377825"/>
          </a:xfrm>
          <a:prstGeom prst="rect">
            <a:avLst/>
          </a:prstGeom>
          <a:noFill/>
          <a:ln w="9525">
            <a:noFill/>
            <a:miter lim="800000"/>
            <a:headEnd/>
            <a:tailEnd/>
          </a:ln>
        </p:spPr>
      </p:pic>
      <p:sp>
        <p:nvSpPr>
          <p:cNvPr id="1667139" name="Rectangle 67"/>
          <p:cNvSpPr>
            <a:spLocks noChangeArrowheads="1"/>
          </p:cNvSpPr>
          <p:nvPr/>
        </p:nvSpPr>
        <p:spPr bwMode="auto">
          <a:xfrm>
            <a:off x="4202113" y="2714625"/>
            <a:ext cx="917575" cy="376238"/>
          </a:xfrm>
          <a:prstGeom prst="rect">
            <a:avLst/>
          </a:prstGeom>
          <a:noFill/>
          <a:ln w="20638">
            <a:solidFill>
              <a:srgbClr val="000000"/>
            </a:solidFill>
            <a:miter lim="800000"/>
            <a:headEnd/>
            <a:tailEnd/>
          </a:ln>
        </p:spPr>
        <p:txBody>
          <a:bodyPr/>
          <a:lstStyle/>
          <a:p>
            <a:endParaRPr lang="en-US"/>
          </a:p>
        </p:txBody>
      </p:sp>
      <p:sp>
        <p:nvSpPr>
          <p:cNvPr id="1667140" name="Rectangle 68"/>
          <p:cNvSpPr>
            <a:spLocks noChangeArrowheads="1"/>
          </p:cNvSpPr>
          <p:nvPr/>
        </p:nvSpPr>
        <p:spPr bwMode="auto">
          <a:xfrm>
            <a:off x="4443413" y="2754313"/>
            <a:ext cx="444500"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UA</a:t>
            </a:r>
            <a:endParaRPr lang="en-US" sz="2400" baseline="-25000">
              <a:ea typeface="ＭＳ Ｐゴシック" pitchFamily="34" charset="-128"/>
            </a:endParaRPr>
          </a:p>
        </p:txBody>
      </p:sp>
      <p:sp>
        <p:nvSpPr>
          <p:cNvPr id="1667141" name="Freeform 69"/>
          <p:cNvSpPr>
            <a:spLocks/>
          </p:cNvSpPr>
          <p:nvPr/>
        </p:nvSpPr>
        <p:spPr bwMode="auto">
          <a:xfrm>
            <a:off x="4240213" y="2800350"/>
            <a:ext cx="841375" cy="206375"/>
          </a:xfrm>
          <a:custGeom>
            <a:avLst/>
            <a:gdLst/>
            <a:ahLst/>
            <a:cxnLst>
              <a:cxn ang="0">
                <a:pos x="133" y="0"/>
              </a:cxn>
              <a:cxn ang="0">
                <a:pos x="0" y="64"/>
              </a:cxn>
              <a:cxn ang="0">
                <a:pos x="133" y="130"/>
              </a:cxn>
              <a:cxn ang="0">
                <a:pos x="397" y="130"/>
              </a:cxn>
              <a:cxn ang="0">
                <a:pos x="530" y="64"/>
              </a:cxn>
              <a:cxn ang="0">
                <a:pos x="397" y="0"/>
              </a:cxn>
              <a:cxn ang="0">
                <a:pos x="133" y="0"/>
              </a:cxn>
            </a:cxnLst>
            <a:rect l="0" t="0" r="r" b="b"/>
            <a:pathLst>
              <a:path w="530" h="130">
                <a:moveTo>
                  <a:pt x="133" y="0"/>
                </a:moveTo>
                <a:lnTo>
                  <a:pt x="0" y="64"/>
                </a:lnTo>
                <a:lnTo>
                  <a:pt x="133" y="130"/>
                </a:lnTo>
                <a:lnTo>
                  <a:pt x="397" y="130"/>
                </a:lnTo>
                <a:lnTo>
                  <a:pt x="530" y="64"/>
                </a:lnTo>
                <a:lnTo>
                  <a:pt x="397" y="0"/>
                </a:lnTo>
                <a:lnTo>
                  <a:pt x="133" y="0"/>
                </a:lnTo>
                <a:close/>
              </a:path>
            </a:pathLst>
          </a:custGeom>
          <a:noFill/>
          <a:ln w="20638">
            <a:solidFill>
              <a:srgbClr val="000000"/>
            </a:solidFill>
            <a:prstDash val="solid"/>
            <a:round/>
            <a:headEnd/>
            <a:tailEnd/>
          </a:ln>
        </p:spPr>
        <p:txBody>
          <a:bodyPr/>
          <a:lstStyle/>
          <a:p>
            <a:endParaRPr lang="en-US"/>
          </a:p>
        </p:txBody>
      </p:sp>
      <p:sp>
        <p:nvSpPr>
          <p:cNvPr id="1667142" name="Rectangle 70"/>
          <p:cNvSpPr>
            <a:spLocks noChangeArrowheads="1"/>
          </p:cNvSpPr>
          <p:nvPr/>
        </p:nvSpPr>
        <p:spPr bwMode="auto">
          <a:xfrm>
            <a:off x="4260850" y="1727200"/>
            <a:ext cx="838200" cy="419100"/>
          </a:xfrm>
          <a:prstGeom prst="rect">
            <a:avLst/>
          </a:prstGeom>
          <a:solidFill>
            <a:srgbClr val="FFFFFF"/>
          </a:solidFill>
          <a:ln w="9525">
            <a:noFill/>
            <a:miter lim="800000"/>
            <a:headEnd/>
            <a:tailEnd/>
          </a:ln>
        </p:spPr>
        <p:txBody>
          <a:bodyPr/>
          <a:lstStyle/>
          <a:p>
            <a:endParaRPr lang="en-US"/>
          </a:p>
        </p:txBody>
      </p:sp>
      <p:sp>
        <p:nvSpPr>
          <p:cNvPr id="1667143" name="Rectangle 71"/>
          <p:cNvSpPr>
            <a:spLocks noChangeArrowheads="1"/>
          </p:cNvSpPr>
          <p:nvPr/>
        </p:nvSpPr>
        <p:spPr bwMode="auto">
          <a:xfrm>
            <a:off x="4260850" y="1727200"/>
            <a:ext cx="838200" cy="419100"/>
          </a:xfrm>
          <a:prstGeom prst="rect">
            <a:avLst/>
          </a:prstGeom>
          <a:noFill/>
          <a:ln w="12700">
            <a:solidFill>
              <a:srgbClr val="000000"/>
            </a:solidFill>
            <a:miter lim="800000"/>
            <a:headEnd/>
            <a:tailEnd/>
          </a:ln>
        </p:spPr>
        <p:txBody>
          <a:bodyPr/>
          <a:lstStyle/>
          <a:p>
            <a:endParaRPr lang="en-US"/>
          </a:p>
        </p:txBody>
      </p:sp>
      <p:sp>
        <p:nvSpPr>
          <p:cNvPr id="1667144" name="Line 72"/>
          <p:cNvSpPr>
            <a:spLocks noChangeShapeType="1"/>
          </p:cNvSpPr>
          <p:nvPr/>
        </p:nvSpPr>
        <p:spPr bwMode="auto">
          <a:xfrm flipV="1">
            <a:off x="4511675" y="1851025"/>
            <a:ext cx="323850" cy="163513"/>
          </a:xfrm>
          <a:prstGeom prst="line">
            <a:avLst/>
          </a:prstGeom>
          <a:noFill/>
          <a:ln w="9525">
            <a:solidFill>
              <a:srgbClr val="000000"/>
            </a:solidFill>
            <a:round/>
            <a:headEnd/>
            <a:tailEnd/>
          </a:ln>
        </p:spPr>
        <p:txBody>
          <a:bodyPr/>
          <a:lstStyle/>
          <a:p>
            <a:endParaRPr lang="en-US"/>
          </a:p>
        </p:txBody>
      </p:sp>
      <p:sp>
        <p:nvSpPr>
          <p:cNvPr id="1667145" name="Line 73"/>
          <p:cNvSpPr>
            <a:spLocks noChangeShapeType="1"/>
          </p:cNvSpPr>
          <p:nvPr/>
        </p:nvSpPr>
        <p:spPr bwMode="auto">
          <a:xfrm>
            <a:off x="4510088" y="1860550"/>
            <a:ext cx="304800" cy="152400"/>
          </a:xfrm>
          <a:prstGeom prst="line">
            <a:avLst/>
          </a:prstGeom>
          <a:noFill/>
          <a:ln w="9525">
            <a:solidFill>
              <a:srgbClr val="000000"/>
            </a:solidFill>
            <a:round/>
            <a:headEnd/>
            <a:tailEnd/>
          </a:ln>
        </p:spPr>
        <p:txBody>
          <a:bodyPr/>
          <a:lstStyle/>
          <a:p>
            <a:endParaRPr lang="en-US"/>
          </a:p>
        </p:txBody>
      </p:sp>
      <p:sp>
        <p:nvSpPr>
          <p:cNvPr id="1667146" name="Freeform 74"/>
          <p:cNvSpPr>
            <a:spLocks/>
          </p:cNvSpPr>
          <p:nvPr/>
        </p:nvSpPr>
        <p:spPr bwMode="auto">
          <a:xfrm>
            <a:off x="4416425" y="1833563"/>
            <a:ext cx="496888" cy="207962"/>
          </a:xfrm>
          <a:custGeom>
            <a:avLst/>
            <a:gdLst/>
            <a:ahLst/>
            <a:cxnLst>
              <a:cxn ang="0">
                <a:pos x="141" y="1"/>
              </a:cxn>
              <a:cxn ang="0">
                <a:pos x="110" y="3"/>
              </a:cxn>
              <a:cxn ang="0">
                <a:pos x="82" y="8"/>
              </a:cxn>
              <a:cxn ang="0">
                <a:pos x="57" y="16"/>
              </a:cxn>
              <a:cxn ang="0">
                <a:pos x="40" y="22"/>
              </a:cxn>
              <a:cxn ang="0">
                <a:pos x="31" y="27"/>
              </a:cxn>
              <a:cxn ang="0">
                <a:pos x="23" y="32"/>
              </a:cxn>
              <a:cxn ang="0">
                <a:pos x="16" y="37"/>
              </a:cxn>
              <a:cxn ang="0">
                <a:pos x="9" y="44"/>
              </a:cxn>
              <a:cxn ang="0">
                <a:pos x="5" y="50"/>
              </a:cxn>
              <a:cxn ang="0">
                <a:pos x="2" y="56"/>
              </a:cxn>
              <a:cxn ang="0">
                <a:pos x="0" y="62"/>
              </a:cxn>
              <a:cxn ang="0">
                <a:pos x="0" y="69"/>
              </a:cxn>
              <a:cxn ang="0">
                <a:pos x="2" y="76"/>
              </a:cxn>
              <a:cxn ang="0">
                <a:pos x="5" y="82"/>
              </a:cxn>
              <a:cxn ang="0">
                <a:pos x="9" y="88"/>
              </a:cxn>
              <a:cxn ang="0">
                <a:pos x="16" y="94"/>
              </a:cxn>
              <a:cxn ang="0">
                <a:pos x="23" y="99"/>
              </a:cxn>
              <a:cxn ang="0">
                <a:pos x="31" y="105"/>
              </a:cxn>
              <a:cxn ang="0">
                <a:pos x="40" y="110"/>
              </a:cxn>
              <a:cxn ang="0">
                <a:pos x="57" y="116"/>
              </a:cxn>
              <a:cxn ang="0">
                <a:pos x="82" y="123"/>
              </a:cxn>
              <a:cxn ang="0">
                <a:pos x="110" y="127"/>
              </a:cxn>
              <a:cxn ang="0">
                <a:pos x="141" y="131"/>
              </a:cxn>
              <a:cxn ang="0">
                <a:pos x="172" y="131"/>
              </a:cxn>
              <a:cxn ang="0">
                <a:pos x="203" y="127"/>
              </a:cxn>
              <a:cxn ang="0">
                <a:pos x="231" y="123"/>
              </a:cxn>
              <a:cxn ang="0">
                <a:pos x="256" y="116"/>
              </a:cxn>
              <a:cxn ang="0">
                <a:pos x="273" y="110"/>
              </a:cxn>
              <a:cxn ang="0">
                <a:pos x="282" y="105"/>
              </a:cxn>
              <a:cxn ang="0">
                <a:pos x="290" y="99"/>
              </a:cxn>
              <a:cxn ang="0">
                <a:pos x="297" y="94"/>
              </a:cxn>
              <a:cxn ang="0">
                <a:pos x="304" y="88"/>
              </a:cxn>
              <a:cxn ang="0">
                <a:pos x="308" y="82"/>
              </a:cxn>
              <a:cxn ang="0">
                <a:pos x="311" y="76"/>
              </a:cxn>
              <a:cxn ang="0">
                <a:pos x="313" y="69"/>
              </a:cxn>
              <a:cxn ang="0">
                <a:pos x="313" y="62"/>
              </a:cxn>
              <a:cxn ang="0">
                <a:pos x="311" y="56"/>
              </a:cxn>
              <a:cxn ang="0">
                <a:pos x="308" y="50"/>
              </a:cxn>
              <a:cxn ang="0">
                <a:pos x="304" y="44"/>
              </a:cxn>
              <a:cxn ang="0">
                <a:pos x="297" y="37"/>
              </a:cxn>
              <a:cxn ang="0">
                <a:pos x="290" y="32"/>
              </a:cxn>
              <a:cxn ang="0">
                <a:pos x="282" y="27"/>
              </a:cxn>
              <a:cxn ang="0">
                <a:pos x="273" y="22"/>
              </a:cxn>
              <a:cxn ang="0">
                <a:pos x="256" y="16"/>
              </a:cxn>
              <a:cxn ang="0">
                <a:pos x="231" y="8"/>
              </a:cxn>
              <a:cxn ang="0">
                <a:pos x="203" y="3"/>
              </a:cxn>
              <a:cxn ang="0">
                <a:pos x="172" y="1"/>
              </a:cxn>
            </a:cxnLst>
            <a:rect l="0" t="0" r="r" b="b"/>
            <a:pathLst>
              <a:path w="313" h="131">
                <a:moveTo>
                  <a:pt x="157" y="0"/>
                </a:moveTo>
                <a:lnTo>
                  <a:pt x="141" y="1"/>
                </a:lnTo>
                <a:lnTo>
                  <a:pt x="125" y="2"/>
                </a:lnTo>
                <a:lnTo>
                  <a:pt x="110" y="3"/>
                </a:lnTo>
                <a:lnTo>
                  <a:pt x="95" y="5"/>
                </a:lnTo>
                <a:lnTo>
                  <a:pt x="82" y="8"/>
                </a:lnTo>
                <a:lnTo>
                  <a:pt x="70" y="11"/>
                </a:lnTo>
                <a:lnTo>
                  <a:pt x="57" y="16"/>
                </a:lnTo>
                <a:lnTo>
                  <a:pt x="46" y="20"/>
                </a:lnTo>
                <a:lnTo>
                  <a:pt x="40" y="22"/>
                </a:lnTo>
                <a:lnTo>
                  <a:pt x="36" y="24"/>
                </a:lnTo>
                <a:lnTo>
                  <a:pt x="31" y="27"/>
                </a:lnTo>
                <a:lnTo>
                  <a:pt x="27" y="29"/>
                </a:lnTo>
                <a:lnTo>
                  <a:pt x="23" y="32"/>
                </a:lnTo>
                <a:lnTo>
                  <a:pt x="19" y="34"/>
                </a:lnTo>
                <a:lnTo>
                  <a:pt x="16" y="37"/>
                </a:lnTo>
                <a:lnTo>
                  <a:pt x="13" y="40"/>
                </a:lnTo>
                <a:lnTo>
                  <a:pt x="9" y="44"/>
                </a:lnTo>
                <a:lnTo>
                  <a:pt x="7" y="47"/>
                </a:lnTo>
                <a:lnTo>
                  <a:pt x="5" y="50"/>
                </a:lnTo>
                <a:lnTo>
                  <a:pt x="3" y="53"/>
                </a:lnTo>
                <a:lnTo>
                  <a:pt x="2" y="56"/>
                </a:lnTo>
                <a:lnTo>
                  <a:pt x="1" y="59"/>
                </a:lnTo>
                <a:lnTo>
                  <a:pt x="0" y="62"/>
                </a:lnTo>
                <a:lnTo>
                  <a:pt x="0" y="65"/>
                </a:lnTo>
                <a:lnTo>
                  <a:pt x="0" y="69"/>
                </a:lnTo>
                <a:lnTo>
                  <a:pt x="1" y="73"/>
                </a:lnTo>
                <a:lnTo>
                  <a:pt x="2" y="76"/>
                </a:lnTo>
                <a:lnTo>
                  <a:pt x="3" y="79"/>
                </a:lnTo>
                <a:lnTo>
                  <a:pt x="5" y="82"/>
                </a:lnTo>
                <a:lnTo>
                  <a:pt x="7" y="85"/>
                </a:lnTo>
                <a:lnTo>
                  <a:pt x="9" y="88"/>
                </a:lnTo>
                <a:lnTo>
                  <a:pt x="13" y="91"/>
                </a:lnTo>
                <a:lnTo>
                  <a:pt x="16" y="94"/>
                </a:lnTo>
                <a:lnTo>
                  <a:pt x="19" y="96"/>
                </a:lnTo>
                <a:lnTo>
                  <a:pt x="23" y="99"/>
                </a:lnTo>
                <a:lnTo>
                  <a:pt x="27" y="102"/>
                </a:lnTo>
                <a:lnTo>
                  <a:pt x="31" y="105"/>
                </a:lnTo>
                <a:lnTo>
                  <a:pt x="36" y="107"/>
                </a:lnTo>
                <a:lnTo>
                  <a:pt x="40" y="110"/>
                </a:lnTo>
                <a:lnTo>
                  <a:pt x="46" y="112"/>
                </a:lnTo>
                <a:lnTo>
                  <a:pt x="57" y="116"/>
                </a:lnTo>
                <a:lnTo>
                  <a:pt x="70" y="119"/>
                </a:lnTo>
                <a:lnTo>
                  <a:pt x="82" y="123"/>
                </a:lnTo>
                <a:lnTo>
                  <a:pt x="95" y="125"/>
                </a:lnTo>
                <a:lnTo>
                  <a:pt x="110" y="127"/>
                </a:lnTo>
                <a:lnTo>
                  <a:pt x="125" y="130"/>
                </a:lnTo>
                <a:lnTo>
                  <a:pt x="141" y="131"/>
                </a:lnTo>
                <a:lnTo>
                  <a:pt x="157" y="131"/>
                </a:lnTo>
                <a:lnTo>
                  <a:pt x="172" y="131"/>
                </a:lnTo>
                <a:lnTo>
                  <a:pt x="188" y="130"/>
                </a:lnTo>
                <a:lnTo>
                  <a:pt x="203" y="127"/>
                </a:lnTo>
                <a:lnTo>
                  <a:pt x="218" y="125"/>
                </a:lnTo>
                <a:lnTo>
                  <a:pt x="231" y="123"/>
                </a:lnTo>
                <a:lnTo>
                  <a:pt x="244" y="119"/>
                </a:lnTo>
                <a:lnTo>
                  <a:pt x="256" y="116"/>
                </a:lnTo>
                <a:lnTo>
                  <a:pt x="267" y="112"/>
                </a:lnTo>
                <a:lnTo>
                  <a:pt x="273" y="110"/>
                </a:lnTo>
                <a:lnTo>
                  <a:pt x="278" y="107"/>
                </a:lnTo>
                <a:lnTo>
                  <a:pt x="282" y="105"/>
                </a:lnTo>
                <a:lnTo>
                  <a:pt x="286" y="102"/>
                </a:lnTo>
                <a:lnTo>
                  <a:pt x="290" y="99"/>
                </a:lnTo>
                <a:lnTo>
                  <a:pt x="294" y="96"/>
                </a:lnTo>
                <a:lnTo>
                  <a:pt x="297" y="94"/>
                </a:lnTo>
                <a:lnTo>
                  <a:pt x="301" y="91"/>
                </a:lnTo>
                <a:lnTo>
                  <a:pt x="304" y="88"/>
                </a:lnTo>
                <a:lnTo>
                  <a:pt x="306" y="85"/>
                </a:lnTo>
                <a:lnTo>
                  <a:pt x="308" y="82"/>
                </a:lnTo>
                <a:lnTo>
                  <a:pt x="310" y="79"/>
                </a:lnTo>
                <a:lnTo>
                  <a:pt x="311" y="76"/>
                </a:lnTo>
                <a:lnTo>
                  <a:pt x="312" y="73"/>
                </a:lnTo>
                <a:lnTo>
                  <a:pt x="313" y="69"/>
                </a:lnTo>
                <a:lnTo>
                  <a:pt x="313" y="65"/>
                </a:lnTo>
                <a:lnTo>
                  <a:pt x="313" y="62"/>
                </a:lnTo>
                <a:lnTo>
                  <a:pt x="312" y="59"/>
                </a:lnTo>
                <a:lnTo>
                  <a:pt x="311" y="56"/>
                </a:lnTo>
                <a:lnTo>
                  <a:pt x="310" y="53"/>
                </a:lnTo>
                <a:lnTo>
                  <a:pt x="308" y="50"/>
                </a:lnTo>
                <a:lnTo>
                  <a:pt x="306" y="47"/>
                </a:lnTo>
                <a:lnTo>
                  <a:pt x="304" y="44"/>
                </a:lnTo>
                <a:lnTo>
                  <a:pt x="301" y="40"/>
                </a:lnTo>
                <a:lnTo>
                  <a:pt x="297" y="37"/>
                </a:lnTo>
                <a:lnTo>
                  <a:pt x="294" y="34"/>
                </a:lnTo>
                <a:lnTo>
                  <a:pt x="290" y="32"/>
                </a:lnTo>
                <a:lnTo>
                  <a:pt x="286" y="29"/>
                </a:lnTo>
                <a:lnTo>
                  <a:pt x="282" y="27"/>
                </a:lnTo>
                <a:lnTo>
                  <a:pt x="278" y="24"/>
                </a:lnTo>
                <a:lnTo>
                  <a:pt x="273" y="22"/>
                </a:lnTo>
                <a:lnTo>
                  <a:pt x="267" y="20"/>
                </a:lnTo>
                <a:lnTo>
                  <a:pt x="256" y="16"/>
                </a:lnTo>
                <a:lnTo>
                  <a:pt x="244" y="11"/>
                </a:lnTo>
                <a:lnTo>
                  <a:pt x="231" y="8"/>
                </a:lnTo>
                <a:lnTo>
                  <a:pt x="218" y="5"/>
                </a:lnTo>
                <a:lnTo>
                  <a:pt x="203" y="3"/>
                </a:lnTo>
                <a:lnTo>
                  <a:pt x="188" y="2"/>
                </a:lnTo>
                <a:lnTo>
                  <a:pt x="172" y="1"/>
                </a:lnTo>
                <a:lnTo>
                  <a:pt x="157" y="0"/>
                </a:lnTo>
              </a:path>
            </a:pathLst>
          </a:custGeom>
          <a:noFill/>
          <a:ln w="9525">
            <a:solidFill>
              <a:srgbClr val="000000"/>
            </a:solidFill>
            <a:prstDash val="solid"/>
            <a:round/>
            <a:headEnd/>
            <a:tailEnd/>
          </a:ln>
        </p:spPr>
        <p:txBody>
          <a:bodyPr/>
          <a:lstStyle/>
          <a:p>
            <a:endParaRPr lang="en-US"/>
          </a:p>
        </p:txBody>
      </p:sp>
      <p:sp>
        <p:nvSpPr>
          <p:cNvPr id="1667147" name="Rectangle 75"/>
          <p:cNvSpPr>
            <a:spLocks noChangeArrowheads="1"/>
          </p:cNvSpPr>
          <p:nvPr/>
        </p:nvSpPr>
        <p:spPr bwMode="auto">
          <a:xfrm>
            <a:off x="4260850" y="1727200"/>
            <a:ext cx="838200" cy="419100"/>
          </a:xfrm>
          <a:prstGeom prst="rect">
            <a:avLst/>
          </a:prstGeom>
          <a:solidFill>
            <a:srgbClr val="FFFFFF"/>
          </a:solidFill>
          <a:ln w="9525">
            <a:noFill/>
            <a:miter lim="800000"/>
            <a:headEnd/>
            <a:tailEnd/>
          </a:ln>
        </p:spPr>
        <p:txBody>
          <a:bodyPr/>
          <a:lstStyle/>
          <a:p>
            <a:endParaRPr lang="en-US"/>
          </a:p>
        </p:txBody>
      </p:sp>
      <p:sp>
        <p:nvSpPr>
          <p:cNvPr id="1667148" name="Rectangle 76"/>
          <p:cNvSpPr>
            <a:spLocks noChangeArrowheads="1"/>
          </p:cNvSpPr>
          <p:nvPr/>
        </p:nvSpPr>
        <p:spPr bwMode="auto">
          <a:xfrm>
            <a:off x="4260850" y="1727200"/>
            <a:ext cx="838200" cy="419100"/>
          </a:xfrm>
          <a:prstGeom prst="rect">
            <a:avLst/>
          </a:prstGeom>
          <a:noFill/>
          <a:ln w="12700">
            <a:solidFill>
              <a:srgbClr val="000000"/>
            </a:solidFill>
            <a:miter lim="800000"/>
            <a:headEnd/>
            <a:tailEnd/>
          </a:ln>
        </p:spPr>
        <p:txBody>
          <a:bodyPr/>
          <a:lstStyle/>
          <a:p>
            <a:endParaRPr lang="en-US"/>
          </a:p>
        </p:txBody>
      </p:sp>
      <p:sp>
        <p:nvSpPr>
          <p:cNvPr id="1667149" name="Line 77"/>
          <p:cNvSpPr>
            <a:spLocks noChangeShapeType="1"/>
          </p:cNvSpPr>
          <p:nvPr/>
        </p:nvSpPr>
        <p:spPr bwMode="auto">
          <a:xfrm flipV="1">
            <a:off x="4511675" y="1851025"/>
            <a:ext cx="323850" cy="163513"/>
          </a:xfrm>
          <a:prstGeom prst="line">
            <a:avLst/>
          </a:prstGeom>
          <a:noFill/>
          <a:ln w="9525">
            <a:solidFill>
              <a:srgbClr val="000000"/>
            </a:solidFill>
            <a:round/>
            <a:headEnd/>
            <a:tailEnd/>
          </a:ln>
        </p:spPr>
        <p:txBody>
          <a:bodyPr/>
          <a:lstStyle/>
          <a:p>
            <a:endParaRPr lang="en-US"/>
          </a:p>
        </p:txBody>
      </p:sp>
      <p:sp>
        <p:nvSpPr>
          <p:cNvPr id="1667150" name="Line 78"/>
          <p:cNvSpPr>
            <a:spLocks noChangeShapeType="1"/>
          </p:cNvSpPr>
          <p:nvPr/>
        </p:nvSpPr>
        <p:spPr bwMode="auto">
          <a:xfrm>
            <a:off x="4510088" y="1860550"/>
            <a:ext cx="304800" cy="152400"/>
          </a:xfrm>
          <a:prstGeom prst="line">
            <a:avLst/>
          </a:prstGeom>
          <a:noFill/>
          <a:ln w="9525">
            <a:solidFill>
              <a:srgbClr val="000000"/>
            </a:solidFill>
            <a:round/>
            <a:headEnd/>
            <a:tailEnd/>
          </a:ln>
        </p:spPr>
        <p:txBody>
          <a:bodyPr/>
          <a:lstStyle/>
          <a:p>
            <a:endParaRPr lang="en-US"/>
          </a:p>
        </p:txBody>
      </p:sp>
      <p:sp>
        <p:nvSpPr>
          <p:cNvPr id="1667151" name="Freeform 79"/>
          <p:cNvSpPr>
            <a:spLocks/>
          </p:cNvSpPr>
          <p:nvPr/>
        </p:nvSpPr>
        <p:spPr bwMode="auto">
          <a:xfrm>
            <a:off x="4416425" y="1833563"/>
            <a:ext cx="496888" cy="207962"/>
          </a:xfrm>
          <a:custGeom>
            <a:avLst/>
            <a:gdLst/>
            <a:ahLst/>
            <a:cxnLst>
              <a:cxn ang="0">
                <a:pos x="141" y="1"/>
              </a:cxn>
              <a:cxn ang="0">
                <a:pos x="110" y="3"/>
              </a:cxn>
              <a:cxn ang="0">
                <a:pos x="82" y="8"/>
              </a:cxn>
              <a:cxn ang="0">
                <a:pos x="57" y="16"/>
              </a:cxn>
              <a:cxn ang="0">
                <a:pos x="40" y="22"/>
              </a:cxn>
              <a:cxn ang="0">
                <a:pos x="31" y="27"/>
              </a:cxn>
              <a:cxn ang="0">
                <a:pos x="23" y="32"/>
              </a:cxn>
              <a:cxn ang="0">
                <a:pos x="16" y="37"/>
              </a:cxn>
              <a:cxn ang="0">
                <a:pos x="9" y="44"/>
              </a:cxn>
              <a:cxn ang="0">
                <a:pos x="5" y="50"/>
              </a:cxn>
              <a:cxn ang="0">
                <a:pos x="2" y="56"/>
              </a:cxn>
              <a:cxn ang="0">
                <a:pos x="0" y="62"/>
              </a:cxn>
              <a:cxn ang="0">
                <a:pos x="0" y="69"/>
              </a:cxn>
              <a:cxn ang="0">
                <a:pos x="2" y="76"/>
              </a:cxn>
              <a:cxn ang="0">
                <a:pos x="5" y="82"/>
              </a:cxn>
              <a:cxn ang="0">
                <a:pos x="9" y="88"/>
              </a:cxn>
              <a:cxn ang="0">
                <a:pos x="16" y="94"/>
              </a:cxn>
              <a:cxn ang="0">
                <a:pos x="23" y="99"/>
              </a:cxn>
              <a:cxn ang="0">
                <a:pos x="31" y="105"/>
              </a:cxn>
              <a:cxn ang="0">
                <a:pos x="40" y="110"/>
              </a:cxn>
              <a:cxn ang="0">
                <a:pos x="57" y="116"/>
              </a:cxn>
              <a:cxn ang="0">
                <a:pos x="82" y="123"/>
              </a:cxn>
              <a:cxn ang="0">
                <a:pos x="110" y="127"/>
              </a:cxn>
              <a:cxn ang="0">
                <a:pos x="141" y="131"/>
              </a:cxn>
              <a:cxn ang="0">
                <a:pos x="172" y="131"/>
              </a:cxn>
              <a:cxn ang="0">
                <a:pos x="203" y="127"/>
              </a:cxn>
              <a:cxn ang="0">
                <a:pos x="231" y="123"/>
              </a:cxn>
              <a:cxn ang="0">
                <a:pos x="256" y="116"/>
              </a:cxn>
              <a:cxn ang="0">
                <a:pos x="273" y="110"/>
              </a:cxn>
              <a:cxn ang="0">
                <a:pos x="282" y="105"/>
              </a:cxn>
              <a:cxn ang="0">
                <a:pos x="290" y="99"/>
              </a:cxn>
              <a:cxn ang="0">
                <a:pos x="297" y="94"/>
              </a:cxn>
              <a:cxn ang="0">
                <a:pos x="304" y="88"/>
              </a:cxn>
              <a:cxn ang="0">
                <a:pos x="308" y="82"/>
              </a:cxn>
              <a:cxn ang="0">
                <a:pos x="311" y="76"/>
              </a:cxn>
              <a:cxn ang="0">
                <a:pos x="313" y="69"/>
              </a:cxn>
              <a:cxn ang="0">
                <a:pos x="313" y="62"/>
              </a:cxn>
              <a:cxn ang="0">
                <a:pos x="311" y="56"/>
              </a:cxn>
              <a:cxn ang="0">
                <a:pos x="308" y="50"/>
              </a:cxn>
              <a:cxn ang="0">
                <a:pos x="304" y="44"/>
              </a:cxn>
              <a:cxn ang="0">
                <a:pos x="297" y="37"/>
              </a:cxn>
              <a:cxn ang="0">
                <a:pos x="290" y="32"/>
              </a:cxn>
              <a:cxn ang="0">
                <a:pos x="282" y="27"/>
              </a:cxn>
              <a:cxn ang="0">
                <a:pos x="273" y="22"/>
              </a:cxn>
              <a:cxn ang="0">
                <a:pos x="256" y="16"/>
              </a:cxn>
              <a:cxn ang="0">
                <a:pos x="231" y="8"/>
              </a:cxn>
              <a:cxn ang="0">
                <a:pos x="203" y="3"/>
              </a:cxn>
              <a:cxn ang="0">
                <a:pos x="172" y="1"/>
              </a:cxn>
            </a:cxnLst>
            <a:rect l="0" t="0" r="r" b="b"/>
            <a:pathLst>
              <a:path w="313" h="131">
                <a:moveTo>
                  <a:pt x="157" y="0"/>
                </a:moveTo>
                <a:lnTo>
                  <a:pt x="141" y="1"/>
                </a:lnTo>
                <a:lnTo>
                  <a:pt x="125" y="2"/>
                </a:lnTo>
                <a:lnTo>
                  <a:pt x="110" y="3"/>
                </a:lnTo>
                <a:lnTo>
                  <a:pt x="95" y="5"/>
                </a:lnTo>
                <a:lnTo>
                  <a:pt x="82" y="8"/>
                </a:lnTo>
                <a:lnTo>
                  <a:pt x="70" y="11"/>
                </a:lnTo>
                <a:lnTo>
                  <a:pt x="57" y="16"/>
                </a:lnTo>
                <a:lnTo>
                  <a:pt x="46" y="20"/>
                </a:lnTo>
                <a:lnTo>
                  <a:pt x="40" y="22"/>
                </a:lnTo>
                <a:lnTo>
                  <a:pt x="36" y="24"/>
                </a:lnTo>
                <a:lnTo>
                  <a:pt x="31" y="27"/>
                </a:lnTo>
                <a:lnTo>
                  <a:pt x="27" y="29"/>
                </a:lnTo>
                <a:lnTo>
                  <a:pt x="23" y="32"/>
                </a:lnTo>
                <a:lnTo>
                  <a:pt x="19" y="34"/>
                </a:lnTo>
                <a:lnTo>
                  <a:pt x="16" y="37"/>
                </a:lnTo>
                <a:lnTo>
                  <a:pt x="13" y="40"/>
                </a:lnTo>
                <a:lnTo>
                  <a:pt x="9" y="44"/>
                </a:lnTo>
                <a:lnTo>
                  <a:pt x="7" y="47"/>
                </a:lnTo>
                <a:lnTo>
                  <a:pt x="5" y="50"/>
                </a:lnTo>
                <a:lnTo>
                  <a:pt x="3" y="53"/>
                </a:lnTo>
                <a:lnTo>
                  <a:pt x="2" y="56"/>
                </a:lnTo>
                <a:lnTo>
                  <a:pt x="1" y="59"/>
                </a:lnTo>
                <a:lnTo>
                  <a:pt x="0" y="62"/>
                </a:lnTo>
                <a:lnTo>
                  <a:pt x="0" y="65"/>
                </a:lnTo>
                <a:lnTo>
                  <a:pt x="0" y="69"/>
                </a:lnTo>
                <a:lnTo>
                  <a:pt x="1" y="73"/>
                </a:lnTo>
                <a:lnTo>
                  <a:pt x="2" y="76"/>
                </a:lnTo>
                <a:lnTo>
                  <a:pt x="3" y="79"/>
                </a:lnTo>
                <a:lnTo>
                  <a:pt x="5" y="82"/>
                </a:lnTo>
                <a:lnTo>
                  <a:pt x="7" y="85"/>
                </a:lnTo>
                <a:lnTo>
                  <a:pt x="9" y="88"/>
                </a:lnTo>
                <a:lnTo>
                  <a:pt x="13" y="91"/>
                </a:lnTo>
                <a:lnTo>
                  <a:pt x="16" y="94"/>
                </a:lnTo>
                <a:lnTo>
                  <a:pt x="19" y="96"/>
                </a:lnTo>
                <a:lnTo>
                  <a:pt x="23" y="99"/>
                </a:lnTo>
                <a:lnTo>
                  <a:pt x="27" y="102"/>
                </a:lnTo>
                <a:lnTo>
                  <a:pt x="31" y="105"/>
                </a:lnTo>
                <a:lnTo>
                  <a:pt x="36" y="107"/>
                </a:lnTo>
                <a:lnTo>
                  <a:pt x="40" y="110"/>
                </a:lnTo>
                <a:lnTo>
                  <a:pt x="46" y="112"/>
                </a:lnTo>
                <a:lnTo>
                  <a:pt x="57" y="116"/>
                </a:lnTo>
                <a:lnTo>
                  <a:pt x="70" y="119"/>
                </a:lnTo>
                <a:lnTo>
                  <a:pt x="82" y="123"/>
                </a:lnTo>
                <a:lnTo>
                  <a:pt x="95" y="125"/>
                </a:lnTo>
                <a:lnTo>
                  <a:pt x="110" y="127"/>
                </a:lnTo>
                <a:lnTo>
                  <a:pt x="125" y="130"/>
                </a:lnTo>
                <a:lnTo>
                  <a:pt x="141" y="131"/>
                </a:lnTo>
                <a:lnTo>
                  <a:pt x="157" y="131"/>
                </a:lnTo>
                <a:lnTo>
                  <a:pt x="172" y="131"/>
                </a:lnTo>
                <a:lnTo>
                  <a:pt x="188" y="130"/>
                </a:lnTo>
                <a:lnTo>
                  <a:pt x="203" y="127"/>
                </a:lnTo>
                <a:lnTo>
                  <a:pt x="218" y="125"/>
                </a:lnTo>
                <a:lnTo>
                  <a:pt x="231" y="123"/>
                </a:lnTo>
                <a:lnTo>
                  <a:pt x="244" y="119"/>
                </a:lnTo>
                <a:lnTo>
                  <a:pt x="256" y="116"/>
                </a:lnTo>
                <a:lnTo>
                  <a:pt x="267" y="112"/>
                </a:lnTo>
                <a:lnTo>
                  <a:pt x="273" y="110"/>
                </a:lnTo>
                <a:lnTo>
                  <a:pt x="278" y="107"/>
                </a:lnTo>
                <a:lnTo>
                  <a:pt x="282" y="105"/>
                </a:lnTo>
                <a:lnTo>
                  <a:pt x="286" y="102"/>
                </a:lnTo>
                <a:lnTo>
                  <a:pt x="290" y="99"/>
                </a:lnTo>
                <a:lnTo>
                  <a:pt x="294" y="96"/>
                </a:lnTo>
                <a:lnTo>
                  <a:pt x="297" y="94"/>
                </a:lnTo>
                <a:lnTo>
                  <a:pt x="301" y="91"/>
                </a:lnTo>
                <a:lnTo>
                  <a:pt x="304" y="88"/>
                </a:lnTo>
                <a:lnTo>
                  <a:pt x="306" y="85"/>
                </a:lnTo>
                <a:lnTo>
                  <a:pt x="308" y="82"/>
                </a:lnTo>
                <a:lnTo>
                  <a:pt x="310" y="79"/>
                </a:lnTo>
                <a:lnTo>
                  <a:pt x="311" y="76"/>
                </a:lnTo>
                <a:lnTo>
                  <a:pt x="312" y="73"/>
                </a:lnTo>
                <a:lnTo>
                  <a:pt x="313" y="69"/>
                </a:lnTo>
                <a:lnTo>
                  <a:pt x="313" y="65"/>
                </a:lnTo>
                <a:lnTo>
                  <a:pt x="313" y="62"/>
                </a:lnTo>
                <a:lnTo>
                  <a:pt x="312" y="59"/>
                </a:lnTo>
                <a:lnTo>
                  <a:pt x="311" y="56"/>
                </a:lnTo>
                <a:lnTo>
                  <a:pt x="310" y="53"/>
                </a:lnTo>
                <a:lnTo>
                  <a:pt x="308" y="50"/>
                </a:lnTo>
                <a:lnTo>
                  <a:pt x="306" y="47"/>
                </a:lnTo>
                <a:lnTo>
                  <a:pt x="304" y="44"/>
                </a:lnTo>
                <a:lnTo>
                  <a:pt x="301" y="40"/>
                </a:lnTo>
                <a:lnTo>
                  <a:pt x="297" y="37"/>
                </a:lnTo>
                <a:lnTo>
                  <a:pt x="294" y="34"/>
                </a:lnTo>
                <a:lnTo>
                  <a:pt x="290" y="32"/>
                </a:lnTo>
                <a:lnTo>
                  <a:pt x="286" y="29"/>
                </a:lnTo>
                <a:lnTo>
                  <a:pt x="282" y="27"/>
                </a:lnTo>
                <a:lnTo>
                  <a:pt x="278" y="24"/>
                </a:lnTo>
                <a:lnTo>
                  <a:pt x="273" y="22"/>
                </a:lnTo>
                <a:lnTo>
                  <a:pt x="267" y="20"/>
                </a:lnTo>
                <a:lnTo>
                  <a:pt x="256" y="16"/>
                </a:lnTo>
                <a:lnTo>
                  <a:pt x="244" y="11"/>
                </a:lnTo>
                <a:lnTo>
                  <a:pt x="231" y="8"/>
                </a:lnTo>
                <a:lnTo>
                  <a:pt x="218" y="5"/>
                </a:lnTo>
                <a:lnTo>
                  <a:pt x="203" y="3"/>
                </a:lnTo>
                <a:lnTo>
                  <a:pt x="188" y="2"/>
                </a:lnTo>
                <a:lnTo>
                  <a:pt x="172" y="1"/>
                </a:lnTo>
                <a:lnTo>
                  <a:pt x="157" y="0"/>
                </a:lnTo>
              </a:path>
            </a:pathLst>
          </a:custGeom>
          <a:noFill/>
          <a:ln w="9525">
            <a:solidFill>
              <a:srgbClr val="000000"/>
            </a:solidFill>
            <a:prstDash val="solid"/>
            <a:round/>
            <a:headEnd/>
            <a:tailEnd/>
          </a:ln>
        </p:spPr>
        <p:txBody>
          <a:bodyPr/>
          <a:lstStyle/>
          <a:p>
            <a:endParaRPr lang="en-US"/>
          </a:p>
        </p:txBody>
      </p:sp>
      <p:sp>
        <p:nvSpPr>
          <p:cNvPr id="1667152" name="Line 80"/>
          <p:cNvSpPr>
            <a:spLocks noChangeShapeType="1"/>
          </p:cNvSpPr>
          <p:nvPr/>
        </p:nvSpPr>
        <p:spPr bwMode="auto">
          <a:xfrm flipV="1">
            <a:off x="4511675" y="1851025"/>
            <a:ext cx="323850" cy="163513"/>
          </a:xfrm>
          <a:prstGeom prst="line">
            <a:avLst/>
          </a:prstGeom>
          <a:noFill/>
          <a:ln w="9525">
            <a:solidFill>
              <a:srgbClr val="000000"/>
            </a:solidFill>
            <a:round/>
            <a:headEnd/>
            <a:tailEnd/>
          </a:ln>
        </p:spPr>
        <p:txBody>
          <a:bodyPr/>
          <a:lstStyle/>
          <a:p>
            <a:endParaRPr lang="en-US"/>
          </a:p>
        </p:txBody>
      </p:sp>
      <p:sp>
        <p:nvSpPr>
          <p:cNvPr id="1667153" name="Line 81"/>
          <p:cNvSpPr>
            <a:spLocks noChangeShapeType="1"/>
          </p:cNvSpPr>
          <p:nvPr/>
        </p:nvSpPr>
        <p:spPr bwMode="auto">
          <a:xfrm>
            <a:off x="4510088" y="1860550"/>
            <a:ext cx="304800" cy="152400"/>
          </a:xfrm>
          <a:prstGeom prst="line">
            <a:avLst/>
          </a:prstGeom>
          <a:noFill/>
          <a:ln w="9525">
            <a:solidFill>
              <a:srgbClr val="000000"/>
            </a:solidFill>
            <a:round/>
            <a:headEnd/>
            <a:tailEnd/>
          </a:ln>
        </p:spPr>
        <p:txBody>
          <a:bodyPr/>
          <a:lstStyle/>
          <a:p>
            <a:endParaRPr lang="en-US"/>
          </a:p>
        </p:txBody>
      </p:sp>
      <p:sp>
        <p:nvSpPr>
          <p:cNvPr id="1667154" name="Freeform 82"/>
          <p:cNvSpPr>
            <a:spLocks/>
          </p:cNvSpPr>
          <p:nvPr/>
        </p:nvSpPr>
        <p:spPr bwMode="auto">
          <a:xfrm>
            <a:off x="4416425" y="1833563"/>
            <a:ext cx="496888" cy="207962"/>
          </a:xfrm>
          <a:custGeom>
            <a:avLst/>
            <a:gdLst/>
            <a:ahLst/>
            <a:cxnLst>
              <a:cxn ang="0">
                <a:pos x="141" y="1"/>
              </a:cxn>
              <a:cxn ang="0">
                <a:pos x="110" y="3"/>
              </a:cxn>
              <a:cxn ang="0">
                <a:pos x="82" y="8"/>
              </a:cxn>
              <a:cxn ang="0">
                <a:pos x="57" y="16"/>
              </a:cxn>
              <a:cxn ang="0">
                <a:pos x="40" y="22"/>
              </a:cxn>
              <a:cxn ang="0">
                <a:pos x="31" y="27"/>
              </a:cxn>
              <a:cxn ang="0">
                <a:pos x="23" y="32"/>
              </a:cxn>
              <a:cxn ang="0">
                <a:pos x="16" y="37"/>
              </a:cxn>
              <a:cxn ang="0">
                <a:pos x="9" y="44"/>
              </a:cxn>
              <a:cxn ang="0">
                <a:pos x="5" y="50"/>
              </a:cxn>
              <a:cxn ang="0">
                <a:pos x="2" y="56"/>
              </a:cxn>
              <a:cxn ang="0">
                <a:pos x="0" y="62"/>
              </a:cxn>
              <a:cxn ang="0">
                <a:pos x="0" y="69"/>
              </a:cxn>
              <a:cxn ang="0">
                <a:pos x="2" y="76"/>
              </a:cxn>
              <a:cxn ang="0">
                <a:pos x="5" y="82"/>
              </a:cxn>
              <a:cxn ang="0">
                <a:pos x="9" y="88"/>
              </a:cxn>
              <a:cxn ang="0">
                <a:pos x="16" y="94"/>
              </a:cxn>
              <a:cxn ang="0">
                <a:pos x="23" y="99"/>
              </a:cxn>
              <a:cxn ang="0">
                <a:pos x="31" y="105"/>
              </a:cxn>
              <a:cxn ang="0">
                <a:pos x="40" y="110"/>
              </a:cxn>
              <a:cxn ang="0">
                <a:pos x="57" y="116"/>
              </a:cxn>
              <a:cxn ang="0">
                <a:pos x="82" y="123"/>
              </a:cxn>
              <a:cxn ang="0">
                <a:pos x="110" y="127"/>
              </a:cxn>
              <a:cxn ang="0">
                <a:pos x="141" y="131"/>
              </a:cxn>
              <a:cxn ang="0">
                <a:pos x="172" y="131"/>
              </a:cxn>
              <a:cxn ang="0">
                <a:pos x="203" y="127"/>
              </a:cxn>
              <a:cxn ang="0">
                <a:pos x="231" y="123"/>
              </a:cxn>
              <a:cxn ang="0">
                <a:pos x="256" y="116"/>
              </a:cxn>
              <a:cxn ang="0">
                <a:pos x="273" y="110"/>
              </a:cxn>
              <a:cxn ang="0">
                <a:pos x="282" y="105"/>
              </a:cxn>
              <a:cxn ang="0">
                <a:pos x="290" y="99"/>
              </a:cxn>
              <a:cxn ang="0">
                <a:pos x="297" y="94"/>
              </a:cxn>
              <a:cxn ang="0">
                <a:pos x="304" y="88"/>
              </a:cxn>
              <a:cxn ang="0">
                <a:pos x="308" y="82"/>
              </a:cxn>
              <a:cxn ang="0">
                <a:pos x="311" y="76"/>
              </a:cxn>
              <a:cxn ang="0">
                <a:pos x="313" y="69"/>
              </a:cxn>
              <a:cxn ang="0">
                <a:pos x="313" y="62"/>
              </a:cxn>
              <a:cxn ang="0">
                <a:pos x="311" y="56"/>
              </a:cxn>
              <a:cxn ang="0">
                <a:pos x="308" y="50"/>
              </a:cxn>
              <a:cxn ang="0">
                <a:pos x="304" y="44"/>
              </a:cxn>
              <a:cxn ang="0">
                <a:pos x="297" y="37"/>
              </a:cxn>
              <a:cxn ang="0">
                <a:pos x="290" y="32"/>
              </a:cxn>
              <a:cxn ang="0">
                <a:pos x="282" y="27"/>
              </a:cxn>
              <a:cxn ang="0">
                <a:pos x="273" y="22"/>
              </a:cxn>
              <a:cxn ang="0">
                <a:pos x="256" y="16"/>
              </a:cxn>
              <a:cxn ang="0">
                <a:pos x="231" y="8"/>
              </a:cxn>
              <a:cxn ang="0">
                <a:pos x="203" y="3"/>
              </a:cxn>
              <a:cxn ang="0">
                <a:pos x="172" y="1"/>
              </a:cxn>
            </a:cxnLst>
            <a:rect l="0" t="0" r="r" b="b"/>
            <a:pathLst>
              <a:path w="313" h="131">
                <a:moveTo>
                  <a:pt x="157" y="0"/>
                </a:moveTo>
                <a:lnTo>
                  <a:pt x="141" y="1"/>
                </a:lnTo>
                <a:lnTo>
                  <a:pt x="125" y="2"/>
                </a:lnTo>
                <a:lnTo>
                  <a:pt x="110" y="3"/>
                </a:lnTo>
                <a:lnTo>
                  <a:pt x="95" y="5"/>
                </a:lnTo>
                <a:lnTo>
                  <a:pt x="82" y="8"/>
                </a:lnTo>
                <a:lnTo>
                  <a:pt x="70" y="11"/>
                </a:lnTo>
                <a:lnTo>
                  <a:pt x="57" y="16"/>
                </a:lnTo>
                <a:lnTo>
                  <a:pt x="46" y="20"/>
                </a:lnTo>
                <a:lnTo>
                  <a:pt x="40" y="22"/>
                </a:lnTo>
                <a:lnTo>
                  <a:pt x="36" y="24"/>
                </a:lnTo>
                <a:lnTo>
                  <a:pt x="31" y="27"/>
                </a:lnTo>
                <a:lnTo>
                  <a:pt x="27" y="29"/>
                </a:lnTo>
                <a:lnTo>
                  <a:pt x="23" y="32"/>
                </a:lnTo>
                <a:lnTo>
                  <a:pt x="19" y="34"/>
                </a:lnTo>
                <a:lnTo>
                  <a:pt x="16" y="37"/>
                </a:lnTo>
                <a:lnTo>
                  <a:pt x="13" y="40"/>
                </a:lnTo>
                <a:lnTo>
                  <a:pt x="9" y="44"/>
                </a:lnTo>
                <a:lnTo>
                  <a:pt x="7" y="47"/>
                </a:lnTo>
                <a:lnTo>
                  <a:pt x="5" y="50"/>
                </a:lnTo>
                <a:lnTo>
                  <a:pt x="3" y="53"/>
                </a:lnTo>
                <a:lnTo>
                  <a:pt x="2" y="56"/>
                </a:lnTo>
                <a:lnTo>
                  <a:pt x="1" y="59"/>
                </a:lnTo>
                <a:lnTo>
                  <a:pt x="0" y="62"/>
                </a:lnTo>
                <a:lnTo>
                  <a:pt x="0" y="65"/>
                </a:lnTo>
                <a:lnTo>
                  <a:pt x="0" y="69"/>
                </a:lnTo>
                <a:lnTo>
                  <a:pt x="1" y="73"/>
                </a:lnTo>
                <a:lnTo>
                  <a:pt x="2" y="76"/>
                </a:lnTo>
                <a:lnTo>
                  <a:pt x="3" y="79"/>
                </a:lnTo>
                <a:lnTo>
                  <a:pt x="5" y="82"/>
                </a:lnTo>
                <a:lnTo>
                  <a:pt x="7" y="85"/>
                </a:lnTo>
                <a:lnTo>
                  <a:pt x="9" y="88"/>
                </a:lnTo>
                <a:lnTo>
                  <a:pt x="13" y="91"/>
                </a:lnTo>
                <a:lnTo>
                  <a:pt x="16" y="94"/>
                </a:lnTo>
                <a:lnTo>
                  <a:pt x="19" y="96"/>
                </a:lnTo>
                <a:lnTo>
                  <a:pt x="23" y="99"/>
                </a:lnTo>
                <a:lnTo>
                  <a:pt x="27" y="102"/>
                </a:lnTo>
                <a:lnTo>
                  <a:pt x="31" y="105"/>
                </a:lnTo>
                <a:lnTo>
                  <a:pt x="36" y="107"/>
                </a:lnTo>
                <a:lnTo>
                  <a:pt x="40" y="110"/>
                </a:lnTo>
                <a:lnTo>
                  <a:pt x="46" y="112"/>
                </a:lnTo>
                <a:lnTo>
                  <a:pt x="57" y="116"/>
                </a:lnTo>
                <a:lnTo>
                  <a:pt x="70" y="119"/>
                </a:lnTo>
                <a:lnTo>
                  <a:pt x="82" y="123"/>
                </a:lnTo>
                <a:lnTo>
                  <a:pt x="95" y="125"/>
                </a:lnTo>
                <a:lnTo>
                  <a:pt x="110" y="127"/>
                </a:lnTo>
                <a:lnTo>
                  <a:pt x="125" y="130"/>
                </a:lnTo>
                <a:lnTo>
                  <a:pt x="141" y="131"/>
                </a:lnTo>
                <a:lnTo>
                  <a:pt x="157" y="131"/>
                </a:lnTo>
                <a:lnTo>
                  <a:pt x="172" y="131"/>
                </a:lnTo>
                <a:lnTo>
                  <a:pt x="188" y="130"/>
                </a:lnTo>
                <a:lnTo>
                  <a:pt x="203" y="127"/>
                </a:lnTo>
                <a:lnTo>
                  <a:pt x="218" y="125"/>
                </a:lnTo>
                <a:lnTo>
                  <a:pt x="231" y="123"/>
                </a:lnTo>
                <a:lnTo>
                  <a:pt x="244" y="119"/>
                </a:lnTo>
                <a:lnTo>
                  <a:pt x="256" y="116"/>
                </a:lnTo>
                <a:lnTo>
                  <a:pt x="267" y="112"/>
                </a:lnTo>
                <a:lnTo>
                  <a:pt x="273" y="110"/>
                </a:lnTo>
                <a:lnTo>
                  <a:pt x="278" y="107"/>
                </a:lnTo>
                <a:lnTo>
                  <a:pt x="282" y="105"/>
                </a:lnTo>
                <a:lnTo>
                  <a:pt x="286" y="102"/>
                </a:lnTo>
                <a:lnTo>
                  <a:pt x="290" y="99"/>
                </a:lnTo>
                <a:lnTo>
                  <a:pt x="294" y="96"/>
                </a:lnTo>
                <a:lnTo>
                  <a:pt x="297" y="94"/>
                </a:lnTo>
                <a:lnTo>
                  <a:pt x="301" y="91"/>
                </a:lnTo>
                <a:lnTo>
                  <a:pt x="304" y="88"/>
                </a:lnTo>
                <a:lnTo>
                  <a:pt x="306" y="85"/>
                </a:lnTo>
                <a:lnTo>
                  <a:pt x="308" y="82"/>
                </a:lnTo>
                <a:lnTo>
                  <a:pt x="310" y="79"/>
                </a:lnTo>
                <a:lnTo>
                  <a:pt x="311" y="76"/>
                </a:lnTo>
                <a:lnTo>
                  <a:pt x="312" y="73"/>
                </a:lnTo>
                <a:lnTo>
                  <a:pt x="313" y="69"/>
                </a:lnTo>
                <a:lnTo>
                  <a:pt x="313" y="65"/>
                </a:lnTo>
                <a:lnTo>
                  <a:pt x="313" y="62"/>
                </a:lnTo>
                <a:lnTo>
                  <a:pt x="312" y="59"/>
                </a:lnTo>
                <a:lnTo>
                  <a:pt x="311" y="56"/>
                </a:lnTo>
                <a:lnTo>
                  <a:pt x="310" y="53"/>
                </a:lnTo>
                <a:lnTo>
                  <a:pt x="308" y="50"/>
                </a:lnTo>
                <a:lnTo>
                  <a:pt x="306" y="47"/>
                </a:lnTo>
                <a:lnTo>
                  <a:pt x="304" y="44"/>
                </a:lnTo>
                <a:lnTo>
                  <a:pt x="301" y="40"/>
                </a:lnTo>
                <a:lnTo>
                  <a:pt x="297" y="37"/>
                </a:lnTo>
                <a:lnTo>
                  <a:pt x="294" y="34"/>
                </a:lnTo>
                <a:lnTo>
                  <a:pt x="290" y="32"/>
                </a:lnTo>
                <a:lnTo>
                  <a:pt x="286" y="29"/>
                </a:lnTo>
                <a:lnTo>
                  <a:pt x="282" y="27"/>
                </a:lnTo>
                <a:lnTo>
                  <a:pt x="278" y="24"/>
                </a:lnTo>
                <a:lnTo>
                  <a:pt x="273" y="22"/>
                </a:lnTo>
                <a:lnTo>
                  <a:pt x="267" y="20"/>
                </a:lnTo>
                <a:lnTo>
                  <a:pt x="256" y="16"/>
                </a:lnTo>
                <a:lnTo>
                  <a:pt x="244" y="11"/>
                </a:lnTo>
                <a:lnTo>
                  <a:pt x="231" y="8"/>
                </a:lnTo>
                <a:lnTo>
                  <a:pt x="218" y="5"/>
                </a:lnTo>
                <a:lnTo>
                  <a:pt x="203" y="3"/>
                </a:lnTo>
                <a:lnTo>
                  <a:pt x="188" y="2"/>
                </a:lnTo>
                <a:lnTo>
                  <a:pt x="172" y="1"/>
                </a:lnTo>
                <a:lnTo>
                  <a:pt x="157" y="0"/>
                </a:lnTo>
              </a:path>
            </a:pathLst>
          </a:custGeom>
          <a:noFill/>
          <a:ln w="9525">
            <a:solidFill>
              <a:srgbClr val="000000"/>
            </a:solidFill>
            <a:prstDash val="solid"/>
            <a:round/>
            <a:headEnd/>
            <a:tailEnd/>
          </a:ln>
        </p:spPr>
        <p:txBody>
          <a:bodyPr/>
          <a:lstStyle/>
          <a:p>
            <a:endParaRPr lang="en-US"/>
          </a:p>
        </p:txBody>
      </p:sp>
      <p:sp>
        <p:nvSpPr>
          <p:cNvPr id="1667155" name="Rectangle 83"/>
          <p:cNvSpPr>
            <a:spLocks noChangeArrowheads="1"/>
          </p:cNvSpPr>
          <p:nvPr/>
        </p:nvSpPr>
        <p:spPr bwMode="auto">
          <a:xfrm>
            <a:off x="4392613" y="2151063"/>
            <a:ext cx="611187"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Heavy</a:t>
            </a:r>
            <a:endParaRPr lang="en-US" sz="2400" baseline="-25000">
              <a:ea typeface="ＭＳ Ｐゴシック" pitchFamily="34" charset="-128"/>
            </a:endParaRPr>
          </a:p>
        </p:txBody>
      </p:sp>
      <p:sp>
        <p:nvSpPr>
          <p:cNvPr id="1667156" name="Rectangle 84"/>
          <p:cNvSpPr>
            <a:spLocks noChangeArrowheads="1"/>
          </p:cNvSpPr>
          <p:nvPr/>
        </p:nvSpPr>
        <p:spPr bwMode="auto">
          <a:xfrm>
            <a:off x="3125788" y="2028825"/>
            <a:ext cx="904875" cy="411163"/>
          </a:xfrm>
          <a:prstGeom prst="rect">
            <a:avLst/>
          </a:prstGeom>
          <a:solidFill>
            <a:srgbClr val="FFFFFF"/>
          </a:solidFill>
          <a:ln w="9525">
            <a:noFill/>
            <a:miter lim="800000"/>
            <a:headEnd/>
            <a:tailEnd/>
          </a:ln>
        </p:spPr>
        <p:txBody>
          <a:bodyPr/>
          <a:lstStyle/>
          <a:p>
            <a:endParaRPr lang="en-US"/>
          </a:p>
        </p:txBody>
      </p:sp>
      <p:sp>
        <p:nvSpPr>
          <p:cNvPr id="1667157" name="Rectangle 85"/>
          <p:cNvSpPr>
            <a:spLocks noChangeArrowheads="1"/>
          </p:cNvSpPr>
          <p:nvPr/>
        </p:nvSpPr>
        <p:spPr bwMode="auto">
          <a:xfrm>
            <a:off x="3125788" y="2028825"/>
            <a:ext cx="904875" cy="411163"/>
          </a:xfrm>
          <a:prstGeom prst="rect">
            <a:avLst/>
          </a:prstGeom>
          <a:noFill/>
          <a:ln w="9525">
            <a:solidFill>
              <a:srgbClr val="000000"/>
            </a:solidFill>
            <a:miter lim="800000"/>
            <a:headEnd/>
            <a:tailEnd/>
          </a:ln>
        </p:spPr>
        <p:txBody>
          <a:bodyPr/>
          <a:lstStyle/>
          <a:p>
            <a:endParaRPr lang="en-US"/>
          </a:p>
        </p:txBody>
      </p:sp>
      <p:sp>
        <p:nvSpPr>
          <p:cNvPr id="1667158" name="Line 86"/>
          <p:cNvSpPr>
            <a:spLocks noChangeShapeType="1"/>
          </p:cNvSpPr>
          <p:nvPr/>
        </p:nvSpPr>
        <p:spPr bwMode="auto">
          <a:xfrm flipV="1">
            <a:off x="3125788" y="2028825"/>
            <a:ext cx="904875" cy="411163"/>
          </a:xfrm>
          <a:prstGeom prst="line">
            <a:avLst/>
          </a:prstGeom>
          <a:noFill/>
          <a:ln w="9525">
            <a:solidFill>
              <a:srgbClr val="000000"/>
            </a:solidFill>
            <a:round/>
            <a:headEnd/>
            <a:tailEnd/>
          </a:ln>
        </p:spPr>
        <p:txBody>
          <a:bodyPr/>
          <a:lstStyle/>
          <a:p>
            <a:endParaRPr lang="en-US"/>
          </a:p>
        </p:txBody>
      </p:sp>
      <p:sp>
        <p:nvSpPr>
          <p:cNvPr id="1667159" name="Line 87"/>
          <p:cNvSpPr>
            <a:spLocks noChangeShapeType="1"/>
          </p:cNvSpPr>
          <p:nvPr/>
        </p:nvSpPr>
        <p:spPr bwMode="auto">
          <a:xfrm>
            <a:off x="3125788" y="2028825"/>
            <a:ext cx="904875" cy="411163"/>
          </a:xfrm>
          <a:prstGeom prst="line">
            <a:avLst/>
          </a:prstGeom>
          <a:noFill/>
          <a:ln w="9525">
            <a:solidFill>
              <a:srgbClr val="000000"/>
            </a:solidFill>
            <a:round/>
            <a:headEnd/>
            <a:tailEnd/>
          </a:ln>
        </p:spPr>
        <p:txBody>
          <a:bodyPr/>
          <a:lstStyle/>
          <a:p>
            <a:endParaRPr lang="en-US"/>
          </a:p>
        </p:txBody>
      </p:sp>
      <p:sp>
        <p:nvSpPr>
          <p:cNvPr id="1667160" name="Rectangle 88"/>
          <p:cNvSpPr>
            <a:spLocks noChangeArrowheads="1"/>
          </p:cNvSpPr>
          <p:nvPr/>
        </p:nvSpPr>
        <p:spPr bwMode="auto">
          <a:xfrm>
            <a:off x="3125788" y="2028825"/>
            <a:ext cx="904875" cy="411163"/>
          </a:xfrm>
          <a:prstGeom prst="rect">
            <a:avLst/>
          </a:prstGeom>
          <a:solidFill>
            <a:srgbClr val="FFFFFF"/>
          </a:solidFill>
          <a:ln w="9525">
            <a:noFill/>
            <a:miter lim="800000"/>
            <a:headEnd/>
            <a:tailEnd/>
          </a:ln>
        </p:spPr>
        <p:txBody>
          <a:bodyPr/>
          <a:lstStyle/>
          <a:p>
            <a:endParaRPr lang="en-US"/>
          </a:p>
        </p:txBody>
      </p:sp>
      <p:sp>
        <p:nvSpPr>
          <p:cNvPr id="1667161" name="Rectangle 89"/>
          <p:cNvSpPr>
            <a:spLocks noChangeArrowheads="1"/>
          </p:cNvSpPr>
          <p:nvPr/>
        </p:nvSpPr>
        <p:spPr bwMode="auto">
          <a:xfrm>
            <a:off x="3125788" y="2028825"/>
            <a:ext cx="904875" cy="411163"/>
          </a:xfrm>
          <a:prstGeom prst="rect">
            <a:avLst/>
          </a:prstGeom>
          <a:noFill/>
          <a:ln w="9525">
            <a:solidFill>
              <a:srgbClr val="000000"/>
            </a:solidFill>
            <a:miter lim="800000"/>
            <a:headEnd/>
            <a:tailEnd/>
          </a:ln>
        </p:spPr>
        <p:txBody>
          <a:bodyPr/>
          <a:lstStyle/>
          <a:p>
            <a:endParaRPr lang="en-US"/>
          </a:p>
        </p:txBody>
      </p:sp>
      <p:sp>
        <p:nvSpPr>
          <p:cNvPr id="1667162" name="Line 90"/>
          <p:cNvSpPr>
            <a:spLocks noChangeShapeType="1"/>
          </p:cNvSpPr>
          <p:nvPr/>
        </p:nvSpPr>
        <p:spPr bwMode="auto">
          <a:xfrm flipV="1">
            <a:off x="3125788" y="2028825"/>
            <a:ext cx="904875" cy="411163"/>
          </a:xfrm>
          <a:prstGeom prst="line">
            <a:avLst/>
          </a:prstGeom>
          <a:noFill/>
          <a:ln w="9525">
            <a:solidFill>
              <a:srgbClr val="000000"/>
            </a:solidFill>
            <a:round/>
            <a:headEnd/>
            <a:tailEnd/>
          </a:ln>
        </p:spPr>
        <p:txBody>
          <a:bodyPr/>
          <a:lstStyle/>
          <a:p>
            <a:endParaRPr lang="en-US"/>
          </a:p>
        </p:txBody>
      </p:sp>
      <p:sp>
        <p:nvSpPr>
          <p:cNvPr id="1667163" name="Line 91"/>
          <p:cNvSpPr>
            <a:spLocks noChangeShapeType="1"/>
          </p:cNvSpPr>
          <p:nvPr/>
        </p:nvSpPr>
        <p:spPr bwMode="auto">
          <a:xfrm>
            <a:off x="3125788" y="2028825"/>
            <a:ext cx="904875" cy="411163"/>
          </a:xfrm>
          <a:prstGeom prst="line">
            <a:avLst/>
          </a:prstGeom>
          <a:noFill/>
          <a:ln w="9525">
            <a:solidFill>
              <a:srgbClr val="000000"/>
            </a:solidFill>
            <a:round/>
            <a:headEnd/>
            <a:tailEnd/>
          </a:ln>
        </p:spPr>
        <p:txBody>
          <a:bodyPr/>
          <a:lstStyle/>
          <a:p>
            <a:endParaRPr lang="en-US"/>
          </a:p>
        </p:txBody>
      </p:sp>
      <p:sp>
        <p:nvSpPr>
          <p:cNvPr id="1667164" name="Rectangle 92"/>
          <p:cNvSpPr>
            <a:spLocks noChangeArrowheads="1"/>
          </p:cNvSpPr>
          <p:nvPr/>
        </p:nvSpPr>
        <p:spPr bwMode="auto">
          <a:xfrm>
            <a:off x="3470275" y="170180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165" name="Rectangle 93"/>
          <p:cNvSpPr>
            <a:spLocks noChangeArrowheads="1"/>
          </p:cNvSpPr>
          <p:nvPr/>
        </p:nvSpPr>
        <p:spPr bwMode="auto">
          <a:xfrm>
            <a:off x="5376863" y="2036763"/>
            <a:ext cx="873125" cy="447675"/>
          </a:xfrm>
          <a:prstGeom prst="rect">
            <a:avLst/>
          </a:prstGeom>
          <a:solidFill>
            <a:srgbClr val="FFFFFF"/>
          </a:solidFill>
          <a:ln w="9525">
            <a:noFill/>
            <a:miter lim="800000"/>
            <a:headEnd/>
            <a:tailEnd/>
          </a:ln>
        </p:spPr>
        <p:txBody>
          <a:bodyPr/>
          <a:lstStyle/>
          <a:p>
            <a:endParaRPr lang="en-US"/>
          </a:p>
        </p:txBody>
      </p:sp>
      <p:sp>
        <p:nvSpPr>
          <p:cNvPr id="1667166" name="Rectangle 94"/>
          <p:cNvSpPr>
            <a:spLocks noChangeArrowheads="1"/>
          </p:cNvSpPr>
          <p:nvPr/>
        </p:nvSpPr>
        <p:spPr bwMode="auto">
          <a:xfrm>
            <a:off x="5376863" y="2036763"/>
            <a:ext cx="873125" cy="447675"/>
          </a:xfrm>
          <a:prstGeom prst="rect">
            <a:avLst/>
          </a:prstGeom>
          <a:noFill/>
          <a:ln w="12700">
            <a:solidFill>
              <a:srgbClr val="000000"/>
            </a:solidFill>
            <a:miter lim="800000"/>
            <a:headEnd/>
            <a:tailEnd/>
          </a:ln>
        </p:spPr>
        <p:txBody>
          <a:bodyPr/>
          <a:lstStyle/>
          <a:p>
            <a:endParaRPr lang="en-US"/>
          </a:p>
        </p:txBody>
      </p:sp>
      <p:sp>
        <p:nvSpPr>
          <p:cNvPr id="1667167" name="Line 95"/>
          <p:cNvSpPr>
            <a:spLocks noChangeShapeType="1"/>
          </p:cNvSpPr>
          <p:nvPr/>
        </p:nvSpPr>
        <p:spPr bwMode="auto">
          <a:xfrm flipH="1">
            <a:off x="5367338" y="2033588"/>
            <a:ext cx="882650" cy="452437"/>
          </a:xfrm>
          <a:prstGeom prst="line">
            <a:avLst/>
          </a:prstGeom>
          <a:noFill/>
          <a:ln w="12700">
            <a:solidFill>
              <a:srgbClr val="000000"/>
            </a:solidFill>
            <a:round/>
            <a:headEnd/>
            <a:tailEnd/>
          </a:ln>
        </p:spPr>
        <p:txBody>
          <a:bodyPr/>
          <a:lstStyle/>
          <a:p>
            <a:endParaRPr lang="en-US"/>
          </a:p>
        </p:txBody>
      </p:sp>
      <p:sp>
        <p:nvSpPr>
          <p:cNvPr id="1667168" name="Line 96"/>
          <p:cNvSpPr>
            <a:spLocks noChangeShapeType="1"/>
          </p:cNvSpPr>
          <p:nvPr/>
        </p:nvSpPr>
        <p:spPr bwMode="auto">
          <a:xfrm>
            <a:off x="5367338" y="2033588"/>
            <a:ext cx="882650" cy="452437"/>
          </a:xfrm>
          <a:prstGeom prst="line">
            <a:avLst/>
          </a:prstGeom>
          <a:noFill/>
          <a:ln w="12700">
            <a:solidFill>
              <a:srgbClr val="000000"/>
            </a:solidFill>
            <a:round/>
            <a:headEnd/>
            <a:tailEnd/>
          </a:ln>
        </p:spPr>
        <p:txBody>
          <a:bodyPr/>
          <a:lstStyle/>
          <a:p>
            <a:endParaRPr lang="en-US"/>
          </a:p>
        </p:txBody>
      </p:sp>
      <p:sp>
        <p:nvSpPr>
          <p:cNvPr id="1667169" name="Freeform 97"/>
          <p:cNvSpPr>
            <a:spLocks/>
          </p:cNvSpPr>
          <p:nvPr/>
        </p:nvSpPr>
        <p:spPr bwMode="auto">
          <a:xfrm>
            <a:off x="5484813" y="2112963"/>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
        <p:nvSpPr>
          <p:cNvPr id="1667170" name="Line 98"/>
          <p:cNvSpPr>
            <a:spLocks noChangeShapeType="1"/>
          </p:cNvSpPr>
          <p:nvPr/>
        </p:nvSpPr>
        <p:spPr bwMode="auto">
          <a:xfrm>
            <a:off x="5476875" y="2033588"/>
            <a:ext cx="1588" cy="452437"/>
          </a:xfrm>
          <a:prstGeom prst="line">
            <a:avLst/>
          </a:prstGeom>
          <a:noFill/>
          <a:ln w="12700">
            <a:solidFill>
              <a:srgbClr val="000000"/>
            </a:solidFill>
            <a:round/>
            <a:headEnd/>
            <a:tailEnd/>
          </a:ln>
        </p:spPr>
        <p:txBody>
          <a:bodyPr/>
          <a:lstStyle/>
          <a:p>
            <a:endParaRPr lang="en-US"/>
          </a:p>
        </p:txBody>
      </p:sp>
      <p:sp>
        <p:nvSpPr>
          <p:cNvPr id="1667171" name="Freeform 99"/>
          <p:cNvSpPr>
            <a:spLocks/>
          </p:cNvSpPr>
          <p:nvPr/>
        </p:nvSpPr>
        <p:spPr bwMode="auto">
          <a:xfrm>
            <a:off x="5630863" y="2393950"/>
            <a:ext cx="63500" cy="63500"/>
          </a:xfrm>
          <a:custGeom>
            <a:avLst/>
            <a:gdLst/>
            <a:ahLst/>
            <a:cxnLst>
              <a:cxn ang="0">
                <a:pos x="19" y="0"/>
              </a:cxn>
              <a:cxn ang="0">
                <a:pos x="15" y="0"/>
              </a:cxn>
              <a:cxn ang="0">
                <a:pos x="12" y="1"/>
              </a:cxn>
              <a:cxn ang="0">
                <a:pos x="8" y="3"/>
              </a:cxn>
              <a:cxn ang="0">
                <a:pos x="5" y="6"/>
              </a:cxn>
              <a:cxn ang="0">
                <a:pos x="3" y="9"/>
              </a:cxn>
              <a:cxn ang="0">
                <a:pos x="1" y="13"/>
              </a:cxn>
              <a:cxn ang="0">
                <a:pos x="0" y="16"/>
              </a:cxn>
              <a:cxn ang="0">
                <a:pos x="0" y="20"/>
              </a:cxn>
              <a:cxn ang="0">
                <a:pos x="0" y="24"/>
              </a:cxn>
              <a:cxn ang="0">
                <a:pos x="1" y="28"/>
              </a:cxn>
              <a:cxn ang="0">
                <a:pos x="3" y="31"/>
              </a:cxn>
              <a:cxn ang="0">
                <a:pos x="5" y="34"/>
              </a:cxn>
              <a:cxn ang="0">
                <a:pos x="8" y="37"/>
              </a:cxn>
              <a:cxn ang="0">
                <a:pos x="12" y="39"/>
              </a:cxn>
              <a:cxn ang="0">
                <a:pos x="15" y="40"/>
              </a:cxn>
              <a:cxn ang="0">
                <a:pos x="19" y="40"/>
              </a:cxn>
              <a:cxn ang="0">
                <a:pos x="24" y="40"/>
              </a:cxn>
              <a:cxn ang="0">
                <a:pos x="28" y="39"/>
              </a:cxn>
              <a:cxn ang="0">
                <a:pos x="31" y="37"/>
              </a:cxn>
              <a:cxn ang="0">
                <a:pos x="34" y="34"/>
              </a:cxn>
              <a:cxn ang="0">
                <a:pos x="37" y="31"/>
              </a:cxn>
              <a:cxn ang="0">
                <a:pos x="38" y="28"/>
              </a:cxn>
              <a:cxn ang="0">
                <a:pos x="40" y="24"/>
              </a:cxn>
              <a:cxn ang="0">
                <a:pos x="40" y="20"/>
              </a:cxn>
              <a:cxn ang="0">
                <a:pos x="40" y="16"/>
              </a:cxn>
              <a:cxn ang="0">
                <a:pos x="38" y="13"/>
              </a:cxn>
              <a:cxn ang="0">
                <a:pos x="37" y="9"/>
              </a:cxn>
              <a:cxn ang="0">
                <a:pos x="34" y="6"/>
              </a:cxn>
              <a:cxn ang="0">
                <a:pos x="31" y="3"/>
              </a:cxn>
              <a:cxn ang="0">
                <a:pos x="28" y="1"/>
              </a:cxn>
              <a:cxn ang="0">
                <a:pos x="24" y="0"/>
              </a:cxn>
              <a:cxn ang="0">
                <a:pos x="19" y="0"/>
              </a:cxn>
            </a:cxnLst>
            <a:rect l="0" t="0" r="r" b="b"/>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prstDash val="solid"/>
            <a:round/>
            <a:headEnd/>
            <a:tailEnd/>
          </a:ln>
        </p:spPr>
        <p:txBody>
          <a:bodyPr/>
          <a:lstStyle/>
          <a:p>
            <a:endParaRPr lang="en-US"/>
          </a:p>
        </p:txBody>
      </p:sp>
      <p:sp>
        <p:nvSpPr>
          <p:cNvPr id="1667172" name="Freeform 100"/>
          <p:cNvSpPr>
            <a:spLocks/>
          </p:cNvSpPr>
          <p:nvPr/>
        </p:nvSpPr>
        <p:spPr bwMode="auto">
          <a:xfrm>
            <a:off x="5776913" y="2393950"/>
            <a:ext cx="63500" cy="63500"/>
          </a:xfrm>
          <a:custGeom>
            <a:avLst/>
            <a:gdLst/>
            <a:ahLst/>
            <a:cxnLst>
              <a:cxn ang="0">
                <a:pos x="20" y="0"/>
              </a:cxn>
              <a:cxn ang="0">
                <a:pos x="16" y="0"/>
              </a:cxn>
              <a:cxn ang="0">
                <a:pos x="12" y="1"/>
              </a:cxn>
              <a:cxn ang="0">
                <a:pos x="9" y="3"/>
              </a:cxn>
              <a:cxn ang="0">
                <a:pos x="6" y="6"/>
              </a:cxn>
              <a:cxn ang="0">
                <a:pos x="3" y="9"/>
              </a:cxn>
              <a:cxn ang="0">
                <a:pos x="2" y="13"/>
              </a:cxn>
              <a:cxn ang="0">
                <a:pos x="0" y="16"/>
              </a:cxn>
              <a:cxn ang="0">
                <a:pos x="0" y="20"/>
              </a:cxn>
              <a:cxn ang="0">
                <a:pos x="0" y="24"/>
              </a:cxn>
              <a:cxn ang="0">
                <a:pos x="2" y="28"/>
              </a:cxn>
              <a:cxn ang="0">
                <a:pos x="3" y="31"/>
              </a:cxn>
              <a:cxn ang="0">
                <a:pos x="6" y="34"/>
              </a:cxn>
              <a:cxn ang="0">
                <a:pos x="9" y="37"/>
              </a:cxn>
              <a:cxn ang="0">
                <a:pos x="12" y="39"/>
              </a:cxn>
              <a:cxn ang="0">
                <a:pos x="16" y="40"/>
              </a:cxn>
              <a:cxn ang="0">
                <a:pos x="20" y="40"/>
              </a:cxn>
              <a:cxn ang="0">
                <a:pos x="24" y="40"/>
              </a:cxn>
              <a:cxn ang="0">
                <a:pos x="28" y="39"/>
              </a:cxn>
              <a:cxn ang="0">
                <a:pos x="31" y="37"/>
              </a:cxn>
              <a:cxn ang="0">
                <a:pos x="34" y="34"/>
              </a:cxn>
              <a:cxn ang="0">
                <a:pos x="36" y="31"/>
              </a:cxn>
              <a:cxn ang="0">
                <a:pos x="38" y="28"/>
              </a:cxn>
              <a:cxn ang="0">
                <a:pos x="39" y="24"/>
              </a:cxn>
              <a:cxn ang="0">
                <a:pos x="40" y="20"/>
              </a:cxn>
              <a:cxn ang="0">
                <a:pos x="39" y="16"/>
              </a:cxn>
              <a:cxn ang="0">
                <a:pos x="38" y="13"/>
              </a:cxn>
              <a:cxn ang="0">
                <a:pos x="36" y="9"/>
              </a:cxn>
              <a:cxn ang="0">
                <a:pos x="34" y="6"/>
              </a:cxn>
              <a:cxn ang="0">
                <a:pos x="31" y="3"/>
              </a:cxn>
              <a:cxn ang="0">
                <a:pos x="28" y="1"/>
              </a:cxn>
              <a:cxn ang="0">
                <a:pos x="24" y="0"/>
              </a:cxn>
              <a:cxn ang="0">
                <a:pos x="20" y="0"/>
              </a:cxn>
            </a:cxnLst>
            <a:rect l="0" t="0" r="r" b="b"/>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prstDash val="solid"/>
            <a:round/>
            <a:headEnd/>
            <a:tailEnd/>
          </a:ln>
        </p:spPr>
        <p:txBody>
          <a:bodyPr/>
          <a:lstStyle/>
          <a:p>
            <a:endParaRPr lang="en-US"/>
          </a:p>
        </p:txBody>
      </p:sp>
      <p:sp>
        <p:nvSpPr>
          <p:cNvPr id="1667173" name="Freeform 101"/>
          <p:cNvSpPr>
            <a:spLocks/>
          </p:cNvSpPr>
          <p:nvPr/>
        </p:nvSpPr>
        <p:spPr bwMode="auto">
          <a:xfrm>
            <a:off x="5921375" y="2393950"/>
            <a:ext cx="69850" cy="63500"/>
          </a:xfrm>
          <a:custGeom>
            <a:avLst/>
            <a:gdLst/>
            <a:ahLst/>
            <a:cxnLst>
              <a:cxn ang="0">
                <a:pos x="22" y="0"/>
              </a:cxn>
              <a:cxn ang="0">
                <a:pos x="18" y="0"/>
              </a:cxn>
              <a:cxn ang="0">
                <a:pos x="14" y="1"/>
              </a:cxn>
              <a:cxn ang="0">
                <a:pos x="9" y="3"/>
              </a:cxn>
              <a:cxn ang="0">
                <a:pos x="6" y="6"/>
              </a:cxn>
              <a:cxn ang="0">
                <a:pos x="3" y="9"/>
              </a:cxn>
              <a:cxn ang="0">
                <a:pos x="1" y="13"/>
              </a:cxn>
              <a:cxn ang="0">
                <a:pos x="0" y="16"/>
              </a:cxn>
              <a:cxn ang="0">
                <a:pos x="0" y="20"/>
              </a:cxn>
              <a:cxn ang="0">
                <a:pos x="0" y="24"/>
              </a:cxn>
              <a:cxn ang="0">
                <a:pos x="1" y="28"/>
              </a:cxn>
              <a:cxn ang="0">
                <a:pos x="3" y="31"/>
              </a:cxn>
              <a:cxn ang="0">
                <a:pos x="6" y="34"/>
              </a:cxn>
              <a:cxn ang="0">
                <a:pos x="9" y="37"/>
              </a:cxn>
              <a:cxn ang="0">
                <a:pos x="14" y="39"/>
              </a:cxn>
              <a:cxn ang="0">
                <a:pos x="18" y="40"/>
              </a:cxn>
              <a:cxn ang="0">
                <a:pos x="22" y="40"/>
              </a:cxn>
              <a:cxn ang="0">
                <a:pos x="26" y="40"/>
              </a:cxn>
              <a:cxn ang="0">
                <a:pos x="30" y="39"/>
              </a:cxn>
              <a:cxn ang="0">
                <a:pos x="34" y="37"/>
              </a:cxn>
              <a:cxn ang="0">
                <a:pos x="37" y="34"/>
              </a:cxn>
              <a:cxn ang="0">
                <a:pos x="41" y="31"/>
              </a:cxn>
              <a:cxn ang="0">
                <a:pos x="43" y="28"/>
              </a:cxn>
              <a:cxn ang="0">
                <a:pos x="44" y="24"/>
              </a:cxn>
              <a:cxn ang="0">
                <a:pos x="44" y="20"/>
              </a:cxn>
              <a:cxn ang="0">
                <a:pos x="44" y="16"/>
              </a:cxn>
              <a:cxn ang="0">
                <a:pos x="43" y="13"/>
              </a:cxn>
              <a:cxn ang="0">
                <a:pos x="41" y="9"/>
              </a:cxn>
              <a:cxn ang="0">
                <a:pos x="37" y="6"/>
              </a:cxn>
              <a:cxn ang="0">
                <a:pos x="34" y="3"/>
              </a:cxn>
              <a:cxn ang="0">
                <a:pos x="30" y="1"/>
              </a:cxn>
              <a:cxn ang="0">
                <a:pos x="26" y="0"/>
              </a:cxn>
              <a:cxn ang="0">
                <a:pos x="22" y="0"/>
              </a:cxn>
            </a:cxnLst>
            <a:rect l="0" t="0" r="r" b="b"/>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prstDash val="solid"/>
            <a:round/>
            <a:headEnd/>
            <a:tailEnd/>
          </a:ln>
        </p:spPr>
        <p:txBody>
          <a:bodyPr/>
          <a:lstStyle/>
          <a:p>
            <a:endParaRPr lang="en-US"/>
          </a:p>
        </p:txBody>
      </p:sp>
      <p:sp>
        <p:nvSpPr>
          <p:cNvPr id="1667174" name="Rectangle 102"/>
          <p:cNvSpPr>
            <a:spLocks noChangeArrowheads="1"/>
          </p:cNvSpPr>
          <p:nvPr/>
        </p:nvSpPr>
        <p:spPr bwMode="auto">
          <a:xfrm>
            <a:off x="5376863" y="2036763"/>
            <a:ext cx="873125" cy="447675"/>
          </a:xfrm>
          <a:prstGeom prst="rect">
            <a:avLst/>
          </a:prstGeom>
          <a:solidFill>
            <a:srgbClr val="FFFFFF"/>
          </a:solidFill>
          <a:ln w="9525">
            <a:noFill/>
            <a:miter lim="800000"/>
            <a:headEnd/>
            <a:tailEnd/>
          </a:ln>
        </p:spPr>
        <p:txBody>
          <a:bodyPr/>
          <a:lstStyle/>
          <a:p>
            <a:endParaRPr lang="en-US"/>
          </a:p>
        </p:txBody>
      </p:sp>
      <p:sp>
        <p:nvSpPr>
          <p:cNvPr id="1667175" name="Rectangle 103"/>
          <p:cNvSpPr>
            <a:spLocks noChangeArrowheads="1"/>
          </p:cNvSpPr>
          <p:nvPr/>
        </p:nvSpPr>
        <p:spPr bwMode="auto">
          <a:xfrm>
            <a:off x="5376863" y="2036763"/>
            <a:ext cx="873125" cy="447675"/>
          </a:xfrm>
          <a:prstGeom prst="rect">
            <a:avLst/>
          </a:prstGeom>
          <a:noFill/>
          <a:ln w="12700">
            <a:solidFill>
              <a:srgbClr val="000000"/>
            </a:solidFill>
            <a:miter lim="800000"/>
            <a:headEnd/>
            <a:tailEnd/>
          </a:ln>
        </p:spPr>
        <p:txBody>
          <a:bodyPr/>
          <a:lstStyle/>
          <a:p>
            <a:endParaRPr lang="en-US"/>
          </a:p>
        </p:txBody>
      </p:sp>
      <p:sp>
        <p:nvSpPr>
          <p:cNvPr id="1667176" name="Line 104"/>
          <p:cNvSpPr>
            <a:spLocks noChangeShapeType="1"/>
          </p:cNvSpPr>
          <p:nvPr/>
        </p:nvSpPr>
        <p:spPr bwMode="auto">
          <a:xfrm flipH="1">
            <a:off x="5367338" y="2033588"/>
            <a:ext cx="882650" cy="452437"/>
          </a:xfrm>
          <a:prstGeom prst="line">
            <a:avLst/>
          </a:prstGeom>
          <a:noFill/>
          <a:ln w="12700">
            <a:solidFill>
              <a:srgbClr val="000000"/>
            </a:solidFill>
            <a:round/>
            <a:headEnd/>
            <a:tailEnd/>
          </a:ln>
        </p:spPr>
        <p:txBody>
          <a:bodyPr/>
          <a:lstStyle/>
          <a:p>
            <a:endParaRPr lang="en-US"/>
          </a:p>
        </p:txBody>
      </p:sp>
      <p:sp>
        <p:nvSpPr>
          <p:cNvPr id="1667177" name="Line 105"/>
          <p:cNvSpPr>
            <a:spLocks noChangeShapeType="1"/>
          </p:cNvSpPr>
          <p:nvPr/>
        </p:nvSpPr>
        <p:spPr bwMode="auto">
          <a:xfrm>
            <a:off x="5367338" y="2033588"/>
            <a:ext cx="882650" cy="452437"/>
          </a:xfrm>
          <a:prstGeom prst="line">
            <a:avLst/>
          </a:prstGeom>
          <a:noFill/>
          <a:ln w="12700">
            <a:solidFill>
              <a:srgbClr val="000000"/>
            </a:solidFill>
            <a:round/>
            <a:headEnd/>
            <a:tailEnd/>
          </a:ln>
        </p:spPr>
        <p:txBody>
          <a:bodyPr/>
          <a:lstStyle/>
          <a:p>
            <a:endParaRPr lang="en-US"/>
          </a:p>
        </p:txBody>
      </p:sp>
      <p:sp>
        <p:nvSpPr>
          <p:cNvPr id="1667178" name="Freeform 106"/>
          <p:cNvSpPr>
            <a:spLocks/>
          </p:cNvSpPr>
          <p:nvPr/>
        </p:nvSpPr>
        <p:spPr bwMode="auto">
          <a:xfrm>
            <a:off x="5484813" y="2112963"/>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
        <p:nvSpPr>
          <p:cNvPr id="1667179" name="Line 107"/>
          <p:cNvSpPr>
            <a:spLocks noChangeShapeType="1"/>
          </p:cNvSpPr>
          <p:nvPr/>
        </p:nvSpPr>
        <p:spPr bwMode="auto">
          <a:xfrm>
            <a:off x="5476875" y="2033588"/>
            <a:ext cx="1588" cy="452437"/>
          </a:xfrm>
          <a:prstGeom prst="line">
            <a:avLst/>
          </a:prstGeom>
          <a:noFill/>
          <a:ln w="12700">
            <a:solidFill>
              <a:srgbClr val="000000"/>
            </a:solidFill>
            <a:round/>
            <a:headEnd/>
            <a:tailEnd/>
          </a:ln>
        </p:spPr>
        <p:txBody>
          <a:bodyPr/>
          <a:lstStyle/>
          <a:p>
            <a:endParaRPr lang="en-US"/>
          </a:p>
        </p:txBody>
      </p:sp>
      <p:sp>
        <p:nvSpPr>
          <p:cNvPr id="1667180" name="Freeform 108"/>
          <p:cNvSpPr>
            <a:spLocks/>
          </p:cNvSpPr>
          <p:nvPr/>
        </p:nvSpPr>
        <p:spPr bwMode="auto">
          <a:xfrm>
            <a:off x="5630863" y="2393950"/>
            <a:ext cx="63500" cy="63500"/>
          </a:xfrm>
          <a:custGeom>
            <a:avLst/>
            <a:gdLst/>
            <a:ahLst/>
            <a:cxnLst>
              <a:cxn ang="0">
                <a:pos x="19" y="0"/>
              </a:cxn>
              <a:cxn ang="0">
                <a:pos x="15" y="0"/>
              </a:cxn>
              <a:cxn ang="0">
                <a:pos x="12" y="1"/>
              </a:cxn>
              <a:cxn ang="0">
                <a:pos x="8" y="3"/>
              </a:cxn>
              <a:cxn ang="0">
                <a:pos x="5" y="6"/>
              </a:cxn>
              <a:cxn ang="0">
                <a:pos x="3" y="9"/>
              </a:cxn>
              <a:cxn ang="0">
                <a:pos x="1" y="13"/>
              </a:cxn>
              <a:cxn ang="0">
                <a:pos x="0" y="16"/>
              </a:cxn>
              <a:cxn ang="0">
                <a:pos x="0" y="20"/>
              </a:cxn>
              <a:cxn ang="0">
                <a:pos x="0" y="24"/>
              </a:cxn>
              <a:cxn ang="0">
                <a:pos x="1" y="28"/>
              </a:cxn>
              <a:cxn ang="0">
                <a:pos x="3" y="31"/>
              </a:cxn>
              <a:cxn ang="0">
                <a:pos x="5" y="34"/>
              </a:cxn>
              <a:cxn ang="0">
                <a:pos x="8" y="37"/>
              </a:cxn>
              <a:cxn ang="0">
                <a:pos x="12" y="39"/>
              </a:cxn>
              <a:cxn ang="0">
                <a:pos x="15" y="40"/>
              </a:cxn>
              <a:cxn ang="0">
                <a:pos x="19" y="40"/>
              </a:cxn>
              <a:cxn ang="0">
                <a:pos x="24" y="40"/>
              </a:cxn>
              <a:cxn ang="0">
                <a:pos x="28" y="39"/>
              </a:cxn>
              <a:cxn ang="0">
                <a:pos x="31" y="37"/>
              </a:cxn>
              <a:cxn ang="0">
                <a:pos x="34" y="34"/>
              </a:cxn>
              <a:cxn ang="0">
                <a:pos x="37" y="31"/>
              </a:cxn>
              <a:cxn ang="0">
                <a:pos x="38" y="28"/>
              </a:cxn>
              <a:cxn ang="0">
                <a:pos x="40" y="24"/>
              </a:cxn>
              <a:cxn ang="0">
                <a:pos x="40" y="20"/>
              </a:cxn>
              <a:cxn ang="0">
                <a:pos x="40" y="16"/>
              </a:cxn>
              <a:cxn ang="0">
                <a:pos x="38" y="13"/>
              </a:cxn>
              <a:cxn ang="0">
                <a:pos x="37" y="9"/>
              </a:cxn>
              <a:cxn ang="0">
                <a:pos x="34" y="6"/>
              </a:cxn>
              <a:cxn ang="0">
                <a:pos x="31" y="3"/>
              </a:cxn>
              <a:cxn ang="0">
                <a:pos x="28" y="1"/>
              </a:cxn>
              <a:cxn ang="0">
                <a:pos x="24" y="0"/>
              </a:cxn>
              <a:cxn ang="0">
                <a:pos x="19" y="0"/>
              </a:cxn>
            </a:cxnLst>
            <a:rect l="0" t="0" r="r" b="b"/>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prstDash val="solid"/>
            <a:round/>
            <a:headEnd/>
            <a:tailEnd/>
          </a:ln>
        </p:spPr>
        <p:txBody>
          <a:bodyPr/>
          <a:lstStyle/>
          <a:p>
            <a:endParaRPr lang="en-US"/>
          </a:p>
        </p:txBody>
      </p:sp>
      <p:sp>
        <p:nvSpPr>
          <p:cNvPr id="1667181" name="Freeform 109"/>
          <p:cNvSpPr>
            <a:spLocks/>
          </p:cNvSpPr>
          <p:nvPr/>
        </p:nvSpPr>
        <p:spPr bwMode="auto">
          <a:xfrm>
            <a:off x="5776913" y="2393950"/>
            <a:ext cx="63500" cy="63500"/>
          </a:xfrm>
          <a:custGeom>
            <a:avLst/>
            <a:gdLst/>
            <a:ahLst/>
            <a:cxnLst>
              <a:cxn ang="0">
                <a:pos x="20" y="0"/>
              </a:cxn>
              <a:cxn ang="0">
                <a:pos x="16" y="0"/>
              </a:cxn>
              <a:cxn ang="0">
                <a:pos x="12" y="1"/>
              </a:cxn>
              <a:cxn ang="0">
                <a:pos x="9" y="3"/>
              </a:cxn>
              <a:cxn ang="0">
                <a:pos x="6" y="6"/>
              </a:cxn>
              <a:cxn ang="0">
                <a:pos x="3" y="9"/>
              </a:cxn>
              <a:cxn ang="0">
                <a:pos x="2" y="13"/>
              </a:cxn>
              <a:cxn ang="0">
                <a:pos x="0" y="16"/>
              </a:cxn>
              <a:cxn ang="0">
                <a:pos x="0" y="20"/>
              </a:cxn>
              <a:cxn ang="0">
                <a:pos x="0" y="24"/>
              </a:cxn>
              <a:cxn ang="0">
                <a:pos x="2" y="28"/>
              </a:cxn>
              <a:cxn ang="0">
                <a:pos x="3" y="31"/>
              </a:cxn>
              <a:cxn ang="0">
                <a:pos x="6" y="34"/>
              </a:cxn>
              <a:cxn ang="0">
                <a:pos x="9" y="37"/>
              </a:cxn>
              <a:cxn ang="0">
                <a:pos x="12" y="39"/>
              </a:cxn>
              <a:cxn ang="0">
                <a:pos x="16" y="40"/>
              </a:cxn>
              <a:cxn ang="0">
                <a:pos x="20" y="40"/>
              </a:cxn>
              <a:cxn ang="0">
                <a:pos x="24" y="40"/>
              </a:cxn>
              <a:cxn ang="0">
                <a:pos x="28" y="39"/>
              </a:cxn>
              <a:cxn ang="0">
                <a:pos x="31" y="37"/>
              </a:cxn>
              <a:cxn ang="0">
                <a:pos x="34" y="34"/>
              </a:cxn>
              <a:cxn ang="0">
                <a:pos x="36" y="31"/>
              </a:cxn>
              <a:cxn ang="0">
                <a:pos x="38" y="28"/>
              </a:cxn>
              <a:cxn ang="0">
                <a:pos x="39" y="24"/>
              </a:cxn>
              <a:cxn ang="0">
                <a:pos x="40" y="20"/>
              </a:cxn>
              <a:cxn ang="0">
                <a:pos x="39" y="16"/>
              </a:cxn>
              <a:cxn ang="0">
                <a:pos x="38" y="13"/>
              </a:cxn>
              <a:cxn ang="0">
                <a:pos x="36" y="9"/>
              </a:cxn>
              <a:cxn ang="0">
                <a:pos x="34" y="6"/>
              </a:cxn>
              <a:cxn ang="0">
                <a:pos x="31" y="3"/>
              </a:cxn>
              <a:cxn ang="0">
                <a:pos x="28" y="1"/>
              </a:cxn>
              <a:cxn ang="0">
                <a:pos x="24" y="0"/>
              </a:cxn>
              <a:cxn ang="0">
                <a:pos x="20" y="0"/>
              </a:cxn>
            </a:cxnLst>
            <a:rect l="0" t="0" r="r" b="b"/>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prstDash val="solid"/>
            <a:round/>
            <a:headEnd/>
            <a:tailEnd/>
          </a:ln>
        </p:spPr>
        <p:txBody>
          <a:bodyPr/>
          <a:lstStyle/>
          <a:p>
            <a:endParaRPr lang="en-US"/>
          </a:p>
        </p:txBody>
      </p:sp>
      <p:sp>
        <p:nvSpPr>
          <p:cNvPr id="1667182" name="Freeform 110"/>
          <p:cNvSpPr>
            <a:spLocks/>
          </p:cNvSpPr>
          <p:nvPr/>
        </p:nvSpPr>
        <p:spPr bwMode="auto">
          <a:xfrm>
            <a:off x="5921375" y="2393950"/>
            <a:ext cx="69850" cy="63500"/>
          </a:xfrm>
          <a:custGeom>
            <a:avLst/>
            <a:gdLst/>
            <a:ahLst/>
            <a:cxnLst>
              <a:cxn ang="0">
                <a:pos x="22" y="0"/>
              </a:cxn>
              <a:cxn ang="0">
                <a:pos x="18" y="0"/>
              </a:cxn>
              <a:cxn ang="0">
                <a:pos x="14" y="1"/>
              </a:cxn>
              <a:cxn ang="0">
                <a:pos x="9" y="3"/>
              </a:cxn>
              <a:cxn ang="0">
                <a:pos x="6" y="6"/>
              </a:cxn>
              <a:cxn ang="0">
                <a:pos x="3" y="9"/>
              </a:cxn>
              <a:cxn ang="0">
                <a:pos x="1" y="13"/>
              </a:cxn>
              <a:cxn ang="0">
                <a:pos x="0" y="16"/>
              </a:cxn>
              <a:cxn ang="0">
                <a:pos x="0" y="20"/>
              </a:cxn>
              <a:cxn ang="0">
                <a:pos x="0" y="24"/>
              </a:cxn>
              <a:cxn ang="0">
                <a:pos x="1" y="28"/>
              </a:cxn>
              <a:cxn ang="0">
                <a:pos x="3" y="31"/>
              </a:cxn>
              <a:cxn ang="0">
                <a:pos x="6" y="34"/>
              </a:cxn>
              <a:cxn ang="0">
                <a:pos x="9" y="37"/>
              </a:cxn>
              <a:cxn ang="0">
                <a:pos x="14" y="39"/>
              </a:cxn>
              <a:cxn ang="0">
                <a:pos x="18" y="40"/>
              </a:cxn>
              <a:cxn ang="0">
                <a:pos x="22" y="40"/>
              </a:cxn>
              <a:cxn ang="0">
                <a:pos x="26" y="40"/>
              </a:cxn>
              <a:cxn ang="0">
                <a:pos x="30" y="39"/>
              </a:cxn>
              <a:cxn ang="0">
                <a:pos x="34" y="37"/>
              </a:cxn>
              <a:cxn ang="0">
                <a:pos x="37" y="34"/>
              </a:cxn>
              <a:cxn ang="0">
                <a:pos x="41" y="31"/>
              </a:cxn>
              <a:cxn ang="0">
                <a:pos x="43" y="28"/>
              </a:cxn>
              <a:cxn ang="0">
                <a:pos x="44" y="24"/>
              </a:cxn>
              <a:cxn ang="0">
                <a:pos x="44" y="20"/>
              </a:cxn>
              <a:cxn ang="0">
                <a:pos x="44" y="16"/>
              </a:cxn>
              <a:cxn ang="0">
                <a:pos x="43" y="13"/>
              </a:cxn>
              <a:cxn ang="0">
                <a:pos x="41" y="9"/>
              </a:cxn>
              <a:cxn ang="0">
                <a:pos x="37" y="6"/>
              </a:cxn>
              <a:cxn ang="0">
                <a:pos x="34" y="3"/>
              </a:cxn>
              <a:cxn ang="0">
                <a:pos x="30" y="1"/>
              </a:cxn>
              <a:cxn ang="0">
                <a:pos x="26" y="0"/>
              </a:cxn>
              <a:cxn ang="0">
                <a:pos x="22" y="0"/>
              </a:cxn>
            </a:cxnLst>
            <a:rect l="0" t="0" r="r" b="b"/>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prstDash val="solid"/>
            <a:round/>
            <a:headEnd/>
            <a:tailEnd/>
          </a:ln>
        </p:spPr>
        <p:txBody>
          <a:bodyPr/>
          <a:lstStyle/>
          <a:p>
            <a:endParaRPr lang="en-US"/>
          </a:p>
        </p:txBody>
      </p:sp>
      <p:sp>
        <p:nvSpPr>
          <p:cNvPr id="1667183" name="Rectangle 111"/>
          <p:cNvSpPr>
            <a:spLocks noChangeArrowheads="1"/>
          </p:cNvSpPr>
          <p:nvPr/>
        </p:nvSpPr>
        <p:spPr bwMode="auto">
          <a:xfrm>
            <a:off x="5638800" y="17383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184" name="Rectangle 112"/>
          <p:cNvSpPr>
            <a:spLocks noChangeArrowheads="1"/>
          </p:cNvSpPr>
          <p:nvPr/>
        </p:nvSpPr>
        <p:spPr bwMode="auto">
          <a:xfrm>
            <a:off x="3348038" y="2486025"/>
            <a:ext cx="512762"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Light</a:t>
            </a:r>
            <a:endParaRPr lang="en-US" sz="2400" baseline="-25000">
              <a:ea typeface="ＭＳ Ｐゴシック" pitchFamily="34" charset="-128"/>
            </a:endParaRPr>
          </a:p>
        </p:txBody>
      </p:sp>
      <p:sp>
        <p:nvSpPr>
          <p:cNvPr id="1667185" name="Rectangle 113"/>
          <p:cNvSpPr>
            <a:spLocks noChangeArrowheads="1"/>
          </p:cNvSpPr>
          <p:nvPr/>
        </p:nvSpPr>
        <p:spPr bwMode="auto">
          <a:xfrm>
            <a:off x="5429250" y="2520950"/>
            <a:ext cx="733425"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Stryker</a:t>
            </a:r>
            <a:endParaRPr lang="en-US" sz="2400" baseline="-25000">
              <a:ea typeface="ＭＳ Ｐゴシック" pitchFamily="34" charset="-128"/>
            </a:endParaRPr>
          </a:p>
        </p:txBody>
      </p:sp>
      <p:sp>
        <p:nvSpPr>
          <p:cNvPr id="1667186" name="Rectangle 114"/>
          <p:cNvSpPr>
            <a:spLocks noChangeArrowheads="1"/>
          </p:cNvSpPr>
          <p:nvPr/>
        </p:nvSpPr>
        <p:spPr bwMode="auto">
          <a:xfrm>
            <a:off x="4443413" y="3113088"/>
            <a:ext cx="388937" cy="228600"/>
          </a:xfrm>
          <a:prstGeom prst="rect">
            <a:avLst/>
          </a:prstGeom>
          <a:noFill/>
          <a:ln w="9525">
            <a:noFill/>
            <a:miter lim="800000"/>
            <a:headEnd/>
            <a:tailEnd/>
          </a:ln>
        </p:spPr>
        <p:txBody>
          <a:bodyPr wrap="none" lIns="0" tIns="0" rIns="0" bIns="0">
            <a:spAutoFit/>
          </a:bodyPr>
          <a:lstStyle/>
          <a:p>
            <a:pPr algn="l" eaLnBrk="0" hangingPunct="0">
              <a:buClrTx/>
            </a:pPr>
            <a:r>
              <a:rPr lang="en-US" sz="1500" b="1">
                <a:solidFill>
                  <a:srgbClr val="000000"/>
                </a:solidFill>
                <a:latin typeface="Georgia" pitchFamily="18" charset="0"/>
                <a:ea typeface="ＭＳ Ｐゴシック" pitchFamily="34" charset="-128"/>
              </a:rPr>
              <a:t>FCS</a:t>
            </a:r>
            <a:endParaRPr lang="en-US" sz="2400" baseline="-25000">
              <a:ea typeface="ＭＳ Ｐゴシック" pitchFamily="34" charset="-128"/>
            </a:endParaRPr>
          </a:p>
        </p:txBody>
      </p:sp>
      <p:sp>
        <p:nvSpPr>
          <p:cNvPr id="1667187" name="Rectangle 115"/>
          <p:cNvSpPr>
            <a:spLocks noChangeArrowheads="1"/>
          </p:cNvSpPr>
          <p:nvPr/>
        </p:nvSpPr>
        <p:spPr bwMode="auto">
          <a:xfrm>
            <a:off x="4579938" y="243205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188" name="Rectangle 116"/>
          <p:cNvSpPr>
            <a:spLocks noChangeArrowheads="1"/>
          </p:cNvSpPr>
          <p:nvPr/>
        </p:nvSpPr>
        <p:spPr bwMode="auto">
          <a:xfrm>
            <a:off x="4194175" y="2728913"/>
            <a:ext cx="836613" cy="320675"/>
          </a:xfrm>
          <a:prstGeom prst="rect">
            <a:avLst/>
          </a:prstGeom>
          <a:noFill/>
          <a:ln w="9525">
            <a:solidFill>
              <a:srgbClr val="000000"/>
            </a:solidFill>
            <a:miter lim="800000"/>
            <a:headEnd/>
            <a:tailEnd/>
          </a:ln>
        </p:spPr>
        <p:txBody>
          <a:bodyPr/>
          <a:lstStyle/>
          <a:p>
            <a:endParaRPr lang="en-US"/>
          </a:p>
        </p:txBody>
      </p:sp>
      <p:sp>
        <p:nvSpPr>
          <p:cNvPr id="1667189" name="Line 117"/>
          <p:cNvSpPr>
            <a:spLocks noChangeShapeType="1"/>
          </p:cNvSpPr>
          <p:nvPr/>
        </p:nvSpPr>
        <p:spPr bwMode="auto">
          <a:xfrm flipV="1">
            <a:off x="4194175" y="2743200"/>
            <a:ext cx="836613" cy="322263"/>
          </a:xfrm>
          <a:prstGeom prst="line">
            <a:avLst/>
          </a:prstGeom>
          <a:noFill/>
          <a:ln w="9525">
            <a:solidFill>
              <a:srgbClr val="000000"/>
            </a:solidFill>
            <a:round/>
            <a:headEnd/>
            <a:tailEnd/>
          </a:ln>
        </p:spPr>
        <p:txBody>
          <a:bodyPr/>
          <a:lstStyle/>
          <a:p>
            <a:endParaRPr lang="en-US"/>
          </a:p>
        </p:txBody>
      </p:sp>
      <p:sp>
        <p:nvSpPr>
          <p:cNvPr id="1667190" name="Line 118"/>
          <p:cNvSpPr>
            <a:spLocks noChangeShapeType="1"/>
          </p:cNvSpPr>
          <p:nvPr/>
        </p:nvSpPr>
        <p:spPr bwMode="auto">
          <a:xfrm>
            <a:off x="4194175" y="2743200"/>
            <a:ext cx="836613" cy="322263"/>
          </a:xfrm>
          <a:prstGeom prst="line">
            <a:avLst/>
          </a:prstGeom>
          <a:noFill/>
          <a:ln w="9525">
            <a:solidFill>
              <a:srgbClr val="000000"/>
            </a:solidFill>
            <a:round/>
            <a:headEnd/>
            <a:tailEnd/>
          </a:ln>
        </p:spPr>
        <p:txBody>
          <a:bodyPr/>
          <a:lstStyle/>
          <a:p>
            <a:endParaRPr lang="en-US"/>
          </a:p>
        </p:txBody>
      </p:sp>
      <p:pic>
        <p:nvPicPr>
          <p:cNvPr id="1667191" name="Picture 119"/>
          <p:cNvPicPr>
            <a:picLocks noChangeAspect="1" noChangeArrowheads="1"/>
          </p:cNvPicPr>
          <p:nvPr/>
        </p:nvPicPr>
        <p:blipFill>
          <a:blip r:embed="rId3" cstate="print"/>
          <a:srcRect/>
          <a:stretch>
            <a:fillRect/>
          </a:stretch>
        </p:blipFill>
        <p:spPr bwMode="auto">
          <a:xfrm>
            <a:off x="4200525" y="2713038"/>
            <a:ext cx="919163" cy="377825"/>
          </a:xfrm>
          <a:prstGeom prst="rect">
            <a:avLst/>
          </a:prstGeom>
          <a:noFill/>
          <a:ln w="9525">
            <a:noFill/>
            <a:miter lim="800000"/>
            <a:headEnd/>
            <a:tailEnd/>
          </a:ln>
        </p:spPr>
      </p:pic>
      <p:sp>
        <p:nvSpPr>
          <p:cNvPr id="1667192" name="Rectangle 120"/>
          <p:cNvSpPr>
            <a:spLocks noChangeArrowheads="1"/>
          </p:cNvSpPr>
          <p:nvPr/>
        </p:nvSpPr>
        <p:spPr bwMode="auto">
          <a:xfrm>
            <a:off x="4202113" y="2714625"/>
            <a:ext cx="917575" cy="376238"/>
          </a:xfrm>
          <a:prstGeom prst="rect">
            <a:avLst/>
          </a:prstGeom>
          <a:noFill/>
          <a:ln w="20638">
            <a:solidFill>
              <a:srgbClr val="000000"/>
            </a:solidFill>
            <a:miter lim="800000"/>
            <a:headEnd/>
            <a:tailEnd/>
          </a:ln>
        </p:spPr>
        <p:txBody>
          <a:bodyPr/>
          <a:lstStyle/>
          <a:p>
            <a:endParaRPr lang="en-US"/>
          </a:p>
        </p:txBody>
      </p:sp>
      <p:sp>
        <p:nvSpPr>
          <p:cNvPr id="1667193" name="Rectangle 121"/>
          <p:cNvSpPr>
            <a:spLocks noChangeArrowheads="1"/>
          </p:cNvSpPr>
          <p:nvPr/>
        </p:nvSpPr>
        <p:spPr bwMode="auto">
          <a:xfrm>
            <a:off x="4443413" y="2754313"/>
            <a:ext cx="444500"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UA</a:t>
            </a:r>
            <a:endParaRPr lang="en-US" sz="2400" baseline="-25000">
              <a:ea typeface="ＭＳ Ｐゴシック" pitchFamily="34" charset="-128"/>
            </a:endParaRPr>
          </a:p>
        </p:txBody>
      </p:sp>
      <p:sp>
        <p:nvSpPr>
          <p:cNvPr id="1667194" name="Freeform 122"/>
          <p:cNvSpPr>
            <a:spLocks/>
          </p:cNvSpPr>
          <p:nvPr/>
        </p:nvSpPr>
        <p:spPr bwMode="auto">
          <a:xfrm>
            <a:off x="4240213" y="2800350"/>
            <a:ext cx="841375" cy="206375"/>
          </a:xfrm>
          <a:custGeom>
            <a:avLst/>
            <a:gdLst/>
            <a:ahLst/>
            <a:cxnLst>
              <a:cxn ang="0">
                <a:pos x="133" y="0"/>
              </a:cxn>
              <a:cxn ang="0">
                <a:pos x="0" y="64"/>
              </a:cxn>
              <a:cxn ang="0">
                <a:pos x="133" y="130"/>
              </a:cxn>
              <a:cxn ang="0">
                <a:pos x="397" y="130"/>
              </a:cxn>
              <a:cxn ang="0">
                <a:pos x="530" y="64"/>
              </a:cxn>
              <a:cxn ang="0">
                <a:pos x="397" y="0"/>
              </a:cxn>
              <a:cxn ang="0">
                <a:pos x="133" y="0"/>
              </a:cxn>
            </a:cxnLst>
            <a:rect l="0" t="0" r="r" b="b"/>
            <a:pathLst>
              <a:path w="530" h="130">
                <a:moveTo>
                  <a:pt x="133" y="0"/>
                </a:moveTo>
                <a:lnTo>
                  <a:pt x="0" y="64"/>
                </a:lnTo>
                <a:lnTo>
                  <a:pt x="133" y="130"/>
                </a:lnTo>
                <a:lnTo>
                  <a:pt x="397" y="130"/>
                </a:lnTo>
                <a:lnTo>
                  <a:pt x="530" y="64"/>
                </a:lnTo>
                <a:lnTo>
                  <a:pt x="397" y="0"/>
                </a:lnTo>
                <a:lnTo>
                  <a:pt x="133" y="0"/>
                </a:lnTo>
                <a:close/>
              </a:path>
            </a:pathLst>
          </a:custGeom>
          <a:noFill/>
          <a:ln w="20638">
            <a:solidFill>
              <a:srgbClr val="000000"/>
            </a:solidFill>
            <a:prstDash val="solid"/>
            <a:round/>
            <a:headEnd/>
            <a:tailEnd/>
          </a:ln>
        </p:spPr>
        <p:txBody>
          <a:bodyPr/>
          <a:lstStyle/>
          <a:p>
            <a:endParaRPr lang="en-US"/>
          </a:p>
        </p:txBody>
      </p:sp>
      <p:pic>
        <p:nvPicPr>
          <p:cNvPr id="1667195" name="Picture 123"/>
          <p:cNvPicPr>
            <a:picLocks noChangeAspect="1" noChangeArrowheads="1"/>
          </p:cNvPicPr>
          <p:nvPr/>
        </p:nvPicPr>
        <p:blipFill>
          <a:blip r:embed="rId3" cstate="print"/>
          <a:srcRect/>
          <a:stretch>
            <a:fillRect/>
          </a:stretch>
        </p:blipFill>
        <p:spPr bwMode="auto">
          <a:xfrm>
            <a:off x="4200525" y="2713038"/>
            <a:ext cx="919163" cy="377825"/>
          </a:xfrm>
          <a:prstGeom prst="rect">
            <a:avLst/>
          </a:prstGeom>
          <a:noFill/>
          <a:ln w="9525">
            <a:noFill/>
            <a:miter lim="800000"/>
            <a:headEnd/>
            <a:tailEnd/>
          </a:ln>
        </p:spPr>
      </p:pic>
      <p:sp>
        <p:nvSpPr>
          <p:cNvPr id="1667196" name="Rectangle 124"/>
          <p:cNvSpPr>
            <a:spLocks noChangeArrowheads="1"/>
          </p:cNvSpPr>
          <p:nvPr/>
        </p:nvSpPr>
        <p:spPr bwMode="auto">
          <a:xfrm>
            <a:off x="4202113" y="2714625"/>
            <a:ext cx="917575" cy="376238"/>
          </a:xfrm>
          <a:prstGeom prst="rect">
            <a:avLst/>
          </a:prstGeom>
          <a:noFill/>
          <a:ln w="20638">
            <a:solidFill>
              <a:srgbClr val="000000"/>
            </a:solidFill>
            <a:miter lim="800000"/>
            <a:headEnd/>
            <a:tailEnd/>
          </a:ln>
        </p:spPr>
        <p:txBody>
          <a:bodyPr/>
          <a:lstStyle/>
          <a:p>
            <a:endParaRPr lang="en-US"/>
          </a:p>
        </p:txBody>
      </p:sp>
      <p:sp>
        <p:nvSpPr>
          <p:cNvPr id="1667197" name="Rectangle 125"/>
          <p:cNvSpPr>
            <a:spLocks noChangeArrowheads="1"/>
          </p:cNvSpPr>
          <p:nvPr/>
        </p:nvSpPr>
        <p:spPr bwMode="auto">
          <a:xfrm>
            <a:off x="4443413" y="2754313"/>
            <a:ext cx="444500"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UA</a:t>
            </a:r>
            <a:endParaRPr lang="en-US" sz="2400" baseline="-25000">
              <a:ea typeface="ＭＳ Ｐゴシック" pitchFamily="34" charset="-128"/>
            </a:endParaRPr>
          </a:p>
        </p:txBody>
      </p:sp>
      <p:sp>
        <p:nvSpPr>
          <p:cNvPr id="1667198" name="Freeform 126"/>
          <p:cNvSpPr>
            <a:spLocks/>
          </p:cNvSpPr>
          <p:nvPr/>
        </p:nvSpPr>
        <p:spPr bwMode="auto">
          <a:xfrm>
            <a:off x="4240213" y="2800350"/>
            <a:ext cx="841375" cy="206375"/>
          </a:xfrm>
          <a:custGeom>
            <a:avLst/>
            <a:gdLst/>
            <a:ahLst/>
            <a:cxnLst>
              <a:cxn ang="0">
                <a:pos x="133" y="0"/>
              </a:cxn>
              <a:cxn ang="0">
                <a:pos x="0" y="64"/>
              </a:cxn>
              <a:cxn ang="0">
                <a:pos x="133" y="130"/>
              </a:cxn>
              <a:cxn ang="0">
                <a:pos x="397" y="130"/>
              </a:cxn>
              <a:cxn ang="0">
                <a:pos x="530" y="64"/>
              </a:cxn>
              <a:cxn ang="0">
                <a:pos x="397" y="0"/>
              </a:cxn>
              <a:cxn ang="0">
                <a:pos x="133" y="0"/>
              </a:cxn>
            </a:cxnLst>
            <a:rect l="0" t="0" r="r" b="b"/>
            <a:pathLst>
              <a:path w="530" h="130">
                <a:moveTo>
                  <a:pt x="133" y="0"/>
                </a:moveTo>
                <a:lnTo>
                  <a:pt x="0" y="64"/>
                </a:lnTo>
                <a:lnTo>
                  <a:pt x="133" y="130"/>
                </a:lnTo>
                <a:lnTo>
                  <a:pt x="397" y="130"/>
                </a:lnTo>
                <a:lnTo>
                  <a:pt x="530" y="64"/>
                </a:lnTo>
                <a:lnTo>
                  <a:pt x="397" y="0"/>
                </a:lnTo>
                <a:lnTo>
                  <a:pt x="133" y="0"/>
                </a:lnTo>
                <a:close/>
              </a:path>
            </a:pathLst>
          </a:custGeom>
          <a:noFill/>
          <a:ln w="20638">
            <a:solidFill>
              <a:srgbClr val="000000"/>
            </a:solidFill>
            <a:prstDash val="solid"/>
            <a:round/>
            <a:headEnd/>
            <a:tailEnd/>
          </a:ln>
        </p:spPr>
        <p:txBody>
          <a:bodyPr/>
          <a:lstStyle/>
          <a:p>
            <a:endParaRPr lang="en-US"/>
          </a:p>
        </p:txBody>
      </p:sp>
      <p:sp>
        <p:nvSpPr>
          <p:cNvPr id="1667199" name="Rectangle 127"/>
          <p:cNvSpPr>
            <a:spLocks noChangeArrowheads="1"/>
          </p:cNvSpPr>
          <p:nvPr/>
        </p:nvSpPr>
        <p:spPr bwMode="auto">
          <a:xfrm>
            <a:off x="4589463" y="1438275"/>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200" name="Rectangle 128"/>
          <p:cNvSpPr>
            <a:spLocks noChangeArrowheads="1"/>
          </p:cNvSpPr>
          <p:nvPr/>
        </p:nvSpPr>
        <p:spPr bwMode="auto">
          <a:xfrm>
            <a:off x="2678113" y="25130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201" name="Rectangle 129"/>
          <p:cNvSpPr>
            <a:spLocks noChangeArrowheads="1"/>
          </p:cNvSpPr>
          <p:nvPr/>
        </p:nvSpPr>
        <p:spPr bwMode="auto">
          <a:xfrm>
            <a:off x="2384425" y="2876550"/>
            <a:ext cx="904875" cy="493713"/>
          </a:xfrm>
          <a:prstGeom prst="rect">
            <a:avLst/>
          </a:prstGeom>
          <a:solidFill>
            <a:srgbClr val="FFFFFF"/>
          </a:solidFill>
          <a:ln w="9525">
            <a:noFill/>
            <a:miter lim="800000"/>
            <a:headEnd/>
            <a:tailEnd/>
          </a:ln>
        </p:spPr>
        <p:txBody>
          <a:bodyPr/>
          <a:lstStyle/>
          <a:p>
            <a:endParaRPr lang="en-US"/>
          </a:p>
        </p:txBody>
      </p:sp>
      <p:sp>
        <p:nvSpPr>
          <p:cNvPr id="1667202" name="Rectangle 130"/>
          <p:cNvSpPr>
            <a:spLocks noChangeArrowheads="1"/>
          </p:cNvSpPr>
          <p:nvPr/>
        </p:nvSpPr>
        <p:spPr bwMode="auto">
          <a:xfrm>
            <a:off x="2384425" y="2876550"/>
            <a:ext cx="904875" cy="493713"/>
          </a:xfrm>
          <a:prstGeom prst="rect">
            <a:avLst/>
          </a:prstGeom>
          <a:noFill/>
          <a:ln w="12700">
            <a:solidFill>
              <a:srgbClr val="000000"/>
            </a:solidFill>
            <a:miter lim="800000"/>
            <a:headEnd/>
            <a:tailEnd/>
          </a:ln>
        </p:spPr>
        <p:txBody>
          <a:bodyPr/>
          <a:lstStyle/>
          <a:p>
            <a:endParaRPr lang="en-US"/>
          </a:p>
        </p:txBody>
      </p:sp>
      <p:sp>
        <p:nvSpPr>
          <p:cNvPr id="1667203" name="Rectangle 131"/>
          <p:cNvSpPr>
            <a:spLocks noChangeArrowheads="1"/>
          </p:cNvSpPr>
          <p:nvPr/>
        </p:nvSpPr>
        <p:spPr bwMode="auto">
          <a:xfrm>
            <a:off x="2303463" y="2794000"/>
            <a:ext cx="904875" cy="493713"/>
          </a:xfrm>
          <a:prstGeom prst="rect">
            <a:avLst/>
          </a:prstGeom>
          <a:solidFill>
            <a:srgbClr val="FFFFFF"/>
          </a:solidFill>
          <a:ln w="9525">
            <a:noFill/>
            <a:miter lim="800000"/>
            <a:headEnd/>
            <a:tailEnd/>
          </a:ln>
        </p:spPr>
        <p:txBody>
          <a:bodyPr/>
          <a:lstStyle/>
          <a:p>
            <a:endParaRPr lang="en-US"/>
          </a:p>
        </p:txBody>
      </p:sp>
      <p:sp>
        <p:nvSpPr>
          <p:cNvPr id="1667204" name="Rectangle 132"/>
          <p:cNvSpPr>
            <a:spLocks noChangeArrowheads="1"/>
          </p:cNvSpPr>
          <p:nvPr/>
        </p:nvSpPr>
        <p:spPr bwMode="auto">
          <a:xfrm>
            <a:off x="2303463" y="2794000"/>
            <a:ext cx="904875" cy="493713"/>
          </a:xfrm>
          <a:prstGeom prst="rect">
            <a:avLst/>
          </a:prstGeom>
          <a:noFill/>
          <a:ln w="12700">
            <a:solidFill>
              <a:srgbClr val="000000"/>
            </a:solidFill>
            <a:miter lim="800000"/>
            <a:headEnd/>
            <a:tailEnd/>
          </a:ln>
        </p:spPr>
        <p:txBody>
          <a:bodyPr/>
          <a:lstStyle/>
          <a:p>
            <a:endParaRPr lang="en-US"/>
          </a:p>
        </p:txBody>
      </p:sp>
      <p:sp>
        <p:nvSpPr>
          <p:cNvPr id="1667205" name="Rectangle 133"/>
          <p:cNvSpPr>
            <a:spLocks noChangeArrowheads="1"/>
          </p:cNvSpPr>
          <p:nvPr/>
        </p:nvSpPr>
        <p:spPr bwMode="auto">
          <a:xfrm>
            <a:off x="2481263" y="2921000"/>
            <a:ext cx="538162"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SUST</a:t>
            </a:r>
            <a:endParaRPr lang="en-US" sz="2400" baseline="-25000">
              <a:ea typeface="ＭＳ Ｐゴシック" pitchFamily="34" charset="-128"/>
            </a:endParaRPr>
          </a:p>
        </p:txBody>
      </p:sp>
      <p:sp>
        <p:nvSpPr>
          <p:cNvPr id="1667206" name="Rectangle 134"/>
          <p:cNvSpPr>
            <a:spLocks noChangeArrowheads="1"/>
          </p:cNvSpPr>
          <p:nvPr/>
        </p:nvSpPr>
        <p:spPr bwMode="auto">
          <a:xfrm>
            <a:off x="2678113" y="25130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207" name="Rectangle 135"/>
          <p:cNvSpPr>
            <a:spLocks noChangeArrowheads="1"/>
          </p:cNvSpPr>
          <p:nvPr/>
        </p:nvSpPr>
        <p:spPr bwMode="auto">
          <a:xfrm>
            <a:off x="2384425" y="2876550"/>
            <a:ext cx="904875" cy="493713"/>
          </a:xfrm>
          <a:prstGeom prst="rect">
            <a:avLst/>
          </a:prstGeom>
          <a:solidFill>
            <a:srgbClr val="FFFFFF"/>
          </a:solidFill>
          <a:ln w="9525">
            <a:noFill/>
            <a:miter lim="800000"/>
            <a:headEnd/>
            <a:tailEnd/>
          </a:ln>
        </p:spPr>
        <p:txBody>
          <a:bodyPr/>
          <a:lstStyle/>
          <a:p>
            <a:endParaRPr lang="en-US"/>
          </a:p>
        </p:txBody>
      </p:sp>
      <p:sp>
        <p:nvSpPr>
          <p:cNvPr id="1667208" name="Rectangle 136"/>
          <p:cNvSpPr>
            <a:spLocks noChangeArrowheads="1"/>
          </p:cNvSpPr>
          <p:nvPr/>
        </p:nvSpPr>
        <p:spPr bwMode="auto">
          <a:xfrm>
            <a:off x="2384425" y="2876550"/>
            <a:ext cx="904875" cy="493713"/>
          </a:xfrm>
          <a:prstGeom prst="rect">
            <a:avLst/>
          </a:prstGeom>
          <a:noFill/>
          <a:ln w="12700">
            <a:solidFill>
              <a:srgbClr val="000000"/>
            </a:solidFill>
            <a:miter lim="800000"/>
            <a:headEnd/>
            <a:tailEnd/>
          </a:ln>
        </p:spPr>
        <p:txBody>
          <a:bodyPr/>
          <a:lstStyle/>
          <a:p>
            <a:endParaRPr lang="en-US"/>
          </a:p>
        </p:txBody>
      </p:sp>
      <p:sp>
        <p:nvSpPr>
          <p:cNvPr id="1667209" name="Rectangle 137"/>
          <p:cNvSpPr>
            <a:spLocks noChangeArrowheads="1"/>
          </p:cNvSpPr>
          <p:nvPr/>
        </p:nvSpPr>
        <p:spPr bwMode="auto">
          <a:xfrm>
            <a:off x="2303463" y="2794000"/>
            <a:ext cx="904875" cy="493713"/>
          </a:xfrm>
          <a:prstGeom prst="rect">
            <a:avLst/>
          </a:prstGeom>
          <a:solidFill>
            <a:srgbClr val="FFFFFF"/>
          </a:solidFill>
          <a:ln w="9525">
            <a:noFill/>
            <a:miter lim="800000"/>
            <a:headEnd/>
            <a:tailEnd/>
          </a:ln>
        </p:spPr>
        <p:txBody>
          <a:bodyPr/>
          <a:lstStyle/>
          <a:p>
            <a:endParaRPr lang="en-US"/>
          </a:p>
        </p:txBody>
      </p:sp>
      <p:sp>
        <p:nvSpPr>
          <p:cNvPr id="1667210" name="Rectangle 138"/>
          <p:cNvSpPr>
            <a:spLocks noChangeArrowheads="1"/>
          </p:cNvSpPr>
          <p:nvPr/>
        </p:nvSpPr>
        <p:spPr bwMode="auto">
          <a:xfrm>
            <a:off x="2303463" y="2794000"/>
            <a:ext cx="904875" cy="493713"/>
          </a:xfrm>
          <a:prstGeom prst="rect">
            <a:avLst/>
          </a:prstGeom>
          <a:noFill/>
          <a:ln w="12700">
            <a:solidFill>
              <a:srgbClr val="000000"/>
            </a:solidFill>
            <a:miter lim="800000"/>
            <a:headEnd/>
            <a:tailEnd/>
          </a:ln>
        </p:spPr>
        <p:txBody>
          <a:bodyPr/>
          <a:lstStyle/>
          <a:p>
            <a:endParaRPr lang="en-US"/>
          </a:p>
        </p:txBody>
      </p:sp>
      <p:sp>
        <p:nvSpPr>
          <p:cNvPr id="1667211" name="Rectangle 139"/>
          <p:cNvSpPr>
            <a:spLocks noChangeArrowheads="1"/>
          </p:cNvSpPr>
          <p:nvPr/>
        </p:nvSpPr>
        <p:spPr bwMode="auto">
          <a:xfrm>
            <a:off x="2481263" y="2921000"/>
            <a:ext cx="538162"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SUST</a:t>
            </a:r>
            <a:endParaRPr lang="en-US" sz="2400" baseline="-25000">
              <a:ea typeface="ＭＳ Ｐゴシック" pitchFamily="34" charset="-128"/>
            </a:endParaRPr>
          </a:p>
        </p:txBody>
      </p:sp>
      <p:sp>
        <p:nvSpPr>
          <p:cNvPr id="1667212" name="Rectangle 140"/>
          <p:cNvSpPr>
            <a:spLocks noChangeArrowheads="1"/>
          </p:cNvSpPr>
          <p:nvPr/>
        </p:nvSpPr>
        <p:spPr bwMode="auto">
          <a:xfrm>
            <a:off x="2384425" y="2876550"/>
            <a:ext cx="904875" cy="493713"/>
          </a:xfrm>
          <a:prstGeom prst="rect">
            <a:avLst/>
          </a:prstGeom>
          <a:solidFill>
            <a:srgbClr val="FFFFFF"/>
          </a:solidFill>
          <a:ln w="9525">
            <a:noFill/>
            <a:miter lim="800000"/>
            <a:headEnd/>
            <a:tailEnd/>
          </a:ln>
        </p:spPr>
        <p:txBody>
          <a:bodyPr/>
          <a:lstStyle/>
          <a:p>
            <a:endParaRPr lang="en-US"/>
          </a:p>
        </p:txBody>
      </p:sp>
      <p:sp>
        <p:nvSpPr>
          <p:cNvPr id="1667213" name="Rectangle 141"/>
          <p:cNvSpPr>
            <a:spLocks noChangeArrowheads="1"/>
          </p:cNvSpPr>
          <p:nvPr/>
        </p:nvSpPr>
        <p:spPr bwMode="auto">
          <a:xfrm>
            <a:off x="2384425" y="2876550"/>
            <a:ext cx="904875" cy="493713"/>
          </a:xfrm>
          <a:prstGeom prst="rect">
            <a:avLst/>
          </a:prstGeom>
          <a:noFill/>
          <a:ln w="12700">
            <a:solidFill>
              <a:srgbClr val="000000"/>
            </a:solidFill>
            <a:miter lim="800000"/>
            <a:headEnd/>
            <a:tailEnd/>
          </a:ln>
        </p:spPr>
        <p:txBody>
          <a:bodyPr/>
          <a:lstStyle/>
          <a:p>
            <a:endParaRPr lang="en-US"/>
          </a:p>
        </p:txBody>
      </p:sp>
      <p:sp>
        <p:nvSpPr>
          <p:cNvPr id="1667214" name="Rectangle 142"/>
          <p:cNvSpPr>
            <a:spLocks noChangeArrowheads="1"/>
          </p:cNvSpPr>
          <p:nvPr/>
        </p:nvSpPr>
        <p:spPr bwMode="auto">
          <a:xfrm>
            <a:off x="2303463" y="2794000"/>
            <a:ext cx="904875" cy="493713"/>
          </a:xfrm>
          <a:prstGeom prst="rect">
            <a:avLst/>
          </a:prstGeom>
          <a:solidFill>
            <a:srgbClr val="FFFFFF"/>
          </a:solidFill>
          <a:ln w="9525">
            <a:noFill/>
            <a:miter lim="800000"/>
            <a:headEnd/>
            <a:tailEnd/>
          </a:ln>
        </p:spPr>
        <p:txBody>
          <a:bodyPr/>
          <a:lstStyle/>
          <a:p>
            <a:endParaRPr lang="en-US"/>
          </a:p>
        </p:txBody>
      </p:sp>
      <p:sp>
        <p:nvSpPr>
          <p:cNvPr id="1667215" name="Rectangle 143"/>
          <p:cNvSpPr>
            <a:spLocks noChangeArrowheads="1"/>
          </p:cNvSpPr>
          <p:nvPr/>
        </p:nvSpPr>
        <p:spPr bwMode="auto">
          <a:xfrm>
            <a:off x="2303463" y="2794000"/>
            <a:ext cx="904875" cy="493713"/>
          </a:xfrm>
          <a:prstGeom prst="rect">
            <a:avLst/>
          </a:prstGeom>
          <a:noFill/>
          <a:ln w="12700">
            <a:solidFill>
              <a:srgbClr val="000000"/>
            </a:solidFill>
            <a:miter lim="800000"/>
            <a:headEnd/>
            <a:tailEnd/>
          </a:ln>
        </p:spPr>
        <p:txBody>
          <a:bodyPr/>
          <a:lstStyle/>
          <a:p>
            <a:endParaRPr lang="en-US"/>
          </a:p>
        </p:txBody>
      </p:sp>
      <p:sp>
        <p:nvSpPr>
          <p:cNvPr id="1667216" name="Rectangle 144"/>
          <p:cNvSpPr>
            <a:spLocks noChangeArrowheads="1"/>
          </p:cNvSpPr>
          <p:nvPr/>
        </p:nvSpPr>
        <p:spPr bwMode="auto">
          <a:xfrm>
            <a:off x="2481263" y="2921000"/>
            <a:ext cx="538162"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SUST</a:t>
            </a:r>
            <a:endParaRPr lang="en-US" sz="2400" baseline="-25000">
              <a:ea typeface="ＭＳ Ｐゴシック" pitchFamily="34" charset="-128"/>
            </a:endParaRPr>
          </a:p>
        </p:txBody>
      </p:sp>
      <p:sp>
        <p:nvSpPr>
          <p:cNvPr id="1667217" name="Rectangle 145"/>
          <p:cNvSpPr>
            <a:spLocks noChangeArrowheads="1"/>
          </p:cNvSpPr>
          <p:nvPr/>
        </p:nvSpPr>
        <p:spPr bwMode="auto">
          <a:xfrm>
            <a:off x="3940175" y="5308600"/>
            <a:ext cx="1131888" cy="258763"/>
          </a:xfrm>
          <a:prstGeom prst="rect">
            <a:avLst/>
          </a:prstGeom>
          <a:noFill/>
          <a:ln w="9525">
            <a:noFill/>
            <a:miter lim="800000"/>
            <a:headEnd/>
            <a:tailEnd/>
          </a:ln>
        </p:spPr>
        <p:txBody>
          <a:bodyPr wrap="none" lIns="0" tIns="0" rIns="0" bIns="0">
            <a:spAutoFit/>
          </a:bodyPr>
          <a:lstStyle/>
          <a:p>
            <a:pPr algn="l" eaLnBrk="0" hangingPunct="0">
              <a:buClrTx/>
            </a:pPr>
            <a:r>
              <a:rPr lang="en-US" sz="1700" b="1">
                <a:solidFill>
                  <a:srgbClr val="000000"/>
                </a:solidFill>
                <a:latin typeface="Georgia" pitchFamily="18" charset="0"/>
                <a:ea typeface="ＭＳ Ｐゴシック" pitchFamily="34" charset="-128"/>
              </a:rPr>
              <a:t>Personnel</a:t>
            </a:r>
            <a:endParaRPr lang="en-US" sz="2400" baseline="-25000">
              <a:ea typeface="ＭＳ Ｐゴシック" pitchFamily="34" charset="-128"/>
            </a:endParaRPr>
          </a:p>
        </p:txBody>
      </p:sp>
      <p:sp>
        <p:nvSpPr>
          <p:cNvPr id="1667218" name="Rectangle 146"/>
          <p:cNvSpPr>
            <a:spLocks noChangeArrowheads="1"/>
          </p:cNvSpPr>
          <p:nvPr/>
        </p:nvSpPr>
        <p:spPr bwMode="auto">
          <a:xfrm>
            <a:off x="3981450" y="5568950"/>
            <a:ext cx="725488"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Military </a:t>
            </a:r>
            <a:endParaRPr lang="en-US" sz="2400" baseline="-25000">
              <a:ea typeface="ＭＳ Ｐゴシック" pitchFamily="34" charset="-128"/>
            </a:endParaRPr>
          </a:p>
        </p:txBody>
      </p:sp>
      <p:sp>
        <p:nvSpPr>
          <p:cNvPr id="1667219" name="Rectangle 147"/>
          <p:cNvSpPr>
            <a:spLocks noChangeArrowheads="1"/>
          </p:cNvSpPr>
          <p:nvPr/>
        </p:nvSpPr>
        <p:spPr bwMode="auto">
          <a:xfrm>
            <a:off x="4702175" y="5568950"/>
            <a:ext cx="61913"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a:t>
            </a:r>
            <a:endParaRPr lang="en-US" sz="2400" baseline="-25000">
              <a:ea typeface="ＭＳ Ｐゴシック" pitchFamily="34" charset="-128"/>
            </a:endParaRPr>
          </a:p>
        </p:txBody>
      </p:sp>
      <p:sp>
        <p:nvSpPr>
          <p:cNvPr id="1667220" name="Rectangle 148"/>
          <p:cNvSpPr>
            <a:spLocks noChangeArrowheads="1"/>
          </p:cNvSpPr>
          <p:nvPr/>
        </p:nvSpPr>
        <p:spPr bwMode="auto">
          <a:xfrm>
            <a:off x="4806950" y="5568950"/>
            <a:ext cx="882650"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Soldier</a:t>
            </a:r>
            <a:endParaRPr lang="en-US" sz="2400" baseline="-25000">
              <a:ea typeface="ＭＳ Ｐゴシック" pitchFamily="34" charset="-128"/>
            </a:endParaRPr>
          </a:p>
        </p:txBody>
      </p:sp>
      <p:sp>
        <p:nvSpPr>
          <p:cNvPr id="1667221" name="Rectangle 149"/>
          <p:cNvSpPr>
            <a:spLocks noChangeArrowheads="1"/>
          </p:cNvSpPr>
          <p:nvPr/>
        </p:nvSpPr>
        <p:spPr bwMode="auto">
          <a:xfrm>
            <a:off x="3940175" y="5765800"/>
            <a:ext cx="698500"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Civilian </a:t>
            </a:r>
            <a:endParaRPr lang="en-US" sz="2400" baseline="-25000">
              <a:ea typeface="ＭＳ Ｐゴシック" pitchFamily="34" charset="-128"/>
            </a:endParaRPr>
          </a:p>
        </p:txBody>
      </p:sp>
      <p:sp>
        <p:nvSpPr>
          <p:cNvPr id="1667222" name="Rectangle 150"/>
          <p:cNvSpPr>
            <a:spLocks noChangeArrowheads="1"/>
          </p:cNvSpPr>
          <p:nvPr/>
        </p:nvSpPr>
        <p:spPr bwMode="auto">
          <a:xfrm>
            <a:off x="4633913" y="5765800"/>
            <a:ext cx="61912"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a:t>
            </a:r>
            <a:endParaRPr lang="en-US" sz="2400" baseline="-25000">
              <a:ea typeface="ＭＳ Ｐゴシック" pitchFamily="34" charset="-128"/>
            </a:endParaRPr>
          </a:p>
        </p:txBody>
      </p:sp>
      <p:sp>
        <p:nvSpPr>
          <p:cNvPr id="1667223" name="Rectangle 151"/>
          <p:cNvSpPr>
            <a:spLocks noChangeArrowheads="1"/>
          </p:cNvSpPr>
          <p:nvPr/>
        </p:nvSpPr>
        <p:spPr bwMode="auto">
          <a:xfrm>
            <a:off x="4737100" y="5765800"/>
            <a:ext cx="609600"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FTE</a:t>
            </a:r>
            <a:endParaRPr lang="en-US" sz="2400" baseline="-25000">
              <a:ea typeface="ＭＳ Ｐゴシック" pitchFamily="34" charset="-128"/>
            </a:endParaRPr>
          </a:p>
        </p:txBody>
      </p:sp>
      <p:sp>
        <p:nvSpPr>
          <p:cNvPr id="1667224" name="Rectangle 152"/>
          <p:cNvSpPr>
            <a:spLocks noChangeArrowheads="1"/>
          </p:cNvSpPr>
          <p:nvPr/>
        </p:nvSpPr>
        <p:spPr bwMode="auto">
          <a:xfrm>
            <a:off x="3940175" y="5962650"/>
            <a:ext cx="969963"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Contractor </a:t>
            </a:r>
            <a:endParaRPr lang="en-US" sz="2400" baseline="-25000">
              <a:ea typeface="ＭＳ Ｐゴシック" pitchFamily="34" charset="-128"/>
            </a:endParaRPr>
          </a:p>
        </p:txBody>
      </p:sp>
      <p:sp>
        <p:nvSpPr>
          <p:cNvPr id="1667225" name="Rectangle 153"/>
          <p:cNvSpPr>
            <a:spLocks noChangeArrowheads="1"/>
          </p:cNvSpPr>
          <p:nvPr/>
        </p:nvSpPr>
        <p:spPr bwMode="auto">
          <a:xfrm>
            <a:off x="4908550" y="5962650"/>
            <a:ext cx="61913"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a:t>
            </a:r>
            <a:endParaRPr lang="en-US" sz="2400" baseline="-25000">
              <a:ea typeface="ＭＳ Ｐゴシック" pitchFamily="34" charset="-128"/>
            </a:endParaRPr>
          </a:p>
        </p:txBody>
      </p:sp>
      <p:sp>
        <p:nvSpPr>
          <p:cNvPr id="1667226" name="Rectangle 154"/>
          <p:cNvSpPr>
            <a:spLocks noChangeArrowheads="1"/>
          </p:cNvSpPr>
          <p:nvPr/>
        </p:nvSpPr>
        <p:spPr bwMode="auto">
          <a:xfrm>
            <a:off x="5011738" y="5962650"/>
            <a:ext cx="609600"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FTE</a:t>
            </a:r>
            <a:endParaRPr lang="en-US" sz="2400" baseline="-25000">
              <a:ea typeface="ＭＳ Ｐゴシック" pitchFamily="34" charset="-128"/>
            </a:endParaRPr>
          </a:p>
        </p:txBody>
      </p:sp>
      <p:sp>
        <p:nvSpPr>
          <p:cNvPr id="1667227" name="Rectangle 155"/>
          <p:cNvSpPr>
            <a:spLocks noChangeArrowheads="1"/>
          </p:cNvSpPr>
          <p:nvPr/>
        </p:nvSpPr>
        <p:spPr bwMode="auto">
          <a:xfrm>
            <a:off x="1398588" y="5308600"/>
            <a:ext cx="1485900" cy="258763"/>
          </a:xfrm>
          <a:prstGeom prst="rect">
            <a:avLst/>
          </a:prstGeom>
          <a:noFill/>
          <a:ln w="9525">
            <a:noFill/>
            <a:miter lim="800000"/>
            <a:headEnd/>
            <a:tailEnd/>
          </a:ln>
        </p:spPr>
        <p:txBody>
          <a:bodyPr wrap="none" lIns="0" tIns="0" rIns="0" bIns="0">
            <a:spAutoFit/>
          </a:bodyPr>
          <a:lstStyle/>
          <a:p>
            <a:pPr algn="l" eaLnBrk="0" hangingPunct="0">
              <a:buClrTx/>
            </a:pPr>
            <a:r>
              <a:rPr lang="en-US" sz="1700" b="1">
                <a:solidFill>
                  <a:srgbClr val="000000"/>
                </a:solidFill>
                <a:latin typeface="Georgia" pitchFamily="18" charset="0"/>
                <a:ea typeface="ＭＳ Ｐゴシック" pitchFamily="34" charset="-128"/>
              </a:rPr>
              <a:t>Base Support</a:t>
            </a:r>
            <a:endParaRPr lang="en-US" sz="2400" baseline="-25000">
              <a:ea typeface="ＭＳ Ｐゴシック" pitchFamily="34" charset="-128"/>
            </a:endParaRPr>
          </a:p>
        </p:txBody>
      </p:sp>
      <p:sp>
        <p:nvSpPr>
          <p:cNvPr id="1667228" name="Rectangle 156"/>
          <p:cNvSpPr>
            <a:spLocks noChangeArrowheads="1"/>
          </p:cNvSpPr>
          <p:nvPr/>
        </p:nvSpPr>
        <p:spPr bwMode="auto">
          <a:xfrm>
            <a:off x="1398588" y="5568950"/>
            <a:ext cx="885825"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Service</a:t>
            </a:r>
            <a:endParaRPr lang="en-US" sz="2400" baseline="-25000">
              <a:ea typeface="ＭＳ Ｐゴシック" pitchFamily="34" charset="-128"/>
            </a:endParaRPr>
          </a:p>
        </p:txBody>
      </p:sp>
      <p:sp>
        <p:nvSpPr>
          <p:cNvPr id="1667229" name="Rectangle 157"/>
          <p:cNvSpPr>
            <a:spLocks noChangeArrowheads="1"/>
          </p:cNvSpPr>
          <p:nvPr/>
        </p:nvSpPr>
        <p:spPr bwMode="auto">
          <a:xfrm>
            <a:off x="1398588" y="5765800"/>
            <a:ext cx="933450"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Brigade</a:t>
            </a:r>
            <a:endParaRPr lang="en-US" sz="2400" baseline="-25000">
              <a:ea typeface="ＭＳ Ｐゴシック" pitchFamily="34" charset="-128"/>
            </a:endParaRPr>
          </a:p>
        </p:txBody>
      </p:sp>
      <p:sp>
        <p:nvSpPr>
          <p:cNvPr id="1667230" name="Rectangle 158"/>
          <p:cNvSpPr>
            <a:spLocks noChangeArrowheads="1"/>
          </p:cNvSpPr>
          <p:nvPr/>
        </p:nvSpPr>
        <p:spPr bwMode="auto">
          <a:xfrm>
            <a:off x="1398588" y="5962650"/>
            <a:ext cx="2293937"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Installation (SRM, BOS,</a:t>
            </a:r>
            <a:endParaRPr lang="en-US" sz="2400" baseline="-25000">
              <a:ea typeface="ＭＳ Ｐゴシック" pitchFamily="34" charset="-128"/>
            </a:endParaRPr>
          </a:p>
        </p:txBody>
      </p:sp>
      <p:sp>
        <p:nvSpPr>
          <p:cNvPr id="1667231" name="Rectangle 159"/>
          <p:cNvSpPr>
            <a:spLocks noChangeArrowheads="1"/>
          </p:cNvSpPr>
          <p:nvPr/>
        </p:nvSpPr>
        <p:spPr bwMode="auto">
          <a:xfrm>
            <a:off x="1439863" y="6213475"/>
            <a:ext cx="909637"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ENVR, FP)</a:t>
            </a:r>
            <a:endParaRPr lang="en-US" sz="2400" baseline="-25000">
              <a:ea typeface="ＭＳ Ｐゴシック" pitchFamily="34" charset="-128"/>
            </a:endParaRPr>
          </a:p>
        </p:txBody>
      </p:sp>
      <p:sp>
        <p:nvSpPr>
          <p:cNvPr id="1667232" name="Rectangle 160"/>
          <p:cNvSpPr>
            <a:spLocks noChangeArrowheads="1"/>
          </p:cNvSpPr>
          <p:nvPr/>
        </p:nvSpPr>
        <p:spPr bwMode="auto">
          <a:xfrm>
            <a:off x="2705100" y="4333875"/>
            <a:ext cx="1601788" cy="258763"/>
          </a:xfrm>
          <a:prstGeom prst="rect">
            <a:avLst/>
          </a:prstGeom>
          <a:noFill/>
          <a:ln w="9525">
            <a:noFill/>
            <a:miter lim="800000"/>
            <a:headEnd/>
            <a:tailEnd/>
          </a:ln>
        </p:spPr>
        <p:txBody>
          <a:bodyPr wrap="none" lIns="0" tIns="0" rIns="0" bIns="0">
            <a:spAutoFit/>
          </a:bodyPr>
          <a:lstStyle/>
          <a:p>
            <a:pPr algn="l" eaLnBrk="0" hangingPunct="0">
              <a:buClrTx/>
            </a:pPr>
            <a:r>
              <a:rPr lang="en-US" sz="1700" b="1">
                <a:solidFill>
                  <a:srgbClr val="000000"/>
                </a:solidFill>
                <a:latin typeface="Georgia" pitchFamily="18" charset="0"/>
                <a:ea typeface="ＭＳ Ｐゴシック" pitchFamily="34" charset="-128"/>
              </a:rPr>
              <a:t>Training (Ind)</a:t>
            </a:r>
            <a:endParaRPr lang="en-US" sz="2400" baseline="-25000">
              <a:ea typeface="ＭＳ Ｐゴシック" pitchFamily="34" charset="-128"/>
            </a:endParaRPr>
          </a:p>
        </p:txBody>
      </p:sp>
      <p:sp>
        <p:nvSpPr>
          <p:cNvPr id="1667233" name="Rectangle 161"/>
          <p:cNvSpPr>
            <a:spLocks noChangeArrowheads="1"/>
          </p:cNvSpPr>
          <p:nvPr/>
        </p:nvSpPr>
        <p:spPr bwMode="auto">
          <a:xfrm>
            <a:off x="2705100" y="4591050"/>
            <a:ext cx="1751013"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Student Trng Day</a:t>
            </a:r>
            <a:endParaRPr lang="en-US" sz="2400" baseline="-25000">
              <a:ea typeface="ＭＳ Ｐゴシック" pitchFamily="34" charset="-128"/>
            </a:endParaRPr>
          </a:p>
        </p:txBody>
      </p:sp>
      <p:sp>
        <p:nvSpPr>
          <p:cNvPr id="1667234" name="Rectangle 162"/>
          <p:cNvSpPr>
            <a:spLocks noChangeArrowheads="1"/>
          </p:cNvSpPr>
          <p:nvPr/>
        </p:nvSpPr>
        <p:spPr bwMode="auto">
          <a:xfrm>
            <a:off x="2705100" y="4789488"/>
            <a:ext cx="1233488"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Course Day</a:t>
            </a:r>
            <a:endParaRPr lang="en-US" sz="2400" baseline="-25000">
              <a:ea typeface="ＭＳ Ｐゴシック" pitchFamily="34" charset="-128"/>
            </a:endParaRPr>
          </a:p>
        </p:txBody>
      </p:sp>
      <p:sp>
        <p:nvSpPr>
          <p:cNvPr id="1667235" name="Rectangle 163"/>
          <p:cNvSpPr>
            <a:spLocks noChangeArrowheads="1"/>
          </p:cNvSpPr>
          <p:nvPr/>
        </p:nvSpPr>
        <p:spPr bwMode="auto">
          <a:xfrm>
            <a:off x="5091113" y="4302125"/>
            <a:ext cx="1703387" cy="258763"/>
          </a:xfrm>
          <a:prstGeom prst="rect">
            <a:avLst/>
          </a:prstGeom>
          <a:noFill/>
          <a:ln w="9525">
            <a:noFill/>
            <a:miter lim="800000"/>
            <a:headEnd/>
            <a:tailEnd/>
          </a:ln>
        </p:spPr>
        <p:txBody>
          <a:bodyPr wrap="none" lIns="0" tIns="0" rIns="0" bIns="0">
            <a:spAutoFit/>
          </a:bodyPr>
          <a:lstStyle/>
          <a:p>
            <a:pPr algn="l" eaLnBrk="0" hangingPunct="0">
              <a:buClrTx/>
            </a:pPr>
            <a:r>
              <a:rPr lang="en-US" sz="1700" b="1">
                <a:solidFill>
                  <a:srgbClr val="000000"/>
                </a:solidFill>
                <a:latin typeface="Georgia" pitchFamily="18" charset="0"/>
                <a:ea typeface="ＭＳ Ｐゴシック" pitchFamily="34" charset="-128"/>
              </a:rPr>
              <a:t>Training (Unit)</a:t>
            </a:r>
            <a:endParaRPr lang="en-US" sz="2400" baseline="-25000">
              <a:ea typeface="ＭＳ Ｐゴシック" pitchFamily="34" charset="-128"/>
            </a:endParaRPr>
          </a:p>
        </p:txBody>
      </p:sp>
      <p:sp>
        <p:nvSpPr>
          <p:cNvPr id="1667236" name="Rectangle 164"/>
          <p:cNvSpPr>
            <a:spLocks noChangeArrowheads="1"/>
          </p:cNvSpPr>
          <p:nvPr/>
        </p:nvSpPr>
        <p:spPr bwMode="auto">
          <a:xfrm>
            <a:off x="5091113" y="4562475"/>
            <a:ext cx="644525" cy="198438"/>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Mile</a:t>
            </a:r>
            <a:endParaRPr lang="en-US" sz="2400" baseline="-25000">
              <a:ea typeface="ＭＳ Ｐゴシック" pitchFamily="34" charset="-128"/>
            </a:endParaRPr>
          </a:p>
        </p:txBody>
      </p:sp>
      <p:sp>
        <p:nvSpPr>
          <p:cNvPr id="1667237" name="Rectangle 165"/>
          <p:cNvSpPr>
            <a:spLocks noChangeArrowheads="1"/>
          </p:cNvSpPr>
          <p:nvPr/>
        </p:nvSpPr>
        <p:spPr bwMode="auto">
          <a:xfrm>
            <a:off x="5091113" y="4757738"/>
            <a:ext cx="1289050"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Flying Hour</a:t>
            </a:r>
            <a:endParaRPr lang="en-US" sz="2400" baseline="-25000">
              <a:ea typeface="ＭＳ Ｐゴシック" pitchFamily="34" charset="-128"/>
            </a:endParaRPr>
          </a:p>
        </p:txBody>
      </p:sp>
      <p:sp>
        <p:nvSpPr>
          <p:cNvPr id="1667238" name="Rectangle 166"/>
          <p:cNvSpPr>
            <a:spLocks noChangeArrowheads="1"/>
          </p:cNvSpPr>
          <p:nvPr/>
        </p:nvSpPr>
        <p:spPr bwMode="auto">
          <a:xfrm>
            <a:off x="5091113" y="4954588"/>
            <a:ext cx="1622425"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Weapon System</a:t>
            </a:r>
            <a:endParaRPr lang="en-US" sz="2400" baseline="-25000">
              <a:ea typeface="ＭＳ Ｐゴシック" pitchFamily="34" charset="-128"/>
            </a:endParaRPr>
          </a:p>
        </p:txBody>
      </p:sp>
      <p:sp>
        <p:nvSpPr>
          <p:cNvPr id="1667239" name="Rectangle 167"/>
          <p:cNvSpPr>
            <a:spLocks noChangeArrowheads="1"/>
          </p:cNvSpPr>
          <p:nvPr/>
        </p:nvSpPr>
        <p:spPr bwMode="auto">
          <a:xfrm>
            <a:off x="6324600" y="5354638"/>
            <a:ext cx="1236663" cy="258762"/>
          </a:xfrm>
          <a:prstGeom prst="rect">
            <a:avLst/>
          </a:prstGeom>
          <a:noFill/>
          <a:ln w="9525">
            <a:noFill/>
            <a:miter lim="800000"/>
            <a:headEnd/>
            <a:tailEnd/>
          </a:ln>
        </p:spPr>
        <p:txBody>
          <a:bodyPr wrap="none" lIns="0" tIns="0" rIns="0" bIns="0">
            <a:spAutoFit/>
          </a:bodyPr>
          <a:lstStyle/>
          <a:p>
            <a:pPr algn="l" eaLnBrk="0" hangingPunct="0">
              <a:buClrTx/>
            </a:pPr>
            <a:r>
              <a:rPr lang="en-US" sz="1700" b="1">
                <a:solidFill>
                  <a:srgbClr val="000000"/>
                </a:solidFill>
                <a:latin typeface="Georgia" pitchFamily="18" charset="0"/>
                <a:ea typeface="ＭＳ Ｐゴシック" pitchFamily="34" charset="-128"/>
              </a:rPr>
              <a:t>Equipment</a:t>
            </a:r>
            <a:endParaRPr lang="en-US" sz="2400" baseline="-25000">
              <a:ea typeface="ＭＳ Ｐゴシック" pitchFamily="34" charset="-128"/>
            </a:endParaRPr>
          </a:p>
        </p:txBody>
      </p:sp>
      <p:sp>
        <p:nvSpPr>
          <p:cNvPr id="1667240" name="Rectangle 168"/>
          <p:cNvSpPr>
            <a:spLocks noChangeArrowheads="1"/>
          </p:cNvSpPr>
          <p:nvPr/>
        </p:nvSpPr>
        <p:spPr bwMode="auto">
          <a:xfrm>
            <a:off x="6324600" y="5614988"/>
            <a:ext cx="974725"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Brigade </a:t>
            </a:r>
            <a:endParaRPr lang="en-US" sz="2400" baseline="-25000">
              <a:ea typeface="ＭＳ Ｐゴシック" pitchFamily="34" charset="-128"/>
            </a:endParaRPr>
          </a:p>
        </p:txBody>
      </p:sp>
      <p:sp>
        <p:nvSpPr>
          <p:cNvPr id="1667241" name="Rectangle 169"/>
          <p:cNvSpPr>
            <a:spLocks noChangeArrowheads="1"/>
          </p:cNvSpPr>
          <p:nvPr/>
        </p:nvSpPr>
        <p:spPr bwMode="auto">
          <a:xfrm>
            <a:off x="7294563" y="5614988"/>
            <a:ext cx="61912"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a:t>
            </a:r>
            <a:endParaRPr lang="en-US" sz="2400" baseline="-25000">
              <a:ea typeface="ＭＳ Ｐゴシック" pitchFamily="34" charset="-128"/>
            </a:endParaRPr>
          </a:p>
        </p:txBody>
      </p:sp>
      <p:sp>
        <p:nvSpPr>
          <p:cNvPr id="1667242" name="Rectangle 170"/>
          <p:cNvSpPr>
            <a:spLocks noChangeArrowheads="1"/>
          </p:cNvSpPr>
          <p:nvPr/>
        </p:nvSpPr>
        <p:spPr bwMode="auto">
          <a:xfrm>
            <a:off x="7399338" y="5614988"/>
            <a:ext cx="374650"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New</a:t>
            </a:r>
            <a:endParaRPr lang="en-US" sz="2400" baseline="-25000">
              <a:ea typeface="ＭＳ Ｐゴシック" pitchFamily="34" charset="-128"/>
            </a:endParaRPr>
          </a:p>
        </p:txBody>
      </p:sp>
      <p:sp>
        <p:nvSpPr>
          <p:cNvPr id="1667243" name="Rectangle 171"/>
          <p:cNvSpPr>
            <a:spLocks noChangeArrowheads="1"/>
          </p:cNvSpPr>
          <p:nvPr/>
        </p:nvSpPr>
        <p:spPr bwMode="auto">
          <a:xfrm>
            <a:off x="6324600" y="5811838"/>
            <a:ext cx="974725"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 Brigade </a:t>
            </a:r>
            <a:endParaRPr lang="en-US" sz="2400" baseline="-25000">
              <a:ea typeface="ＭＳ Ｐゴシック" pitchFamily="34" charset="-128"/>
            </a:endParaRPr>
          </a:p>
        </p:txBody>
      </p:sp>
      <p:sp>
        <p:nvSpPr>
          <p:cNvPr id="1667244" name="Rectangle 172"/>
          <p:cNvSpPr>
            <a:spLocks noChangeArrowheads="1"/>
          </p:cNvSpPr>
          <p:nvPr/>
        </p:nvSpPr>
        <p:spPr bwMode="auto">
          <a:xfrm>
            <a:off x="7294563" y="5811838"/>
            <a:ext cx="61912"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a:t>
            </a:r>
            <a:endParaRPr lang="en-US" sz="2400" baseline="-25000">
              <a:ea typeface="ＭＳ Ｐゴシック" pitchFamily="34" charset="-128"/>
            </a:endParaRPr>
          </a:p>
        </p:txBody>
      </p:sp>
      <p:sp>
        <p:nvSpPr>
          <p:cNvPr id="1667245" name="Rectangle 173"/>
          <p:cNvSpPr>
            <a:spLocks noChangeArrowheads="1"/>
          </p:cNvSpPr>
          <p:nvPr/>
        </p:nvSpPr>
        <p:spPr bwMode="auto">
          <a:xfrm>
            <a:off x="7399338" y="5811838"/>
            <a:ext cx="971550"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Conversion</a:t>
            </a:r>
            <a:endParaRPr lang="en-US" sz="2400" baseline="-25000">
              <a:ea typeface="ＭＳ Ｐゴシック" pitchFamily="34" charset="-128"/>
            </a:endParaRPr>
          </a:p>
        </p:txBody>
      </p:sp>
      <p:sp>
        <p:nvSpPr>
          <p:cNvPr id="1667246" name="Rectangle 174"/>
          <p:cNvSpPr>
            <a:spLocks noChangeArrowheads="1"/>
          </p:cNvSpPr>
          <p:nvPr/>
        </p:nvSpPr>
        <p:spPr bwMode="auto">
          <a:xfrm>
            <a:off x="6324600" y="6008688"/>
            <a:ext cx="2070100"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Ratio: Sppt $ / Brigade $</a:t>
            </a:r>
            <a:endParaRPr lang="en-US" sz="2400" baseline="-25000">
              <a:ea typeface="ＭＳ Ｐゴシック" pitchFamily="34" charset="-128"/>
            </a:endParaRPr>
          </a:p>
        </p:txBody>
      </p:sp>
      <p:sp>
        <p:nvSpPr>
          <p:cNvPr id="1667247" name="Rectangle 175"/>
          <p:cNvSpPr>
            <a:spLocks noChangeArrowheads="1"/>
          </p:cNvSpPr>
          <p:nvPr/>
        </p:nvSpPr>
        <p:spPr bwMode="auto">
          <a:xfrm>
            <a:off x="3775075" y="3417888"/>
            <a:ext cx="1947863" cy="258762"/>
          </a:xfrm>
          <a:prstGeom prst="rect">
            <a:avLst/>
          </a:prstGeom>
          <a:noFill/>
          <a:ln w="9525">
            <a:noFill/>
            <a:miter lim="800000"/>
            <a:headEnd/>
            <a:tailEnd/>
          </a:ln>
        </p:spPr>
        <p:txBody>
          <a:bodyPr wrap="none" lIns="0" tIns="0" rIns="0" bIns="0">
            <a:spAutoFit/>
          </a:bodyPr>
          <a:lstStyle/>
          <a:p>
            <a:pPr algn="l" eaLnBrk="0" hangingPunct="0">
              <a:buClrTx/>
            </a:pPr>
            <a:r>
              <a:rPr lang="en-US" sz="1700" b="1">
                <a:solidFill>
                  <a:srgbClr val="000000"/>
                </a:solidFill>
                <a:latin typeface="Georgia" pitchFamily="18" charset="0"/>
                <a:ea typeface="ＭＳ Ｐゴシック" pitchFamily="34" charset="-128"/>
              </a:rPr>
              <a:t>Force Generation</a:t>
            </a:r>
            <a:endParaRPr lang="en-US" sz="2400" baseline="-25000">
              <a:ea typeface="ＭＳ Ｐゴシック" pitchFamily="34" charset="-128"/>
            </a:endParaRPr>
          </a:p>
        </p:txBody>
      </p:sp>
      <p:sp>
        <p:nvSpPr>
          <p:cNvPr id="1667248" name="Rectangle 176"/>
          <p:cNvSpPr>
            <a:spLocks noChangeArrowheads="1"/>
          </p:cNvSpPr>
          <p:nvPr/>
        </p:nvSpPr>
        <p:spPr bwMode="auto">
          <a:xfrm>
            <a:off x="3775075" y="3678238"/>
            <a:ext cx="827088"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to Reset</a:t>
            </a:r>
            <a:endParaRPr lang="en-US" sz="2400" baseline="-25000">
              <a:ea typeface="ＭＳ Ｐゴシック" pitchFamily="34" charset="-128"/>
            </a:endParaRPr>
          </a:p>
        </p:txBody>
      </p:sp>
      <p:sp>
        <p:nvSpPr>
          <p:cNvPr id="1667249" name="Rectangle 177"/>
          <p:cNvSpPr>
            <a:spLocks noChangeArrowheads="1"/>
          </p:cNvSpPr>
          <p:nvPr/>
        </p:nvSpPr>
        <p:spPr bwMode="auto">
          <a:xfrm>
            <a:off x="3775075" y="3875088"/>
            <a:ext cx="828675"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to Train</a:t>
            </a:r>
            <a:endParaRPr lang="en-US" sz="2400" baseline="-25000">
              <a:ea typeface="ＭＳ Ｐゴシック" pitchFamily="34" charset="-128"/>
            </a:endParaRPr>
          </a:p>
        </p:txBody>
      </p:sp>
      <p:sp>
        <p:nvSpPr>
          <p:cNvPr id="1667250" name="Rectangle 178"/>
          <p:cNvSpPr>
            <a:spLocks noChangeArrowheads="1"/>
          </p:cNvSpPr>
          <p:nvPr/>
        </p:nvSpPr>
        <p:spPr bwMode="auto">
          <a:xfrm>
            <a:off x="3775075" y="4071938"/>
            <a:ext cx="952500" cy="198437"/>
          </a:xfrm>
          <a:prstGeom prst="rect">
            <a:avLst/>
          </a:prstGeom>
          <a:noFill/>
          <a:ln w="9525">
            <a:noFill/>
            <a:miter lim="800000"/>
            <a:headEnd/>
            <a:tailEnd/>
          </a:ln>
        </p:spPr>
        <p:txBody>
          <a:bodyPr wrap="none" lIns="0" tIns="0" rIns="0" bIns="0">
            <a:spAutoFit/>
          </a:bodyPr>
          <a:lstStyle/>
          <a:p>
            <a:pPr algn="l" eaLnBrk="0" hangingPunct="0">
              <a:buClrTx/>
            </a:pPr>
            <a:r>
              <a:rPr lang="en-US" sz="1300" b="1">
                <a:solidFill>
                  <a:srgbClr val="000000"/>
                </a:solidFill>
                <a:latin typeface="Georgia" pitchFamily="18" charset="0"/>
                <a:ea typeface="ＭＳ Ｐゴシック" pitchFamily="34" charset="-128"/>
              </a:rPr>
              <a:t>$ to Deploy</a:t>
            </a:r>
            <a:endParaRPr lang="en-US" sz="2400" baseline="-25000">
              <a:ea typeface="ＭＳ Ｐゴシック" pitchFamily="34" charset="-128"/>
            </a:endParaRPr>
          </a:p>
        </p:txBody>
      </p:sp>
      <p:sp>
        <p:nvSpPr>
          <p:cNvPr id="1667251" name="Rectangle 179"/>
          <p:cNvSpPr>
            <a:spLocks noChangeArrowheads="1"/>
          </p:cNvSpPr>
          <p:nvPr/>
        </p:nvSpPr>
        <p:spPr bwMode="auto">
          <a:xfrm>
            <a:off x="6378575" y="25130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252" name="Rectangle 180"/>
          <p:cNvSpPr>
            <a:spLocks noChangeArrowheads="1"/>
          </p:cNvSpPr>
          <p:nvPr/>
        </p:nvSpPr>
        <p:spPr bwMode="auto">
          <a:xfrm>
            <a:off x="6086475" y="2876550"/>
            <a:ext cx="904875" cy="493713"/>
          </a:xfrm>
          <a:prstGeom prst="rect">
            <a:avLst/>
          </a:prstGeom>
          <a:solidFill>
            <a:srgbClr val="FFFFFF"/>
          </a:solidFill>
          <a:ln w="9525">
            <a:noFill/>
            <a:miter lim="800000"/>
            <a:headEnd/>
            <a:tailEnd/>
          </a:ln>
        </p:spPr>
        <p:txBody>
          <a:bodyPr/>
          <a:lstStyle/>
          <a:p>
            <a:endParaRPr lang="en-US"/>
          </a:p>
        </p:txBody>
      </p:sp>
      <p:sp>
        <p:nvSpPr>
          <p:cNvPr id="1667253" name="Rectangle 181"/>
          <p:cNvSpPr>
            <a:spLocks noChangeArrowheads="1"/>
          </p:cNvSpPr>
          <p:nvPr/>
        </p:nvSpPr>
        <p:spPr bwMode="auto">
          <a:xfrm>
            <a:off x="6086475" y="2876550"/>
            <a:ext cx="904875" cy="493713"/>
          </a:xfrm>
          <a:prstGeom prst="rect">
            <a:avLst/>
          </a:prstGeom>
          <a:noFill/>
          <a:ln w="12700">
            <a:solidFill>
              <a:srgbClr val="000000"/>
            </a:solidFill>
            <a:miter lim="800000"/>
            <a:headEnd/>
            <a:tailEnd/>
          </a:ln>
        </p:spPr>
        <p:txBody>
          <a:bodyPr/>
          <a:lstStyle/>
          <a:p>
            <a:endParaRPr lang="en-US"/>
          </a:p>
        </p:txBody>
      </p:sp>
      <p:sp>
        <p:nvSpPr>
          <p:cNvPr id="1667254" name="Rectangle 182"/>
          <p:cNvSpPr>
            <a:spLocks noChangeArrowheads="1"/>
          </p:cNvSpPr>
          <p:nvPr/>
        </p:nvSpPr>
        <p:spPr bwMode="auto">
          <a:xfrm>
            <a:off x="6003925" y="2794000"/>
            <a:ext cx="904875" cy="493713"/>
          </a:xfrm>
          <a:prstGeom prst="rect">
            <a:avLst/>
          </a:prstGeom>
          <a:solidFill>
            <a:srgbClr val="FFFFFF"/>
          </a:solidFill>
          <a:ln w="9525">
            <a:noFill/>
            <a:miter lim="800000"/>
            <a:headEnd/>
            <a:tailEnd/>
          </a:ln>
        </p:spPr>
        <p:txBody>
          <a:bodyPr/>
          <a:lstStyle/>
          <a:p>
            <a:endParaRPr lang="en-US"/>
          </a:p>
        </p:txBody>
      </p:sp>
      <p:sp>
        <p:nvSpPr>
          <p:cNvPr id="1667255" name="Rectangle 183"/>
          <p:cNvSpPr>
            <a:spLocks noChangeArrowheads="1"/>
          </p:cNvSpPr>
          <p:nvPr/>
        </p:nvSpPr>
        <p:spPr bwMode="auto">
          <a:xfrm>
            <a:off x="6003925" y="2794000"/>
            <a:ext cx="904875" cy="493713"/>
          </a:xfrm>
          <a:prstGeom prst="rect">
            <a:avLst/>
          </a:prstGeom>
          <a:noFill/>
          <a:ln w="12700">
            <a:solidFill>
              <a:srgbClr val="000000"/>
            </a:solidFill>
            <a:miter lim="800000"/>
            <a:headEnd/>
            <a:tailEnd/>
          </a:ln>
        </p:spPr>
        <p:txBody>
          <a:bodyPr/>
          <a:lstStyle/>
          <a:p>
            <a:endParaRPr lang="en-US"/>
          </a:p>
        </p:txBody>
      </p:sp>
      <p:sp>
        <p:nvSpPr>
          <p:cNvPr id="1667256" name="Rectangle 184"/>
          <p:cNvSpPr>
            <a:spLocks noChangeArrowheads="1"/>
          </p:cNvSpPr>
          <p:nvPr/>
        </p:nvSpPr>
        <p:spPr bwMode="auto">
          <a:xfrm>
            <a:off x="6181725" y="2921000"/>
            <a:ext cx="538163"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SUST</a:t>
            </a:r>
            <a:endParaRPr lang="en-US" sz="2400" baseline="-25000">
              <a:ea typeface="ＭＳ Ｐゴシック" pitchFamily="34" charset="-128"/>
            </a:endParaRPr>
          </a:p>
        </p:txBody>
      </p:sp>
      <p:sp>
        <p:nvSpPr>
          <p:cNvPr id="1667257" name="Rectangle 185"/>
          <p:cNvSpPr>
            <a:spLocks noChangeArrowheads="1"/>
          </p:cNvSpPr>
          <p:nvPr/>
        </p:nvSpPr>
        <p:spPr bwMode="auto">
          <a:xfrm>
            <a:off x="6378575" y="25130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b="1">
                <a:solidFill>
                  <a:srgbClr val="000000"/>
                </a:solidFill>
                <a:latin typeface="Georgia" pitchFamily="18" charset="0"/>
                <a:ea typeface="ＭＳ Ｐゴシック" pitchFamily="34" charset="-128"/>
              </a:rPr>
              <a:t>X</a:t>
            </a:r>
            <a:endParaRPr lang="en-US" sz="2400" baseline="-25000">
              <a:ea typeface="ＭＳ Ｐゴシック" pitchFamily="34" charset="-128"/>
            </a:endParaRPr>
          </a:p>
        </p:txBody>
      </p:sp>
      <p:sp>
        <p:nvSpPr>
          <p:cNvPr id="1667258" name="Rectangle 186"/>
          <p:cNvSpPr>
            <a:spLocks noChangeArrowheads="1"/>
          </p:cNvSpPr>
          <p:nvPr/>
        </p:nvSpPr>
        <p:spPr bwMode="auto">
          <a:xfrm>
            <a:off x="6086475" y="2876550"/>
            <a:ext cx="904875" cy="493713"/>
          </a:xfrm>
          <a:prstGeom prst="rect">
            <a:avLst/>
          </a:prstGeom>
          <a:solidFill>
            <a:srgbClr val="FFFFFF"/>
          </a:solidFill>
          <a:ln w="9525">
            <a:noFill/>
            <a:miter lim="800000"/>
            <a:headEnd/>
            <a:tailEnd/>
          </a:ln>
        </p:spPr>
        <p:txBody>
          <a:bodyPr/>
          <a:lstStyle/>
          <a:p>
            <a:endParaRPr lang="en-US"/>
          </a:p>
        </p:txBody>
      </p:sp>
      <p:sp>
        <p:nvSpPr>
          <p:cNvPr id="1667259" name="Rectangle 187"/>
          <p:cNvSpPr>
            <a:spLocks noChangeArrowheads="1"/>
          </p:cNvSpPr>
          <p:nvPr/>
        </p:nvSpPr>
        <p:spPr bwMode="auto">
          <a:xfrm>
            <a:off x="6086475" y="2876550"/>
            <a:ext cx="904875" cy="493713"/>
          </a:xfrm>
          <a:prstGeom prst="rect">
            <a:avLst/>
          </a:prstGeom>
          <a:noFill/>
          <a:ln w="12700">
            <a:solidFill>
              <a:srgbClr val="000000"/>
            </a:solidFill>
            <a:miter lim="800000"/>
            <a:headEnd/>
            <a:tailEnd/>
          </a:ln>
        </p:spPr>
        <p:txBody>
          <a:bodyPr/>
          <a:lstStyle/>
          <a:p>
            <a:endParaRPr lang="en-US"/>
          </a:p>
        </p:txBody>
      </p:sp>
      <p:sp>
        <p:nvSpPr>
          <p:cNvPr id="1667260" name="Rectangle 188"/>
          <p:cNvSpPr>
            <a:spLocks noChangeArrowheads="1"/>
          </p:cNvSpPr>
          <p:nvPr/>
        </p:nvSpPr>
        <p:spPr bwMode="auto">
          <a:xfrm>
            <a:off x="6003925" y="2794000"/>
            <a:ext cx="904875" cy="493713"/>
          </a:xfrm>
          <a:prstGeom prst="rect">
            <a:avLst/>
          </a:prstGeom>
          <a:solidFill>
            <a:srgbClr val="FFFFFF"/>
          </a:solidFill>
          <a:ln w="9525">
            <a:noFill/>
            <a:miter lim="800000"/>
            <a:headEnd/>
            <a:tailEnd/>
          </a:ln>
        </p:spPr>
        <p:txBody>
          <a:bodyPr/>
          <a:lstStyle/>
          <a:p>
            <a:endParaRPr lang="en-US"/>
          </a:p>
        </p:txBody>
      </p:sp>
      <p:sp>
        <p:nvSpPr>
          <p:cNvPr id="1667261" name="Rectangle 189"/>
          <p:cNvSpPr>
            <a:spLocks noChangeArrowheads="1"/>
          </p:cNvSpPr>
          <p:nvPr/>
        </p:nvSpPr>
        <p:spPr bwMode="auto">
          <a:xfrm>
            <a:off x="6003925" y="2794000"/>
            <a:ext cx="904875" cy="493713"/>
          </a:xfrm>
          <a:prstGeom prst="rect">
            <a:avLst/>
          </a:prstGeom>
          <a:noFill/>
          <a:ln w="12700">
            <a:solidFill>
              <a:srgbClr val="000000"/>
            </a:solidFill>
            <a:miter lim="800000"/>
            <a:headEnd/>
            <a:tailEnd/>
          </a:ln>
        </p:spPr>
        <p:txBody>
          <a:bodyPr/>
          <a:lstStyle/>
          <a:p>
            <a:endParaRPr lang="en-US"/>
          </a:p>
        </p:txBody>
      </p:sp>
      <p:sp>
        <p:nvSpPr>
          <p:cNvPr id="1667262" name="Rectangle 190"/>
          <p:cNvSpPr>
            <a:spLocks noChangeArrowheads="1"/>
          </p:cNvSpPr>
          <p:nvPr/>
        </p:nvSpPr>
        <p:spPr bwMode="auto">
          <a:xfrm>
            <a:off x="6181725" y="2921000"/>
            <a:ext cx="538163"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SUST</a:t>
            </a:r>
            <a:endParaRPr lang="en-US" sz="2400" baseline="-25000">
              <a:ea typeface="ＭＳ Ｐゴシック" pitchFamily="34" charset="-128"/>
            </a:endParaRPr>
          </a:p>
        </p:txBody>
      </p:sp>
      <p:sp>
        <p:nvSpPr>
          <p:cNvPr id="1667263" name="Rectangle 191"/>
          <p:cNvSpPr>
            <a:spLocks noChangeArrowheads="1"/>
          </p:cNvSpPr>
          <p:nvPr/>
        </p:nvSpPr>
        <p:spPr bwMode="auto">
          <a:xfrm>
            <a:off x="6086475" y="2876550"/>
            <a:ext cx="904875" cy="493713"/>
          </a:xfrm>
          <a:prstGeom prst="rect">
            <a:avLst/>
          </a:prstGeom>
          <a:solidFill>
            <a:srgbClr val="FFFFFF"/>
          </a:solidFill>
          <a:ln w="9525">
            <a:noFill/>
            <a:miter lim="800000"/>
            <a:headEnd/>
            <a:tailEnd/>
          </a:ln>
        </p:spPr>
        <p:txBody>
          <a:bodyPr/>
          <a:lstStyle/>
          <a:p>
            <a:endParaRPr lang="en-US"/>
          </a:p>
        </p:txBody>
      </p:sp>
      <p:sp>
        <p:nvSpPr>
          <p:cNvPr id="1667264" name="Rectangle 192"/>
          <p:cNvSpPr>
            <a:spLocks noChangeArrowheads="1"/>
          </p:cNvSpPr>
          <p:nvPr/>
        </p:nvSpPr>
        <p:spPr bwMode="auto">
          <a:xfrm>
            <a:off x="6086475" y="2876550"/>
            <a:ext cx="904875" cy="493713"/>
          </a:xfrm>
          <a:prstGeom prst="rect">
            <a:avLst/>
          </a:prstGeom>
          <a:noFill/>
          <a:ln w="12700">
            <a:solidFill>
              <a:srgbClr val="000000"/>
            </a:solidFill>
            <a:miter lim="800000"/>
            <a:headEnd/>
            <a:tailEnd/>
          </a:ln>
        </p:spPr>
        <p:txBody>
          <a:bodyPr/>
          <a:lstStyle/>
          <a:p>
            <a:endParaRPr lang="en-US"/>
          </a:p>
        </p:txBody>
      </p:sp>
      <p:sp>
        <p:nvSpPr>
          <p:cNvPr id="1667265" name="Rectangle 193"/>
          <p:cNvSpPr>
            <a:spLocks noChangeArrowheads="1"/>
          </p:cNvSpPr>
          <p:nvPr/>
        </p:nvSpPr>
        <p:spPr bwMode="auto">
          <a:xfrm>
            <a:off x="6003925" y="2794000"/>
            <a:ext cx="904875" cy="493713"/>
          </a:xfrm>
          <a:prstGeom prst="rect">
            <a:avLst/>
          </a:prstGeom>
          <a:solidFill>
            <a:srgbClr val="FFFFFF"/>
          </a:solidFill>
          <a:ln w="9525">
            <a:noFill/>
            <a:miter lim="800000"/>
            <a:headEnd/>
            <a:tailEnd/>
          </a:ln>
        </p:spPr>
        <p:txBody>
          <a:bodyPr/>
          <a:lstStyle/>
          <a:p>
            <a:endParaRPr lang="en-US"/>
          </a:p>
        </p:txBody>
      </p:sp>
      <p:sp>
        <p:nvSpPr>
          <p:cNvPr id="1667266" name="Rectangle 194"/>
          <p:cNvSpPr>
            <a:spLocks noChangeArrowheads="1"/>
          </p:cNvSpPr>
          <p:nvPr/>
        </p:nvSpPr>
        <p:spPr bwMode="auto">
          <a:xfrm>
            <a:off x="6003925" y="2794000"/>
            <a:ext cx="904875" cy="493713"/>
          </a:xfrm>
          <a:prstGeom prst="rect">
            <a:avLst/>
          </a:prstGeom>
          <a:noFill/>
          <a:ln w="12700">
            <a:solidFill>
              <a:srgbClr val="000000"/>
            </a:solidFill>
            <a:miter lim="800000"/>
            <a:headEnd/>
            <a:tailEnd/>
          </a:ln>
        </p:spPr>
        <p:txBody>
          <a:bodyPr/>
          <a:lstStyle/>
          <a:p>
            <a:endParaRPr lang="en-US"/>
          </a:p>
        </p:txBody>
      </p:sp>
      <p:sp>
        <p:nvSpPr>
          <p:cNvPr id="1667267" name="Rectangle 195"/>
          <p:cNvSpPr>
            <a:spLocks noChangeArrowheads="1"/>
          </p:cNvSpPr>
          <p:nvPr/>
        </p:nvSpPr>
        <p:spPr bwMode="auto">
          <a:xfrm>
            <a:off x="6181725" y="2921000"/>
            <a:ext cx="538163"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SUST</a:t>
            </a:r>
            <a:endParaRPr lang="en-US" sz="2400" baseline="-25000">
              <a:ea typeface="ＭＳ Ｐゴシック" pitchFamily="34" charset="-128"/>
            </a:endParaRPr>
          </a:p>
        </p:txBody>
      </p:sp>
      <p:sp>
        <p:nvSpPr>
          <p:cNvPr id="1667268" name="Rectangle 196"/>
          <p:cNvSpPr>
            <a:spLocks noChangeArrowheads="1"/>
          </p:cNvSpPr>
          <p:nvPr/>
        </p:nvSpPr>
        <p:spPr bwMode="auto">
          <a:xfrm>
            <a:off x="838200" y="293688"/>
            <a:ext cx="7391400" cy="974725"/>
          </a:xfrm>
          <a:prstGeom prst="rect">
            <a:avLst/>
          </a:prstGeom>
          <a:noFill/>
          <a:ln w="9525">
            <a:noFill/>
            <a:miter lim="800000"/>
            <a:headEnd/>
            <a:tailEnd/>
          </a:ln>
          <a:effectLst/>
        </p:spPr>
        <p:txBody>
          <a:bodyPr lIns="274320" tIns="0" rIns="182880" bIns="0" anchor="ctr">
            <a:spAutoFit/>
          </a:bodyPr>
          <a:lstStyle/>
          <a:p>
            <a:pPr>
              <a:buClrTx/>
            </a:pPr>
            <a:r>
              <a:rPr lang="en-US" b="1"/>
              <a:t>Need to Understand What the Resources Buy – The Army Product</a:t>
            </a:r>
          </a:p>
        </p:txBody>
      </p:sp>
      <p:sp>
        <p:nvSpPr>
          <p:cNvPr id="1667269" name="Oval 197"/>
          <p:cNvSpPr>
            <a:spLocks noChangeArrowheads="1"/>
          </p:cNvSpPr>
          <p:nvPr/>
        </p:nvSpPr>
        <p:spPr bwMode="auto">
          <a:xfrm>
            <a:off x="533400" y="5105400"/>
            <a:ext cx="3352800" cy="1600200"/>
          </a:xfrm>
          <a:prstGeom prst="ellipse">
            <a:avLst/>
          </a:prstGeom>
          <a:noFill/>
          <a:ln w="38100" algn="ctr">
            <a:solidFill>
              <a:schemeClr val="hlink"/>
            </a:solidFill>
            <a:round/>
            <a:headEnd/>
            <a:tailEnd/>
          </a:ln>
          <a:effectLst/>
        </p:spPr>
        <p:txBody>
          <a:bodyPr wrap="none" anchor="ctr"/>
          <a:lstStyle/>
          <a:p>
            <a:endParaRPr lang="en-US"/>
          </a:p>
        </p:txBody>
      </p:sp>
      <p:sp>
        <p:nvSpPr>
          <p:cNvPr id="1667270" name="Text Box 198"/>
          <p:cNvSpPr txBox="1">
            <a:spLocks noChangeArrowheads="1"/>
          </p:cNvSpPr>
          <p:nvPr/>
        </p:nvSpPr>
        <p:spPr bwMode="auto">
          <a:xfrm>
            <a:off x="312738" y="6523038"/>
            <a:ext cx="630237" cy="182562"/>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67269"/>
                                        </p:tgtEl>
                                        <p:attrNameLst>
                                          <p:attrName>style.visibility</p:attrName>
                                        </p:attrNameLst>
                                      </p:cBhvr>
                                      <p:to>
                                        <p:strVal val="visible"/>
                                      </p:to>
                                    </p:set>
                                    <p:anim calcmode="lin" valueType="num">
                                      <p:cBhvr additive="base">
                                        <p:cTn id="7" dur="500" fill="hold"/>
                                        <p:tgtEl>
                                          <p:spTgt spid="1667269"/>
                                        </p:tgtEl>
                                        <p:attrNameLst>
                                          <p:attrName>ppt_x</p:attrName>
                                        </p:attrNameLst>
                                      </p:cBhvr>
                                      <p:tavLst>
                                        <p:tav tm="0">
                                          <p:val>
                                            <p:strVal val="0-#ppt_w/2"/>
                                          </p:val>
                                        </p:tav>
                                        <p:tav tm="100000">
                                          <p:val>
                                            <p:strVal val="#ppt_x"/>
                                          </p:val>
                                        </p:tav>
                                      </p:tavLst>
                                    </p:anim>
                                    <p:anim calcmode="lin" valueType="num">
                                      <p:cBhvr additive="base">
                                        <p:cTn id="8" dur="500" fill="hold"/>
                                        <p:tgtEl>
                                          <p:spTgt spid="1667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26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ChangeArrowheads="1"/>
          </p:cNvSpPr>
          <p:nvPr/>
        </p:nvSpPr>
        <p:spPr bwMode="auto">
          <a:xfrm>
            <a:off x="1447800" y="1371600"/>
            <a:ext cx="6172200" cy="2362200"/>
          </a:xfrm>
          <a:prstGeom prst="rect">
            <a:avLst/>
          </a:prstGeom>
          <a:solidFill>
            <a:srgbClr val="CCFFCC"/>
          </a:solidFill>
          <a:ln w="19050">
            <a:solidFill>
              <a:schemeClr val="tx1"/>
            </a:solidFill>
            <a:miter lim="800000"/>
            <a:headEnd/>
            <a:tailEnd/>
          </a:ln>
          <a:effectLst/>
        </p:spPr>
        <p:txBody>
          <a:bodyPr wrap="none" anchor="ctr"/>
          <a:lstStyle/>
          <a:p>
            <a:endParaRPr lang="en-US"/>
          </a:p>
        </p:txBody>
      </p:sp>
      <p:sp>
        <p:nvSpPr>
          <p:cNvPr id="1671171" name="Text Box 3"/>
          <p:cNvSpPr txBox="1">
            <a:spLocks noChangeArrowheads="1"/>
          </p:cNvSpPr>
          <p:nvPr/>
        </p:nvSpPr>
        <p:spPr bwMode="auto">
          <a:xfrm>
            <a:off x="2476500" y="1371600"/>
            <a:ext cx="4395788" cy="336550"/>
          </a:xfrm>
          <a:prstGeom prst="rect">
            <a:avLst/>
          </a:prstGeom>
          <a:noFill/>
          <a:ln w="9525">
            <a:noFill/>
            <a:miter lim="800000"/>
            <a:headEnd/>
            <a:tailEnd/>
          </a:ln>
          <a:effectLst/>
        </p:spPr>
        <p:txBody>
          <a:bodyPr>
            <a:spAutoFit/>
          </a:bodyPr>
          <a:lstStyle/>
          <a:p>
            <a:pPr>
              <a:buClrTx/>
            </a:pPr>
            <a:r>
              <a:rPr lang="en-US" sz="1600" b="1">
                <a:latin typeface="Tahoma" pitchFamily="34" charset="0"/>
              </a:rPr>
              <a:t>Financial Management</a:t>
            </a:r>
          </a:p>
        </p:txBody>
      </p:sp>
      <p:grpSp>
        <p:nvGrpSpPr>
          <p:cNvPr id="1671172" name="Group 4"/>
          <p:cNvGrpSpPr>
            <a:grpSpLocks/>
          </p:cNvGrpSpPr>
          <p:nvPr/>
        </p:nvGrpSpPr>
        <p:grpSpPr bwMode="auto">
          <a:xfrm>
            <a:off x="2733675" y="1897063"/>
            <a:ext cx="4629150" cy="1704975"/>
            <a:chOff x="1722" y="1387"/>
            <a:chExt cx="2916" cy="1074"/>
          </a:xfrm>
        </p:grpSpPr>
        <p:sp>
          <p:nvSpPr>
            <p:cNvPr id="1671173" name="Rectangle 5"/>
            <p:cNvSpPr>
              <a:spLocks noChangeArrowheads="1"/>
            </p:cNvSpPr>
            <p:nvPr/>
          </p:nvSpPr>
          <p:spPr bwMode="auto">
            <a:xfrm>
              <a:off x="1722" y="1387"/>
              <a:ext cx="2916" cy="1074"/>
            </a:xfrm>
            <a:prstGeom prst="rect">
              <a:avLst/>
            </a:prstGeom>
            <a:solidFill>
              <a:srgbClr val="FFE8D1"/>
            </a:solidFill>
            <a:ln w="9525">
              <a:noFill/>
              <a:miter lim="800000"/>
              <a:headEnd/>
              <a:tailEnd/>
            </a:ln>
            <a:effectLst/>
          </p:spPr>
          <p:txBody>
            <a:bodyPr wrap="none" anchor="ctr"/>
            <a:lstStyle/>
            <a:p>
              <a:endParaRPr lang="en-US"/>
            </a:p>
          </p:txBody>
        </p:sp>
        <p:sp>
          <p:nvSpPr>
            <p:cNvPr id="1671174" name="Text Box 6"/>
            <p:cNvSpPr txBox="1">
              <a:spLocks noChangeArrowheads="1"/>
            </p:cNvSpPr>
            <p:nvPr/>
          </p:nvSpPr>
          <p:spPr bwMode="auto">
            <a:xfrm>
              <a:off x="1722" y="2163"/>
              <a:ext cx="2916" cy="212"/>
            </a:xfrm>
            <a:prstGeom prst="rect">
              <a:avLst/>
            </a:prstGeom>
            <a:noFill/>
            <a:ln w="9525">
              <a:noFill/>
              <a:miter lim="800000"/>
              <a:headEnd/>
              <a:tailEnd/>
            </a:ln>
            <a:effectLst/>
          </p:spPr>
          <p:txBody>
            <a:bodyPr>
              <a:spAutoFit/>
            </a:bodyPr>
            <a:lstStyle/>
            <a:p>
              <a:pPr>
                <a:buClrTx/>
              </a:pPr>
              <a:r>
                <a:rPr lang="en-US" sz="1600" b="1">
                  <a:latin typeface="Tahoma" pitchFamily="34" charset="0"/>
                </a:rPr>
                <a:t>Cost Management</a:t>
              </a:r>
            </a:p>
          </p:txBody>
        </p:sp>
      </p:grpSp>
      <p:grpSp>
        <p:nvGrpSpPr>
          <p:cNvPr id="1671175" name="Group 7"/>
          <p:cNvGrpSpPr>
            <a:grpSpLocks/>
          </p:cNvGrpSpPr>
          <p:nvPr/>
        </p:nvGrpSpPr>
        <p:grpSpPr bwMode="auto">
          <a:xfrm>
            <a:off x="1447800" y="1371600"/>
            <a:ext cx="2076450" cy="2362200"/>
            <a:chOff x="473" y="2640"/>
            <a:chExt cx="775" cy="864"/>
          </a:xfrm>
        </p:grpSpPr>
        <p:sp>
          <p:nvSpPr>
            <p:cNvPr id="1671176" name="AutoShape 8"/>
            <p:cNvSpPr>
              <a:spLocks noChangeArrowheads="1"/>
            </p:cNvSpPr>
            <p:nvPr/>
          </p:nvSpPr>
          <p:spPr bwMode="auto">
            <a:xfrm rot="5400000" flipH="1">
              <a:off x="432" y="2688"/>
              <a:ext cx="864" cy="768"/>
            </a:xfrm>
            <a:prstGeom prst="triangle">
              <a:avLst>
                <a:gd name="adj" fmla="val 50000"/>
              </a:avLst>
            </a:prstGeom>
            <a:solidFill>
              <a:srgbClr val="FFFFCC"/>
            </a:solidFill>
            <a:ln w="9525">
              <a:noFill/>
              <a:miter lim="800000"/>
              <a:headEnd/>
              <a:tailEnd/>
            </a:ln>
            <a:effectLst/>
          </p:spPr>
          <p:txBody>
            <a:bodyPr wrap="none" anchor="ctr"/>
            <a:lstStyle/>
            <a:p>
              <a:endParaRPr lang="en-US"/>
            </a:p>
          </p:txBody>
        </p:sp>
        <p:sp>
          <p:nvSpPr>
            <p:cNvPr id="1671177" name="Rectangle 9"/>
            <p:cNvSpPr>
              <a:spLocks noChangeArrowheads="1"/>
            </p:cNvSpPr>
            <p:nvPr/>
          </p:nvSpPr>
          <p:spPr bwMode="auto">
            <a:xfrm rot="-5400000">
              <a:off x="316" y="2941"/>
              <a:ext cx="555" cy="241"/>
            </a:xfrm>
            <a:prstGeom prst="rect">
              <a:avLst/>
            </a:prstGeom>
            <a:noFill/>
            <a:ln w="9525">
              <a:noFill/>
              <a:miter lim="800000"/>
              <a:headEnd/>
              <a:tailEnd/>
            </a:ln>
            <a:effectLst/>
          </p:spPr>
          <p:txBody>
            <a:bodyPr wrap="none">
              <a:spAutoFit/>
            </a:bodyPr>
            <a:lstStyle/>
            <a:p>
              <a:pPr>
                <a:lnSpc>
                  <a:spcPct val="75000"/>
                </a:lnSpc>
                <a:buClrTx/>
              </a:pPr>
              <a:endParaRPr lang="en-US" sz="1600" b="1">
                <a:latin typeface="Tahoma" pitchFamily="34" charset="0"/>
              </a:endParaRPr>
            </a:p>
            <a:p>
              <a:pPr>
                <a:lnSpc>
                  <a:spcPct val="75000"/>
                </a:lnSpc>
                <a:buClrTx/>
              </a:pPr>
              <a:r>
                <a:rPr lang="en-US" sz="1600" b="1">
                  <a:latin typeface="Tahoma" pitchFamily="34" charset="0"/>
                </a:rPr>
                <a:t>Budget </a:t>
              </a:r>
            </a:p>
            <a:p>
              <a:pPr>
                <a:lnSpc>
                  <a:spcPct val="75000"/>
                </a:lnSpc>
                <a:buClrTx/>
              </a:pPr>
              <a:r>
                <a:rPr lang="en-US" sz="1600" b="1">
                  <a:latin typeface="Tahoma" pitchFamily="34" charset="0"/>
                </a:rPr>
                <a:t>Management</a:t>
              </a:r>
            </a:p>
          </p:txBody>
        </p:sp>
      </p:grpSp>
      <p:sp>
        <p:nvSpPr>
          <p:cNvPr id="1671178" name="Text Box 10"/>
          <p:cNvSpPr txBox="1">
            <a:spLocks noChangeArrowheads="1"/>
          </p:cNvSpPr>
          <p:nvPr/>
        </p:nvSpPr>
        <p:spPr bwMode="auto">
          <a:xfrm>
            <a:off x="609600" y="3881438"/>
            <a:ext cx="8153400" cy="603250"/>
          </a:xfrm>
          <a:prstGeom prst="rect">
            <a:avLst/>
          </a:prstGeom>
          <a:noFill/>
          <a:ln w="76200" cmpd="tri" algn="ctr">
            <a:noFill/>
            <a:miter lim="800000"/>
            <a:headEnd/>
            <a:tailEnd/>
          </a:ln>
          <a:effectLst/>
        </p:spPr>
        <p:txBody>
          <a:bodyPr lIns="92075" tIns="46038" rIns="92075" bIns="46038">
            <a:spAutoFit/>
          </a:bodyPr>
          <a:lstStyle/>
          <a:p>
            <a:pPr marL="177800" indent="-177800" algn="l">
              <a:lnSpc>
                <a:spcPct val="120000"/>
              </a:lnSpc>
              <a:spcBef>
                <a:spcPct val="20000"/>
              </a:spcBef>
              <a:buFontTx/>
              <a:buChar char="•"/>
              <a:tabLst>
                <a:tab pos="171450" algn="l"/>
              </a:tabLst>
            </a:pPr>
            <a:r>
              <a:rPr lang="en-US" sz="1400"/>
              <a:t>All business operations, regardless of industry or function, require the conversion of inputs into the outputs of the organization</a:t>
            </a:r>
          </a:p>
        </p:txBody>
      </p:sp>
      <p:sp>
        <p:nvSpPr>
          <p:cNvPr id="1671179" name="Rectangle 11"/>
          <p:cNvSpPr>
            <a:spLocks noChangeArrowheads="1"/>
          </p:cNvSpPr>
          <p:nvPr/>
        </p:nvSpPr>
        <p:spPr bwMode="auto">
          <a:xfrm>
            <a:off x="1219200" y="228600"/>
            <a:ext cx="6705600" cy="584200"/>
          </a:xfrm>
          <a:prstGeom prst="rect">
            <a:avLst/>
          </a:prstGeom>
          <a:noFill/>
          <a:ln w="76200" cmpd="tri" algn="ctr">
            <a:noFill/>
            <a:miter lim="800000"/>
            <a:headEnd/>
            <a:tailEnd/>
          </a:ln>
          <a:effectLst/>
        </p:spPr>
        <p:txBody>
          <a:bodyPr lIns="92075" tIns="0" rIns="92075" bIns="0">
            <a:spAutoFit/>
          </a:bodyPr>
          <a:lstStyle/>
          <a:p>
            <a:pPr marL="342900" indent="-342900">
              <a:lnSpc>
                <a:spcPct val="120000"/>
              </a:lnSpc>
              <a:spcBef>
                <a:spcPct val="20000"/>
              </a:spcBef>
            </a:pPr>
            <a:r>
              <a:rPr lang="en-US" b="1"/>
              <a:t>Management Domains</a:t>
            </a:r>
          </a:p>
        </p:txBody>
      </p:sp>
      <p:grpSp>
        <p:nvGrpSpPr>
          <p:cNvPr id="1671180" name="Group 12"/>
          <p:cNvGrpSpPr>
            <a:grpSpLocks/>
          </p:cNvGrpSpPr>
          <p:nvPr/>
        </p:nvGrpSpPr>
        <p:grpSpPr bwMode="auto">
          <a:xfrm>
            <a:off x="2346325" y="2095500"/>
            <a:ext cx="4968875" cy="982663"/>
            <a:chOff x="785" y="2953"/>
            <a:chExt cx="1855" cy="359"/>
          </a:xfrm>
        </p:grpSpPr>
        <p:sp>
          <p:nvSpPr>
            <p:cNvPr id="1671181" name="Oval 13"/>
            <p:cNvSpPr>
              <a:spLocks noChangeArrowheads="1"/>
            </p:cNvSpPr>
            <p:nvPr/>
          </p:nvSpPr>
          <p:spPr bwMode="auto">
            <a:xfrm>
              <a:off x="1409" y="2976"/>
              <a:ext cx="576" cy="336"/>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1671182" name="Group 14"/>
            <p:cNvGrpSpPr>
              <a:grpSpLocks/>
            </p:cNvGrpSpPr>
            <p:nvPr/>
          </p:nvGrpSpPr>
          <p:grpSpPr bwMode="auto">
            <a:xfrm>
              <a:off x="785" y="2953"/>
              <a:ext cx="1855" cy="311"/>
              <a:chOff x="785" y="2976"/>
              <a:chExt cx="1855" cy="311"/>
            </a:xfrm>
          </p:grpSpPr>
          <p:sp>
            <p:nvSpPr>
              <p:cNvPr id="1671183" name="AutoShape 15"/>
              <p:cNvSpPr>
                <a:spLocks noChangeArrowheads="1"/>
              </p:cNvSpPr>
              <p:nvPr/>
            </p:nvSpPr>
            <p:spPr bwMode="auto">
              <a:xfrm>
                <a:off x="785" y="2976"/>
                <a:ext cx="576" cy="31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buClrTx/>
                </a:pPr>
                <a:r>
                  <a:rPr lang="en-US" sz="1800" b="1"/>
                  <a:t>Inputs</a:t>
                </a:r>
              </a:p>
            </p:txBody>
          </p:sp>
          <p:sp>
            <p:nvSpPr>
              <p:cNvPr id="1671184" name="Rectangle 16"/>
              <p:cNvSpPr>
                <a:spLocks noChangeArrowheads="1"/>
              </p:cNvSpPr>
              <p:nvPr/>
            </p:nvSpPr>
            <p:spPr bwMode="auto">
              <a:xfrm>
                <a:off x="1409" y="3033"/>
                <a:ext cx="538" cy="234"/>
              </a:xfrm>
              <a:prstGeom prst="rect">
                <a:avLst/>
              </a:prstGeom>
              <a:noFill/>
              <a:ln w="9525">
                <a:noFill/>
                <a:miter lim="800000"/>
                <a:headEnd/>
                <a:tailEnd/>
              </a:ln>
              <a:effectLst/>
            </p:spPr>
            <p:txBody>
              <a:bodyPr wrap="none">
                <a:spAutoFit/>
              </a:bodyPr>
              <a:lstStyle/>
              <a:p>
                <a:pPr>
                  <a:spcBef>
                    <a:spcPct val="100000"/>
                  </a:spcBef>
                  <a:buClrTx/>
                </a:pPr>
                <a:r>
                  <a:rPr lang="en-US" sz="1800" b="1"/>
                  <a:t>Conversion</a:t>
                </a:r>
              </a:p>
              <a:p>
                <a:pPr>
                  <a:buClrTx/>
                </a:pPr>
                <a:r>
                  <a:rPr lang="en-US" sz="1800" b="1"/>
                  <a:t>“Work”</a:t>
                </a:r>
              </a:p>
            </p:txBody>
          </p:sp>
          <p:sp>
            <p:nvSpPr>
              <p:cNvPr id="1671185" name="AutoShape 17"/>
              <p:cNvSpPr>
                <a:spLocks noChangeArrowheads="1"/>
              </p:cNvSpPr>
              <p:nvPr/>
            </p:nvSpPr>
            <p:spPr bwMode="auto">
              <a:xfrm>
                <a:off x="2064" y="2976"/>
                <a:ext cx="576" cy="31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buClrTx/>
                </a:pPr>
                <a:r>
                  <a:rPr lang="en-US" sz="1800" b="1"/>
                  <a:t> Outputs</a:t>
                </a:r>
              </a:p>
            </p:txBody>
          </p:sp>
        </p:grpSp>
      </p:grpSp>
      <p:sp>
        <p:nvSpPr>
          <p:cNvPr id="1671186" name="Text Box 18"/>
          <p:cNvSpPr txBox="1">
            <a:spLocks noChangeArrowheads="1"/>
          </p:cNvSpPr>
          <p:nvPr/>
        </p:nvSpPr>
        <p:spPr bwMode="auto">
          <a:xfrm>
            <a:off x="609600" y="4581525"/>
            <a:ext cx="8074025" cy="603250"/>
          </a:xfrm>
          <a:prstGeom prst="rect">
            <a:avLst/>
          </a:prstGeom>
          <a:noFill/>
          <a:ln w="76200" cmpd="tri" algn="ctr">
            <a:noFill/>
            <a:miter lim="800000"/>
            <a:headEnd/>
            <a:tailEnd/>
          </a:ln>
          <a:effectLst/>
        </p:spPr>
        <p:txBody>
          <a:bodyPr lIns="92075" tIns="46038" rIns="92075" bIns="46038">
            <a:spAutoFit/>
          </a:bodyPr>
          <a:lstStyle/>
          <a:p>
            <a:pPr marL="177800" indent="-177800" algn="l">
              <a:lnSpc>
                <a:spcPct val="120000"/>
              </a:lnSpc>
              <a:spcBef>
                <a:spcPct val="20000"/>
              </a:spcBef>
              <a:buFontTx/>
              <a:buChar char="•"/>
              <a:tabLst>
                <a:tab pos="171450" algn="l"/>
              </a:tabLst>
            </a:pPr>
            <a:r>
              <a:rPr lang="en-US" sz="1400"/>
              <a:t>Budget Management provides ‘authority’ and control of the conversion activity in order to provide the agreed upon outputs of the agency (primarily input focused)</a:t>
            </a:r>
          </a:p>
        </p:txBody>
      </p:sp>
      <p:sp>
        <p:nvSpPr>
          <p:cNvPr id="1671187" name="Text Box 19"/>
          <p:cNvSpPr txBox="1">
            <a:spLocks noChangeArrowheads="1"/>
          </p:cNvSpPr>
          <p:nvPr/>
        </p:nvSpPr>
        <p:spPr bwMode="auto">
          <a:xfrm>
            <a:off x="609600" y="5267325"/>
            <a:ext cx="7994650" cy="603250"/>
          </a:xfrm>
          <a:prstGeom prst="rect">
            <a:avLst/>
          </a:prstGeom>
          <a:noFill/>
          <a:ln w="76200" cmpd="tri" algn="ctr">
            <a:noFill/>
            <a:miter lim="800000"/>
            <a:headEnd/>
            <a:tailEnd/>
          </a:ln>
          <a:effectLst/>
        </p:spPr>
        <p:txBody>
          <a:bodyPr lIns="92075" tIns="46038" rIns="92075" bIns="46038">
            <a:spAutoFit/>
          </a:bodyPr>
          <a:lstStyle/>
          <a:p>
            <a:pPr marL="177800" indent="-177800" algn="l">
              <a:lnSpc>
                <a:spcPct val="120000"/>
              </a:lnSpc>
              <a:spcBef>
                <a:spcPct val="20000"/>
              </a:spcBef>
              <a:buFontTx/>
              <a:buChar char="•"/>
              <a:tabLst>
                <a:tab pos="171450" algn="l"/>
              </a:tabLst>
            </a:pPr>
            <a:r>
              <a:rPr lang="en-US" sz="1400"/>
              <a:t>Cost Management provides ‘efficiency and effectiveness’ and control of the conversion activity in order to provide the agreed upon outputs of the agency (primarily output focused)</a:t>
            </a:r>
          </a:p>
        </p:txBody>
      </p:sp>
      <p:sp>
        <p:nvSpPr>
          <p:cNvPr id="1671188" name="Text Box 20"/>
          <p:cNvSpPr txBox="1">
            <a:spLocks noChangeArrowheads="1"/>
          </p:cNvSpPr>
          <p:nvPr/>
        </p:nvSpPr>
        <p:spPr bwMode="auto">
          <a:xfrm>
            <a:off x="609600" y="5953125"/>
            <a:ext cx="7994650" cy="603250"/>
          </a:xfrm>
          <a:prstGeom prst="rect">
            <a:avLst/>
          </a:prstGeom>
          <a:noFill/>
          <a:ln w="76200" cmpd="tri" algn="ctr">
            <a:noFill/>
            <a:miter lim="800000"/>
            <a:headEnd/>
            <a:tailEnd/>
          </a:ln>
          <a:effectLst/>
        </p:spPr>
        <p:txBody>
          <a:bodyPr lIns="92075" tIns="46038" rIns="92075" bIns="46038">
            <a:spAutoFit/>
          </a:bodyPr>
          <a:lstStyle/>
          <a:p>
            <a:pPr marL="177800" indent="-177800" algn="l">
              <a:lnSpc>
                <a:spcPct val="120000"/>
              </a:lnSpc>
              <a:spcBef>
                <a:spcPct val="20000"/>
              </a:spcBef>
              <a:buFontTx/>
              <a:buChar char="•"/>
              <a:tabLst>
                <a:tab pos="171450" algn="l"/>
              </a:tabLst>
            </a:pPr>
            <a:r>
              <a:rPr lang="en-US" sz="1400"/>
              <a:t>Financial Management provides ‘historical and comparative’ information of an externally defined view of the conversion activity</a:t>
            </a:r>
          </a:p>
        </p:txBody>
      </p:sp>
      <p:sp>
        <p:nvSpPr>
          <p:cNvPr id="1671189" name="Text Box 21"/>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71180"/>
                                        </p:tgtEl>
                                        <p:attrNameLst>
                                          <p:attrName>style.visibility</p:attrName>
                                        </p:attrNameLst>
                                      </p:cBhvr>
                                      <p:to>
                                        <p:strVal val="visible"/>
                                      </p:to>
                                    </p:set>
                                    <p:anim calcmode="lin" valueType="num">
                                      <p:cBhvr additive="base">
                                        <p:cTn id="7" dur="1000" fill="hold"/>
                                        <p:tgtEl>
                                          <p:spTgt spid="1671180"/>
                                        </p:tgtEl>
                                        <p:attrNameLst>
                                          <p:attrName>ppt_x</p:attrName>
                                        </p:attrNameLst>
                                      </p:cBhvr>
                                      <p:tavLst>
                                        <p:tav tm="0">
                                          <p:val>
                                            <p:strVal val="0-#ppt_w/2"/>
                                          </p:val>
                                        </p:tav>
                                        <p:tav tm="100000">
                                          <p:val>
                                            <p:strVal val="#ppt_x"/>
                                          </p:val>
                                        </p:tav>
                                      </p:tavLst>
                                    </p:anim>
                                    <p:anim calcmode="lin" valueType="num">
                                      <p:cBhvr additive="base">
                                        <p:cTn id="8" dur="1000" fill="hold"/>
                                        <p:tgtEl>
                                          <p:spTgt spid="16711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71175"/>
                                        </p:tgtEl>
                                        <p:attrNameLst>
                                          <p:attrName>style.visibility</p:attrName>
                                        </p:attrNameLst>
                                      </p:cBhvr>
                                      <p:to>
                                        <p:strVal val="visible"/>
                                      </p:to>
                                    </p:set>
                                    <p:anim calcmode="lin" valueType="num">
                                      <p:cBhvr additive="base">
                                        <p:cTn id="13" dur="1000" fill="hold"/>
                                        <p:tgtEl>
                                          <p:spTgt spid="1671175"/>
                                        </p:tgtEl>
                                        <p:attrNameLst>
                                          <p:attrName>ppt_x</p:attrName>
                                        </p:attrNameLst>
                                      </p:cBhvr>
                                      <p:tavLst>
                                        <p:tav tm="0">
                                          <p:val>
                                            <p:strVal val="0-#ppt_w/2"/>
                                          </p:val>
                                        </p:tav>
                                        <p:tav tm="100000">
                                          <p:val>
                                            <p:strVal val="#ppt_x"/>
                                          </p:val>
                                        </p:tav>
                                      </p:tavLst>
                                    </p:anim>
                                    <p:anim calcmode="lin" valueType="num">
                                      <p:cBhvr additive="base">
                                        <p:cTn id="14" dur="1000" fill="hold"/>
                                        <p:tgtEl>
                                          <p:spTgt spid="16711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71186"/>
                                        </p:tgtEl>
                                        <p:attrNameLst>
                                          <p:attrName>style.visibility</p:attrName>
                                        </p:attrNameLst>
                                      </p:cBhvr>
                                      <p:to>
                                        <p:strVal val="visible"/>
                                      </p:to>
                                    </p:set>
                                    <p:animEffect transition="in" filter="blinds(horizontal)">
                                      <p:cBhvr>
                                        <p:cTn id="19" dur="500"/>
                                        <p:tgtEl>
                                          <p:spTgt spid="167118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671172"/>
                                        </p:tgtEl>
                                        <p:attrNameLst>
                                          <p:attrName>style.visibility</p:attrName>
                                        </p:attrNameLst>
                                      </p:cBhvr>
                                      <p:to>
                                        <p:strVal val="visible"/>
                                      </p:to>
                                    </p:set>
                                    <p:animEffect transition="in" filter="fade">
                                      <p:cBhvr>
                                        <p:cTn id="24" dur="1000"/>
                                        <p:tgtEl>
                                          <p:spTgt spid="1671172"/>
                                        </p:tgtEl>
                                      </p:cBhvr>
                                    </p:animEffect>
                                    <p:anim calcmode="lin" valueType="num">
                                      <p:cBhvr>
                                        <p:cTn id="25" dur="1000" fill="hold"/>
                                        <p:tgtEl>
                                          <p:spTgt spid="1671172"/>
                                        </p:tgtEl>
                                        <p:attrNameLst>
                                          <p:attrName>ppt_x</p:attrName>
                                        </p:attrNameLst>
                                      </p:cBhvr>
                                      <p:tavLst>
                                        <p:tav tm="0">
                                          <p:val>
                                            <p:strVal val="#ppt_x"/>
                                          </p:val>
                                        </p:tav>
                                        <p:tav tm="100000">
                                          <p:val>
                                            <p:strVal val="#ppt_x"/>
                                          </p:val>
                                        </p:tav>
                                      </p:tavLst>
                                    </p:anim>
                                    <p:anim calcmode="lin" valueType="num">
                                      <p:cBhvr>
                                        <p:cTn id="26" dur="900" decel="100000" fill="hold"/>
                                        <p:tgtEl>
                                          <p:spTgt spid="167117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671172"/>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671187"/>
                                        </p:tgtEl>
                                        <p:attrNameLst>
                                          <p:attrName>style.visibility</p:attrName>
                                        </p:attrNameLst>
                                      </p:cBhvr>
                                      <p:to>
                                        <p:strVal val="visible"/>
                                      </p:to>
                                    </p:set>
                                    <p:animEffect transition="in" filter="fade">
                                      <p:cBhvr>
                                        <p:cTn id="30" dur="1000"/>
                                        <p:tgtEl>
                                          <p:spTgt spid="1671187"/>
                                        </p:tgtEl>
                                      </p:cBhvr>
                                    </p:animEffect>
                                    <p:anim calcmode="lin" valueType="num">
                                      <p:cBhvr>
                                        <p:cTn id="31" dur="1000" fill="hold"/>
                                        <p:tgtEl>
                                          <p:spTgt spid="1671187"/>
                                        </p:tgtEl>
                                        <p:attrNameLst>
                                          <p:attrName>ppt_x</p:attrName>
                                        </p:attrNameLst>
                                      </p:cBhvr>
                                      <p:tavLst>
                                        <p:tav tm="0">
                                          <p:val>
                                            <p:strVal val="#ppt_x"/>
                                          </p:val>
                                        </p:tav>
                                        <p:tav tm="100000">
                                          <p:val>
                                            <p:strVal val="#ppt_x"/>
                                          </p:val>
                                        </p:tav>
                                      </p:tavLst>
                                    </p:anim>
                                    <p:anim calcmode="lin" valueType="num">
                                      <p:cBhvr>
                                        <p:cTn id="32" dur="900" decel="100000" fill="hold"/>
                                        <p:tgtEl>
                                          <p:spTgt spid="167118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67118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671188"/>
                                        </p:tgtEl>
                                        <p:attrNameLst>
                                          <p:attrName>style.visibility</p:attrName>
                                        </p:attrNameLst>
                                      </p:cBhvr>
                                      <p:to>
                                        <p:strVal val="visible"/>
                                      </p:to>
                                    </p:set>
                                    <p:animEffect transition="in" filter="checkerboard(across)">
                                      <p:cBhvr>
                                        <p:cTn id="38" dur="500"/>
                                        <p:tgtEl>
                                          <p:spTgt spid="1671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1186" grpId="0"/>
      <p:bldP spid="1671187" grpId="0"/>
      <p:bldP spid="167118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ChangeArrowheads="1"/>
          </p:cNvSpPr>
          <p:nvPr/>
        </p:nvSpPr>
        <p:spPr bwMode="auto">
          <a:xfrm>
            <a:off x="762000" y="1371600"/>
            <a:ext cx="7924800" cy="1247775"/>
          </a:xfrm>
          <a:prstGeom prst="rect">
            <a:avLst/>
          </a:prstGeom>
          <a:noFill/>
          <a:ln w="9525" algn="ctr">
            <a:noFill/>
            <a:miter lim="800000"/>
            <a:headEnd/>
            <a:tailEnd/>
          </a:ln>
          <a:effectLst/>
        </p:spPr>
        <p:txBody>
          <a:bodyPr>
            <a:spAutoFit/>
          </a:bodyPr>
          <a:lstStyle/>
          <a:p>
            <a:pPr algn="l">
              <a:lnSpc>
                <a:spcPct val="105000"/>
              </a:lnSpc>
              <a:buClrTx/>
            </a:pPr>
            <a:r>
              <a:rPr lang="en-US" sz="1800" b="1">
                <a:solidFill>
                  <a:schemeClr val="tx2"/>
                </a:solidFill>
              </a:rPr>
              <a:t>Managing Business Operations </a:t>
            </a:r>
            <a:r>
              <a:rPr lang="en-US" sz="1800" b="1" i="1">
                <a:solidFill>
                  <a:srgbClr val="000099"/>
                </a:solidFill>
              </a:rPr>
              <a:t>Efficiently</a:t>
            </a:r>
            <a:r>
              <a:rPr lang="en-US" sz="1800" b="1">
                <a:solidFill>
                  <a:schemeClr val="tx2"/>
                </a:solidFill>
              </a:rPr>
              <a:t> &amp;</a:t>
            </a:r>
            <a:r>
              <a:rPr lang="en-US" sz="1800" b="1" i="1">
                <a:solidFill>
                  <a:srgbClr val="000099"/>
                </a:solidFill>
              </a:rPr>
              <a:t> Effectively</a:t>
            </a:r>
            <a:r>
              <a:rPr lang="en-US" sz="1800" b="1">
                <a:solidFill>
                  <a:schemeClr val="tx2"/>
                </a:solidFill>
              </a:rPr>
              <a:t> Through the Accurate Measurement &amp; Thorough </a:t>
            </a:r>
            <a:r>
              <a:rPr lang="en-US" sz="1800" b="1" i="1">
                <a:solidFill>
                  <a:srgbClr val="000099"/>
                </a:solidFill>
              </a:rPr>
              <a:t>Understanding of the</a:t>
            </a:r>
            <a:r>
              <a:rPr lang="en-US" sz="1800" b="1">
                <a:solidFill>
                  <a:schemeClr val="tx2"/>
                </a:solidFill>
              </a:rPr>
              <a:t> </a:t>
            </a:r>
            <a:r>
              <a:rPr lang="en-US" sz="1800" b="1" i="1">
                <a:solidFill>
                  <a:srgbClr val="000099"/>
                </a:solidFill>
              </a:rPr>
              <a:t>"Full Cost"</a:t>
            </a:r>
            <a:r>
              <a:rPr lang="en-US" sz="1800" b="1">
                <a:solidFill>
                  <a:schemeClr val="tx2"/>
                </a:solidFill>
              </a:rPr>
              <a:t> of an Organization's Business Processes, Products &amp; Services in Order to Provide the </a:t>
            </a:r>
            <a:r>
              <a:rPr lang="en-US" sz="1800" b="1" i="1">
                <a:solidFill>
                  <a:srgbClr val="000099"/>
                </a:solidFill>
              </a:rPr>
              <a:t>Best Value</a:t>
            </a:r>
            <a:r>
              <a:rPr lang="en-US" sz="1800" b="1">
                <a:solidFill>
                  <a:schemeClr val="tx2"/>
                </a:solidFill>
              </a:rPr>
              <a:t> to </a:t>
            </a:r>
            <a:r>
              <a:rPr lang="en-US" sz="1800" b="1" i="1">
                <a:solidFill>
                  <a:srgbClr val="000099"/>
                </a:solidFill>
              </a:rPr>
              <a:t>Customers</a:t>
            </a:r>
            <a:r>
              <a:rPr lang="en-US" sz="1800" b="1">
                <a:solidFill>
                  <a:schemeClr val="tx2"/>
                </a:solidFill>
              </a:rPr>
              <a:t>.</a:t>
            </a:r>
          </a:p>
        </p:txBody>
      </p:sp>
      <p:sp>
        <p:nvSpPr>
          <p:cNvPr id="1669123" name="Oval 3"/>
          <p:cNvSpPr>
            <a:spLocks noChangeArrowheads="1"/>
          </p:cNvSpPr>
          <p:nvPr/>
        </p:nvSpPr>
        <p:spPr bwMode="auto">
          <a:xfrm>
            <a:off x="1143000" y="41148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2000" b="1" u="sng">
                <a:solidFill>
                  <a:srgbClr val="000066"/>
                </a:solidFill>
              </a:rPr>
              <a:t>Cost </a:t>
            </a:r>
          </a:p>
          <a:p>
            <a:pPr>
              <a:buClrTx/>
            </a:pPr>
            <a:r>
              <a:rPr lang="en-US" sz="2000" b="1" u="sng">
                <a:solidFill>
                  <a:srgbClr val="000066"/>
                </a:solidFill>
              </a:rPr>
              <a:t>Planning</a:t>
            </a:r>
          </a:p>
        </p:txBody>
      </p:sp>
      <p:sp>
        <p:nvSpPr>
          <p:cNvPr id="1669124" name="Oval 4"/>
          <p:cNvSpPr>
            <a:spLocks noChangeArrowheads="1"/>
          </p:cNvSpPr>
          <p:nvPr/>
        </p:nvSpPr>
        <p:spPr bwMode="auto">
          <a:xfrm>
            <a:off x="3505200" y="55626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2000" b="1" u="sng">
                <a:solidFill>
                  <a:srgbClr val="000066"/>
                </a:solidFill>
              </a:rPr>
              <a:t>Cost </a:t>
            </a:r>
          </a:p>
          <a:p>
            <a:pPr>
              <a:buClrTx/>
            </a:pPr>
            <a:r>
              <a:rPr lang="en-US" sz="2000" b="1" u="sng">
                <a:solidFill>
                  <a:srgbClr val="000066"/>
                </a:solidFill>
              </a:rPr>
              <a:t>Controlling</a:t>
            </a:r>
          </a:p>
        </p:txBody>
      </p:sp>
      <p:sp>
        <p:nvSpPr>
          <p:cNvPr id="1669125" name="Oval 5"/>
          <p:cNvSpPr>
            <a:spLocks noChangeArrowheads="1"/>
          </p:cNvSpPr>
          <p:nvPr/>
        </p:nvSpPr>
        <p:spPr bwMode="auto">
          <a:xfrm>
            <a:off x="5867400" y="41148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2000" b="1" u="sng">
                <a:solidFill>
                  <a:srgbClr val="000066"/>
                </a:solidFill>
              </a:rPr>
              <a:t>Cost </a:t>
            </a:r>
          </a:p>
          <a:p>
            <a:pPr>
              <a:buClrTx/>
            </a:pPr>
            <a:r>
              <a:rPr lang="en-US" sz="2000" b="1" u="sng">
                <a:solidFill>
                  <a:srgbClr val="000066"/>
                </a:solidFill>
              </a:rPr>
              <a:t>Analysis</a:t>
            </a:r>
          </a:p>
        </p:txBody>
      </p:sp>
      <p:sp>
        <p:nvSpPr>
          <p:cNvPr id="1669126" name="Oval 6"/>
          <p:cNvSpPr>
            <a:spLocks noChangeArrowheads="1"/>
          </p:cNvSpPr>
          <p:nvPr/>
        </p:nvSpPr>
        <p:spPr bwMode="auto">
          <a:xfrm>
            <a:off x="3505200" y="27432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2000" b="1" u="sng">
                <a:solidFill>
                  <a:srgbClr val="000066"/>
                </a:solidFill>
              </a:rPr>
              <a:t>Cost </a:t>
            </a:r>
          </a:p>
          <a:p>
            <a:pPr>
              <a:buClrTx/>
            </a:pPr>
            <a:r>
              <a:rPr lang="en-US" sz="2000" b="1" u="sng">
                <a:solidFill>
                  <a:srgbClr val="000066"/>
                </a:solidFill>
              </a:rPr>
              <a:t>Accounting</a:t>
            </a:r>
          </a:p>
        </p:txBody>
      </p:sp>
      <p:cxnSp>
        <p:nvCxnSpPr>
          <p:cNvPr id="1669127" name="AutoShape 7"/>
          <p:cNvCxnSpPr>
            <a:cxnSpLocks noChangeShapeType="1"/>
            <a:stCxn id="1669123" idx="0"/>
            <a:endCxn id="1669126" idx="2"/>
          </p:cNvCxnSpPr>
          <p:nvPr/>
        </p:nvCxnSpPr>
        <p:spPr bwMode="auto">
          <a:xfrm rot="16200000">
            <a:off x="2400300" y="3009900"/>
            <a:ext cx="800100" cy="1409700"/>
          </a:xfrm>
          <a:prstGeom prst="curvedConnector2">
            <a:avLst/>
          </a:prstGeom>
          <a:noFill/>
          <a:ln w="38100">
            <a:solidFill>
              <a:srgbClr val="000099"/>
            </a:solidFill>
            <a:round/>
            <a:headEnd/>
            <a:tailEnd type="triangle" w="med" len="med"/>
          </a:ln>
          <a:effectLst/>
        </p:spPr>
      </p:cxnSp>
      <p:cxnSp>
        <p:nvCxnSpPr>
          <p:cNvPr id="1669128" name="AutoShape 8"/>
          <p:cNvCxnSpPr>
            <a:cxnSpLocks noChangeShapeType="1"/>
            <a:stCxn id="1669126" idx="6"/>
            <a:endCxn id="1669125" idx="0"/>
          </p:cNvCxnSpPr>
          <p:nvPr/>
        </p:nvCxnSpPr>
        <p:spPr bwMode="auto">
          <a:xfrm>
            <a:off x="5410200" y="3314700"/>
            <a:ext cx="1409700" cy="800100"/>
          </a:xfrm>
          <a:prstGeom prst="curvedConnector2">
            <a:avLst/>
          </a:prstGeom>
          <a:noFill/>
          <a:ln w="38100">
            <a:solidFill>
              <a:srgbClr val="000099"/>
            </a:solidFill>
            <a:round/>
            <a:headEnd/>
            <a:tailEnd type="triangle" w="med" len="med"/>
          </a:ln>
          <a:effectLst/>
        </p:spPr>
      </p:cxnSp>
      <p:cxnSp>
        <p:nvCxnSpPr>
          <p:cNvPr id="1669129" name="AutoShape 9"/>
          <p:cNvCxnSpPr>
            <a:cxnSpLocks noChangeShapeType="1"/>
            <a:stCxn id="1669125" idx="4"/>
            <a:endCxn id="1669124" idx="6"/>
          </p:cNvCxnSpPr>
          <p:nvPr/>
        </p:nvCxnSpPr>
        <p:spPr bwMode="auto">
          <a:xfrm rot="5400000">
            <a:off x="5676900" y="4991100"/>
            <a:ext cx="876300" cy="1409700"/>
          </a:xfrm>
          <a:prstGeom prst="curvedConnector2">
            <a:avLst/>
          </a:prstGeom>
          <a:noFill/>
          <a:ln w="38100">
            <a:solidFill>
              <a:srgbClr val="000099"/>
            </a:solidFill>
            <a:round/>
            <a:headEnd/>
            <a:tailEnd type="triangle" w="med" len="med"/>
          </a:ln>
          <a:effectLst/>
        </p:spPr>
      </p:cxnSp>
      <p:cxnSp>
        <p:nvCxnSpPr>
          <p:cNvPr id="1669130" name="AutoShape 10"/>
          <p:cNvCxnSpPr>
            <a:cxnSpLocks noChangeShapeType="1"/>
            <a:stCxn id="1669124" idx="2"/>
            <a:endCxn id="1669123" idx="4"/>
          </p:cNvCxnSpPr>
          <p:nvPr/>
        </p:nvCxnSpPr>
        <p:spPr bwMode="auto">
          <a:xfrm rot="10800000">
            <a:off x="2095500" y="5257800"/>
            <a:ext cx="1409700" cy="876300"/>
          </a:xfrm>
          <a:prstGeom prst="curvedConnector2">
            <a:avLst/>
          </a:prstGeom>
          <a:noFill/>
          <a:ln w="38100">
            <a:solidFill>
              <a:srgbClr val="000099"/>
            </a:solidFill>
            <a:round/>
            <a:headEnd/>
            <a:tailEnd type="triangle" w="med" len="med"/>
          </a:ln>
          <a:effectLst/>
        </p:spPr>
      </p:cxnSp>
      <p:sp>
        <p:nvSpPr>
          <p:cNvPr id="1669131" name="Rectangle 11"/>
          <p:cNvSpPr>
            <a:spLocks noChangeArrowheads="1"/>
          </p:cNvSpPr>
          <p:nvPr/>
        </p:nvSpPr>
        <p:spPr bwMode="auto">
          <a:xfrm>
            <a:off x="3240088" y="3886200"/>
            <a:ext cx="2551112" cy="1554163"/>
          </a:xfrm>
          <a:prstGeom prst="rect">
            <a:avLst/>
          </a:prstGeom>
          <a:noFill/>
          <a:ln w="9525" algn="ctr">
            <a:noFill/>
            <a:miter lim="800000"/>
            <a:headEnd/>
            <a:tailEnd/>
          </a:ln>
          <a:effectLst/>
        </p:spPr>
        <p:txBody>
          <a:bodyPr wrap="none">
            <a:spAutoFit/>
          </a:bodyPr>
          <a:lstStyle/>
          <a:p>
            <a:pPr>
              <a:buClrTx/>
            </a:pPr>
            <a:r>
              <a:rPr lang="en-US">
                <a:solidFill>
                  <a:schemeClr val="tx2"/>
                </a:solidFill>
              </a:rPr>
              <a:t>Cost </a:t>
            </a:r>
          </a:p>
          <a:p>
            <a:pPr>
              <a:buClrTx/>
            </a:pPr>
            <a:r>
              <a:rPr lang="en-US">
                <a:solidFill>
                  <a:schemeClr val="tx2"/>
                </a:solidFill>
              </a:rPr>
              <a:t>Management</a:t>
            </a:r>
          </a:p>
          <a:p>
            <a:pPr>
              <a:buClrTx/>
            </a:pPr>
            <a:r>
              <a:rPr lang="en-US">
                <a:solidFill>
                  <a:schemeClr val="tx2"/>
                </a:solidFill>
              </a:rPr>
              <a:t>Process</a:t>
            </a:r>
          </a:p>
        </p:txBody>
      </p:sp>
      <p:sp>
        <p:nvSpPr>
          <p:cNvPr id="1669132" name="Rectangle 12"/>
          <p:cNvSpPr>
            <a:spLocks noChangeArrowheads="1"/>
          </p:cNvSpPr>
          <p:nvPr/>
        </p:nvSpPr>
        <p:spPr bwMode="auto">
          <a:xfrm>
            <a:off x="1219200" y="228600"/>
            <a:ext cx="6705600" cy="914400"/>
          </a:xfrm>
          <a:prstGeom prst="rect">
            <a:avLst/>
          </a:prstGeom>
          <a:noFill/>
          <a:ln w="9525">
            <a:noFill/>
            <a:miter lim="800000"/>
            <a:headEnd/>
            <a:tailEnd/>
          </a:ln>
        </p:spPr>
        <p:txBody>
          <a:bodyPr tIns="0" bIns="0"/>
          <a:lstStyle/>
          <a:p>
            <a:pPr>
              <a:buClrTx/>
            </a:pPr>
            <a:r>
              <a:rPr lang="en-US" sz="3600" b="1"/>
              <a:t>Cost Management</a:t>
            </a:r>
          </a:p>
        </p:txBody>
      </p:sp>
      <p:sp>
        <p:nvSpPr>
          <p:cNvPr id="1669133" name="Text Box 13"/>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ChangeArrowheads="1"/>
          </p:cNvSpPr>
          <p:nvPr/>
        </p:nvSpPr>
        <p:spPr bwMode="auto">
          <a:xfrm>
            <a:off x="219075" y="2128838"/>
            <a:ext cx="2546350" cy="2906712"/>
          </a:xfrm>
          <a:prstGeom prst="rect">
            <a:avLst/>
          </a:prstGeom>
          <a:solidFill>
            <a:srgbClr val="CCECFF"/>
          </a:solidFill>
          <a:ln w="9525" cap="rnd">
            <a:solidFill>
              <a:schemeClr val="bg2"/>
            </a:solidFill>
            <a:prstDash val="sysDot"/>
            <a:miter lim="800000"/>
            <a:headEnd/>
            <a:tailEnd/>
          </a:ln>
          <a:effectLst/>
        </p:spPr>
        <p:txBody>
          <a:bodyPr wrap="none" anchor="ctr"/>
          <a:lstStyle/>
          <a:p>
            <a:pPr algn="l">
              <a:buClrTx/>
              <a:buFontTx/>
              <a:buChar char="•"/>
            </a:pPr>
            <a:endParaRPr lang="en-US" sz="1800"/>
          </a:p>
        </p:txBody>
      </p:sp>
      <p:grpSp>
        <p:nvGrpSpPr>
          <p:cNvPr id="1673219" name="Group 3"/>
          <p:cNvGrpSpPr>
            <a:grpSpLocks/>
          </p:cNvGrpSpPr>
          <p:nvPr/>
        </p:nvGrpSpPr>
        <p:grpSpPr bwMode="auto">
          <a:xfrm>
            <a:off x="2838450" y="1066800"/>
            <a:ext cx="2895600" cy="1338263"/>
            <a:chOff x="-288" y="1056"/>
            <a:chExt cx="2544" cy="1536"/>
          </a:xfrm>
        </p:grpSpPr>
        <p:graphicFrame>
          <p:nvGraphicFramePr>
            <p:cNvPr id="2" name="Diagram 1"/>
            <p:cNvGraphicFramePr/>
            <p:nvPr/>
          </p:nvGraphicFramePr>
          <p:xfrm>
            <a:off x="-288" y="1056"/>
            <a:ext cx="2544" cy="1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73229" name="Picture 13" descr="j0233018"/>
            <p:cNvPicPr>
              <a:picLocks noChangeAspect="1" noChangeArrowheads="1"/>
            </p:cNvPicPr>
            <p:nvPr/>
          </p:nvPicPr>
          <p:blipFill>
            <a:blip r:embed="rId8" cstate="print"/>
            <a:srcRect/>
            <a:stretch>
              <a:fillRect/>
            </a:stretch>
          </p:blipFill>
          <p:spPr bwMode="auto">
            <a:xfrm>
              <a:off x="428" y="1776"/>
              <a:ext cx="1108" cy="816"/>
            </a:xfrm>
            <a:prstGeom prst="rect">
              <a:avLst/>
            </a:prstGeom>
            <a:noFill/>
            <a:ln w="9525">
              <a:noFill/>
              <a:miter lim="800000"/>
              <a:headEnd/>
              <a:tailEnd/>
            </a:ln>
            <a:effectLst/>
          </p:spPr>
        </p:pic>
      </p:grpSp>
      <p:sp>
        <p:nvSpPr>
          <p:cNvPr id="1673230" name="Text Box 14"/>
          <p:cNvSpPr txBox="1">
            <a:spLocks noChangeArrowheads="1"/>
          </p:cNvSpPr>
          <p:nvPr/>
        </p:nvSpPr>
        <p:spPr bwMode="auto">
          <a:xfrm>
            <a:off x="2989263" y="2451100"/>
            <a:ext cx="2662237" cy="687388"/>
          </a:xfrm>
          <a:prstGeom prst="rect">
            <a:avLst/>
          </a:prstGeom>
          <a:noFill/>
          <a:ln w="9525" algn="ctr">
            <a:noFill/>
            <a:miter lim="800000"/>
            <a:headEnd/>
            <a:tailEnd/>
          </a:ln>
          <a:effectLst/>
        </p:spPr>
        <p:txBody>
          <a:bodyPr wrap="none">
            <a:spAutoFit/>
          </a:bodyPr>
          <a:lstStyle/>
          <a:p>
            <a:pPr marL="169863" indent="-169863" algn="l" eaLnBrk="0" hangingPunct="0">
              <a:lnSpc>
                <a:spcPct val="80000"/>
              </a:lnSpc>
              <a:spcBef>
                <a:spcPct val="20000"/>
              </a:spcBef>
              <a:buClrTx/>
              <a:buFontTx/>
              <a:buChar char="•"/>
            </a:pPr>
            <a:r>
              <a:rPr lang="en-US" sz="1400" b="1">
                <a:cs typeface="Arial" charset="0"/>
              </a:rPr>
              <a:t>Develop/Recruit Analysts</a:t>
            </a:r>
          </a:p>
          <a:p>
            <a:pPr marL="169863" indent="-169863" algn="l" eaLnBrk="0" hangingPunct="0">
              <a:lnSpc>
                <a:spcPct val="80000"/>
              </a:lnSpc>
              <a:spcBef>
                <a:spcPct val="20000"/>
              </a:spcBef>
              <a:buClrTx/>
              <a:buFontTx/>
              <a:buChar char="•"/>
            </a:pPr>
            <a:r>
              <a:rPr lang="en-US" sz="1400" b="1">
                <a:cs typeface="Arial" charset="0"/>
              </a:rPr>
              <a:t>Enhance Training</a:t>
            </a:r>
          </a:p>
          <a:p>
            <a:pPr marL="169863" indent="-169863" algn="l" eaLnBrk="0" hangingPunct="0">
              <a:lnSpc>
                <a:spcPct val="80000"/>
              </a:lnSpc>
              <a:spcBef>
                <a:spcPct val="20000"/>
              </a:spcBef>
              <a:buClrTx/>
              <a:buFontTx/>
              <a:buChar char="•"/>
            </a:pPr>
            <a:r>
              <a:rPr lang="en-US" sz="1400" b="1">
                <a:cs typeface="Arial" charset="0"/>
              </a:rPr>
              <a:t>Performance Focus (NSPS)</a:t>
            </a:r>
          </a:p>
        </p:txBody>
      </p:sp>
      <p:pic>
        <p:nvPicPr>
          <p:cNvPr id="1673231" name="Picture 15" descr="j0300520"/>
          <p:cNvPicPr>
            <a:picLocks noChangeAspect="1" noChangeArrowheads="1" noCrop="1"/>
          </p:cNvPicPr>
          <p:nvPr/>
        </p:nvPicPr>
        <p:blipFill>
          <a:blip r:embed="rId9" cstate="print"/>
          <a:srcRect/>
          <a:stretch>
            <a:fillRect/>
          </a:stretch>
        </p:blipFill>
        <p:spPr bwMode="auto">
          <a:xfrm>
            <a:off x="3775075" y="4724400"/>
            <a:ext cx="1087438" cy="538163"/>
          </a:xfrm>
          <a:prstGeom prst="rect">
            <a:avLst/>
          </a:prstGeom>
          <a:noFill/>
          <a:ln w="9525">
            <a:noFill/>
            <a:miter lim="800000"/>
            <a:headEnd/>
            <a:tailEnd/>
          </a:ln>
        </p:spPr>
      </p:pic>
      <p:sp>
        <p:nvSpPr>
          <p:cNvPr id="1673232" name="Text Box 16"/>
          <p:cNvSpPr txBox="1">
            <a:spLocks noChangeArrowheads="1"/>
          </p:cNvSpPr>
          <p:nvPr/>
        </p:nvSpPr>
        <p:spPr bwMode="auto">
          <a:xfrm>
            <a:off x="3049588" y="5335588"/>
            <a:ext cx="3048000" cy="857250"/>
          </a:xfrm>
          <a:prstGeom prst="rect">
            <a:avLst/>
          </a:prstGeom>
          <a:noFill/>
          <a:ln w="9525" algn="ctr">
            <a:noFill/>
            <a:miter lim="800000"/>
            <a:headEnd/>
            <a:tailEnd/>
          </a:ln>
          <a:effectLst/>
        </p:spPr>
        <p:txBody>
          <a:bodyPr>
            <a:spAutoFit/>
          </a:bodyPr>
          <a:lstStyle/>
          <a:p>
            <a:pPr marL="169863" indent="-169863" algn="l" eaLnBrk="0" hangingPunct="0">
              <a:lnSpc>
                <a:spcPct val="80000"/>
              </a:lnSpc>
              <a:spcBef>
                <a:spcPct val="20000"/>
              </a:spcBef>
              <a:buClrTx/>
              <a:buFontTx/>
              <a:buChar char="•"/>
            </a:pPr>
            <a:r>
              <a:rPr lang="en-US" sz="1400" b="1">
                <a:cs typeface="Arial" charset="0"/>
              </a:rPr>
              <a:t>ERP Applications e.g. (GFEBS, LMP, GCSS)</a:t>
            </a:r>
          </a:p>
          <a:p>
            <a:pPr marL="169863" indent="-169863" algn="l" eaLnBrk="0" hangingPunct="0">
              <a:lnSpc>
                <a:spcPct val="80000"/>
              </a:lnSpc>
              <a:spcBef>
                <a:spcPct val="20000"/>
              </a:spcBef>
              <a:buClrTx/>
              <a:buFontTx/>
              <a:buChar char="•"/>
            </a:pPr>
            <a:r>
              <a:rPr lang="en-US" sz="1400" b="1">
                <a:cs typeface="Arial" charset="0"/>
              </a:rPr>
              <a:t>Business Warehouses</a:t>
            </a:r>
          </a:p>
          <a:p>
            <a:pPr marL="169863" indent="-169863" algn="l" eaLnBrk="0" hangingPunct="0">
              <a:lnSpc>
                <a:spcPct val="80000"/>
              </a:lnSpc>
              <a:spcBef>
                <a:spcPct val="20000"/>
              </a:spcBef>
              <a:buClrTx/>
              <a:buFontTx/>
              <a:buChar char="•"/>
            </a:pPr>
            <a:r>
              <a:rPr lang="en-US" sz="1400" b="1">
                <a:cs typeface="Arial" charset="0"/>
              </a:rPr>
              <a:t>Executive Scorecards</a:t>
            </a:r>
          </a:p>
        </p:txBody>
      </p:sp>
      <p:grpSp>
        <p:nvGrpSpPr>
          <p:cNvPr id="1673233" name="Group 17"/>
          <p:cNvGrpSpPr>
            <a:grpSpLocks/>
          </p:cNvGrpSpPr>
          <p:nvPr/>
        </p:nvGrpSpPr>
        <p:grpSpPr bwMode="auto">
          <a:xfrm>
            <a:off x="3633788" y="3436938"/>
            <a:ext cx="1514475" cy="317500"/>
            <a:chOff x="1440" y="3168"/>
            <a:chExt cx="2208" cy="384"/>
          </a:xfrm>
        </p:grpSpPr>
        <p:sp>
          <p:nvSpPr>
            <p:cNvPr id="1673234" name="AutoShape 18"/>
            <p:cNvSpPr>
              <a:spLocks noChangeArrowheads="1"/>
            </p:cNvSpPr>
            <p:nvPr/>
          </p:nvSpPr>
          <p:spPr bwMode="auto">
            <a:xfrm>
              <a:off x="1440"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sp>
          <p:nvSpPr>
            <p:cNvPr id="1673235" name="AutoShape 19"/>
            <p:cNvSpPr>
              <a:spLocks noChangeArrowheads="1"/>
            </p:cNvSpPr>
            <p:nvPr/>
          </p:nvSpPr>
          <p:spPr bwMode="auto">
            <a:xfrm>
              <a:off x="2112"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sp>
          <p:nvSpPr>
            <p:cNvPr id="1673236" name="AutoShape 20"/>
            <p:cNvSpPr>
              <a:spLocks noChangeArrowheads="1"/>
            </p:cNvSpPr>
            <p:nvPr/>
          </p:nvSpPr>
          <p:spPr bwMode="auto">
            <a:xfrm>
              <a:off x="2784"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grpSp>
      <p:sp>
        <p:nvSpPr>
          <p:cNvPr id="1673237" name="Text Box 21"/>
          <p:cNvSpPr txBox="1">
            <a:spLocks noChangeArrowheads="1"/>
          </p:cNvSpPr>
          <p:nvPr/>
        </p:nvSpPr>
        <p:spPr bwMode="auto">
          <a:xfrm>
            <a:off x="2951163" y="3887788"/>
            <a:ext cx="2741612" cy="857250"/>
          </a:xfrm>
          <a:prstGeom prst="rect">
            <a:avLst/>
          </a:prstGeom>
          <a:noFill/>
          <a:ln w="9525" algn="ctr">
            <a:noFill/>
            <a:miter lim="800000"/>
            <a:headEnd/>
            <a:tailEnd/>
          </a:ln>
          <a:effectLst/>
        </p:spPr>
        <p:txBody>
          <a:bodyPr>
            <a:spAutoFit/>
          </a:bodyPr>
          <a:lstStyle/>
          <a:p>
            <a:pPr marL="169863" indent="-169863" algn="l" eaLnBrk="0" hangingPunct="0">
              <a:lnSpc>
                <a:spcPct val="80000"/>
              </a:lnSpc>
              <a:spcBef>
                <a:spcPct val="20000"/>
              </a:spcBef>
              <a:buClrTx/>
              <a:buFontTx/>
              <a:buChar char="•"/>
            </a:pPr>
            <a:r>
              <a:rPr lang="en-US" sz="1400" b="1">
                <a:cs typeface="Arial" charset="0"/>
              </a:rPr>
              <a:t>Process Improvement (Lean 6-Sigma)</a:t>
            </a:r>
          </a:p>
          <a:p>
            <a:pPr marL="169863" indent="-169863" algn="l" eaLnBrk="0" hangingPunct="0">
              <a:lnSpc>
                <a:spcPct val="80000"/>
              </a:lnSpc>
              <a:spcBef>
                <a:spcPct val="20000"/>
              </a:spcBef>
              <a:buClrTx/>
              <a:buFontTx/>
              <a:buChar char="•"/>
            </a:pPr>
            <a:r>
              <a:rPr lang="en-US" sz="1400" b="1">
                <a:cs typeface="Arial" charset="0"/>
              </a:rPr>
              <a:t>Integrated Business Design</a:t>
            </a:r>
          </a:p>
          <a:p>
            <a:pPr marL="169863" indent="-169863" algn="l" eaLnBrk="0" hangingPunct="0">
              <a:lnSpc>
                <a:spcPct val="80000"/>
              </a:lnSpc>
              <a:spcBef>
                <a:spcPct val="20000"/>
              </a:spcBef>
              <a:buClrTx/>
              <a:buFontTx/>
              <a:buChar char="•"/>
            </a:pPr>
            <a:endParaRPr lang="en-US" sz="1400" b="1">
              <a:cs typeface="Arial" charset="0"/>
            </a:endParaRPr>
          </a:p>
        </p:txBody>
      </p:sp>
      <p:sp>
        <p:nvSpPr>
          <p:cNvPr id="1673238" name="AutoShape 22"/>
          <p:cNvSpPr>
            <a:spLocks noChangeArrowheads="1"/>
          </p:cNvSpPr>
          <p:nvPr/>
        </p:nvSpPr>
        <p:spPr bwMode="auto">
          <a:xfrm>
            <a:off x="3033713" y="3411538"/>
            <a:ext cx="533400" cy="457200"/>
          </a:xfrm>
          <a:prstGeom prst="flowChartInputOutput">
            <a:avLst/>
          </a:prstGeom>
          <a:solidFill>
            <a:schemeClr val="accent1"/>
          </a:solidFill>
          <a:ln w="9525">
            <a:solidFill>
              <a:schemeClr val="tx1"/>
            </a:solidFill>
            <a:miter lim="800000"/>
            <a:headEnd/>
            <a:tailEnd/>
          </a:ln>
          <a:effectLst/>
        </p:spPr>
        <p:txBody>
          <a:bodyPr wrap="none" anchor="ctr"/>
          <a:lstStyle/>
          <a:p>
            <a:pPr>
              <a:buClrTx/>
            </a:pPr>
            <a:r>
              <a:rPr lang="en-US" sz="1200"/>
              <a:t>Policy</a:t>
            </a:r>
          </a:p>
        </p:txBody>
      </p:sp>
      <p:sp>
        <p:nvSpPr>
          <p:cNvPr id="1673239" name="AutoShape 23"/>
          <p:cNvSpPr>
            <a:spLocks noChangeArrowheads="1"/>
          </p:cNvSpPr>
          <p:nvPr/>
        </p:nvSpPr>
        <p:spPr bwMode="auto">
          <a:xfrm>
            <a:off x="5205413" y="3411538"/>
            <a:ext cx="414337" cy="457200"/>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200"/>
              <a:t>How </a:t>
            </a:r>
          </a:p>
          <a:p>
            <a:pPr>
              <a:buClrTx/>
            </a:pPr>
            <a:r>
              <a:rPr lang="en-US" sz="1200"/>
              <a:t>To’s</a:t>
            </a:r>
          </a:p>
        </p:txBody>
      </p:sp>
      <p:sp>
        <p:nvSpPr>
          <p:cNvPr id="1673240" name="Oval 24"/>
          <p:cNvSpPr>
            <a:spLocks noChangeArrowheads="1"/>
          </p:cNvSpPr>
          <p:nvPr/>
        </p:nvSpPr>
        <p:spPr bwMode="auto">
          <a:xfrm>
            <a:off x="5753100" y="1970088"/>
            <a:ext cx="3305175" cy="3235325"/>
          </a:xfrm>
          <a:prstGeom prst="ellipse">
            <a:avLst/>
          </a:prstGeom>
          <a:solidFill>
            <a:srgbClr val="FFE8D1"/>
          </a:solidFill>
          <a:ln w="9525" cap="rnd">
            <a:solidFill>
              <a:schemeClr val="bg2"/>
            </a:solidFill>
            <a:prstDash val="sysDot"/>
            <a:round/>
            <a:headEnd/>
            <a:tailEnd/>
          </a:ln>
          <a:effectLst/>
        </p:spPr>
        <p:txBody>
          <a:bodyPr wrap="none" anchor="ctr"/>
          <a:lstStyle/>
          <a:p>
            <a:pPr>
              <a:buClrTx/>
            </a:pPr>
            <a:r>
              <a:rPr lang="en-US" sz="1800"/>
              <a:t> </a:t>
            </a:r>
          </a:p>
        </p:txBody>
      </p:sp>
      <p:grpSp>
        <p:nvGrpSpPr>
          <p:cNvPr id="1673241" name="Group 25"/>
          <p:cNvGrpSpPr>
            <a:grpSpLocks/>
          </p:cNvGrpSpPr>
          <p:nvPr/>
        </p:nvGrpSpPr>
        <p:grpSpPr bwMode="auto">
          <a:xfrm>
            <a:off x="1562100" y="6096000"/>
            <a:ext cx="6096000" cy="693738"/>
            <a:chOff x="1056" y="3842"/>
            <a:chExt cx="3840" cy="480"/>
          </a:xfrm>
        </p:grpSpPr>
        <p:sp>
          <p:nvSpPr>
            <p:cNvPr id="1673242" name="AutoShape 26"/>
            <p:cNvSpPr>
              <a:spLocks noChangeArrowheads="1"/>
            </p:cNvSpPr>
            <p:nvPr/>
          </p:nvSpPr>
          <p:spPr bwMode="auto">
            <a:xfrm>
              <a:off x="1056" y="3842"/>
              <a:ext cx="3840" cy="4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FF33">
                    <a:alpha val="89999"/>
                  </a:srgbClr>
                </a:gs>
                <a:gs pos="50000">
                  <a:schemeClr val="bg1"/>
                </a:gs>
                <a:gs pos="100000">
                  <a:srgbClr val="99FF33">
                    <a:alpha val="89999"/>
                  </a:srgbClr>
                </a:gs>
              </a:gsLst>
              <a:lin ang="5400000" scaled="1"/>
            </a:gradFill>
            <a:ln w="19050">
              <a:solidFill>
                <a:schemeClr val="hlink"/>
              </a:solidFill>
              <a:miter lim="800000"/>
              <a:headEnd/>
              <a:tailEnd/>
            </a:ln>
            <a:effectLst/>
          </p:spPr>
          <p:txBody>
            <a:bodyPr wrap="none" anchor="ctr"/>
            <a:lstStyle/>
            <a:p>
              <a:endParaRPr lang="en-US"/>
            </a:p>
          </p:txBody>
        </p:sp>
        <p:sp>
          <p:nvSpPr>
            <p:cNvPr id="1673243" name="Text Box 27"/>
            <p:cNvSpPr txBox="1">
              <a:spLocks noChangeArrowheads="1"/>
            </p:cNvSpPr>
            <p:nvPr/>
          </p:nvSpPr>
          <p:spPr bwMode="auto">
            <a:xfrm>
              <a:off x="1845" y="3928"/>
              <a:ext cx="1918" cy="316"/>
            </a:xfrm>
            <a:prstGeom prst="rect">
              <a:avLst/>
            </a:prstGeom>
            <a:noFill/>
            <a:ln w="9525">
              <a:noFill/>
              <a:miter lim="800000"/>
              <a:headEnd/>
              <a:tailEnd/>
            </a:ln>
            <a:effectLst/>
          </p:spPr>
          <p:txBody>
            <a:bodyPr wrap="none">
              <a:spAutoFit/>
            </a:bodyPr>
            <a:lstStyle/>
            <a:p>
              <a:pPr algn="l">
                <a:buClrTx/>
              </a:pPr>
              <a:r>
                <a:rPr lang="en-US" sz="2400" b="1"/>
                <a:t>Enablers of Change</a:t>
              </a:r>
            </a:p>
          </p:txBody>
        </p:sp>
      </p:grpSp>
      <p:sp>
        <p:nvSpPr>
          <p:cNvPr id="1673244" name="Text Box 28"/>
          <p:cNvSpPr txBox="1">
            <a:spLocks noChangeArrowheads="1"/>
          </p:cNvSpPr>
          <p:nvPr/>
        </p:nvSpPr>
        <p:spPr bwMode="auto">
          <a:xfrm>
            <a:off x="1219200" y="228600"/>
            <a:ext cx="6705600" cy="914400"/>
          </a:xfrm>
          <a:prstGeom prst="rect">
            <a:avLst/>
          </a:prstGeom>
          <a:noFill/>
          <a:ln w="9525">
            <a:noFill/>
            <a:miter lim="800000"/>
            <a:headEnd/>
            <a:tailEnd/>
          </a:ln>
          <a:effectLst/>
        </p:spPr>
        <p:txBody>
          <a:bodyPr tIns="0" bIns="0">
            <a:spAutoFit/>
          </a:bodyPr>
          <a:lstStyle/>
          <a:p>
            <a:pPr>
              <a:buClrTx/>
            </a:pPr>
            <a:r>
              <a:rPr lang="en-US" sz="3000" b="1"/>
              <a:t>Army Cost Culture Change </a:t>
            </a:r>
          </a:p>
          <a:p>
            <a:pPr>
              <a:buClrTx/>
            </a:pPr>
            <a:r>
              <a:rPr lang="en-US" sz="3000" b="1"/>
              <a:t>“Making a Square a Circle”</a:t>
            </a:r>
          </a:p>
        </p:txBody>
      </p:sp>
      <p:sp>
        <p:nvSpPr>
          <p:cNvPr id="1673245" name="Text Box 29"/>
          <p:cNvSpPr txBox="1">
            <a:spLocks noChangeArrowheads="1"/>
          </p:cNvSpPr>
          <p:nvPr/>
        </p:nvSpPr>
        <p:spPr bwMode="auto">
          <a:xfrm>
            <a:off x="279400" y="2120900"/>
            <a:ext cx="2514600" cy="3055938"/>
          </a:xfrm>
          <a:prstGeom prst="rect">
            <a:avLst/>
          </a:prstGeom>
          <a:noFill/>
          <a:ln w="9525">
            <a:noFill/>
            <a:miter lim="800000"/>
            <a:headEnd/>
            <a:tailEnd/>
          </a:ln>
          <a:effectLst/>
        </p:spPr>
        <p:txBody>
          <a:bodyPr>
            <a:spAutoFit/>
          </a:bodyPr>
          <a:lstStyle/>
          <a:p>
            <a:pPr marL="177800" indent="-177800" algn="l">
              <a:buClrTx/>
              <a:buFontTx/>
              <a:buChar char="•"/>
            </a:pPr>
            <a:r>
              <a:rPr lang="en-US" sz="1800"/>
              <a:t> </a:t>
            </a:r>
            <a:r>
              <a:rPr lang="en-US" sz="1600"/>
              <a:t>Budget-focused</a:t>
            </a:r>
          </a:p>
          <a:p>
            <a:pPr marL="177800" indent="-177800" algn="l">
              <a:buClrTx/>
              <a:buFontTx/>
              <a:buChar char="•"/>
            </a:pPr>
            <a:endParaRPr lang="en-US" sz="1600"/>
          </a:p>
          <a:p>
            <a:pPr marL="177800" indent="-177800" algn="l">
              <a:buClrTx/>
              <a:buFontTx/>
              <a:buChar char="•"/>
            </a:pPr>
            <a:r>
              <a:rPr lang="en-US" sz="1600"/>
              <a:t>Spend rate driven – inputs</a:t>
            </a:r>
          </a:p>
          <a:p>
            <a:pPr marL="177800" indent="-177800" algn="l">
              <a:buClrTx/>
              <a:buFontTx/>
              <a:buChar char="•"/>
            </a:pPr>
            <a:endParaRPr lang="en-US" sz="1600"/>
          </a:p>
          <a:p>
            <a:pPr marL="177800" indent="-177800" algn="l">
              <a:buClrTx/>
              <a:buFontTx/>
              <a:buChar char="•"/>
            </a:pPr>
            <a:r>
              <a:rPr lang="en-US" sz="1600"/>
              <a:t>Performance objective -99.9% obligated</a:t>
            </a:r>
          </a:p>
          <a:p>
            <a:pPr marL="177800" indent="-177800" algn="l">
              <a:buClrTx/>
              <a:buFontTx/>
              <a:buChar char="•"/>
            </a:pPr>
            <a:endParaRPr lang="en-US" sz="1600"/>
          </a:p>
          <a:p>
            <a:pPr marL="177800" indent="-177800" algn="l">
              <a:buClrTx/>
              <a:buFontTx/>
              <a:buChar char="•"/>
            </a:pPr>
            <a:r>
              <a:rPr lang="en-US" sz="1600"/>
              <a:t>Free goods has infinite demands</a:t>
            </a:r>
          </a:p>
          <a:p>
            <a:pPr marL="177800" indent="-177800" algn="l">
              <a:buClrTx/>
            </a:pPr>
            <a:endParaRPr lang="en-US" sz="1600"/>
          </a:p>
          <a:p>
            <a:pPr marL="177800" indent="-177800" algn="l">
              <a:buClrTx/>
            </a:pPr>
            <a:endParaRPr lang="en-US" sz="1600"/>
          </a:p>
        </p:txBody>
      </p:sp>
      <p:sp>
        <p:nvSpPr>
          <p:cNvPr id="1673246" name="Rectangle 30"/>
          <p:cNvSpPr>
            <a:spLocks noChangeArrowheads="1"/>
          </p:cNvSpPr>
          <p:nvPr/>
        </p:nvSpPr>
        <p:spPr bwMode="auto">
          <a:xfrm>
            <a:off x="6210300" y="2233613"/>
            <a:ext cx="2790825" cy="2903537"/>
          </a:xfrm>
          <a:prstGeom prst="rect">
            <a:avLst/>
          </a:prstGeom>
          <a:noFill/>
          <a:ln w="9525">
            <a:noFill/>
            <a:miter lim="800000"/>
            <a:headEnd/>
            <a:tailEnd/>
          </a:ln>
          <a:effectLst/>
        </p:spPr>
        <p:txBody>
          <a:bodyPr>
            <a:spAutoFit/>
          </a:bodyPr>
          <a:lstStyle/>
          <a:p>
            <a:pPr marL="114300" indent="-114300" algn="l">
              <a:buClrTx/>
              <a:buFontTx/>
              <a:buChar char="•"/>
            </a:pPr>
            <a:r>
              <a:rPr lang="en-US" sz="1600"/>
              <a:t>Cost and performance focused</a:t>
            </a:r>
          </a:p>
          <a:p>
            <a:pPr marL="114300" indent="-114300" algn="l">
              <a:lnSpc>
                <a:spcPct val="50000"/>
              </a:lnSpc>
              <a:buClrTx/>
              <a:buFontTx/>
              <a:buChar char="•"/>
            </a:pPr>
            <a:endParaRPr lang="en-US" sz="1600"/>
          </a:p>
          <a:p>
            <a:pPr marL="114300" indent="-114300" algn="l">
              <a:buClrTx/>
              <a:buFontTx/>
              <a:buChar char="•"/>
            </a:pPr>
            <a:r>
              <a:rPr lang="en-US" sz="1600"/>
              <a:t>Results driven - output &amp; outcome</a:t>
            </a:r>
            <a:endParaRPr lang="en-US"/>
          </a:p>
          <a:p>
            <a:pPr marL="114300" indent="-114300" algn="l">
              <a:lnSpc>
                <a:spcPct val="50000"/>
              </a:lnSpc>
              <a:buClrTx/>
              <a:buFontTx/>
              <a:buChar char="•"/>
            </a:pPr>
            <a:endParaRPr lang="en-US" sz="1600"/>
          </a:p>
          <a:p>
            <a:pPr marL="114300" indent="-114300" algn="l">
              <a:buClrTx/>
              <a:buFontTx/>
              <a:buChar char="•"/>
            </a:pPr>
            <a:r>
              <a:rPr lang="en-US" sz="1600"/>
              <a:t>Performance objective – resource consumption optimization (efficiency &amp; effectiveness)</a:t>
            </a:r>
            <a:endParaRPr lang="en-US"/>
          </a:p>
          <a:p>
            <a:pPr marL="114300" indent="-114300" algn="l">
              <a:lnSpc>
                <a:spcPct val="50000"/>
              </a:lnSpc>
              <a:buClrTx/>
              <a:buFontTx/>
              <a:buChar char="•"/>
            </a:pPr>
            <a:endParaRPr lang="en-US" sz="1600"/>
          </a:p>
          <a:p>
            <a:pPr marL="114300" indent="-114300" algn="l">
              <a:buClrTx/>
              <a:buFontTx/>
              <a:buChar char="•"/>
            </a:pPr>
            <a:r>
              <a:rPr lang="en-US" sz="1600"/>
              <a:t>Use what is necessary to obtain the objective</a:t>
            </a:r>
          </a:p>
        </p:txBody>
      </p:sp>
      <p:sp>
        <p:nvSpPr>
          <p:cNvPr id="1673247" name="Rectangle 31"/>
          <p:cNvSpPr>
            <a:spLocks noChangeArrowheads="1"/>
          </p:cNvSpPr>
          <p:nvPr/>
        </p:nvSpPr>
        <p:spPr bwMode="auto">
          <a:xfrm>
            <a:off x="207963" y="1636713"/>
            <a:ext cx="3028950" cy="366712"/>
          </a:xfrm>
          <a:prstGeom prst="rect">
            <a:avLst/>
          </a:prstGeom>
          <a:noFill/>
          <a:ln w="9525">
            <a:noFill/>
            <a:miter lim="800000"/>
            <a:headEnd/>
            <a:tailEnd/>
          </a:ln>
          <a:effectLst/>
        </p:spPr>
        <p:txBody>
          <a:bodyPr wrap="none">
            <a:spAutoFit/>
          </a:bodyPr>
          <a:lstStyle/>
          <a:p>
            <a:pPr algn="l">
              <a:buClrTx/>
            </a:pPr>
            <a:r>
              <a:rPr lang="en-US" sz="1800" b="1"/>
              <a:t>“A Culture of Entitlement”</a:t>
            </a:r>
          </a:p>
        </p:txBody>
      </p:sp>
      <p:sp>
        <p:nvSpPr>
          <p:cNvPr id="1673248" name="Rectangle 32"/>
          <p:cNvSpPr>
            <a:spLocks noChangeArrowheads="1"/>
          </p:cNvSpPr>
          <p:nvPr/>
        </p:nvSpPr>
        <p:spPr bwMode="auto">
          <a:xfrm>
            <a:off x="6029325" y="1608138"/>
            <a:ext cx="2787650" cy="366712"/>
          </a:xfrm>
          <a:prstGeom prst="rect">
            <a:avLst/>
          </a:prstGeom>
          <a:noFill/>
          <a:ln w="9525">
            <a:noFill/>
            <a:miter lim="800000"/>
            <a:headEnd/>
            <a:tailEnd/>
          </a:ln>
          <a:effectLst/>
        </p:spPr>
        <p:txBody>
          <a:bodyPr wrap="none">
            <a:spAutoFit/>
          </a:bodyPr>
          <a:lstStyle/>
          <a:p>
            <a:pPr algn="l">
              <a:buClrTx/>
            </a:pPr>
            <a:r>
              <a:rPr lang="en-US" sz="1800" b="1"/>
              <a:t>“A Culture of Influence”</a:t>
            </a:r>
          </a:p>
        </p:txBody>
      </p:sp>
      <p:sp>
        <p:nvSpPr>
          <p:cNvPr id="1673249" name="Text Box 33"/>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3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3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732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732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32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32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732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32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73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3230" grpId="0"/>
      <p:bldP spid="1673232" grpId="0"/>
      <p:bldP spid="1673237" grpId="0"/>
      <p:bldP spid="1673238" grpId="0" animBg="1"/>
      <p:bldP spid="16732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ChangeArrowheads="1"/>
          </p:cNvSpPr>
          <p:nvPr>
            <p:ph type="title"/>
          </p:nvPr>
        </p:nvSpPr>
        <p:spPr bwMode="auto">
          <a:xfrm>
            <a:off x="1282700" y="228600"/>
            <a:ext cx="6635750" cy="808038"/>
          </a:xfrm>
          <a:noFill/>
          <a:ln>
            <a:miter lim="800000"/>
            <a:headEnd/>
            <a:tailEnd/>
          </a:ln>
        </p:spPr>
        <p:txBody>
          <a:bodyPr vert="horz" wrap="square" lIns="91440" tIns="45720" rIns="91440" bIns="45720" numCol="1" anchor="t" anchorCtr="0" compatLnSpc="1">
            <a:prstTxWarp prst="textNoShape">
              <a:avLst/>
            </a:prstTxWarp>
          </a:bodyPr>
          <a:lstStyle/>
          <a:p>
            <a:r>
              <a:rPr lang="en-US" sz="3200"/>
              <a:t>Enhanced Ability to Capture Cost</a:t>
            </a:r>
            <a:r>
              <a:rPr lang="en-US" sz="3200" b="0"/>
              <a:t> </a:t>
            </a:r>
          </a:p>
        </p:txBody>
      </p:sp>
      <p:sp>
        <p:nvSpPr>
          <p:cNvPr id="1675267" name="AutoShape 3"/>
          <p:cNvSpPr>
            <a:spLocks/>
          </p:cNvSpPr>
          <p:nvPr/>
        </p:nvSpPr>
        <p:spPr bwMode="auto">
          <a:xfrm rot="5400000">
            <a:off x="4802982" y="1191419"/>
            <a:ext cx="1117600" cy="7170737"/>
          </a:xfrm>
          <a:prstGeom prst="rightBrace">
            <a:avLst>
              <a:gd name="adj1" fmla="val 53468"/>
              <a:gd name="adj2" fmla="val 50000"/>
            </a:avLst>
          </a:prstGeom>
          <a:noFill/>
          <a:ln w="38100">
            <a:solidFill>
              <a:schemeClr val="tx1"/>
            </a:solidFill>
            <a:round/>
            <a:headEnd/>
            <a:tailEnd/>
          </a:ln>
          <a:effectLst/>
        </p:spPr>
        <p:txBody>
          <a:bodyPr wrap="none" anchor="ctr"/>
          <a:lstStyle/>
          <a:p>
            <a:endParaRPr lang="en-US"/>
          </a:p>
        </p:txBody>
      </p:sp>
      <p:sp>
        <p:nvSpPr>
          <p:cNvPr id="1675268" name="Text Box 4"/>
          <p:cNvSpPr txBox="1">
            <a:spLocks noChangeArrowheads="1"/>
          </p:cNvSpPr>
          <p:nvPr/>
        </p:nvSpPr>
        <p:spPr bwMode="auto">
          <a:xfrm>
            <a:off x="4176713" y="5230813"/>
            <a:ext cx="2540000" cy="1331912"/>
          </a:xfrm>
          <a:prstGeom prst="rect">
            <a:avLst/>
          </a:prstGeom>
          <a:noFill/>
          <a:ln w="9525" algn="ctr">
            <a:noFill/>
            <a:miter lim="800000"/>
            <a:headEnd/>
            <a:tailEnd/>
          </a:ln>
          <a:effectLst/>
        </p:spPr>
        <p:txBody>
          <a:bodyPr wrap="none">
            <a:spAutoFit/>
          </a:bodyPr>
          <a:lstStyle/>
          <a:p>
            <a:pPr algn="l" eaLnBrk="0" hangingPunct="0">
              <a:lnSpc>
                <a:spcPct val="110000"/>
              </a:lnSpc>
              <a:buClrTx/>
            </a:pPr>
            <a:r>
              <a:rPr lang="en-US" sz="2000" b="1">
                <a:ea typeface="ＭＳ Ｐゴシック" pitchFamily="34" charset="-128"/>
              </a:rPr>
              <a:t>Customer / Product</a:t>
            </a:r>
          </a:p>
          <a:p>
            <a:pPr algn="l" eaLnBrk="0" hangingPunct="0">
              <a:lnSpc>
                <a:spcPct val="110000"/>
              </a:lnSpc>
              <a:buClrTx/>
              <a:buFontTx/>
              <a:buChar char="•"/>
            </a:pPr>
            <a:r>
              <a:rPr lang="en-US" sz="1800" b="1">
                <a:ea typeface="ＭＳ Ｐゴシック" pitchFamily="34" charset="-128"/>
              </a:rPr>
              <a:t> Brigade        </a:t>
            </a:r>
          </a:p>
          <a:p>
            <a:pPr algn="l" eaLnBrk="0" hangingPunct="0">
              <a:lnSpc>
                <a:spcPct val="110000"/>
              </a:lnSpc>
              <a:buClrTx/>
              <a:buFontTx/>
              <a:buChar char="•"/>
            </a:pPr>
            <a:r>
              <a:rPr lang="en-US" sz="1800" b="1">
                <a:ea typeface="ＭＳ Ｐゴシック" pitchFamily="34" charset="-128"/>
              </a:rPr>
              <a:t> Tenant</a:t>
            </a:r>
          </a:p>
          <a:p>
            <a:pPr algn="l" eaLnBrk="0" hangingPunct="0">
              <a:lnSpc>
                <a:spcPct val="110000"/>
              </a:lnSpc>
              <a:buClrTx/>
              <a:buFontTx/>
              <a:buChar char="•"/>
            </a:pPr>
            <a:r>
              <a:rPr lang="en-US" sz="1800" b="1">
                <a:ea typeface="ＭＳ Ｐゴシック" pitchFamily="34" charset="-128"/>
              </a:rPr>
              <a:t> Command</a:t>
            </a:r>
          </a:p>
        </p:txBody>
      </p:sp>
      <p:sp>
        <p:nvSpPr>
          <p:cNvPr id="1675269" name="Text Box 5"/>
          <p:cNvSpPr txBox="1">
            <a:spLocks noChangeArrowheads="1"/>
          </p:cNvSpPr>
          <p:nvPr/>
        </p:nvSpPr>
        <p:spPr bwMode="auto">
          <a:xfrm>
            <a:off x="3182938" y="4267200"/>
            <a:ext cx="4441825" cy="396875"/>
          </a:xfrm>
          <a:prstGeom prst="rect">
            <a:avLst/>
          </a:prstGeom>
          <a:noFill/>
          <a:ln w="9525" algn="ctr">
            <a:noFill/>
            <a:miter lim="800000"/>
            <a:headEnd/>
            <a:tailEnd/>
          </a:ln>
          <a:effectLst/>
        </p:spPr>
        <p:txBody>
          <a:bodyPr wrap="none">
            <a:spAutoFit/>
          </a:bodyPr>
          <a:lstStyle/>
          <a:p>
            <a:pPr eaLnBrk="0" hangingPunct="0">
              <a:buClrTx/>
            </a:pPr>
            <a:r>
              <a:rPr lang="en-US" sz="2000" b="1">
                <a:ea typeface="ＭＳ Ｐゴシック" pitchFamily="34" charset="-128"/>
              </a:rPr>
              <a:t>Cost assigned Directly or Indirectly</a:t>
            </a:r>
          </a:p>
        </p:txBody>
      </p:sp>
      <p:sp>
        <p:nvSpPr>
          <p:cNvPr id="1675270" name="Text Box 6"/>
          <p:cNvSpPr txBox="1">
            <a:spLocks noChangeArrowheads="1"/>
          </p:cNvSpPr>
          <p:nvPr/>
        </p:nvSpPr>
        <p:spPr bwMode="auto">
          <a:xfrm>
            <a:off x="5661025" y="5535613"/>
            <a:ext cx="2092325" cy="996950"/>
          </a:xfrm>
          <a:prstGeom prst="rect">
            <a:avLst/>
          </a:prstGeom>
          <a:noFill/>
          <a:ln w="9525" algn="ctr">
            <a:noFill/>
            <a:miter lim="800000"/>
            <a:headEnd/>
            <a:tailEnd/>
          </a:ln>
          <a:effectLst/>
        </p:spPr>
        <p:txBody>
          <a:bodyPr wrap="none">
            <a:spAutoFit/>
          </a:bodyPr>
          <a:lstStyle/>
          <a:p>
            <a:pPr algn="l" eaLnBrk="0" hangingPunct="0">
              <a:lnSpc>
                <a:spcPct val="110000"/>
              </a:lnSpc>
              <a:buClrTx/>
              <a:buFontTx/>
              <a:buChar char="•"/>
            </a:pPr>
            <a:r>
              <a:rPr lang="en-US" sz="1800" b="1">
                <a:ea typeface="ＭＳ Ｐゴシック" pitchFamily="34" charset="-128"/>
              </a:rPr>
              <a:t> Weapon System</a:t>
            </a:r>
          </a:p>
          <a:p>
            <a:pPr algn="l" eaLnBrk="0" hangingPunct="0">
              <a:lnSpc>
                <a:spcPct val="110000"/>
              </a:lnSpc>
              <a:buClrTx/>
              <a:buFontTx/>
              <a:buChar char="•"/>
            </a:pPr>
            <a:r>
              <a:rPr lang="en-US" sz="1800" b="1">
                <a:ea typeface="ＭＳ Ｐゴシック" pitchFamily="34" charset="-128"/>
              </a:rPr>
              <a:t> PEO / PM</a:t>
            </a:r>
          </a:p>
          <a:p>
            <a:pPr algn="l" eaLnBrk="0" hangingPunct="0">
              <a:lnSpc>
                <a:spcPct val="110000"/>
              </a:lnSpc>
              <a:buClrTx/>
              <a:buFontTx/>
              <a:buChar char="•"/>
            </a:pPr>
            <a:r>
              <a:rPr lang="en-US" sz="1800" b="1">
                <a:ea typeface="ＭＳ Ｐゴシック" pitchFamily="34" charset="-128"/>
              </a:rPr>
              <a:t> Course</a:t>
            </a:r>
          </a:p>
        </p:txBody>
      </p:sp>
      <p:pic>
        <p:nvPicPr>
          <p:cNvPr id="1675271" name="Picture 7"/>
          <p:cNvPicPr>
            <a:picLocks noChangeAspect="1" noChangeArrowheads="1"/>
          </p:cNvPicPr>
          <p:nvPr/>
        </p:nvPicPr>
        <p:blipFill>
          <a:blip r:embed="rId3" cstate="print"/>
          <a:srcRect/>
          <a:stretch>
            <a:fillRect/>
          </a:stretch>
        </p:blipFill>
        <p:spPr bwMode="auto">
          <a:xfrm>
            <a:off x="42863" y="4495800"/>
            <a:ext cx="3503612" cy="1943100"/>
          </a:xfrm>
          <a:prstGeom prst="rect">
            <a:avLst/>
          </a:prstGeom>
          <a:noFill/>
          <a:ln w="9525" algn="ctr">
            <a:noFill/>
            <a:miter lim="800000"/>
            <a:headEnd/>
            <a:tailEnd/>
          </a:ln>
          <a:effectLst/>
        </p:spPr>
      </p:pic>
      <p:sp>
        <p:nvSpPr>
          <p:cNvPr id="1675272" name="AutoShape 8"/>
          <p:cNvSpPr>
            <a:spLocks noChangeAspect="1" noChangeArrowheads="1" noTextEdit="1"/>
          </p:cNvSpPr>
          <p:nvPr/>
        </p:nvSpPr>
        <p:spPr bwMode="auto">
          <a:xfrm>
            <a:off x="74613" y="1385888"/>
            <a:ext cx="9040812" cy="2713037"/>
          </a:xfrm>
          <a:prstGeom prst="rect">
            <a:avLst/>
          </a:prstGeom>
          <a:noFill/>
          <a:ln w="9525">
            <a:noFill/>
            <a:miter lim="800000"/>
            <a:headEnd/>
            <a:tailEnd/>
          </a:ln>
        </p:spPr>
        <p:txBody>
          <a:bodyPr/>
          <a:lstStyle/>
          <a:p>
            <a:endParaRPr lang="en-US"/>
          </a:p>
        </p:txBody>
      </p:sp>
      <p:sp>
        <p:nvSpPr>
          <p:cNvPr id="1675273" name="Rectangle 9"/>
          <p:cNvSpPr>
            <a:spLocks noChangeArrowheads="1"/>
          </p:cNvSpPr>
          <p:nvPr/>
        </p:nvSpPr>
        <p:spPr bwMode="auto">
          <a:xfrm>
            <a:off x="80963" y="1392238"/>
            <a:ext cx="1693862" cy="2700337"/>
          </a:xfrm>
          <a:prstGeom prst="rect">
            <a:avLst/>
          </a:prstGeom>
          <a:solidFill>
            <a:srgbClr val="FFFF99"/>
          </a:solidFill>
          <a:ln w="9525">
            <a:noFill/>
            <a:miter lim="800000"/>
            <a:headEnd/>
            <a:tailEnd/>
          </a:ln>
        </p:spPr>
        <p:txBody>
          <a:bodyPr/>
          <a:lstStyle/>
          <a:p>
            <a:endParaRPr lang="en-US"/>
          </a:p>
        </p:txBody>
      </p:sp>
      <p:sp>
        <p:nvSpPr>
          <p:cNvPr id="1675274" name="Rectangle 10"/>
          <p:cNvSpPr>
            <a:spLocks noChangeArrowheads="1"/>
          </p:cNvSpPr>
          <p:nvPr/>
        </p:nvSpPr>
        <p:spPr bwMode="auto">
          <a:xfrm>
            <a:off x="265113" y="1687513"/>
            <a:ext cx="1254125" cy="244475"/>
          </a:xfrm>
          <a:prstGeom prst="rect">
            <a:avLst/>
          </a:prstGeom>
          <a:noFill/>
          <a:ln w="9525">
            <a:noFill/>
            <a:miter lim="800000"/>
            <a:headEnd/>
            <a:tailEnd/>
          </a:ln>
        </p:spPr>
        <p:txBody>
          <a:bodyPr wrap="none" lIns="0" tIns="0" rIns="0" bIns="0">
            <a:spAutoFit/>
          </a:bodyPr>
          <a:lstStyle/>
          <a:p>
            <a:pPr algn="l">
              <a:buClrTx/>
            </a:pPr>
            <a:r>
              <a:rPr lang="en-US" sz="1600" b="1">
                <a:solidFill>
                  <a:srgbClr val="000000"/>
                </a:solidFill>
              </a:rPr>
              <a:t>Cost Objects</a:t>
            </a:r>
            <a:endParaRPr lang="en-US" sz="1800" b="1"/>
          </a:p>
        </p:txBody>
      </p:sp>
      <p:sp>
        <p:nvSpPr>
          <p:cNvPr id="1675275" name="Rectangle 11"/>
          <p:cNvSpPr>
            <a:spLocks noChangeArrowheads="1"/>
          </p:cNvSpPr>
          <p:nvPr/>
        </p:nvSpPr>
        <p:spPr bwMode="auto">
          <a:xfrm>
            <a:off x="1843088" y="1600200"/>
            <a:ext cx="1112837"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Organizational </a:t>
            </a:r>
            <a:endParaRPr lang="en-US" sz="1800"/>
          </a:p>
        </p:txBody>
      </p:sp>
      <p:sp>
        <p:nvSpPr>
          <p:cNvPr id="1675276" name="Rectangle 12"/>
          <p:cNvSpPr>
            <a:spLocks noChangeArrowheads="1"/>
          </p:cNvSpPr>
          <p:nvPr/>
        </p:nvSpPr>
        <p:spPr bwMode="auto">
          <a:xfrm>
            <a:off x="2109788" y="1806575"/>
            <a:ext cx="541337"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Entities</a:t>
            </a:r>
            <a:endParaRPr lang="en-US" sz="1800"/>
          </a:p>
        </p:txBody>
      </p:sp>
      <p:sp>
        <p:nvSpPr>
          <p:cNvPr id="1675277" name="Rectangle 13"/>
          <p:cNvSpPr>
            <a:spLocks noChangeArrowheads="1"/>
          </p:cNvSpPr>
          <p:nvPr/>
        </p:nvSpPr>
        <p:spPr bwMode="auto">
          <a:xfrm>
            <a:off x="3184525" y="1600200"/>
            <a:ext cx="1149350"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Real Property / </a:t>
            </a:r>
            <a:endParaRPr lang="en-US" sz="1800"/>
          </a:p>
        </p:txBody>
      </p:sp>
      <p:sp>
        <p:nvSpPr>
          <p:cNvPr id="1675278" name="Rectangle 14"/>
          <p:cNvSpPr>
            <a:spLocks noChangeArrowheads="1"/>
          </p:cNvSpPr>
          <p:nvPr/>
        </p:nvSpPr>
        <p:spPr bwMode="auto">
          <a:xfrm>
            <a:off x="3343275" y="1806575"/>
            <a:ext cx="790575"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Equipment</a:t>
            </a:r>
            <a:endParaRPr lang="en-US" sz="1800"/>
          </a:p>
        </p:txBody>
      </p:sp>
      <p:sp>
        <p:nvSpPr>
          <p:cNvPr id="1675279" name="Rectangle 15"/>
          <p:cNvSpPr>
            <a:spLocks noChangeArrowheads="1"/>
          </p:cNvSpPr>
          <p:nvPr/>
        </p:nvSpPr>
        <p:spPr bwMode="auto">
          <a:xfrm>
            <a:off x="4586288" y="1701800"/>
            <a:ext cx="1287462"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Program / Project</a:t>
            </a:r>
            <a:endParaRPr lang="en-US" sz="1800"/>
          </a:p>
        </p:txBody>
      </p:sp>
      <p:sp>
        <p:nvSpPr>
          <p:cNvPr id="1675280" name="Rectangle 16"/>
          <p:cNvSpPr>
            <a:spLocks noChangeArrowheads="1"/>
          </p:cNvSpPr>
          <p:nvPr/>
        </p:nvSpPr>
        <p:spPr bwMode="auto">
          <a:xfrm>
            <a:off x="6337300" y="1701800"/>
            <a:ext cx="1019175"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Task / Activity</a:t>
            </a:r>
            <a:endParaRPr lang="en-US" sz="1800"/>
          </a:p>
        </p:txBody>
      </p:sp>
      <p:sp>
        <p:nvSpPr>
          <p:cNvPr id="1675281" name="Rectangle 17"/>
          <p:cNvSpPr>
            <a:spLocks noChangeArrowheads="1"/>
          </p:cNvSpPr>
          <p:nvPr/>
        </p:nvSpPr>
        <p:spPr bwMode="auto">
          <a:xfrm>
            <a:off x="7807325" y="1600200"/>
            <a:ext cx="1249363"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Special Event or </a:t>
            </a:r>
            <a:endParaRPr lang="en-US" sz="1800"/>
          </a:p>
        </p:txBody>
      </p:sp>
      <p:sp>
        <p:nvSpPr>
          <p:cNvPr id="1675282" name="Rectangle 18"/>
          <p:cNvSpPr>
            <a:spLocks noChangeArrowheads="1"/>
          </p:cNvSpPr>
          <p:nvPr/>
        </p:nvSpPr>
        <p:spPr bwMode="auto">
          <a:xfrm>
            <a:off x="8113713" y="1806575"/>
            <a:ext cx="606425"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Initiative</a:t>
            </a:r>
            <a:endParaRPr lang="en-US" sz="1800"/>
          </a:p>
        </p:txBody>
      </p:sp>
      <p:sp>
        <p:nvSpPr>
          <p:cNvPr id="1675283" name="Rectangle 19"/>
          <p:cNvSpPr>
            <a:spLocks noChangeArrowheads="1"/>
          </p:cNvSpPr>
          <p:nvPr/>
        </p:nvSpPr>
        <p:spPr bwMode="auto">
          <a:xfrm>
            <a:off x="257175" y="2298700"/>
            <a:ext cx="1365250" cy="244475"/>
          </a:xfrm>
          <a:prstGeom prst="rect">
            <a:avLst/>
          </a:prstGeom>
          <a:noFill/>
          <a:ln w="9525">
            <a:noFill/>
            <a:miter lim="800000"/>
            <a:headEnd/>
            <a:tailEnd/>
          </a:ln>
        </p:spPr>
        <p:txBody>
          <a:bodyPr wrap="none" lIns="0" tIns="0" rIns="0" bIns="0">
            <a:spAutoFit/>
          </a:bodyPr>
          <a:lstStyle/>
          <a:p>
            <a:pPr algn="l">
              <a:buClrTx/>
            </a:pPr>
            <a:r>
              <a:rPr lang="en-US" sz="1600" b="1">
                <a:solidFill>
                  <a:srgbClr val="000000"/>
                </a:solidFill>
              </a:rPr>
              <a:t>GFEBS (SAP) </a:t>
            </a:r>
            <a:endParaRPr lang="en-US" sz="1800" b="1"/>
          </a:p>
        </p:txBody>
      </p:sp>
      <p:sp>
        <p:nvSpPr>
          <p:cNvPr id="1675284" name="Rectangle 20"/>
          <p:cNvSpPr>
            <a:spLocks noChangeArrowheads="1"/>
          </p:cNvSpPr>
          <p:nvPr/>
        </p:nvSpPr>
        <p:spPr bwMode="auto">
          <a:xfrm>
            <a:off x="212725" y="2540000"/>
            <a:ext cx="1501775" cy="244475"/>
          </a:xfrm>
          <a:prstGeom prst="rect">
            <a:avLst/>
          </a:prstGeom>
          <a:noFill/>
          <a:ln w="9525">
            <a:noFill/>
            <a:miter lim="800000"/>
            <a:headEnd/>
            <a:tailEnd/>
          </a:ln>
        </p:spPr>
        <p:txBody>
          <a:bodyPr wrap="none" lIns="0" tIns="0" rIns="0" bIns="0">
            <a:spAutoFit/>
          </a:bodyPr>
          <a:lstStyle/>
          <a:p>
            <a:pPr algn="l">
              <a:buClrTx/>
            </a:pPr>
            <a:r>
              <a:rPr lang="en-US" sz="1600" b="1">
                <a:solidFill>
                  <a:srgbClr val="000000"/>
                </a:solidFill>
              </a:rPr>
              <a:t>Cost Collectors</a:t>
            </a:r>
            <a:endParaRPr lang="en-US" sz="1800" b="1"/>
          </a:p>
        </p:txBody>
      </p:sp>
      <p:sp>
        <p:nvSpPr>
          <p:cNvPr id="1675285" name="Rectangle 21"/>
          <p:cNvSpPr>
            <a:spLocks noChangeArrowheads="1"/>
          </p:cNvSpPr>
          <p:nvPr/>
        </p:nvSpPr>
        <p:spPr bwMode="auto">
          <a:xfrm>
            <a:off x="1893888" y="2435225"/>
            <a:ext cx="965200"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Cost Centers</a:t>
            </a:r>
            <a:endParaRPr lang="en-US" sz="1800"/>
          </a:p>
        </p:txBody>
      </p:sp>
      <p:sp>
        <p:nvSpPr>
          <p:cNvPr id="1675286" name="Rectangle 22"/>
          <p:cNvSpPr>
            <a:spLocks noChangeArrowheads="1"/>
          </p:cNvSpPr>
          <p:nvPr/>
        </p:nvSpPr>
        <p:spPr bwMode="auto">
          <a:xfrm>
            <a:off x="3251200" y="2330450"/>
            <a:ext cx="1019175"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Assets / Real </a:t>
            </a:r>
            <a:endParaRPr lang="en-US" sz="1800"/>
          </a:p>
        </p:txBody>
      </p:sp>
      <p:sp>
        <p:nvSpPr>
          <p:cNvPr id="1675287" name="Rectangle 23"/>
          <p:cNvSpPr>
            <a:spLocks noChangeArrowheads="1"/>
          </p:cNvSpPr>
          <p:nvPr/>
        </p:nvSpPr>
        <p:spPr bwMode="auto">
          <a:xfrm>
            <a:off x="3198813" y="2538413"/>
            <a:ext cx="1074737"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Estate Objects</a:t>
            </a:r>
            <a:endParaRPr lang="en-US" sz="1800"/>
          </a:p>
        </p:txBody>
      </p:sp>
      <p:sp>
        <p:nvSpPr>
          <p:cNvPr id="1675288" name="Rectangle 24"/>
          <p:cNvSpPr>
            <a:spLocks noChangeArrowheads="1"/>
          </p:cNvSpPr>
          <p:nvPr/>
        </p:nvSpPr>
        <p:spPr bwMode="auto">
          <a:xfrm>
            <a:off x="4711700" y="2435225"/>
            <a:ext cx="1027113"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Project / WBS</a:t>
            </a:r>
            <a:endParaRPr lang="en-US" sz="1800"/>
          </a:p>
        </p:txBody>
      </p:sp>
      <p:sp>
        <p:nvSpPr>
          <p:cNvPr id="1675289" name="Rectangle 25"/>
          <p:cNvSpPr>
            <a:spLocks noChangeArrowheads="1"/>
          </p:cNvSpPr>
          <p:nvPr/>
        </p:nvSpPr>
        <p:spPr bwMode="auto">
          <a:xfrm>
            <a:off x="6186488" y="2435225"/>
            <a:ext cx="1312862"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Business Process</a:t>
            </a:r>
            <a:endParaRPr lang="en-US" sz="1800"/>
          </a:p>
        </p:txBody>
      </p:sp>
      <p:sp>
        <p:nvSpPr>
          <p:cNvPr id="1675290" name="Rectangle 26"/>
          <p:cNvSpPr>
            <a:spLocks noChangeArrowheads="1"/>
          </p:cNvSpPr>
          <p:nvPr/>
        </p:nvSpPr>
        <p:spPr bwMode="auto">
          <a:xfrm>
            <a:off x="7899400" y="2435225"/>
            <a:ext cx="1022350"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Internal Order</a:t>
            </a:r>
            <a:endParaRPr lang="en-US" sz="1800"/>
          </a:p>
        </p:txBody>
      </p:sp>
      <p:sp>
        <p:nvSpPr>
          <p:cNvPr id="1675291" name="Rectangle 27"/>
          <p:cNvSpPr>
            <a:spLocks noChangeArrowheads="1"/>
          </p:cNvSpPr>
          <p:nvPr/>
        </p:nvSpPr>
        <p:spPr bwMode="auto">
          <a:xfrm>
            <a:off x="195263" y="3367088"/>
            <a:ext cx="1524000" cy="244475"/>
          </a:xfrm>
          <a:prstGeom prst="rect">
            <a:avLst/>
          </a:prstGeom>
          <a:noFill/>
          <a:ln w="9525">
            <a:noFill/>
            <a:miter lim="800000"/>
            <a:headEnd/>
            <a:tailEnd/>
          </a:ln>
        </p:spPr>
        <p:txBody>
          <a:bodyPr wrap="none" lIns="0" tIns="0" rIns="0" bIns="0">
            <a:spAutoFit/>
          </a:bodyPr>
          <a:lstStyle/>
          <a:p>
            <a:pPr algn="l">
              <a:buClrTx/>
            </a:pPr>
            <a:r>
              <a:rPr lang="en-US" sz="1600" b="1">
                <a:solidFill>
                  <a:srgbClr val="000000"/>
                </a:solidFill>
              </a:rPr>
              <a:t>Army Examples</a:t>
            </a:r>
            <a:endParaRPr lang="en-US" sz="1800" b="1"/>
          </a:p>
        </p:txBody>
      </p:sp>
      <p:sp>
        <p:nvSpPr>
          <p:cNvPr id="1675292" name="Rectangle 28"/>
          <p:cNvSpPr>
            <a:spLocks noChangeArrowheads="1"/>
          </p:cNvSpPr>
          <p:nvPr/>
        </p:nvSpPr>
        <p:spPr bwMode="auto">
          <a:xfrm>
            <a:off x="1866900" y="2968625"/>
            <a:ext cx="893763"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Installation</a:t>
            </a:r>
            <a:endParaRPr lang="en-US" sz="1800"/>
          </a:p>
        </p:txBody>
      </p:sp>
      <p:sp>
        <p:nvSpPr>
          <p:cNvPr id="1675293" name="Rectangle 29"/>
          <p:cNvSpPr>
            <a:spLocks noChangeArrowheads="1"/>
          </p:cNvSpPr>
          <p:nvPr/>
        </p:nvSpPr>
        <p:spPr bwMode="auto">
          <a:xfrm>
            <a:off x="1866900" y="3175000"/>
            <a:ext cx="673100"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Brigade</a:t>
            </a:r>
            <a:endParaRPr lang="en-US" sz="1800"/>
          </a:p>
        </p:txBody>
      </p:sp>
      <p:sp>
        <p:nvSpPr>
          <p:cNvPr id="1675294" name="Rectangle 30"/>
          <p:cNvSpPr>
            <a:spLocks noChangeArrowheads="1"/>
          </p:cNvSpPr>
          <p:nvPr/>
        </p:nvSpPr>
        <p:spPr bwMode="auto">
          <a:xfrm>
            <a:off x="1866900" y="3382963"/>
            <a:ext cx="608013"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School</a:t>
            </a:r>
            <a:endParaRPr lang="en-US" sz="1800"/>
          </a:p>
        </p:txBody>
      </p:sp>
      <p:sp>
        <p:nvSpPr>
          <p:cNvPr id="1675295" name="Rectangle 31"/>
          <p:cNvSpPr>
            <a:spLocks noChangeArrowheads="1"/>
          </p:cNvSpPr>
          <p:nvPr/>
        </p:nvSpPr>
        <p:spPr bwMode="auto">
          <a:xfrm>
            <a:off x="1866900" y="3589338"/>
            <a:ext cx="912813"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Directorate</a:t>
            </a:r>
            <a:endParaRPr lang="en-US" sz="1800"/>
          </a:p>
        </p:txBody>
      </p:sp>
      <p:sp>
        <p:nvSpPr>
          <p:cNvPr id="1675296" name="Rectangle 32"/>
          <p:cNvSpPr>
            <a:spLocks noChangeArrowheads="1"/>
          </p:cNvSpPr>
          <p:nvPr/>
        </p:nvSpPr>
        <p:spPr bwMode="auto">
          <a:xfrm>
            <a:off x="1866900" y="3795713"/>
            <a:ext cx="379413"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Lab</a:t>
            </a:r>
            <a:endParaRPr lang="en-US" sz="1800"/>
          </a:p>
        </p:txBody>
      </p:sp>
      <p:sp>
        <p:nvSpPr>
          <p:cNvPr id="1675297" name="Rectangle 33"/>
          <p:cNvSpPr>
            <a:spLocks noChangeArrowheads="1"/>
          </p:cNvSpPr>
          <p:nvPr/>
        </p:nvSpPr>
        <p:spPr bwMode="auto">
          <a:xfrm>
            <a:off x="3059113" y="3071813"/>
            <a:ext cx="690562"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Building</a:t>
            </a:r>
            <a:endParaRPr lang="en-US" sz="1800"/>
          </a:p>
        </p:txBody>
      </p:sp>
      <p:sp>
        <p:nvSpPr>
          <p:cNvPr id="1675298" name="Rectangle 34"/>
          <p:cNvSpPr>
            <a:spLocks noChangeArrowheads="1"/>
          </p:cNvSpPr>
          <p:nvPr/>
        </p:nvSpPr>
        <p:spPr bwMode="auto">
          <a:xfrm>
            <a:off x="3059113" y="3278188"/>
            <a:ext cx="1235075"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Training Range</a:t>
            </a:r>
            <a:endParaRPr lang="en-US" sz="1800"/>
          </a:p>
        </p:txBody>
      </p:sp>
      <p:sp>
        <p:nvSpPr>
          <p:cNvPr id="1675299" name="Rectangle 35"/>
          <p:cNvSpPr>
            <a:spLocks noChangeArrowheads="1"/>
          </p:cNvSpPr>
          <p:nvPr/>
        </p:nvSpPr>
        <p:spPr bwMode="auto">
          <a:xfrm>
            <a:off x="3059113" y="3484563"/>
            <a:ext cx="1316037"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Weapon System</a:t>
            </a:r>
            <a:endParaRPr lang="en-US" sz="1800"/>
          </a:p>
        </p:txBody>
      </p:sp>
      <p:sp>
        <p:nvSpPr>
          <p:cNvPr id="1675300" name="Rectangle 36"/>
          <p:cNvSpPr>
            <a:spLocks noChangeArrowheads="1"/>
          </p:cNvSpPr>
          <p:nvPr/>
        </p:nvSpPr>
        <p:spPr bwMode="auto">
          <a:xfrm>
            <a:off x="4575175" y="2968625"/>
            <a:ext cx="947738"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Acquisition </a:t>
            </a:r>
            <a:endParaRPr lang="en-US" sz="1800"/>
          </a:p>
        </p:txBody>
      </p:sp>
      <p:sp>
        <p:nvSpPr>
          <p:cNvPr id="1675301" name="Rectangle 37"/>
          <p:cNvSpPr>
            <a:spLocks noChangeArrowheads="1"/>
          </p:cNvSpPr>
          <p:nvPr/>
        </p:nvSpPr>
        <p:spPr bwMode="auto">
          <a:xfrm>
            <a:off x="4575175" y="3175000"/>
            <a:ext cx="1112838"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RDTE Project</a:t>
            </a:r>
            <a:endParaRPr lang="en-US" sz="1800"/>
          </a:p>
        </p:txBody>
      </p:sp>
      <p:sp>
        <p:nvSpPr>
          <p:cNvPr id="1675302" name="Rectangle 38"/>
          <p:cNvSpPr>
            <a:spLocks noChangeArrowheads="1"/>
          </p:cNvSpPr>
          <p:nvPr/>
        </p:nvSpPr>
        <p:spPr bwMode="auto">
          <a:xfrm>
            <a:off x="4575175" y="3382963"/>
            <a:ext cx="1306513"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MILCON Project</a:t>
            </a:r>
            <a:endParaRPr lang="en-US" sz="1800"/>
          </a:p>
        </p:txBody>
      </p:sp>
      <p:sp>
        <p:nvSpPr>
          <p:cNvPr id="1675303" name="Rectangle 39"/>
          <p:cNvSpPr>
            <a:spLocks noChangeArrowheads="1"/>
          </p:cNvSpPr>
          <p:nvPr/>
        </p:nvSpPr>
        <p:spPr bwMode="auto">
          <a:xfrm>
            <a:off x="4575175" y="3589338"/>
            <a:ext cx="1022350"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System Test</a:t>
            </a:r>
            <a:endParaRPr lang="en-US" sz="1800"/>
          </a:p>
        </p:txBody>
      </p:sp>
      <p:sp>
        <p:nvSpPr>
          <p:cNvPr id="1675304" name="Rectangle 40"/>
          <p:cNvSpPr>
            <a:spLocks noChangeArrowheads="1"/>
          </p:cNvSpPr>
          <p:nvPr/>
        </p:nvSpPr>
        <p:spPr bwMode="auto">
          <a:xfrm>
            <a:off x="6084888" y="2968625"/>
            <a:ext cx="1325562"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Service Support </a:t>
            </a:r>
            <a:endParaRPr lang="en-US" sz="1800"/>
          </a:p>
        </p:txBody>
      </p:sp>
      <p:sp>
        <p:nvSpPr>
          <p:cNvPr id="1675305" name="Rectangle 41"/>
          <p:cNvSpPr>
            <a:spLocks noChangeArrowheads="1"/>
          </p:cNvSpPr>
          <p:nvPr/>
        </p:nvSpPr>
        <p:spPr bwMode="auto">
          <a:xfrm>
            <a:off x="6326188" y="3175000"/>
            <a:ext cx="1120775"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Program (SSP)</a:t>
            </a:r>
            <a:endParaRPr lang="en-US" sz="1800"/>
          </a:p>
        </p:txBody>
      </p:sp>
      <p:sp>
        <p:nvSpPr>
          <p:cNvPr id="1675306" name="Rectangle 42"/>
          <p:cNvSpPr>
            <a:spLocks noChangeArrowheads="1"/>
          </p:cNvSpPr>
          <p:nvPr/>
        </p:nvSpPr>
        <p:spPr bwMode="auto">
          <a:xfrm>
            <a:off x="6084888" y="3382963"/>
            <a:ext cx="1574800"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Instructional Course</a:t>
            </a:r>
            <a:endParaRPr lang="en-US" sz="1800"/>
          </a:p>
        </p:txBody>
      </p:sp>
      <p:sp>
        <p:nvSpPr>
          <p:cNvPr id="1675307" name="Rectangle 43"/>
          <p:cNvSpPr>
            <a:spLocks noChangeArrowheads="1"/>
          </p:cNvSpPr>
          <p:nvPr/>
        </p:nvSpPr>
        <p:spPr bwMode="auto">
          <a:xfrm>
            <a:off x="6084888" y="3589338"/>
            <a:ext cx="1233487"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Repair Process</a:t>
            </a:r>
            <a:endParaRPr lang="en-US" sz="1800"/>
          </a:p>
        </p:txBody>
      </p:sp>
      <p:sp>
        <p:nvSpPr>
          <p:cNvPr id="1675308" name="Rectangle 44"/>
          <p:cNvSpPr>
            <a:spLocks noChangeArrowheads="1"/>
          </p:cNvSpPr>
          <p:nvPr/>
        </p:nvSpPr>
        <p:spPr bwMode="auto">
          <a:xfrm>
            <a:off x="6084888" y="3795713"/>
            <a:ext cx="774700"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Test Run</a:t>
            </a:r>
            <a:endParaRPr lang="en-US" sz="1800"/>
          </a:p>
        </p:txBody>
      </p:sp>
      <p:sp>
        <p:nvSpPr>
          <p:cNvPr id="1675309" name="Rectangle 45"/>
          <p:cNvSpPr>
            <a:spLocks noChangeArrowheads="1"/>
          </p:cNvSpPr>
          <p:nvPr/>
        </p:nvSpPr>
        <p:spPr bwMode="auto">
          <a:xfrm>
            <a:off x="7831138" y="2865438"/>
            <a:ext cx="560387"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BRAC</a:t>
            </a:r>
            <a:endParaRPr lang="en-US" sz="1800"/>
          </a:p>
        </p:txBody>
      </p:sp>
      <p:sp>
        <p:nvSpPr>
          <p:cNvPr id="1675310" name="Rectangle 46"/>
          <p:cNvSpPr>
            <a:spLocks noChangeArrowheads="1"/>
          </p:cNvSpPr>
          <p:nvPr/>
        </p:nvSpPr>
        <p:spPr bwMode="auto">
          <a:xfrm>
            <a:off x="7831138" y="3073400"/>
            <a:ext cx="1169987"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Training Event</a:t>
            </a:r>
            <a:endParaRPr lang="en-US" sz="1800"/>
          </a:p>
        </p:txBody>
      </p:sp>
      <p:sp>
        <p:nvSpPr>
          <p:cNvPr id="1675311" name="Rectangle 47"/>
          <p:cNvSpPr>
            <a:spLocks noChangeArrowheads="1"/>
          </p:cNvSpPr>
          <p:nvPr/>
        </p:nvSpPr>
        <p:spPr bwMode="auto">
          <a:xfrm>
            <a:off x="7831138" y="3279775"/>
            <a:ext cx="931862"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Mandatory </a:t>
            </a:r>
            <a:endParaRPr lang="en-US" sz="1800"/>
          </a:p>
        </p:txBody>
      </p:sp>
      <p:sp>
        <p:nvSpPr>
          <p:cNvPr id="1675312" name="Rectangle 48"/>
          <p:cNvSpPr>
            <a:spLocks noChangeArrowheads="1"/>
          </p:cNvSpPr>
          <p:nvPr/>
        </p:nvSpPr>
        <p:spPr bwMode="auto">
          <a:xfrm>
            <a:off x="8072438" y="3486150"/>
            <a:ext cx="598487" cy="198438"/>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Training</a:t>
            </a:r>
            <a:endParaRPr lang="en-US" sz="1800"/>
          </a:p>
        </p:txBody>
      </p:sp>
      <p:sp>
        <p:nvSpPr>
          <p:cNvPr id="1675313" name="Rectangle 49"/>
          <p:cNvSpPr>
            <a:spLocks noChangeArrowheads="1"/>
          </p:cNvSpPr>
          <p:nvPr/>
        </p:nvSpPr>
        <p:spPr bwMode="auto">
          <a:xfrm>
            <a:off x="7831138" y="3694113"/>
            <a:ext cx="912812"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 Support to </a:t>
            </a:r>
            <a:endParaRPr lang="en-US" sz="1800"/>
          </a:p>
        </p:txBody>
      </p:sp>
      <p:sp>
        <p:nvSpPr>
          <p:cNvPr id="1675314" name="Rectangle 50"/>
          <p:cNvSpPr>
            <a:spLocks noChangeArrowheads="1"/>
          </p:cNvSpPr>
          <p:nvPr/>
        </p:nvSpPr>
        <p:spPr bwMode="auto">
          <a:xfrm>
            <a:off x="8072438" y="3900488"/>
            <a:ext cx="679450" cy="198437"/>
          </a:xfrm>
          <a:prstGeom prst="rect">
            <a:avLst/>
          </a:prstGeom>
          <a:noFill/>
          <a:ln w="9525">
            <a:noFill/>
            <a:miter lim="800000"/>
            <a:headEnd/>
            <a:tailEnd/>
          </a:ln>
        </p:spPr>
        <p:txBody>
          <a:bodyPr wrap="none" lIns="0" tIns="0" rIns="0" bIns="0">
            <a:spAutoFit/>
          </a:bodyPr>
          <a:lstStyle/>
          <a:p>
            <a:pPr algn="l">
              <a:buClrTx/>
            </a:pPr>
            <a:r>
              <a:rPr lang="en-US" sz="1300">
                <a:solidFill>
                  <a:srgbClr val="000000"/>
                </a:solidFill>
              </a:rPr>
              <a:t>Olympics</a:t>
            </a:r>
            <a:endParaRPr lang="en-US" sz="1800"/>
          </a:p>
        </p:txBody>
      </p:sp>
      <p:sp>
        <p:nvSpPr>
          <p:cNvPr id="1675315" name="Rectangle 51"/>
          <p:cNvSpPr>
            <a:spLocks noChangeArrowheads="1"/>
          </p:cNvSpPr>
          <p:nvPr/>
        </p:nvSpPr>
        <p:spPr bwMode="auto">
          <a:xfrm>
            <a:off x="68263" y="1379538"/>
            <a:ext cx="26987" cy="2724150"/>
          </a:xfrm>
          <a:prstGeom prst="rect">
            <a:avLst/>
          </a:prstGeom>
          <a:solidFill>
            <a:srgbClr val="000000"/>
          </a:solidFill>
          <a:ln w="9525">
            <a:noFill/>
            <a:miter lim="800000"/>
            <a:headEnd/>
            <a:tailEnd/>
          </a:ln>
        </p:spPr>
        <p:txBody>
          <a:bodyPr/>
          <a:lstStyle/>
          <a:p>
            <a:endParaRPr lang="en-US"/>
          </a:p>
        </p:txBody>
      </p:sp>
      <p:sp>
        <p:nvSpPr>
          <p:cNvPr id="1675316" name="Rectangle 52"/>
          <p:cNvSpPr>
            <a:spLocks noChangeArrowheads="1"/>
          </p:cNvSpPr>
          <p:nvPr/>
        </p:nvSpPr>
        <p:spPr bwMode="auto">
          <a:xfrm>
            <a:off x="1758950" y="1406525"/>
            <a:ext cx="26988" cy="2697163"/>
          </a:xfrm>
          <a:prstGeom prst="rect">
            <a:avLst/>
          </a:prstGeom>
          <a:solidFill>
            <a:srgbClr val="000000"/>
          </a:solidFill>
          <a:ln w="9525">
            <a:noFill/>
            <a:miter lim="800000"/>
            <a:headEnd/>
            <a:tailEnd/>
          </a:ln>
        </p:spPr>
        <p:txBody>
          <a:bodyPr/>
          <a:lstStyle/>
          <a:p>
            <a:endParaRPr lang="en-US"/>
          </a:p>
        </p:txBody>
      </p:sp>
      <p:sp>
        <p:nvSpPr>
          <p:cNvPr id="1675317" name="Rectangle 53"/>
          <p:cNvSpPr>
            <a:spLocks noChangeArrowheads="1"/>
          </p:cNvSpPr>
          <p:nvPr/>
        </p:nvSpPr>
        <p:spPr bwMode="auto">
          <a:xfrm>
            <a:off x="2976563" y="1406525"/>
            <a:ext cx="26987" cy="2697163"/>
          </a:xfrm>
          <a:prstGeom prst="rect">
            <a:avLst/>
          </a:prstGeom>
          <a:solidFill>
            <a:srgbClr val="000000"/>
          </a:solidFill>
          <a:ln w="9525">
            <a:noFill/>
            <a:miter lim="800000"/>
            <a:headEnd/>
            <a:tailEnd/>
          </a:ln>
        </p:spPr>
        <p:txBody>
          <a:bodyPr/>
          <a:lstStyle/>
          <a:p>
            <a:endParaRPr lang="en-US"/>
          </a:p>
        </p:txBody>
      </p:sp>
      <p:sp>
        <p:nvSpPr>
          <p:cNvPr id="1675318" name="Rectangle 54"/>
          <p:cNvSpPr>
            <a:spLocks noChangeArrowheads="1"/>
          </p:cNvSpPr>
          <p:nvPr/>
        </p:nvSpPr>
        <p:spPr bwMode="auto">
          <a:xfrm>
            <a:off x="4481513" y="1406525"/>
            <a:ext cx="26987" cy="2697163"/>
          </a:xfrm>
          <a:prstGeom prst="rect">
            <a:avLst/>
          </a:prstGeom>
          <a:solidFill>
            <a:srgbClr val="000000"/>
          </a:solidFill>
          <a:ln w="9525">
            <a:noFill/>
            <a:miter lim="800000"/>
            <a:headEnd/>
            <a:tailEnd/>
          </a:ln>
        </p:spPr>
        <p:txBody>
          <a:bodyPr/>
          <a:lstStyle/>
          <a:p>
            <a:endParaRPr lang="en-US"/>
          </a:p>
        </p:txBody>
      </p:sp>
      <p:sp>
        <p:nvSpPr>
          <p:cNvPr id="1675319" name="Rectangle 55"/>
          <p:cNvSpPr>
            <a:spLocks noChangeArrowheads="1"/>
          </p:cNvSpPr>
          <p:nvPr/>
        </p:nvSpPr>
        <p:spPr bwMode="auto">
          <a:xfrm>
            <a:off x="5964238" y="1406525"/>
            <a:ext cx="26987" cy="2697163"/>
          </a:xfrm>
          <a:prstGeom prst="rect">
            <a:avLst/>
          </a:prstGeom>
          <a:solidFill>
            <a:srgbClr val="000000"/>
          </a:solidFill>
          <a:ln w="9525">
            <a:noFill/>
            <a:miter lim="800000"/>
            <a:headEnd/>
            <a:tailEnd/>
          </a:ln>
        </p:spPr>
        <p:txBody>
          <a:bodyPr/>
          <a:lstStyle/>
          <a:p>
            <a:endParaRPr lang="en-US"/>
          </a:p>
        </p:txBody>
      </p:sp>
      <p:sp>
        <p:nvSpPr>
          <p:cNvPr id="1675320" name="Rectangle 56"/>
          <p:cNvSpPr>
            <a:spLocks noChangeArrowheads="1"/>
          </p:cNvSpPr>
          <p:nvPr/>
        </p:nvSpPr>
        <p:spPr bwMode="auto">
          <a:xfrm>
            <a:off x="7712075" y="1406525"/>
            <a:ext cx="26988" cy="2697163"/>
          </a:xfrm>
          <a:prstGeom prst="rect">
            <a:avLst/>
          </a:prstGeom>
          <a:solidFill>
            <a:srgbClr val="000000"/>
          </a:solidFill>
          <a:ln w="9525">
            <a:noFill/>
            <a:miter lim="800000"/>
            <a:headEnd/>
            <a:tailEnd/>
          </a:ln>
        </p:spPr>
        <p:txBody>
          <a:bodyPr/>
          <a:lstStyle/>
          <a:p>
            <a:endParaRPr lang="en-US"/>
          </a:p>
        </p:txBody>
      </p:sp>
      <p:sp>
        <p:nvSpPr>
          <p:cNvPr id="1675321" name="Rectangle 57"/>
          <p:cNvSpPr>
            <a:spLocks noChangeArrowheads="1"/>
          </p:cNvSpPr>
          <p:nvPr/>
        </p:nvSpPr>
        <p:spPr bwMode="auto">
          <a:xfrm>
            <a:off x="9093200" y="1406525"/>
            <a:ext cx="26988" cy="2697163"/>
          </a:xfrm>
          <a:prstGeom prst="rect">
            <a:avLst/>
          </a:prstGeom>
          <a:solidFill>
            <a:srgbClr val="000000"/>
          </a:solidFill>
          <a:ln w="9525">
            <a:noFill/>
            <a:miter lim="800000"/>
            <a:headEnd/>
            <a:tailEnd/>
          </a:ln>
        </p:spPr>
        <p:txBody>
          <a:bodyPr/>
          <a:lstStyle/>
          <a:p>
            <a:endParaRPr lang="en-US"/>
          </a:p>
        </p:txBody>
      </p:sp>
      <p:sp>
        <p:nvSpPr>
          <p:cNvPr id="1675322" name="Rectangle 58"/>
          <p:cNvSpPr>
            <a:spLocks noChangeArrowheads="1"/>
          </p:cNvSpPr>
          <p:nvPr/>
        </p:nvSpPr>
        <p:spPr bwMode="auto">
          <a:xfrm>
            <a:off x="95250" y="1379538"/>
            <a:ext cx="9024938" cy="26987"/>
          </a:xfrm>
          <a:prstGeom prst="rect">
            <a:avLst/>
          </a:prstGeom>
          <a:solidFill>
            <a:srgbClr val="000000"/>
          </a:solidFill>
          <a:ln w="9525">
            <a:noFill/>
            <a:miter lim="800000"/>
            <a:headEnd/>
            <a:tailEnd/>
          </a:ln>
        </p:spPr>
        <p:txBody>
          <a:bodyPr/>
          <a:lstStyle/>
          <a:p>
            <a:endParaRPr lang="en-US"/>
          </a:p>
        </p:txBody>
      </p:sp>
      <p:sp>
        <p:nvSpPr>
          <p:cNvPr id="1675323" name="Rectangle 59"/>
          <p:cNvSpPr>
            <a:spLocks noChangeArrowheads="1"/>
          </p:cNvSpPr>
          <p:nvPr/>
        </p:nvSpPr>
        <p:spPr bwMode="auto">
          <a:xfrm>
            <a:off x="95250" y="2182813"/>
            <a:ext cx="9024938" cy="26987"/>
          </a:xfrm>
          <a:prstGeom prst="rect">
            <a:avLst/>
          </a:prstGeom>
          <a:solidFill>
            <a:srgbClr val="000000"/>
          </a:solidFill>
          <a:ln w="9525">
            <a:noFill/>
            <a:miter lim="800000"/>
            <a:headEnd/>
            <a:tailEnd/>
          </a:ln>
        </p:spPr>
        <p:txBody>
          <a:bodyPr/>
          <a:lstStyle/>
          <a:p>
            <a:endParaRPr lang="en-US"/>
          </a:p>
        </p:txBody>
      </p:sp>
      <p:sp>
        <p:nvSpPr>
          <p:cNvPr id="1675324" name="Rectangle 60"/>
          <p:cNvSpPr>
            <a:spLocks noChangeArrowheads="1"/>
          </p:cNvSpPr>
          <p:nvPr/>
        </p:nvSpPr>
        <p:spPr bwMode="auto">
          <a:xfrm>
            <a:off x="95250" y="2844800"/>
            <a:ext cx="9024938" cy="26988"/>
          </a:xfrm>
          <a:prstGeom prst="rect">
            <a:avLst/>
          </a:prstGeom>
          <a:solidFill>
            <a:srgbClr val="000000"/>
          </a:solidFill>
          <a:ln w="9525">
            <a:noFill/>
            <a:miter lim="800000"/>
            <a:headEnd/>
            <a:tailEnd/>
          </a:ln>
        </p:spPr>
        <p:txBody>
          <a:bodyPr/>
          <a:lstStyle/>
          <a:p>
            <a:endParaRPr lang="en-US"/>
          </a:p>
        </p:txBody>
      </p:sp>
      <p:sp>
        <p:nvSpPr>
          <p:cNvPr id="1675325" name="Rectangle 61"/>
          <p:cNvSpPr>
            <a:spLocks noChangeArrowheads="1"/>
          </p:cNvSpPr>
          <p:nvPr/>
        </p:nvSpPr>
        <p:spPr bwMode="auto">
          <a:xfrm>
            <a:off x="95250" y="4076700"/>
            <a:ext cx="9024938" cy="26988"/>
          </a:xfrm>
          <a:prstGeom prst="rect">
            <a:avLst/>
          </a:prstGeom>
          <a:solidFill>
            <a:srgbClr val="000000"/>
          </a:solidFill>
          <a:ln w="9525">
            <a:noFill/>
            <a:miter lim="800000"/>
            <a:headEnd/>
            <a:tailEnd/>
          </a:ln>
        </p:spPr>
        <p:txBody>
          <a:bodyPr/>
          <a:lstStyle/>
          <a:p>
            <a:endParaRPr lang="en-US"/>
          </a:p>
        </p:txBody>
      </p:sp>
      <p:pic>
        <p:nvPicPr>
          <p:cNvPr id="1675326" name="Picture 62"/>
          <p:cNvPicPr>
            <a:picLocks noChangeAspect="1" noChangeArrowheads="1"/>
          </p:cNvPicPr>
          <p:nvPr/>
        </p:nvPicPr>
        <p:blipFill>
          <a:blip r:embed="rId4" cstate="print"/>
          <a:srcRect/>
          <a:stretch>
            <a:fillRect/>
          </a:stretch>
        </p:blipFill>
        <p:spPr bwMode="auto">
          <a:xfrm>
            <a:off x="7442200" y="6029325"/>
            <a:ext cx="1454150" cy="574675"/>
          </a:xfrm>
          <a:prstGeom prst="rect">
            <a:avLst/>
          </a:prstGeom>
          <a:noFill/>
          <a:ln w="28575">
            <a:solidFill>
              <a:srgbClr val="FFFF00"/>
            </a:solidFill>
            <a:miter lim="800000"/>
            <a:headEnd/>
            <a:tailEnd/>
          </a:ln>
          <a:effectLst/>
        </p:spPr>
      </p:pic>
      <p:sp>
        <p:nvSpPr>
          <p:cNvPr id="1675327" name="Text Box 63"/>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
        <p:nvSpPr>
          <p:cNvPr id="1675329" name="Rectangle 65"/>
          <p:cNvSpPr>
            <a:spLocks noChangeArrowheads="1"/>
          </p:cNvSpPr>
          <p:nvPr/>
        </p:nvSpPr>
        <p:spPr bwMode="auto">
          <a:xfrm>
            <a:off x="0" y="2209800"/>
            <a:ext cx="9144000" cy="685800"/>
          </a:xfrm>
          <a:prstGeom prst="rect">
            <a:avLst/>
          </a:prstGeom>
          <a:noFill/>
          <a:ln w="57150" algn="ctr">
            <a:solidFill>
              <a:srgbClr val="FF0000"/>
            </a:solidFill>
            <a:miter lim="800000"/>
            <a:headEnd/>
            <a:tailEnd/>
          </a:ln>
          <a:effectLst/>
        </p:spPr>
        <p:txBody>
          <a:bodyPr wrap="none" lIns="92075" tIns="0" rIns="92075" bIns="0" anchor="ctr">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ChangeArrowheads="1"/>
          </p:cNvSpPr>
          <p:nvPr/>
        </p:nvSpPr>
        <p:spPr bwMode="auto">
          <a:xfrm>
            <a:off x="792163" y="2189163"/>
            <a:ext cx="7285037" cy="519112"/>
          </a:xfrm>
          <a:prstGeom prst="rect">
            <a:avLst/>
          </a:prstGeom>
          <a:noFill/>
          <a:ln w="9525" algn="ctr">
            <a:noFill/>
            <a:miter lim="800000"/>
            <a:headEnd/>
            <a:tailEnd/>
          </a:ln>
          <a:effectLst/>
        </p:spPr>
        <p:txBody>
          <a:bodyPr>
            <a:spAutoFit/>
          </a:bodyPr>
          <a:lstStyle/>
          <a:p>
            <a:pPr algn="l">
              <a:buClrTx/>
            </a:pPr>
            <a:r>
              <a:rPr lang="en-US" sz="2800">
                <a:solidFill>
                  <a:schemeClr val="tx2"/>
                </a:solidFill>
              </a:rPr>
              <a:t> </a:t>
            </a:r>
          </a:p>
        </p:txBody>
      </p:sp>
      <p:sp>
        <p:nvSpPr>
          <p:cNvPr id="1658883" name="Rectangle 3"/>
          <p:cNvSpPr>
            <a:spLocks noChangeArrowheads="1"/>
          </p:cNvSpPr>
          <p:nvPr/>
        </p:nvSpPr>
        <p:spPr bwMode="auto">
          <a:xfrm>
            <a:off x="1741488" y="3390900"/>
            <a:ext cx="1016000" cy="781050"/>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000" b="1">
              <a:cs typeface="Times New Roman" pitchFamily="18" charset="0"/>
            </a:endParaRPr>
          </a:p>
          <a:p>
            <a:pPr eaLnBrk="0" hangingPunct="0">
              <a:spcAft>
                <a:spcPts val="200"/>
              </a:spcAft>
              <a:buFont typeface="Monotype Sorts" pitchFamily="2" charset="2"/>
              <a:buNone/>
            </a:pPr>
            <a:r>
              <a:rPr lang="en-US" sz="1000" b="1">
                <a:cs typeface="Times New Roman" pitchFamily="18" charset="0"/>
              </a:rPr>
              <a:t>Central Issue facility</a:t>
            </a:r>
          </a:p>
        </p:txBody>
      </p:sp>
      <p:grpSp>
        <p:nvGrpSpPr>
          <p:cNvPr id="1658884" name="Group 4"/>
          <p:cNvGrpSpPr>
            <a:grpSpLocks/>
          </p:cNvGrpSpPr>
          <p:nvPr/>
        </p:nvGrpSpPr>
        <p:grpSpPr bwMode="auto">
          <a:xfrm>
            <a:off x="2543175" y="3963988"/>
            <a:ext cx="657225" cy="592137"/>
            <a:chOff x="802" y="1696"/>
            <a:chExt cx="523" cy="556"/>
          </a:xfrm>
        </p:grpSpPr>
        <p:sp>
          <p:nvSpPr>
            <p:cNvPr id="1658885" name="Freeform 5"/>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58886" name="Text Box 6"/>
            <p:cNvSpPr txBox="1">
              <a:spLocks noChangeArrowheads="1"/>
            </p:cNvSpPr>
            <p:nvPr/>
          </p:nvSpPr>
          <p:spPr bwMode="blackWhite">
            <a:xfrm>
              <a:off x="906" y="1830"/>
              <a:ext cx="323"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b="1">
                  <a:cs typeface="Times New Roman" pitchFamily="18" charset="0"/>
                </a:rPr>
                <a:t> CIV</a:t>
              </a:r>
            </a:p>
            <a:p>
              <a:pPr marL="342900" indent="-342900" eaLnBrk="0" hangingPunct="0">
                <a:spcAft>
                  <a:spcPts val="200"/>
                </a:spcAft>
                <a:buFont typeface="Monotype Sorts" pitchFamily="2" charset="2"/>
                <a:buNone/>
              </a:pPr>
              <a:r>
                <a:rPr lang="en-US" sz="900" b="1">
                  <a:cs typeface="Times New Roman" pitchFamily="18" charset="0"/>
                </a:rPr>
                <a:t>HR </a:t>
              </a:r>
              <a:endParaRPr lang="en-US" sz="900" b="1">
                <a:solidFill>
                  <a:srgbClr val="000000"/>
                </a:solidFill>
                <a:cs typeface="Times New Roman" pitchFamily="18" charset="0"/>
              </a:endParaRPr>
            </a:p>
          </p:txBody>
        </p:sp>
      </p:grpSp>
      <p:sp>
        <p:nvSpPr>
          <p:cNvPr id="1658887" name="Rectangle 7"/>
          <p:cNvSpPr>
            <a:spLocks noChangeArrowheads="1"/>
          </p:cNvSpPr>
          <p:nvPr/>
        </p:nvSpPr>
        <p:spPr bwMode="blackWhite">
          <a:xfrm>
            <a:off x="1477963" y="3081338"/>
            <a:ext cx="1824037" cy="244475"/>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b="1">
                <a:cs typeface="Times New Roman" pitchFamily="18" charset="0"/>
              </a:rPr>
              <a:t>Cost Center/Resource Pool</a:t>
            </a:r>
          </a:p>
        </p:txBody>
      </p:sp>
      <p:grpSp>
        <p:nvGrpSpPr>
          <p:cNvPr id="1658888" name="Group 8"/>
          <p:cNvGrpSpPr>
            <a:grpSpLocks/>
          </p:cNvGrpSpPr>
          <p:nvPr/>
        </p:nvGrpSpPr>
        <p:grpSpPr bwMode="auto">
          <a:xfrm>
            <a:off x="2543175" y="4738688"/>
            <a:ext cx="657225" cy="592137"/>
            <a:chOff x="802" y="1696"/>
            <a:chExt cx="523" cy="556"/>
          </a:xfrm>
        </p:grpSpPr>
        <p:sp>
          <p:nvSpPr>
            <p:cNvPr id="1658889" name="Freeform 9"/>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58890" name="Text Box 10"/>
            <p:cNvSpPr txBox="1">
              <a:spLocks noChangeArrowheads="1"/>
            </p:cNvSpPr>
            <p:nvPr/>
          </p:nvSpPr>
          <p:spPr bwMode="blackWhite">
            <a:xfrm>
              <a:off x="888" y="1830"/>
              <a:ext cx="359"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b="1">
                  <a:cs typeface="Times New Roman" pitchFamily="18" charset="0"/>
                </a:rPr>
                <a:t> CNT</a:t>
              </a:r>
            </a:p>
            <a:p>
              <a:pPr marL="342900" indent="-342900" eaLnBrk="0" hangingPunct="0">
                <a:spcAft>
                  <a:spcPts val="200"/>
                </a:spcAft>
                <a:buFont typeface="Monotype Sorts" pitchFamily="2" charset="2"/>
                <a:buNone/>
              </a:pPr>
              <a:r>
                <a:rPr lang="en-US" sz="900" b="1">
                  <a:cs typeface="Times New Roman" pitchFamily="18" charset="0"/>
                </a:rPr>
                <a:t>HR</a:t>
              </a:r>
              <a:endParaRPr lang="en-US" sz="900" b="1">
                <a:solidFill>
                  <a:srgbClr val="000000"/>
                </a:solidFill>
                <a:cs typeface="Times New Roman" pitchFamily="18" charset="0"/>
              </a:endParaRPr>
            </a:p>
          </p:txBody>
        </p:sp>
      </p:grpSp>
      <p:sp>
        <p:nvSpPr>
          <p:cNvPr id="1658891" name="Rectangle 11"/>
          <p:cNvSpPr>
            <a:spLocks noChangeArrowheads="1"/>
          </p:cNvSpPr>
          <p:nvPr/>
        </p:nvSpPr>
        <p:spPr bwMode="auto">
          <a:xfrm>
            <a:off x="1816100" y="4313238"/>
            <a:ext cx="638175" cy="3302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1000">
                <a:solidFill>
                  <a:srgbClr val="000000"/>
                </a:solidFill>
                <a:latin typeface="Tahoma" pitchFamily="34" charset="0"/>
                <a:cs typeface="Times New Roman" pitchFamily="18" charset="0"/>
              </a:rPr>
              <a:t>Employees </a:t>
            </a:r>
            <a:endParaRPr lang="en-US" sz="900">
              <a:cs typeface="Times New Roman" pitchFamily="18" charset="0"/>
            </a:endParaRPr>
          </a:p>
        </p:txBody>
      </p:sp>
      <p:sp>
        <p:nvSpPr>
          <p:cNvPr id="1658892" name="Rectangle 12"/>
          <p:cNvSpPr>
            <a:spLocks noChangeArrowheads="1"/>
          </p:cNvSpPr>
          <p:nvPr/>
        </p:nvSpPr>
        <p:spPr bwMode="auto">
          <a:xfrm>
            <a:off x="1781175" y="5040313"/>
            <a:ext cx="684213"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a:solidFill>
                  <a:srgbClr val="000000"/>
                </a:solidFill>
                <a:latin typeface="Tahoma" pitchFamily="34" charset="0"/>
                <a:cs typeface="Times New Roman" pitchFamily="18" charset="0"/>
              </a:rPr>
              <a:t>Contractors </a:t>
            </a:r>
            <a:endParaRPr lang="en-US" sz="900">
              <a:cs typeface="Times New Roman" pitchFamily="18" charset="0"/>
            </a:endParaRPr>
          </a:p>
        </p:txBody>
      </p:sp>
      <p:sp>
        <p:nvSpPr>
          <p:cNvPr id="1658893" name="Oval 13"/>
          <p:cNvSpPr>
            <a:spLocks noChangeArrowheads="1"/>
          </p:cNvSpPr>
          <p:nvPr/>
        </p:nvSpPr>
        <p:spPr bwMode="blackWhite">
          <a:xfrm>
            <a:off x="468313" y="3140075"/>
            <a:ext cx="746125" cy="688975"/>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b="1">
                <a:cs typeface="Times New Roman" pitchFamily="18" charset="0"/>
              </a:rPr>
              <a:t>Military </a:t>
            </a:r>
          </a:p>
          <a:p>
            <a:pPr marL="342900" indent="-342900" eaLnBrk="0" hangingPunct="0">
              <a:spcAft>
                <a:spcPts val="200"/>
              </a:spcAft>
              <a:buFont typeface="Monotype Sorts" pitchFamily="2" charset="2"/>
              <a:buNone/>
            </a:pPr>
            <a:r>
              <a:rPr lang="en-US" sz="900" b="1">
                <a:cs typeface="Times New Roman" pitchFamily="18" charset="0"/>
              </a:rPr>
              <a:t>Labor</a:t>
            </a:r>
          </a:p>
        </p:txBody>
      </p:sp>
      <p:cxnSp>
        <p:nvCxnSpPr>
          <p:cNvPr id="1658894" name="AutoShape 14"/>
          <p:cNvCxnSpPr>
            <a:cxnSpLocks noChangeShapeType="1"/>
            <a:stCxn id="1658893" idx="6"/>
            <a:endCxn id="1658883" idx="1"/>
          </p:cNvCxnSpPr>
          <p:nvPr/>
        </p:nvCxnSpPr>
        <p:spPr bwMode="blackWhite">
          <a:xfrm>
            <a:off x="1214438" y="3484563"/>
            <a:ext cx="527050" cy="296862"/>
          </a:xfrm>
          <a:prstGeom prst="curvedConnector3">
            <a:avLst>
              <a:gd name="adj1" fmla="val 50000"/>
            </a:avLst>
          </a:prstGeom>
          <a:noFill/>
          <a:ln w="12700">
            <a:solidFill>
              <a:schemeClr val="tx1"/>
            </a:solidFill>
            <a:round/>
            <a:headEnd/>
            <a:tailEnd type="triangle" w="med" len="med"/>
          </a:ln>
          <a:effectLst/>
        </p:spPr>
      </p:cxnSp>
      <p:sp>
        <p:nvSpPr>
          <p:cNvPr id="1658895" name="Oval 15"/>
          <p:cNvSpPr>
            <a:spLocks noChangeArrowheads="1"/>
          </p:cNvSpPr>
          <p:nvPr/>
        </p:nvSpPr>
        <p:spPr bwMode="blackWhite">
          <a:xfrm>
            <a:off x="457200" y="3970338"/>
            <a:ext cx="757238" cy="700087"/>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900" b="1">
                <a:cs typeface="Times New Roman" pitchFamily="18" charset="0"/>
              </a:rPr>
              <a:t>Depreciation</a:t>
            </a:r>
          </a:p>
        </p:txBody>
      </p:sp>
      <p:cxnSp>
        <p:nvCxnSpPr>
          <p:cNvPr id="1658896" name="AutoShape 16"/>
          <p:cNvCxnSpPr>
            <a:cxnSpLocks noChangeShapeType="1"/>
            <a:stCxn id="1658895" idx="6"/>
            <a:endCxn id="1658883" idx="1"/>
          </p:cNvCxnSpPr>
          <p:nvPr/>
        </p:nvCxnSpPr>
        <p:spPr bwMode="blackWhite">
          <a:xfrm flipV="1">
            <a:off x="1214438" y="3781425"/>
            <a:ext cx="527050" cy="539750"/>
          </a:xfrm>
          <a:prstGeom prst="curvedConnector3">
            <a:avLst>
              <a:gd name="adj1" fmla="val 49699"/>
            </a:avLst>
          </a:prstGeom>
          <a:noFill/>
          <a:ln w="12700">
            <a:solidFill>
              <a:schemeClr val="tx1"/>
            </a:solidFill>
            <a:round/>
            <a:headEnd/>
            <a:tailEnd type="triangle" w="med" len="med"/>
          </a:ln>
          <a:effectLst/>
        </p:spPr>
      </p:cxnSp>
      <p:sp>
        <p:nvSpPr>
          <p:cNvPr id="1658897" name="Rectangle 17"/>
          <p:cNvSpPr>
            <a:spLocks noChangeArrowheads="1"/>
          </p:cNvSpPr>
          <p:nvPr/>
        </p:nvSpPr>
        <p:spPr bwMode="auto">
          <a:xfrm>
            <a:off x="1727200" y="1857375"/>
            <a:ext cx="1069975" cy="7747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000" b="1">
                <a:solidFill>
                  <a:schemeClr val="tx2"/>
                </a:solidFill>
              </a:rPr>
              <a:t>Director of </a:t>
            </a:r>
          </a:p>
          <a:p>
            <a:pPr>
              <a:buClrTx/>
            </a:pPr>
            <a:r>
              <a:rPr lang="en-US" sz="1000" b="1">
                <a:solidFill>
                  <a:schemeClr val="tx2"/>
                </a:solidFill>
              </a:rPr>
              <a:t>Logistics)</a:t>
            </a:r>
          </a:p>
        </p:txBody>
      </p:sp>
      <p:cxnSp>
        <p:nvCxnSpPr>
          <p:cNvPr id="1658898" name="AutoShape 18"/>
          <p:cNvCxnSpPr>
            <a:cxnSpLocks noChangeShapeType="1"/>
            <a:stCxn id="1658897" idx="1"/>
            <a:endCxn id="1658883" idx="1"/>
          </p:cNvCxnSpPr>
          <p:nvPr/>
        </p:nvCxnSpPr>
        <p:spPr bwMode="auto">
          <a:xfrm rot="10800000" flipH="1" flipV="1">
            <a:off x="1727200" y="2244725"/>
            <a:ext cx="14288" cy="1536700"/>
          </a:xfrm>
          <a:prstGeom prst="curvedConnector3">
            <a:avLst>
              <a:gd name="adj1" fmla="val -1600000"/>
            </a:avLst>
          </a:prstGeom>
          <a:noFill/>
          <a:ln w="28575">
            <a:solidFill>
              <a:srgbClr val="800000"/>
            </a:solidFill>
            <a:round/>
            <a:headEnd/>
            <a:tailEnd type="triangle" w="med" len="med"/>
          </a:ln>
          <a:effectLst/>
        </p:spPr>
      </p:cxnSp>
      <p:grpSp>
        <p:nvGrpSpPr>
          <p:cNvPr id="1658899" name="Group 19"/>
          <p:cNvGrpSpPr>
            <a:grpSpLocks/>
          </p:cNvGrpSpPr>
          <p:nvPr/>
        </p:nvGrpSpPr>
        <p:grpSpPr bwMode="auto">
          <a:xfrm>
            <a:off x="2528888" y="5508625"/>
            <a:ext cx="657225" cy="590550"/>
            <a:chOff x="802" y="1696"/>
            <a:chExt cx="523" cy="556"/>
          </a:xfrm>
        </p:grpSpPr>
        <p:sp>
          <p:nvSpPr>
            <p:cNvPr id="1658900" name="Freeform 20"/>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58901" name="Text Box 21"/>
            <p:cNvSpPr txBox="1">
              <a:spLocks noChangeArrowheads="1"/>
            </p:cNvSpPr>
            <p:nvPr/>
          </p:nvSpPr>
          <p:spPr bwMode="blackWhite">
            <a:xfrm>
              <a:off x="890" y="1828"/>
              <a:ext cx="354" cy="367"/>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900" b="1">
                  <a:cs typeface="Times New Roman" pitchFamily="18" charset="0"/>
                </a:rPr>
                <a:t> MIL </a:t>
              </a:r>
            </a:p>
            <a:p>
              <a:pPr marL="342900" indent="-342900" eaLnBrk="0" hangingPunct="0">
                <a:spcAft>
                  <a:spcPts val="200"/>
                </a:spcAft>
                <a:buFont typeface="Monotype Sorts" pitchFamily="2" charset="2"/>
                <a:buNone/>
              </a:pPr>
              <a:r>
                <a:rPr lang="en-US" sz="900" b="1">
                  <a:cs typeface="Times New Roman" pitchFamily="18" charset="0"/>
                </a:rPr>
                <a:t>HR </a:t>
              </a:r>
              <a:endParaRPr lang="en-US" sz="900" b="1">
                <a:solidFill>
                  <a:srgbClr val="000000"/>
                </a:solidFill>
                <a:cs typeface="Times New Roman" pitchFamily="18" charset="0"/>
              </a:endParaRPr>
            </a:p>
          </p:txBody>
        </p:sp>
      </p:grpSp>
      <p:sp>
        <p:nvSpPr>
          <p:cNvPr id="1658902" name="Text Box 22"/>
          <p:cNvSpPr txBox="1">
            <a:spLocks noChangeArrowheads="1"/>
          </p:cNvSpPr>
          <p:nvPr/>
        </p:nvSpPr>
        <p:spPr bwMode="auto">
          <a:xfrm>
            <a:off x="1270000" y="1016000"/>
            <a:ext cx="1708150" cy="641350"/>
          </a:xfrm>
          <a:prstGeom prst="rect">
            <a:avLst/>
          </a:prstGeom>
          <a:noFill/>
          <a:ln w="9525" algn="ctr">
            <a:noFill/>
            <a:miter lim="800000"/>
            <a:headEnd/>
            <a:tailEnd/>
          </a:ln>
          <a:effectLst/>
        </p:spPr>
        <p:txBody>
          <a:bodyPr wrap="none">
            <a:spAutoFit/>
          </a:bodyPr>
          <a:lstStyle/>
          <a:p>
            <a:pPr>
              <a:buClrTx/>
            </a:pPr>
            <a:r>
              <a:rPr lang="en-US" sz="1800" b="1">
                <a:solidFill>
                  <a:srgbClr val="006600"/>
                </a:solidFill>
                <a:effectLst>
                  <a:outerShdw blurRad="38100" dist="38100" dir="2700000" algn="tl">
                    <a:srgbClr val="C0C0C0"/>
                  </a:outerShdw>
                </a:effectLst>
              </a:rPr>
              <a:t>Full Cost </a:t>
            </a:r>
          </a:p>
          <a:p>
            <a:pPr>
              <a:buClrTx/>
            </a:pPr>
            <a:r>
              <a:rPr lang="en-US" sz="1800" b="1">
                <a:solidFill>
                  <a:srgbClr val="006600"/>
                </a:solidFill>
                <a:effectLst>
                  <a:outerShdw blurRad="38100" dist="38100" dir="2700000" algn="tl">
                    <a:srgbClr val="C0C0C0"/>
                  </a:outerShdw>
                </a:effectLst>
              </a:rPr>
              <a:t>Organizations</a:t>
            </a:r>
          </a:p>
        </p:txBody>
      </p:sp>
      <p:grpSp>
        <p:nvGrpSpPr>
          <p:cNvPr id="1658903" name="Group 23"/>
          <p:cNvGrpSpPr>
            <a:grpSpLocks/>
          </p:cNvGrpSpPr>
          <p:nvPr/>
        </p:nvGrpSpPr>
        <p:grpSpPr bwMode="auto">
          <a:xfrm>
            <a:off x="3538538" y="990600"/>
            <a:ext cx="2100262" cy="5105400"/>
            <a:chOff x="2277" y="768"/>
            <a:chExt cx="1423" cy="3306"/>
          </a:xfrm>
        </p:grpSpPr>
        <p:sp>
          <p:nvSpPr>
            <p:cNvPr id="1658904" name="AutoShape 24"/>
            <p:cNvSpPr>
              <a:spLocks noChangeArrowheads="1"/>
            </p:cNvSpPr>
            <p:nvPr/>
          </p:nvSpPr>
          <p:spPr bwMode="blackWhite">
            <a:xfrm>
              <a:off x="2455" y="156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SSPA</a:t>
              </a:r>
              <a:r>
                <a:rPr lang="en-US" sz="1000">
                  <a:solidFill>
                    <a:srgbClr val="000000"/>
                  </a:solidFill>
                  <a:cs typeface="Times New Roman" pitchFamily="18" charset="0"/>
                </a:rPr>
                <a:t>:  </a:t>
              </a:r>
              <a:r>
                <a:rPr lang="en-US" sz="90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OCIE Inventory</a:t>
              </a:r>
              <a:endParaRPr lang="en-US" sz="900">
                <a:cs typeface="Times New Roman" pitchFamily="18" charset="0"/>
              </a:endParaRPr>
            </a:p>
            <a:p>
              <a:pPr marL="342900" indent="-342900" eaLnBrk="0" hangingPunct="0">
                <a:spcAft>
                  <a:spcPts val="200"/>
                </a:spcAft>
                <a:buFont typeface="Monotype Sorts" pitchFamily="2" charset="2"/>
                <a:buNone/>
              </a:pPr>
              <a:endParaRPr lang="en-US" sz="1000">
                <a:cs typeface="Times New Roman" pitchFamily="18" charset="0"/>
              </a:endParaRPr>
            </a:p>
          </p:txBody>
        </p:sp>
        <p:sp>
          <p:nvSpPr>
            <p:cNvPr id="1658905" name="AutoShape 25"/>
            <p:cNvSpPr>
              <a:spLocks noChangeArrowheads="1"/>
            </p:cNvSpPr>
            <p:nvPr/>
          </p:nvSpPr>
          <p:spPr bwMode="blackWhite">
            <a:xfrm>
              <a:off x="2462" y="199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SSPB:</a:t>
              </a:r>
              <a:r>
                <a:rPr lang="en-US" sz="1000">
                  <a:solidFill>
                    <a:srgbClr val="000000"/>
                  </a:solidFill>
                  <a:cs typeface="Times New Roman" pitchFamily="18" charset="0"/>
                </a:rPr>
                <a:t>  </a:t>
              </a:r>
              <a:r>
                <a:rPr lang="en-US" sz="90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900">
                <a:cs typeface="Times New Roman" pitchFamily="18" charset="0"/>
              </a:endParaRPr>
            </a:p>
            <a:p>
              <a:pPr marL="342900" indent="-342900" eaLnBrk="0" hangingPunct="0">
                <a:spcAft>
                  <a:spcPts val="200"/>
                </a:spcAft>
                <a:buFont typeface="Monotype Sorts" pitchFamily="2" charset="2"/>
                <a:buNone/>
              </a:pPr>
              <a:endParaRPr lang="en-US" sz="1000">
                <a:cs typeface="Times New Roman" pitchFamily="18" charset="0"/>
              </a:endParaRPr>
            </a:p>
          </p:txBody>
        </p:sp>
        <p:sp>
          <p:nvSpPr>
            <p:cNvPr id="1658906" name="AutoShape 26"/>
            <p:cNvSpPr>
              <a:spLocks noChangeArrowheads="1"/>
            </p:cNvSpPr>
            <p:nvPr/>
          </p:nvSpPr>
          <p:spPr bwMode="blackWhite">
            <a:xfrm>
              <a:off x="2469" y="2415"/>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SSPC:</a:t>
              </a:r>
              <a:r>
                <a:rPr lang="en-US" sz="1000">
                  <a:solidFill>
                    <a:srgbClr val="000000"/>
                  </a:solidFill>
                  <a:cs typeface="Times New Roman" pitchFamily="18" charset="0"/>
                </a:rPr>
                <a:t>  </a:t>
              </a:r>
              <a:r>
                <a:rPr lang="en-US" sz="90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90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90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900">
                <a:cs typeface="Times New Roman" pitchFamily="18" charset="0"/>
              </a:endParaRPr>
            </a:p>
            <a:p>
              <a:pPr marL="342900" indent="-342900" eaLnBrk="0" hangingPunct="0">
                <a:spcAft>
                  <a:spcPts val="200"/>
                </a:spcAft>
                <a:buFont typeface="Monotype Sorts" pitchFamily="2" charset="2"/>
                <a:buNone/>
              </a:pPr>
              <a:endParaRPr lang="en-US" sz="1000">
                <a:cs typeface="Times New Roman" pitchFamily="18" charset="0"/>
              </a:endParaRPr>
            </a:p>
          </p:txBody>
        </p:sp>
        <p:sp>
          <p:nvSpPr>
            <p:cNvPr id="1658907" name="AutoShape 27"/>
            <p:cNvSpPr>
              <a:spLocks noChangeArrowheads="1"/>
            </p:cNvSpPr>
            <p:nvPr/>
          </p:nvSpPr>
          <p:spPr bwMode="blackWhite">
            <a:xfrm>
              <a:off x="2462" y="2840"/>
              <a:ext cx="962" cy="376"/>
            </a:xfrm>
            <a:prstGeom prst="chevron">
              <a:avLst>
                <a:gd name="adj" fmla="val 6396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SSPD:</a:t>
              </a:r>
              <a:r>
                <a:rPr lang="en-US" sz="1000">
                  <a:solidFill>
                    <a:srgbClr val="000000"/>
                  </a:solidFill>
                  <a:cs typeface="Times New Roman" pitchFamily="18" charset="0"/>
                </a:rPr>
                <a:t>  </a:t>
              </a:r>
              <a:r>
                <a:rPr lang="en-US" sz="90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900">
                <a:cs typeface="Times New Roman" pitchFamily="18" charset="0"/>
              </a:endParaRPr>
            </a:p>
            <a:p>
              <a:pPr marL="342900" indent="-342900" eaLnBrk="0" hangingPunct="0">
                <a:spcAft>
                  <a:spcPts val="200"/>
                </a:spcAft>
                <a:buFont typeface="Monotype Sorts" pitchFamily="2" charset="2"/>
                <a:buNone/>
              </a:pPr>
              <a:endParaRPr lang="en-US" sz="900">
                <a:cs typeface="Times New Roman" pitchFamily="18" charset="0"/>
              </a:endParaRPr>
            </a:p>
          </p:txBody>
        </p:sp>
        <p:sp>
          <p:nvSpPr>
            <p:cNvPr id="1658908" name="AutoShape 28"/>
            <p:cNvSpPr>
              <a:spLocks noChangeArrowheads="1"/>
            </p:cNvSpPr>
            <p:nvPr/>
          </p:nvSpPr>
          <p:spPr bwMode="blackWhite">
            <a:xfrm>
              <a:off x="2462" y="3265"/>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SSPE:</a:t>
              </a:r>
              <a:r>
                <a:rPr lang="en-US" sz="1000">
                  <a:solidFill>
                    <a:srgbClr val="000000"/>
                  </a:solidFill>
                  <a:cs typeface="Times New Roman" pitchFamily="18" charset="0"/>
                </a:rPr>
                <a:t>  </a:t>
              </a:r>
              <a:r>
                <a:rPr lang="en-US" sz="90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900">
                  <a:solidFill>
                    <a:srgbClr val="000000"/>
                  </a:solidFill>
                  <a:cs typeface="Times New Roman" pitchFamily="18" charset="0"/>
                </a:rPr>
                <a:t> Shipments</a:t>
              </a:r>
              <a:endParaRPr lang="en-US" sz="900">
                <a:cs typeface="Times New Roman" pitchFamily="18" charset="0"/>
              </a:endParaRPr>
            </a:p>
            <a:p>
              <a:pPr marL="342900" indent="-342900" eaLnBrk="0" hangingPunct="0">
                <a:spcAft>
                  <a:spcPts val="200"/>
                </a:spcAft>
                <a:buFont typeface="Monotype Sorts" pitchFamily="2" charset="2"/>
                <a:buNone/>
              </a:pPr>
              <a:endParaRPr lang="en-US" sz="1000">
                <a:cs typeface="Times New Roman" pitchFamily="18" charset="0"/>
              </a:endParaRPr>
            </a:p>
          </p:txBody>
        </p:sp>
        <p:sp>
          <p:nvSpPr>
            <p:cNvPr id="1658909" name="AutoShape 29"/>
            <p:cNvSpPr>
              <a:spLocks noChangeArrowheads="1"/>
            </p:cNvSpPr>
            <p:nvPr/>
          </p:nvSpPr>
          <p:spPr bwMode="blackWhite">
            <a:xfrm>
              <a:off x="2462" y="3697"/>
              <a:ext cx="962" cy="377"/>
            </a:xfrm>
            <a:prstGeom prst="chevron">
              <a:avLst>
                <a:gd name="adj" fmla="val 63793"/>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1000">
                  <a:solidFill>
                    <a:srgbClr val="000000"/>
                  </a:solidFill>
                  <a:cs typeface="Times New Roman" pitchFamily="18" charset="0"/>
                </a:rPr>
                <a:t>	</a:t>
              </a:r>
              <a:r>
                <a:rPr lang="en-US" sz="1000" b="1">
                  <a:solidFill>
                    <a:srgbClr val="000000"/>
                  </a:solidFill>
                  <a:cs typeface="Times New Roman" pitchFamily="18" charset="0"/>
                </a:rPr>
                <a:t>SSPF:</a:t>
              </a:r>
              <a:r>
                <a:rPr lang="en-US" sz="1000">
                  <a:solidFill>
                    <a:srgbClr val="000000"/>
                  </a:solidFill>
                  <a:cs typeface="Times New Roman" pitchFamily="18" charset="0"/>
                </a:rPr>
                <a:t>  </a:t>
              </a:r>
              <a:r>
                <a:rPr lang="en-US" sz="90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90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900">
                  <a:solidFill>
                    <a:srgbClr val="000000"/>
                  </a:solidFill>
                  <a:cs typeface="Times New Roman" pitchFamily="18" charset="0"/>
                </a:rPr>
                <a:t>Equipment</a:t>
              </a:r>
              <a:endParaRPr lang="en-US" sz="900">
                <a:cs typeface="Times New Roman" pitchFamily="18" charset="0"/>
              </a:endParaRPr>
            </a:p>
            <a:p>
              <a:pPr marL="342900" indent="-342900" eaLnBrk="0" hangingPunct="0">
                <a:spcAft>
                  <a:spcPts val="200"/>
                </a:spcAft>
                <a:buFont typeface="Monotype Sorts" pitchFamily="2" charset="2"/>
                <a:buNone/>
              </a:pPr>
              <a:endParaRPr lang="en-US" sz="900">
                <a:cs typeface="Times New Roman" pitchFamily="18" charset="0"/>
              </a:endParaRPr>
            </a:p>
          </p:txBody>
        </p:sp>
        <p:sp>
          <p:nvSpPr>
            <p:cNvPr id="1658910" name="Rectangle 30"/>
            <p:cNvSpPr>
              <a:spLocks noChangeArrowheads="1"/>
            </p:cNvSpPr>
            <p:nvPr/>
          </p:nvSpPr>
          <p:spPr bwMode="blackWhite">
            <a:xfrm>
              <a:off x="2529" y="1393"/>
              <a:ext cx="733" cy="158"/>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b="1">
                  <a:cs typeface="Times New Roman" pitchFamily="18" charset="0"/>
                </a:rPr>
                <a:t>SSPs Provided</a:t>
              </a:r>
            </a:p>
          </p:txBody>
        </p:sp>
        <p:sp>
          <p:nvSpPr>
            <p:cNvPr id="1658911" name="Text Box 31"/>
            <p:cNvSpPr txBox="1">
              <a:spLocks noChangeArrowheads="1"/>
            </p:cNvSpPr>
            <p:nvPr/>
          </p:nvSpPr>
          <p:spPr bwMode="auto">
            <a:xfrm>
              <a:off x="2277" y="768"/>
              <a:ext cx="1423" cy="415"/>
            </a:xfrm>
            <a:prstGeom prst="rect">
              <a:avLst/>
            </a:prstGeom>
            <a:noFill/>
            <a:ln w="9525" algn="ctr">
              <a:noFill/>
              <a:miter lim="800000"/>
              <a:headEnd/>
              <a:tailEnd/>
            </a:ln>
            <a:effectLst/>
          </p:spPr>
          <p:txBody>
            <a:bodyPr>
              <a:spAutoFit/>
            </a:bodyPr>
            <a:lstStyle/>
            <a:p>
              <a:pPr>
                <a:buClrTx/>
              </a:pPr>
              <a:r>
                <a:rPr lang="en-US" sz="1800" b="1">
                  <a:solidFill>
                    <a:srgbClr val="006600"/>
                  </a:solidFill>
                  <a:effectLst>
                    <a:outerShdw blurRad="38100" dist="38100" dir="2700000" algn="tl">
                      <a:srgbClr val="C0C0C0"/>
                    </a:outerShdw>
                  </a:effectLst>
                </a:rPr>
                <a:t>Full Cost </a:t>
              </a:r>
            </a:p>
            <a:p>
              <a:pPr>
                <a:buClrTx/>
              </a:pPr>
              <a:r>
                <a:rPr lang="en-US" sz="1800" b="1">
                  <a:solidFill>
                    <a:srgbClr val="006600"/>
                  </a:solidFill>
                  <a:effectLst>
                    <a:outerShdw blurRad="38100" dist="38100" dir="2700000" algn="tl">
                      <a:srgbClr val="C0C0C0"/>
                    </a:outerShdw>
                  </a:effectLst>
                </a:rPr>
                <a:t>Product/Services</a:t>
              </a:r>
            </a:p>
          </p:txBody>
        </p:sp>
      </p:grpSp>
      <p:sp>
        <p:nvSpPr>
          <p:cNvPr id="1658912" name="Line 32"/>
          <p:cNvSpPr>
            <a:spLocks noChangeShapeType="1"/>
          </p:cNvSpPr>
          <p:nvPr/>
        </p:nvSpPr>
        <p:spPr bwMode="auto">
          <a:xfrm>
            <a:off x="3505200" y="1095375"/>
            <a:ext cx="1588" cy="5114925"/>
          </a:xfrm>
          <a:prstGeom prst="line">
            <a:avLst/>
          </a:prstGeom>
          <a:noFill/>
          <a:ln w="38100">
            <a:solidFill>
              <a:srgbClr val="990099"/>
            </a:solidFill>
            <a:prstDash val="dash"/>
            <a:round/>
            <a:headEnd/>
            <a:tailEnd/>
          </a:ln>
          <a:effectLst/>
        </p:spPr>
        <p:txBody>
          <a:bodyPr anchor="ctr"/>
          <a:lstStyle/>
          <a:p>
            <a:endParaRPr lang="en-US"/>
          </a:p>
        </p:txBody>
      </p:sp>
      <p:grpSp>
        <p:nvGrpSpPr>
          <p:cNvPr id="1658913" name="Group 33"/>
          <p:cNvGrpSpPr>
            <a:grpSpLocks/>
          </p:cNvGrpSpPr>
          <p:nvPr/>
        </p:nvGrpSpPr>
        <p:grpSpPr bwMode="auto">
          <a:xfrm>
            <a:off x="6096000" y="1028700"/>
            <a:ext cx="1377950" cy="4906963"/>
            <a:chOff x="3751" y="648"/>
            <a:chExt cx="868" cy="3091"/>
          </a:xfrm>
        </p:grpSpPr>
        <p:sp>
          <p:nvSpPr>
            <p:cNvPr id="1658914" name="Rectangle 34"/>
            <p:cNvSpPr>
              <a:spLocks noChangeArrowheads="1"/>
            </p:cNvSpPr>
            <p:nvPr/>
          </p:nvSpPr>
          <p:spPr bwMode="auto">
            <a:xfrm>
              <a:off x="3825" y="1402"/>
              <a:ext cx="534" cy="493"/>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a:cs typeface="Times New Roman" pitchFamily="18" charset="0"/>
              </a:endParaRPr>
            </a:p>
            <a:p>
              <a:pPr eaLnBrk="0" hangingPunct="0">
                <a:spcAft>
                  <a:spcPts val="200"/>
                </a:spcAft>
                <a:buFont typeface="Monotype Sorts" pitchFamily="2" charset="2"/>
                <a:buNone/>
              </a:pPr>
              <a:r>
                <a:rPr lang="en-US" sz="1200" b="1">
                  <a:cs typeface="Times New Roman" pitchFamily="18" charset="0"/>
                </a:rPr>
                <a:t>Brigade XXX</a:t>
              </a:r>
            </a:p>
          </p:txBody>
        </p:sp>
        <p:sp>
          <p:nvSpPr>
            <p:cNvPr id="1658915" name="Rectangle 35"/>
            <p:cNvSpPr>
              <a:spLocks noChangeArrowheads="1"/>
            </p:cNvSpPr>
            <p:nvPr/>
          </p:nvSpPr>
          <p:spPr bwMode="auto">
            <a:xfrm>
              <a:off x="3825" y="2141"/>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a:cs typeface="Times New Roman" pitchFamily="18" charset="0"/>
              </a:endParaRPr>
            </a:p>
            <a:p>
              <a:pPr eaLnBrk="0" hangingPunct="0">
                <a:spcAft>
                  <a:spcPts val="200"/>
                </a:spcAft>
                <a:buFont typeface="Monotype Sorts" pitchFamily="2" charset="2"/>
                <a:buNone/>
              </a:pPr>
              <a:r>
                <a:rPr lang="en-US" sz="1200" b="1">
                  <a:cs typeface="Times New Roman" pitchFamily="18" charset="0"/>
                </a:rPr>
                <a:t>TRADOC YYY</a:t>
              </a:r>
            </a:p>
          </p:txBody>
        </p:sp>
        <p:sp>
          <p:nvSpPr>
            <p:cNvPr id="1658916" name="Rectangle 36"/>
            <p:cNvSpPr>
              <a:spLocks noChangeArrowheads="1"/>
            </p:cNvSpPr>
            <p:nvPr/>
          </p:nvSpPr>
          <p:spPr bwMode="auto">
            <a:xfrm>
              <a:off x="3825" y="2880"/>
              <a:ext cx="534" cy="492"/>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900">
                <a:cs typeface="Times New Roman" pitchFamily="18" charset="0"/>
              </a:endParaRPr>
            </a:p>
            <a:p>
              <a:pPr eaLnBrk="0" hangingPunct="0">
                <a:spcAft>
                  <a:spcPts val="200"/>
                </a:spcAft>
                <a:buFont typeface="Monotype Sorts" pitchFamily="2" charset="2"/>
                <a:buNone/>
              </a:pPr>
              <a:r>
                <a:rPr lang="en-US" sz="1200" b="1">
                  <a:cs typeface="Times New Roman" pitchFamily="18" charset="0"/>
                </a:rPr>
                <a:t>Brigade ZZZ</a:t>
              </a:r>
            </a:p>
          </p:txBody>
        </p:sp>
        <p:sp>
          <p:nvSpPr>
            <p:cNvPr id="1658917" name="Text Box 37"/>
            <p:cNvSpPr txBox="1">
              <a:spLocks noChangeArrowheads="1"/>
            </p:cNvSpPr>
            <p:nvPr/>
          </p:nvSpPr>
          <p:spPr bwMode="blackWhite">
            <a:xfrm>
              <a:off x="3907" y="3566"/>
              <a:ext cx="427" cy="17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200" b="1">
                  <a:cs typeface="Times New Roman" pitchFamily="18" charset="0"/>
                </a:rPr>
                <a:t>. . Etc. </a:t>
              </a:r>
            </a:p>
          </p:txBody>
        </p:sp>
        <p:sp>
          <p:nvSpPr>
            <p:cNvPr id="1658918" name="Rectangle 38"/>
            <p:cNvSpPr>
              <a:spLocks noChangeArrowheads="1"/>
            </p:cNvSpPr>
            <p:nvPr/>
          </p:nvSpPr>
          <p:spPr bwMode="blackWhite">
            <a:xfrm>
              <a:off x="3824" y="1233"/>
              <a:ext cx="569" cy="153"/>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000" b="1">
                  <a:cs typeface="Times New Roman" pitchFamily="18" charset="0"/>
                </a:rPr>
                <a:t>Cost Center</a:t>
              </a:r>
            </a:p>
          </p:txBody>
        </p:sp>
        <p:grpSp>
          <p:nvGrpSpPr>
            <p:cNvPr id="1658919" name="Group 39"/>
            <p:cNvGrpSpPr>
              <a:grpSpLocks/>
            </p:cNvGrpSpPr>
            <p:nvPr/>
          </p:nvGrpSpPr>
          <p:grpSpPr bwMode="auto">
            <a:xfrm>
              <a:off x="4359" y="1649"/>
              <a:ext cx="1" cy="1477"/>
              <a:chOff x="5065" y="1110"/>
              <a:chExt cx="1" cy="1744"/>
            </a:xfrm>
          </p:grpSpPr>
          <p:cxnSp>
            <p:nvCxnSpPr>
              <p:cNvPr id="1658920" name="AutoShape 40"/>
              <p:cNvCxnSpPr>
                <a:cxnSpLocks noChangeShapeType="1"/>
                <a:stCxn id="1658915" idx="3"/>
                <a:endCxn id="1658914" idx="3"/>
              </p:cNvCxnSpPr>
              <p:nvPr/>
            </p:nvCxnSpPr>
            <p:spPr bwMode="blackWhite">
              <a:xfrm flipV="1">
                <a:off x="5065" y="1110"/>
                <a:ext cx="1" cy="872"/>
              </a:xfrm>
              <a:prstGeom prst="curvedConnector3">
                <a:avLst>
                  <a:gd name="adj1" fmla="val 30400000"/>
                </a:avLst>
              </a:prstGeom>
              <a:noFill/>
              <a:ln w="28575">
                <a:solidFill>
                  <a:srgbClr val="990099"/>
                </a:solidFill>
                <a:round/>
                <a:headEnd/>
                <a:tailEnd type="triangle" w="med" len="med"/>
              </a:ln>
              <a:effectLst/>
            </p:spPr>
          </p:cxnSp>
          <p:cxnSp>
            <p:nvCxnSpPr>
              <p:cNvPr id="1658921" name="AutoShape 41"/>
              <p:cNvCxnSpPr>
                <a:cxnSpLocks noChangeShapeType="1"/>
                <a:stCxn id="1658915" idx="3"/>
                <a:endCxn id="1658916" idx="3"/>
              </p:cNvCxnSpPr>
              <p:nvPr/>
            </p:nvCxnSpPr>
            <p:spPr bwMode="blackWhite">
              <a:xfrm>
                <a:off x="5065" y="1982"/>
                <a:ext cx="1" cy="872"/>
              </a:xfrm>
              <a:prstGeom prst="curvedConnector3">
                <a:avLst>
                  <a:gd name="adj1" fmla="val 32000000"/>
                </a:avLst>
              </a:prstGeom>
              <a:noFill/>
              <a:ln w="28575">
                <a:solidFill>
                  <a:srgbClr val="990099"/>
                </a:solidFill>
                <a:round/>
                <a:headEnd/>
                <a:tailEnd type="triangle" w="med" len="med"/>
              </a:ln>
              <a:effectLst/>
            </p:spPr>
          </p:cxnSp>
        </p:grpSp>
        <p:sp>
          <p:nvSpPr>
            <p:cNvPr id="1658922" name="Text Box 42"/>
            <p:cNvSpPr txBox="1">
              <a:spLocks noChangeArrowheads="1"/>
            </p:cNvSpPr>
            <p:nvPr/>
          </p:nvSpPr>
          <p:spPr bwMode="auto">
            <a:xfrm>
              <a:off x="3751" y="648"/>
              <a:ext cx="868" cy="405"/>
            </a:xfrm>
            <a:prstGeom prst="rect">
              <a:avLst/>
            </a:prstGeom>
            <a:noFill/>
            <a:ln w="9525" algn="ctr">
              <a:noFill/>
              <a:miter lim="800000"/>
              <a:headEnd/>
              <a:tailEnd/>
            </a:ln>
            <a:effectLst/>
          </p:spPr>
          <p:txBody>
            <a:bodyPr wrap="none">
              <a:spAutoFit/>
            </a:bodyPr>
            <a:lstStyle/>
            <a:p>
              <a:pPr>
                <a:buClrTx/>
              </a:pPr>
              <a:r>
                <a:rPr lang="en-US" sz="1800" b="1">
                  <a:solidFill>
                    <a:srgbClr val="006600"/>
                  </a:solidFill>
                  <a:effectLst>
                    <a:outerShdw blurRad="38100" dist="38100" dir="2700000" algn="tl">
                      <a:srgbClr val="C0C0C0"/>
                    </a:outerShdw>
                  </a:effectLst>
                </a:rPr>
                <a:t>Full Cost </a:t>
              </a:r>
            </a:p>
            <a:p>
              <a:pPr>
                <a:buClrTx/>
              </a:pPr>
              <a:r>
                <a:rPr lang="en-US" sz="1800" b="1">
                  <a:solidFill>
                    <a:srgbClr val="006600"/>
                  </a:solidFill>
                  <a:effectLst>
                    <a:outerShdw blurRad="38100" dist="38100" dir="2700000" algn="tl">
                      <a:srgbClr val="C0C0C0"/>
                    </a:outerShdw>
                  </a:effectLst>
                </a:rPr>
                <a:t>Customers</a:t>
              </a:r>
            </a:p>
          </p:txBody>
        </p:sp>
      </p:grpSp>
      <p:sp>
        <p:nvSpPr>
          <p:cNvPr id="1658923" name="Line 43"/>
          <p:cNvSpPr>
            <a:spLocks noChangeShapeType="1"/>
          </p:cNvSpPr>
          <p:nvPr/>
        </p:nvSpPr>
        <p:spPr bwMode="auto">
          <a:xfrm>
            <a:off x="5867400" y="1093788"/>
            <a:ext cx="0" cy="5113337"/>
          </a:xfrm>
          <a:prstGeom prst="line">
            <a:avLst/>
          </a:prstGeom>
          <a:noFill/>
          <a:ln w="38100">
            <a:solidFill>
              <a:srgbClr val="990099"/>
            </a:solidFill>
            <a:prstDash val="dash"/>
            <a:round/>
            <a:headEnd/>
            <a:tailEnd/>
          </a:ln>
          <a:effectLst/>
        </p:spPr>
        <p:txBody>
          <a:bodyPr anchor="ctr"/>
          <a:lstStyle/>
          <a:p>
            <a:endParaRPr lang="en-US"/>
          </a:p>
        </p:txBody>
      </p:sp>
      <p:sp>
        <p:nvSpPr>
          <p:cNvPr id="1658924" name="Line 44"/>
          <p:cNvSpPr>
            <a:spLocks noChangeShapeType="1"/>
          </p:cNvSpPr>
          <p:nvPr/>
        </p:nvSpPr>
        <p:spPr bwMode="auto">
          <a:xfrm>
            <a:off x="1066800" y="1704975"/>
            <a:ext cx="6581775" cy="0"/>
          </a:xfrm>
          <a:prstGeom prst="line">
            <a:avLst/>
          </a:prstGeom>
          <a:noFill/>
          <a:ln w="9525">
            <a:solidFill>
              <a:srgbClr val="990099"/>
            </a:solidFill>
            <a:round/>
            <a:headEnd/>
            <a:tailEnd/>
          </a:ln>
          <a:effectLst/>
        </p:spPr>
        <p:txBody>
          <a:bodyPr anchor="ctr"/>
          <a:lstStyle/>
          <a:p>
            <a:endParaRPr lang="en-US"/>
          </a:p>
        </p:txBody>
      </p:sp>
      <p:sp>
        <p:nvSpPr>
          <p:cNvPr id="1658925" name="Rectangle 45"/>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b="1"/>
              <a:t>CCD – Cost Model</a:t>
            </a:r>
          </a:p>
        </p:txBody>
      </p:sp>
      <p:sp>
        <p:nvSpPr>
          <p:cNvPr id="1658926" name="Rectangle 46"/>
          <p:cNvSpPr>
            <a:spLocks noChangeArrowheads="1"/>
          </p:cNvSpPr>
          <p:nvPr/>
        </p:nvSpPr>
        <p:spPr bwMode="auto">
          <a:xfrm>
            <a:off x="1754188" y="5638800"/>
            <a:ext cx="442912" cy="152400"/>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1000">
                <a:solidFill>
                  <a:srgbClr val="000000"/>
                </a:solidFill>
                <a:latin typeface="Tahoma" pitchFamily="34" charset="0"/>
                <a:cs typeface="Times New Roman" pitchFamily="18" charset="0"/>
              </a:rPr>
              <a:t>Military </a:t>
            </a:r>
            <a:endParaRPr lang="en-US" sz="900">
              <a:cs typeface="Times New Roman" pitchFamily="18" charset="0"/>
            </a:endParaRPr>
          </a:p>
        </p:txBody>
      </p:sp>
      <p:sp>
        <p:nvSpPr>
          <p:cNvPr id="1658927" name="AutoShape 47"/>
          <p:cNvSpPr>
            <a:spLocks noChangeArrowheads="1"/>
          </p:cNvSpPr>
          <p:nvPr/>
        </p:nvSpPr>
        <p:spPr bwMode="auto">
          <a:xfrm>
            <a:off x="1143000" y="6248400"/>
            <a:ext cx="2133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12700" algn="ctr">
            <a:solidFill>
              <a:schemeClr val="tx1"/>
            </a:solidFill>
            <a:miter lim="800000"/>
            <a:headEnd/>
            <a:tailEnd/>
          </a:ln>
          <a:effectLst/>
        </p:spPr>
        <p:txBody>
          <a:bodyPr lIns="92075" tIns="0" rIns="92075" bIns="0" anchor="ctr">
            <a:spAutoFit/>
          </a:bodyPr>
          <a:lstStyle/>
          <a:p>
            <a:endParaRPr lang="en-US"/>
          </a:p>
        </p:txBody>
      </p:sp>
      <p:sp>
        <p:nvSpPr>
          <p:cNvPr id="1658928" name="AutoShape 48"/>
          <p:cNvSpPr>
            <a:spLocks noChangeArrowheads="1"/>
          </p:cNvSpPr>
          <p:nvPr/>
        </p:nvSpPr>
        <p:spPr bwMode="auto">
          <a:xfrm>
            <a:off x="3581400" y="6248400"/>
            <a:ext cx="1905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lgn="ctr">
            <a:solidFill>
              <a:schemeClr val="tx1"/>
            </a:solidFill>
            <a:miter lim="800000"/>
            <a:headEnd/>
            <a:tailEnd/>
          </a:ln>
          <a:effectLst/>
        </p:spPr>
        <p:txBody>
          <a:bodyPr lIns="92075" tIns="0" rIns="92075" bIns="0" anchor="ctr">
            <a:spAutoFit/>
          </a:bodyPr>
          <a:lstStyle/>
          <a:p>
            <a:endParaRPr lang="en-US"/>
          </a:p>
        </p:txBody>
      </p:sp>
      <p:sp>
        <p:nvSpPr>
          <p:cNvPr id="1658929" name="AutoShape 49"/>
          <p:cNvSpPr>
            <a:spLocks noChangeArrowheads="1"/>
          </p:cNvSpPr>
          <p:nvPr/>
        </p:nvSpPr>
        <p:spPr bwMode="auto">
          <a:xfrm>
            <a:off x="5715000" y="6248400"/>
            <a:ext cx="19812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12700" algn="ctr">
            <a:solidFill>
              <a:schemeClr val="tx1"/>
            </a:solidFill>
            <a:miter lim="800000"/>
            <a:headEnd/>
            <a:tailEnd/>
          </a:ln>
          <a:effectLst/>
        </p:spPr>
        <p:txBody>
          <a:bodyPr lIns="92075" tIns="0" rIns="92075" bIns="0" anchor="ctr">
            <a:spAutoFit/>
          </a:bodyPr>
          <a:lstStyle/>
          <a:p>
            <a:endParaRPr lang="en-US"/>
          </a:p>
        </p:txBody>
      </p:sp>
      <p:grpSp>
        <p:nvGrpSpPr>
          <p:cNvPr id="1658930" name="Group 50"/>
          <p:cNvGrpSpPr>
            <a:grpSpLocks/>
          </p:cNvGrpSpPr>
          <p:nvPr/>
        </p:nvGrpSpPr>
        <p:grpSpPr bwMode="auto">
          <a:xfrm>
            <a:off x="3263900" y="2538413"/>
            <a:ext cx="2984500" cy="3314700"/>
            <a:chOff x="2104" y="1743"/>
            <a:chExt cx="2005" cy="2146"/>
          </a:xfrm>
        </p:grpSpPr>
        <p:grpSp>
          <p:nvGrpSpPr>
            <p:cNvPr id="1658931" name="Group 51"/>
            <p:cNvGrpSpPr>
              <a:grpSpLocks/>
            </p:cNvGrpSpPr>
            <p:nvPr/>
          </p:nvGrpSpPr>
          <p:grpSpPr bwMode="auto">
            <a:xfrm>
              <a:off x="2104" y="1743"/>
              <a:ext cx="534" cy="2146"/>
              <a:chOff x="2104" y="1743"/>
              <a:chExt cx="534" cy="2146"/>
            </a:xfrm>
          </p:grpSpPr>
          <p:sp>
            <p:nvSpPr>
              <p:cNvPr id="1658932" name="Line 52"/>
              <p:cNvSpPr>
                <a:spLocks noChangeShapeType="1"/>
              </p:cNvSpPr>
              <p:nvPr/>
            </p:nvSpPr>
            <p:spPr bwMode="blackWhite">
              <a:xfrm>
                <a:off x="2108" y="2865"/>
                <a:ext cx="70" cy="0"/>
              </a:xfrm>
              <a:prstGeom prst="line">
                <a:avLst/>
              </a:prstGeom>
              <a:noFill/>
              <a:ln w="12700">
                <a:solidFill>
                  <a:schemeClr val="tx1"/>
                </a:solidFill>
                <a:round/>
                <a:headEnd/>
                <a:tailEnd/>
              </a:ln>
              <a:effectLst/>
            </p:spPr>
            <p:txBody>
              <a:bodyPr lIns="92075" tIns="46038" rIns="92075" bIns="46038"/>
              <a:lstStyle/>
              <a:p>
                <a:endParaRPr lang="en-US"/>
              </a:p>
            </p:txBody>
          </p:sp>
          <p:sp>
            <p:nvSpPr>
              <p:cNvPr id="1658933" name="Line 53"/>
              <p:cNvSpPr>
                <a:spLocks noChangeShapeType="1"/>
              </p:cNvSpPr>
              <p:nvPr/>
            </p:nvSpPr>
            <p:spPr bwMode="blackWhite">
              <a:xfrm flipV="1">
                <a:off x="2111" y="3345"/>
                <a:ext cx="63"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58934" name="Line 54"/>
              <p:cNvSpPr>
                <a:spLocks noChangeShapeType="1"/>
              </p:cNvSpPr>
              <p:nvPr/>
            </p:nvSpPr>
            <p:spPr bwMode="auto">
              <a:xfrm>
                <a:off x="2104" y="3865"/>
                <a:ext cx="43" cy="0"/>
              </a:xfrm>
              <a:prstGeom prst="line">
                <a:avLst/>
              </a:prstGeom>
              <a:noFill/>
              <a:ln w="9525">
                <a:solidFill>
                  <a:schemeClr val="tx1"/>
                </a:solidFill>
                <a:round/>
                <a:headEnd/>
                <a:tailEnd/>
              </a:ln>
              <a:effectLst/>
            </p:spPr>
            <p:txBody>
              <a:bodyPr anchor="ctr"/>
              <a:lstStyle/>
              <a:p>
                <a:endParaRPr lang="en-US"/>
              </a:p>
            </p:txBody>
          </p:sp>
          <p:grpSp>
            <p:nvGrpSpPr>
              <p:cNvPr id="1658935" name="Group 55"/>
              <p:cNvGrpSpPr>
                <a:grpSpLocks/>
              </p:cNvGrpSpPr>
              <p:nvPr/>
            </p:nvGrpSpPr>
            <p:grpSpPr bwMode="auto">
              <a:xfrm>
                <a:off x="2336" y="1743"/>
                <a:ext cx="302" cy="2146"/>
                <a:chOff x="1544" y="1500"/>
                <a:chExt cx="344" cy="2464"/>
              </a:xfrm>
            </p:grpSpPr>
            <p:sp>
              <p:nvSpPr>
                <p:cNvPr id="1658936" name="Line 56"/>
                <p:cNvSpPr>
                  <a:spLocks noChangeShapeType="1"/>
                </p:cNvSpPr>
                <p:nvPr/>
              </p:nvSpPr>
              <p:spPr bwMode="blackWhite">
                <a:xfrm>
                  <a:off x="1552" y="150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8937" name="Line 57"/>
                <p:cNvSpPr>
                  <a:spLocks noChangeShapeType="1"/>
                </p:cNvSpPr>
                <p:nvPr/>
              </p:nvSpPr>
              <p:spPr bwMode="blackWhite">
                <a:xfrm>
                  <a:off x="1552" y="200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8938" name="Line 58"/>
                <p:cNvSpPr>
                  <a:spLocks noChangeShapeType="1"/>
                </p:cNvSpPr>
                <p:nvPr/>
              </p:nvSpPr>
              <p:spPr bwMode="blackWhite">
                <a:xfrm>
                  <a:off x="1552" y="2472"/>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8939" name="Line 59"/>
                <p:cNvSpPr>
                  <a:spLocks noChangeShapeType="1"/>
                </p:cNvSpPr>
                <p:nvPr/>
              </p:nvSpPr>
              <p:spPr bwMode="blackWhite">
                <a:xfrm>
                  <a:off x="1552" y="2976"/>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8940" name="Line 60"/>
                <p:cNvSpPr>
                  <a:spLocks noChangeShapeType="1"/>
                </p:cNvSpPr>
                <p:nvPr/>
              </p:nvSpPr>
              <p:spPr bwMode="blackWhite">
                <a:xfrm>
                  <a:off x="1552" y="346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8941" name="Line 61"/>
                <p:cNvSpPr>
                  <a:spLocks noChangeShapeType="1"/>
                </p:cNvSpPr>
                <p:nvPr/>
              </p:nvSpPr>
              <p:spPr bwMode="blackWhite">
                <a:xfrm>
                  <a:off x="1548" y="396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58942" name="Line 62"/>
                <p:cNvSpPr>
                  <a:spLocks noChangeShapeType="1"/>
                </p:cNvSpPr>
                <p:nvPr/>
              </p:nvSpPr>
              <p:spPr bwMode="blackWhite">
                <a:xfrm flipH="1">
                  <a:off x="1544" y="1500"/>
                  <a:ext cx="4" cy="2464"/>
                </a:xfrm>
                <a:prstGeom prst="line">
                  <a:avLst/>
                </a:prstGeom>
                <a:noFill/>
                <a:ln w="12700">
                  <a:solidFill>
                    <a:schemeClr val="tx1"/>
                  </a:solidFill>
                  <a:round/>
                  <a:headEnd/>
                  <a:tailEnd/>
                </a:ln>
                <a:effectLst/>
              </p:spPr>
              <p:txBody>
                <a:bodyPr lIns="92075" tIns="46038" rIns="92075" bIns="46038"/>
                <a:lstStyle/>
                <a:p>
                  <a:endParaRPr lang="en-US"/>
                </a:p>
              </p:txBody>
            </p:sp>
          </p:grpSp>
          <p:sp>
            <p:nvSpPr>
              <p:cNvPr id="1658943" name="Line 63"/>
              <p:cNvSpPr>
                <a:spLocks noChangeShapeType="1"/>
              </p:cNvSpPr>
              <p:nvPr/>
            </p:nvSpPr>
            <p:spPr bwMode="blackWhite">
              <a:xfrm flipH="1">
                <a:off x="2182" y="2861"/>
                <a:ext cx="7" cy="1004"/>
              </a:xfrm>
              <a:prstGeom prst="line">
                <a:avLst/>
              </a:prstGeom>
              <a:noFill/>
              <a:ln w="12700">
                <a:solidFill>
                  <a:schemeClr val="tx1"/>
                </a:solidFill>
                <a:round/>
                <a:headEnd/>
                <a:tailEnd/>
              </a:ln>
              <a:effectLst/>
            </p:spPr>
            <p:txBody>
              <a:bodyPr lIns="92075" tIns="46038" rIns="92075" bIns="46038"/>
              <a:lstStyle/>
              <a:p>
                <a:endParaRPr lang="en-US"/>
              </a:p>
            </p:txBody>
          </p:sp>
          <p:sp>
            <p:nvSpPr>
              <p:cNvPr id="1658944" name="Line 64"/>
              <p:cNvSpPr>
                <a:spLocks noChangeShapeType="1"/>
              </p:cNvSpPr>
              <p:nvPr/>
            </p:nvSpPr>
            <p:spPr bwMode="blackWhite">
              <a:xfrm>
                <a:off x="2178" y="3084"/>
                <a:ext cx="151" cy="0"/>
              </a:xfrm>
              <a:prstGeom prst="line">
                <a:avLst/>
              </a:prstGeom>
              <a:noFill/>
              <a:ln w="12700">
                <a:solidFill>
                  <a:schemeClr val="tx1"/>
                </a:solidFill>
                <a:round/>
                <a:headEnd/>
                <a:tailEnd/>
              </a:ln>
              <a:effectLst/>
            </p:spPr>
            <p:txBody>
              <a:bodyPr lIns="92075" tIns="46038" rIns="92075" bIns="46038"/>
              <a:lstStyle/>
              <a:p>
                <a:endParaRPr lang="en-US"/>
              </a:p>
            </p:txBody>
          </p:sp>
        </p:grpSp>
        <p:grpSp>
          <p:nvGrpSpPr>
            <p:cNvPr id="1658945" name="Group 65"/>
            <p:cNvGrpSpPr>
              <a:grpSpLocks/>
            </p:cNvGrpSpPr>
            <p:nvPr/>
          </p:nvGrpSpPr>
          <p:grpSpPr bwMode="auto">
            <a:xfrm>
              <a:off x="3368" y="1774"/>
              <a:ext cx="741" cy="2091"/>
              <a:chOff x="3552" y="1488"/>
              <a:chExt cx="845" cy="2400"/>
            </a:xfrm>
          </p:grpSpPr>
          <p:sp>
            <p:nvSpPr>
              <p:cNvPr id="1658946" name="Line 66"/>
              <p:cNvSpPr>
                <a:spLocks noChangeShapeType="1"/>
              </p:cNvSpPr>
              <p:nvPr/>
            </p:nvSpPr>
            <p:spPr bwMode="blackWhite">
              <a:xfrm>
                <a:off x="3620" y="1948"/>
                <a:ext cx="10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8947" name="Line 67"/>
              <p:cNvSpPr>
                <a:spLocks noChangeShapeType="1"/>
              </p:cNvSpPr>
              <p:nvPr/>
            </p:nvSpPr>
            <p:spPr bwMode="blackWhite">
              <a:xfrm flipV="1">
                <a:off x="3624" y="2436"/>
                <a:ext cx="64"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58948" name="Line 68"/>
              <p:cNvSpPr>
                <a:spLocks noChangeShapeType="1"/>
              </p:cNvSpPr>
              <p:nvPr/>
            </p:nvSpPr>
            <p:spPr bwMode="blackWhite">
              <a:xfrm>
                <a:off x="3648" y="2439"/>
                <a:ext cx="264"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58949" name="Line 69"/>
              <p:cNvSpPr>
                <a:spLocks noChangeShapeType="1"/>
              </p:cNvSpPr>
              <p:nvPr/>
            </p:nvSpPr>
            <p:spPr bwMode="blackWhite">
              <a:xfrm>
                <a:off x="3904" y="1512"/>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58950" name="Line 70"/>
              <p:cNvSpPr>
                <a:spLocks noChangeShapeType="1"/>
              </p:cNvSpPr>
              <p:nvPr/>
            </p:nvSpPr>
            <p:spPr bwMode="blackWhite">
              <a:xfrm>
                <a:off x="3907" y="1508"/>
                <a:ext cx="0" cy="1772"/>
              </a:xfrm>
              <a:prstGeom prst="line">
                <a:avLst/>
              </a:prstGeom>
              <a:noFill/>
              <a:ln w="28575">
                <a:solidFill>
                  <a:schemeClr val="hlink"/>
                </a:solidFill>
                <a:round/>
                <a:headEnd/>
                <a:tailEnd/>
              </a:ln>
              <a:effectLst/>
            </p:spPr>
            <p:txBody>
              <a:bodyPr lIns="92075" tIns="46038" rIns="92075" bIns="46038"/>
              <a:lstStyle/>
              <a:p>
                <a:endParaRPr lang="en-US"/>
              </a:p>
            </p:txBody>
          </p:sp>
          <p:sp>
            <p:nvSpPr>
              <p:cNvPr id="1658951" name="Line 71"/>
              <p:cNvSpPr>
                <a:spLocks noChangeShapeType="1"/>
              </p:cNvSpPr>
              <p:nvPr/>
            </p:nvSpPr>
            <p:spPr bwMode="blackWhite">
              <a:xfrm>
                <a:off x="3907" y="2436"/>
                <a:ext cx="490" cy="0"/>
              </a:xfrm>
              <a:prstGeom prst="line">
                <a:avLst/>
              </a:prstGeom>
              <a:noFill/>
              <a:ln w="28575">
                <a:solidFill>
                  <a:schemeClr val="accent2"/>
                </a:solidFill>
                <a:round/>
                <a:headEnd/>
                <a:tailEnd type="triangle" w="med" len="med"/>
              </a:ln>
              <a:effectLst/>
            </p:spPr>
            <p:txBody>
              <a:bodyPr lIns="92075" tIns="46038" rIns="92075" bIns="46038"/>
              <a:lstStyle/>
              <a:p>
                <a:endParaRPr lang="en-US"/>
              </a:p>
            </p:txBody>
          </p:sp>
          <p:sp>
            <p:nvSpPr>
              <p:cNvPr id="1658952" name="Line 72"/>
              <p:cNvSpPr>
                <a:spLocks noChangeShapeType="1"/>
              </p:cNvSpPr>
              <p:nvPr/>
            </p:nvSpPr>
            <p:spPr bwMode="blackWhite">
              <a:xfrm>
                <a:off x="3907" y="3280"/>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58953" name="Line 73"/>
              <p:cNvSpPr>
                <a:spLocks noChangeShapeType="1"/>
              </p:cNvSpPr>
              <p:nvPr/>
            </p:nvSpPr>
            <p:spPr bwMode="blackWhite">
              <a:xfrm>
                <a:off x="3600" y="14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8954" name="Line 74"/>
              <p:cNvSpPr>
                <a:spLocks noChangeShapeType="1"/>
              </p:cNvSpPr>
              <p:nvPr/>
            </p:nvSpPr>
            <p:spPr bwMode="blackWhite">
              <a:xfrm>
                <a:off x="3600" y="38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8955" name="Line 75"/>
              <p:cNvSpPr>
                <a:spLocks noChangeShapeType="1"/>
              </p:cNvSpPr>
              <p:nvPr/>
            </p:nvSpPr>
            <p:spPr bwMode="blackWhite">
              <a:xfrm>
                <a:off x="3600" y="340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8956" name="Line 76"/>
              <p:cNvSpPr>
                <a:spLocks noChangeShapeType="1"/>
              </p:cNvSpPr>
              <p:nvPr/>
            </p:nvSpPr>
            <p:spPr bwMode="blackWhite">
              <a:xfrm>
                <a:off x="3552" y="3456"/>
                <a:ext cx="288"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58957" name="Line 77"/>
              <p:cNvSpPr>
                <a:spLocks noChangeShapeType="1"/>
              </p:cNvSpPr>
              <p:nvPr/>
            </p:nvSpPr>
            <p:spPr bwMode="blackWhite">
              <a:xfrm>
                <a:off x="3744" y="1488"/>
                <a:ext cx="0" cy="240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8958" name="Line 78"/>
              <p:cNvSpPr>
                <a:spLocks noChangeShapeType="1"/>
              </p:cNvSpPr>
              <p:nvPr/>
            </p:nvSpPr>
            <p:spPr bwMode="blackWhite">
              <a:xfrm>
                <a:off x="3600" y="292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58959" name="Line 79"/>
              <p:cNvSpPr>
                <a:spLocks noChangeShapeType="1"/>
              </p:cNvSpPr>
              <p:nvPr/>
            </p:nvSpPr>
            <p:spPr bwMode="blackWhite">
              <a:xfrm flipH="1">
                <a:off x="3840" y="2448"/>
                <a:ext cx="0" cy="1008"/>
              </a:xfrm>
              <a:prstGeom prst="line">
                <a:avLst/>
              </a:prstGeom>
              <a:noFill/>
              <a:ln w="28575">
                <a:solidFill>
                  <a:srgbClr val="000099"/>
                </a:solidFill>
                <a:round/>
                <a:headEnd/>
                <a:tailEnd/>
              </a:ln>
              <a:effectLst/>
            </p:spPr>
            <p:txBody>
              <a:bodyPr lIns="92075" tIns="46038" rIns="92075" bIns="46038"/>
              <a:lstStyle/>
              <a:p>
                <a:endParaRPr lang="en-US"/>
              </a:p>
            </p:txBody>
          </p:sp>
        </p:grpSp>
      </p:grpSp>
      <p:sp>
        <p:nvSpPr>
          <p:cNvPr id="1658960" name="Rectangle 80"/>
          <p:cNvSpPr>
            <a:spLocks noChangeArrowheads="1"/>
          </p:cNvSpPr>
          <p:nvPr/>
        </p:nvSpPr>
        <p:spPr bwMode="auto">
          <a:xfrm>
            <a:off x="7391400" y="4689475"/>
            <a:ext cx="1752600" cy="1711325"/>
          </a:xfrm>
          <a:prstGeom prst="rect">
            <a:avLst/>
          </a:prstGeom>
          <a:noFill/>
          <a:ln w="12700" algn="ctr">
            <a:noFill/>
            <a:miter lim="800000"/>
            <a:headEnd/>
            <a:tailEnd/>
          </a:ln>
          <a:effectLst/>
        </p:spPr>
        <p:txBody>
          <a:bodyPr lIns="92075" tIns="0" rIns="92075" bIns="0">
            <a:spAutoFit/>
          </a:bodyPr>
          <a:lstStyle/>
          <a:p>
            <a:r>
              <a:rPr lang="en-US" sz="1600" b="1"/>
              <a:t>Results of the Analysis Workshops are aggregated and utilized to generate the Cost Model</a:t>
            </a:r>
          </a:p>
        </p:txBody>
      </p:sp>
      <p:sp>
        <p:nvSpPr>
          <p:cNvPr id="1658961" name="Text Box 81"/>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ChangeArrowheads="1"/>
          </p:cNvSpPr>
          <p:nvPr/>
        </p:nvSpPr>
        <p:spPr bwMode="auto">
          <a:xfrm>
            <a:off x="1219200" y="228600"/>
            <a:ext cx="6705600" cy="549275"/>
          </a:xfrm>
          <a:prstGeom prst="rect">
            <a:avLst/>
          </a:prstGeom>
          <a:noFill/>
          <a:ln w="76200" cmpd="tri" algn="ctr">
            <a:noFill/>
            <a:miter lim="800000"/>
            <a:headEnd/>
            <a:tailEnd/>
          </a:ln>
          <a:effectLst/>
        </p:spPr>
        <p:txBody>
          <a:bodyPr lIns="92075" tIns="0" rIns="92075" bIns="0">
            <a:spAutoFit/>
          </a:bodyPr>
          <a:lstStyle/>
          <a:p>
            <a:r>
              <a:rPr lang="en-US" sz="3600" b="1"/>
              <a:t>Costing Conceptual Design</a:t>
            </a:r>
          </a:p>
        </p:txBody>
      </p:sp>
      <p:grpSp>
        <p:nvGrpSpPr>
          <p:cNvPr id="1665027" name="Group 3"/>
          <p:cNvGrpSpPr>
            <a:grpSpLocks/>
          </p:cNvGrpSpPr>
          <p:nvPr/>
        </p:nvGrpSpPr>
        <p:grpSpPr bwMode="auto">
          <a:xfrm>
            <a:off x="1066800" y="5622925"/>
            <a:ext cx="7848600" cy="1082675"/>
            <a:chOff x="672" y="3542"/>
            <a:chExt cx="4944" cy="682"/>
          </a:xfrm>
        </p:grpSpPr>
        <p:grpSp>
          <p:nvGrpSpPr>
            <p:cNvPr id="1665028" name="Group 4"/>
            <p:cNvGrpSpPr>
              <a:grpSpLocks/>
            </p:cNvGrpSpPr>
            <p:nvPr/>
          </p:nvGrpSpPr>
          <p:grpSpPr bwMode="auto">
            <a:xfrm>
              <a:off x="672" y="3552"/>
              <a:ext cx="2339" cy="672"/>
              <a:chOff x="0" y="2821"/>
              <a:chExt cx="5760" cy="1493"/>
            </a:xfrm>
          </p:grpSpPr>
          <p:sp>
            <p:nvSpPr>
              <p:cNvPr id="1665029" name="Rectangle 5"/>
              <p:cNvSpPr>
                <a:spLocks noChangeArrowheads="1"/>
              </p:cNvSpPr>
              <p:nvPr/>
            </p:nvSpPr>
            <p:spPr bwMode="auto">
              <a:xfrm>
                <a:off x="0" y="2928"/>
                <a:ext cx="5760" cy="528"/>
              </a:xfrm>
              <a:prstGeom prst="rect">
                <a:avLst/>
              </a:prstGeom>
              <a:solidFill>
                <a:schemeClr val="bg1"/>
              </a:solidFill>
              <a:ln w="9525">
                <a:noFill/>
                <a:miter lim="800000"/>
                <a:headEnd/>
                <a:tailEnd/>
              </a:ln>
              <a:effectLst/>
            </p:spPr>
            <p:txBody>
              <a:bodyPr wrap="none" anchor="ctr"/>
              <a:lstStyle/>
              <a:p>
                <a:endParaRPr lang="en-US"/>
              </a:p>
            </p:txBody>
          </p:sp>
          <p:sp>
            <p:nvSpPr>
              <p:cNvPr id="1665030" name="AutoShape 6"/>
              <p:cNvSpPr>
                <a:spLocks noChangeArrowheads="1"/>
              </p:cNvSpPr>
              <p:nvPr/>
            </p:nvSpPr>
            <p:spPr bwMode="auto">
              <a:xfrm>
                <a:off x="48" y="2821"/>
                <a:ext cx="5616" cy="1451"/>
              </a:xfrm>
              <a:prstGeom prst="wedgeRectCallout">
                <a:avLst>
                  <a:gd name="adj1" fmla="val -31231"/>
                  <a:gd name="adj2" fmla="val -50324"/>
                </a:avLst>
              </a:prstGeom>
              <a:solidFill>
                <a:schemeClr val="bg1"/>
              </a:solidFill>
              <a:ln w="9525">
                <a:solidFill>
                  <a:schemeClr val="tx1"/>
                </a:solidFill>
                <a:miter lim="800000"/>
                <a:headEnd/>
                <a:tailEnd/>
              </a:ln>
              <a:effectLst/>
            </p:spPr>
            <p:txBody>
              <a:bodyPr/>
              <a:lstStyle/>
              <a:p>
                <a:pPr>
                  <a:buClrTx/>
                </a:pPr>
                <a:endParaRPr lang="en-US" sz="1800"/>
              </a:p>
            </p:txBody>
          </p:sp>
          <p:grpSp>
            <p:nvGrpSpPr>
              <p:cNvPr id="1665031" name="Group 7"/>
              <p:cNvGrpSpPr>
                <a:grpSpLocks/>
              </p:cNvGrpSpPr>
              <p:nvPr/>
            </p:nvGrpSpPr>
            <p:grpSpPr bwMode="auto">
              <a:xfrm>
                <a:off x="147" y="3701"/>
                <a:ext cx="5373" cy="613"/>
                <a:chOff x="147" y="3621"/>
                <a:chExt cx="5373" cy="647"/>
              </a:xfrm>
            </p:grpSpPr>
            <p:sp>
              <p:nvSpPr>
                <p:cNvPr id="1665032" name="Rectangle 8"/>
                <p:cNvSpPr>
                  <a:spLocks noChangeArrowheads="1"/>
                </p:cNvSpPr>
                <p:nvPr/>
              </p:nvSpPr>
              <p:spPr bwMode="auto">
                <a:xfrm>
                  <a:off x="1152" y="3825"/>
                  <a:ext cx="4368" cy="220"/>
                </a:xfrm>
                <a:prstGeom prst="rect">
                  <a:avLst/>
                </a:prstGeom>
                <a:solidFill>
                  <a:srgbClr val="CC0000"/>
                </a:solidFill>
                <a:ln w="12700" algn="ctr">
                  <a:solidFill>
                    <a:schemeClr val="bg1"/>
                  </a:solidFill>
                  <a:miter lim="800000"/>
                  <a:headEnd/>
                  <a:tailEnd/>
                </a:ln>
                <a:effectLst/>
              </p:spPr>
              <p:txBody>
                <a:bodyPr lIns="92075" tIns="0" rIns="92075" bIns="0" anchor="ctr">
                  <a:spAutoFit/>
                </a:bodyPr>
                <a:lstStyle/>
                <a:p>
                  <a:r>
                    <a:rPr lang="en-US" sz="900">
                      <a:solidFill>
                        <a:schemeClr val="bg1"/>
                      </a:solidFill>
                      <a:latin typeface="Tahoma" pitchFamily="34" charset="0"/>
                    </a:rPr>
                    <a:t>Budget Accounting</a:t>
                  </a:r>
                </a:p>
              </p:txBody>
            </p:sp>
            <p:sp>
              <p:nvSpPr>
                <p:cNvPr id="1665033" name="AutoShape 9"/>
                <p:cNvSpPr>
                  <a:spLocks noChangeArrowheads="1"/>
                </p:cNvSpPr>
                <p:nvPr/>
              </p:nvSpPr>
              <p:spPr bwMode="auto">
                <a:xfrm>
                  <a:off x="147" y="3621"/>
                  <a:ext cx="911" cy="64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algn="ctr">
                  <a:solidFill>
                    <a:schemeClr val="tx1"/>
                  </a:solidFill>
                  <a:miter lim="800000"/>
                  <a:headEnd/>
                  <a:tailEnd/>
                </a:ln>
                <a:effectLst/>
              </p:spPr>
              <p:txBody>
                <a:bodyPr lIns="92075" tIns="0" rIns="92075" bIns="0" anchor="ctr">
                  <a:spAutoFit/>
                </a:bodyPr>
                <a:lstStyle/>
                <a:p>
                  <a:r>
                    <a:rPr lang="en-US" sz="700" b="1">
                      <a:solidFill>
                        <a:schemeClr val="bg1"/>
                      </a:solidFill>
                    </a:rPr>
                    <a:t>Public Sector</a:t>
                  </a:r>
                </a:p>
              </p:txBody>
            </p:sp>
          </p:grpSp>
          <p:pic>
            <p:nvPicPr>
              <p:cNvPr id="1665034" name="Picture 10"/>
              <p:cNvPicPr>
                <a:picLocks noChangeAspect="1" noChangeArrowheads="1"/>
              </p:cNvPicPr>
              <p:nvPr/>
            </p:nvPicPr>
            <p:blipFill>
              <a:blip r:embed="rId3" cstate="print"/>
              <a:srcRect l="11719" t="33934" r="12500" b="57544"/>
              <a:stretch>
                <a:fillRect/>
              </a:stretch>
            </p:blipFill>
            <p:spPr bwMode="auto">
              <a:xfrm>
                <a:off x="48" y="3312"/>
                <a:ext cx="5522" cy="422"/>
              </a:xfrm>
              <a:prstGeom prst="rect">
                <a:avLst/>
              </a:prstGeom>
              <a:noFill/>
              <a:ln w="9525">
                <a:noFill/>
                <a:miter lim="800000"/>
                <a:headEnd/>
                <a:tailEnd/>
              </a:ln>
              <a:effectLst/>
            </p:spPr>
          </p:pic>
          <p:sp>
            <p:nvSpPr>
              <p:cNvPr id="1665035" name="Rectangle 11"/>
              <p:cNvSpPr>
                <a:spLocks noChangeArrowheads="1"/>
              </p:cNvSpPr>
              <p:nvPr/>
            </p:nvSpPr>
            <p:spPr bwMode="auto">
              <a:xfrm>
                <a:off x="48" y="2976"/>
                <a:ext cx="5616" cy="201"/>
              </a:xfrm>
              <a:prstGeom prst="rect">
                <a:avLst/>
              </a:prstGeom>
              <a:solidFill>
                <a:schemeClr val="accent2"/>
              </a:solidFill>
              <a:ln w="9525">
                <a:solidFill>
                  <a:schemeClr val="tx1"/>
                </a:solidFill>
                <a:miter lim="800000"/>
                <a:headEnd/>
                <a:tailEnd/>
              </a:ln>
              <a:effectLst/>
            </p:spPr>
            <p:txBody>
              <a:bodyPr wrap="none" anchor="ctr"/>
              <a:lstStyle/>
              <a:p>
                <a:pPr>
                  <a:buClrTx/>
                </a:pPr>
                <a:r>
                  <a:rPr lang="en-US" sz="1000">
                    <a:solidFill>
                      <a:schemeClr val="bg1"/>
                    </a:solidFill>
                  </a:rPr>
                  <a:t>End User Presentation Layer</a:t>
                </a:r>
              </a:p>
            </p:txBody>
          </p:sp>
          <p:sp>
            <p:nvSpPr>
              <p:cNvPr id="1665036" name="Line 12"/>
              <p:cNvSpPr>
                <a:spLocks noChangeShapeType="1"/>
              </p:cNvSpPr>
              <p:nvPr/>
            </p:nvSpPr>
            <p:spPr bwMode="auto">
              <a:xfrm>
                <a:off x="48" y="3313"/>
                <a:ext cx="5429" cy="0"/>
              </a:xfrm>
              <a:prstGeom prst="line">
                <a:avLst/>
              </a:prstGeom>
              <a:noFill/>
              <a:ln w="76200">
                <a:solidFill>
                  <a:schemeClr val="tx1"/>
                </a:solidFill>
                <a:round/>
                <a:headEnd/>
                <a:tailEnd type="triangle" w="med" len="med"/>
              </a:ln>
              <a:effectLst/>
            </p:spPr>
            <p:txBody>
              <a:bodyPr/>
              <a:lstStyle/>
              <a:p>
                <a:endParaRPr lang="en-US"/>
              </a:p>
            </p:txBody>
          </p:sp>
        </p:grpSp>
        <p:sp>
          <p:nvSpPr>
            <p:cNvPr id="1665037" name="Text Box 13"/>
            <p:cNvSpPr txBox="1">
              <a:spLocks noChangeArrowheads="1"/>
            </p:cNvSpPr>
            <p:nvPr/>
          </p:nvSpPr>
          <p:spPr bwMode="auto">
            <a:xfrm>
              <a:off x="3185" y="3542"/>
              <a:ext cx="2431" cy="346"/>
            </a:xfrm>
            <a:prstGeom prst="rect">
              <a:avLst/>
            </a:prstGeom>
            <a:noFill/>
            <a:ln w="12700" algn="ctr">
              <a:noFill/>
              <a:miter lim="800000"/>
              <a:headEnd/>
              <a:tailEnd/>
            </a:ln>
            <a:effectLst/>
          </p:spPr>
          <p:txBody>
            <a:bodyPr lIns="92075" tIns="0" rIns="92075" bIns="0">
              <a:spAutoFit/>
            </a:bodyPr>
            <a:lstStyle/>
            <a:p>
              <a:r>
                <a:rPr lang="en-US" sz="1800" b="1"/>
                <a:t>Where the information is entered, stored, used, and presented</a:t>
              </a:r>
            </a:p>
          </p:txBody>
        </p:sp>
      </p:grpSp>
      <p:grpSp>
        <p:nvGrpSpPr>
          <p:cNvPr id="1665038" name="Group 14"/>
          <p:cNvGrpSpPr>
            <a:grpSpLocks/>
          </p:cNvGrpSpPr>
          <p:nvPr/>
        </p:nvGrpSpPr>
        <p:grpSpPr bwMode="auto">
          <a:xfrm>
            <a:off x="1773238" y="3429000"/>
            <a:ext cx="7065962" cy="2057400"/>
            <a:chOff x="1117" y="2160"/>
            <a:chExt cx="4451" cy="1296"/>
          </a:xfrm>
        </p:grpSpPr>
        <p:grpSp>
          <p:nvGrpSpPr>
            <p:cNvPr id="1665039" name="Group 15"/>
            <p:cNvGrpSpPr>
              <a:grpSpLocks/>
            </p:cNvGrpSpPr>
            <p:nvPr/>
          </p:nvGrpSpPr>
          <p:grpSpPr bwMode="auto">
            <a:xfrm>
              <a:off x="1117" y="2160"/>
              <a:ext cx="1379" cy="1296"/>
              <a:chOff x="576" y="912"/>
              <a:chExt cx="2304" cy="1920"/>
            </a:xfrm>
          </p:grpSpPr>
          <p:sp>
            <p:nvSpPr>
              <p:cNvPr id="1665040" name="Oval 16"/>
              <p:cNvSpPr>
                <a:spLocks noChangeArrowheads="1"/>
              </p:cNvSpPr>
              <p:nvPr/>
            </p:nvSpPr>
            <p:spPr bwMode="auto">
              <a:xfrm>
                <a:off x="576" y="1577"/>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900" b="1" u="sng">
                    <a:solidFill>
                      <a:srgbClr val="000066"/>
                    </a:solidFill>
                  </a:rPr>
                  <a:t>Cost </a:t>
                </a:r>
              </a:p>
              <a:p>
                <a:pPr>
                  <a:buClrTx/>
                </a:pPr>
                <a:r>
                  <a:rPr lang="en-US" sz="900" b="1" u="sng">
                    <a:solidFill>
                      <a:srgbClr val="000066"/>
                    </a:solidFill>
                  </a:rPr>
                  <a:t>Planning</a:t>
                </a:r>
              </a:p>
            </p:txBody>
          </p:sp>
          <p:sp>
            <p:nvSpPr>
              <p:cNvPr id="1665041" name="Oval 17"/>
              <p:cNvSpPr>
                <a:spLocks noChangeArrowheads="1"/>
              </p:cNvSpPr>
              <p:nvPr/>
            </p:nvSpPr>
            <p:spPr bwMode="auto">
              <a:xfrm>
                <a:off x="1397" y="227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900" b="1" u="sng">
                    <a:solidFill>
                      <a:srgbClr val="000066"/>
                    </a:solidFill>
                  </a:rPr>
                  <a:t>Cost </a:t>
                </a:r>
              </a:p>
              <a:p>
                <a:pPr>
                  <a:buClrTx/>
                </a:pPr>
                <a:r>
                  <a:rPr lang="en-US" sz="900" b="1" u="sng">
                    <a:solidFill>
                      <a:srgbClr val="000066"/>
                    </a:solidFill>
                  </a:rPr>
                  <a:t>Controlling</a:t>
                </a:r>
              </a:p>
            </p:txBody>
          </p:sp>
          <p:sp>
            <p:nvSpPr>
              <p:cNvPr id="1665042" name="Oval 18"/>
              <p:cNvSpPr>
                <a:spLocks noChangeArrowheads="1"/>
              </p:cNvSpPr>
              <p:nvPr/>
            </p:nvSpPr>
            <p:spPr bwMode="auto">
              <a:xfrm>
                <a:off x="2217" y="1577"/>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900" b="1" u="sng">
                    <a:solidFill>
                      <a:srgbClr val="000066"/>
                    </a:solidFill>
                  </a:rPr>
                  <a:t>Cost </a:t>
                </a:r>
              </a:p>
              <a:p>
                <a:pPr>
                  <a:buClrTx/>
                </a:pPr>
                <a:r>
                  <a:rPr lang="en-US" sz="900" b="1" u="sng">
                    <a:solidFill>
                      <a:srgbClr val="000066"/>
                    </a:solidFill>
                  </a:rPr>
                  <a:t>Analysis</a:t>
                </a:r>
              </a:p>
            </p:txBody>
          </p:sp>
          <p:sp>
            <p:nvSpPr>
              <p:cNvPr id="1665043" name="Oval 19"/>
              <p:cNvSpPr>
                <a:spLocks noChangeArrowheads="1"/>
              </p:cNvSpPr>
              <p:nvPr/>
            </p:nvSpPr>
            <p:spPr bwMode="auto">
              <a:xfrm>
                <a:off x="1397" y="912"/>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900" b="1" u="sng">
                    <a:solidFill>
                      <a:srgbClr val="000066"/>
                    </a:solidFill>
                  </a:rPr>
                  <a:t>Cost </a:t>
                </a:r>
              </a:p>
              <a:p>
                <a:pPr>
                  <a:buClrTx/>
                </a:pPr>
                <a:r>
                  <a:rPr lang="en-US" sz="900" b="1" u="sng">
                    <a:solidFill>
                      <a:srgbClr val="000066"/>
                    </a:solidFill>
                  </a:rPr>
                  <a:t>Accounting</a:t>
                </a:r>
              </a:p>
            </p:txBody>
          </p:sp>
          <p:cxnSp>
            <p:nvCxnSpPr>
              <p:cNvPr id="1665044" name="AutoShape 20"/>
              <p:cNvCxnSpPr>
                <a:cxnSpLocks noChangeShapeType="1"/>
                <a:stCxn id="1665040" idx="0"/>
                <a:endCxn id="1665043" idx="2"/>
              </p:cNvCxnSpPr>
              <p:nvPr/>
            </p:nvCxnSpPr>
            <p:spPr bwMode="auto">
              <a:xfrm rot="16200000">
                <a:off x="958" y="1138"/>
                <a:ext cx="388" cy="490"/>
              </a:xfrm>
              <a:prstGeom prst="curvedConnector2">
                <a:avLst/>
              </a:prstGeom>
              <a:noFill/>
              <a:ln w="38100">
                <a:solidFill>
                  <a:srgbClr val="000099"/>
                </a:solidFill>
                <a:round/>
                <a:headEnd/>
                <a:tailEnd type="triangle" w="med" len="med"/>
              </a:ln>
              <a:effectLst/>
            </p:spPr>
          </p:cxnSp>
          <p:cxnSp>
            <p:nvCxnSpPr>
              <p:cNvPr id="1665045" name="AutoShape 21"/>
              <p:cNvCxnSpPr>
                <a:cxnSpLocks noChangeShapeType="1"/>
                <a:stCxn id="1665043" idx="6"/>
                <a:endCxn id="1665042" idx="0"/>
              </p:cNvCxnSpPr>
              <p:nvPr/>
            </p:nvCxnSpPr>
            <p:spPr bwMode="auto">
              <a:xfrm>
                <a:off x="2059" y="1189"/>
                <a:ext cx="490" cy="388"/>
              </a:xfrm>
              <a:prstGeom prst="curvedConnector2">
                <a:avLst/>
              </a:prstGeom>
              <a:noFill/>
              <a:ln w="38100">
                <a:solidFill>
                  <a:srgbClr val="000099"/>
                </a:solidFill>
                <a:round/>
                <a:headEnd/>
                <a:tailEnd type="triangle" w="med" len="med"/>
              </a:ln>
              <a:effectLst/>
            </p:spPr>
          </p:cxnSp>
          <p:cxnSp>
            <p:nvCxnSpPr>
              <p:cNvPr id="1665046" name="AutoShape 22"/>
              <p:cNvCxnSpPr>
                <a:cxnSpLocks noChangeShapeType="1"/>
                <a:stCxn id="1665042" idx="4"/>
                <a:endCxn id="1665041" idx="6"/>
              </p:cNvCxnSpPr>
              <p:nvPr/>
            </p:nvCxnSpPr>
            <p:spPr bwMode="auto">
              <a:xfrm rot="5400000">
                <a:off x="2091" y="2098"/>
                <a:ext cx="425" cy="490"/>
              </a:xfrm>
              <a:prstGeom prst="curvedConnector2">
                <a:avLst/>
              </a:prstGeom>
              <a:noFill/>
              <a:ln w="38100">
                <a:solidFill>
                  <a:srgbClr val="000099"/>
                </a:solidFill>
                <a:round/>
                <a:headEnd/>
                <a:tailEnd type="triangle" w="med" len="med"/>
              </a:ln>
              <a:effectLst/>
            </p:spPr>
          </p:cxnSp>
          <p:cxnSp>
            <p:nvCxnSpPr>
              <p:cNvPr id="1665047" name="AutoShape 23"/>
              <p:cNvCxnSpPr>
                <a:cxnSpLocks noChangeShapeType="1"/>
                <a:stCxn id="1665041" idx="2"/>
                <a:endCxn id="1665040" idx="4"/>
              </p:cNvCxnSpPr>
              <p:nvPr/>
            </p:nvCxnSpPr>
            <p:spPr bwMode="auto">
              <a:xfrm rot="10800000">
                <a:off x="907" y="2130"/>
                <a:ext cx="490" cy="425"/>
              </a:xfrm>
              <a:prstGeom prst="curvedConnector2">
                <a:avLst/>
              </a:prstGeom>
              <a:noFill/>
              <a:ln w="38100">
                <a:solidFill>
                  <a:srgbClr val="000099"/>
                </a:solidFill>
                <a:round/>
                <a:headEnd/>
                <a:tailEnd type="triangle" w="med" len="med"/>
              </a:ln>
              <a:effectLst/>
            </p:spPr>
          </p:cxnSp>
          <p:sp>
            <p:nvSpPr>
              <p:cNvPr id="1665048" name="Rectangle 24"/>
              <p:cNvSpPr>
                <a:spLocks noChangeArrowheads="1"/>
              </p:cNvSpPr>
              <p:nvPr/>
            </p:nvSpPr>
            <p:spPr bwMode="auto">
              <a:xfrm>
                <a:off x="1246" y="1678"/>
                <a:ext cx="1009" cy="513"/>
              </a:xfrm>
              <a:prstGeom prst="rect">
                <a:avLst/>
              </a:prstGeom>
              <a:noFill/>
              <a:ln w="9525" algn="ctr">
                <a:noFill/>
                <a:miter lim="800000"/>
                <a:headEnd/>
                <a:tailEnd/>
              </a:ln>
              <a:effectLst/>
            </p:spPr>
            <p:txBody>
              <a:bodyPr wrap="none">
                <a:spAutoFit/>
              </a:bodyPr>
              <a:lstStyle/>
              <a:p>
                <a:pPr>
                  <a:buClrTx/>
                </a:pPr>
                <a:r>
                  <a:rPr lang="en-US" sz="1000" b="1">
                    <a:solidFill>
                      <a:schemeClr val="tx2"/>
                    </a:solidFill>
                  </a:rPr>
                  <a:t>Cost </a:t>
                </a:r>
              </a:p>
              <a:p>
                <a:pPr>
                  <a:buClrTx/>
                </a:pPr>
                <a:r>
                  <a:rPr lang="en-US" sz="1000" b="1">
                    <a:solidFill>
                      <a:schemeClr val="tx2"/>
                    </a:solidFill>
                  </a:rPr>
                  <a:t>Management</a:t>
                </a:r>
              </a:p>
              <a:p>
                <a:pPr>
                  <a:buClrTx/>
                </a:pPr>
                <a:r>
                  <a:rPr lang="en-US" sz="1000" b="1">
                    <a:solidFill>
                      <a:schemeClr val="tx2"/>
                    </a:solidFill>
                  </a:rPr>
                  <a:t>Process</a:t>
                </a:r>
              </a:p>
            </p:txBody>
          </p:sp>
        </p:grpSp>
        <p:sp>
          <p:nvSpPr>
            <p:cNvPr id="1665049" name="Text Box 25"/>
            <p:cNvSpPr txBox="1">
              <a:spLocks noChangeArrowheads="1"/>
            </p:cNvSpPr>
            <p:nvPr/>
          </p:nvSpPr>
          <p:spPr bwMode="auto">
            <a:xfrm>
              <a:off x="3168" y="2534"/>
              <a:ext cx="2400" cy="346"/>
            </a:xfrm>
            <a:prstGeom prst="rect">
              <a:avLst/>
            </a:prstGeom>
            <a:noFill/>
            <a:ln w="12700" algn="ctr">
              <a:noFill/>
              <a:miter lim="800000"/>
              <a:headEnd/>
              <a:tailEnd/>
            </a:ln>
            <a:effectLst/>
          </p:spPr>
          <p:txBody>
            <a:bodyPr lIns="92075" tIns="0" rIns="92075" bIns="0">
              <a:spAutoFit/>
            </a:bodyPr>
            <a:lstStyle/>
            <a:p>
              <a:r>
                <a:rPr lang="en-US" sz="1800" b="1"/>
                <a:t>How the information is entered, stored, used, and presented</a:t>
              </a:r>
            </a:p>
          </p:txBody>
        </p:sp>
      </p:grpSp>
      <p:grpSp>
        <p:nvGrpSpPr>
          <p:cNvPr id="1665050" name="Group 26"/>
          <p:cNvGrpSpPr>
            <a:grpSpLocks/>
          </p:cNvGrpSpPr>
          <p:nvPr/>
        </p:nvGrpSpPr>
        <p:grpSpPr bwMode="auto">
          <a:xfrm>
            <a:off x="1219200" y="935038"/>
            <a:ext cx="7669213" cy="2265362"/>
            <a:chOff x="768" y="589"/>
            <a:chExt cx="4831" cy="1427"/>
          </a:xfrm>
        </p:grpSpPr>
        <p:sp>
          <p:nvSpPr>
            <p:cNvPr id="1665051" name="Line 27"/>
            <p:cNvSpPr>
              <a:spLocks noChangeShapeType="1"/>
            </p:cNvSpPr>
            <p:nvPr/>
          </p:nvSpPr>
          <p:spPr bwMode="auto">
            <a:xfrm>
              <a:off x="1448" y="590"/>
              <a:ext cx="0" cy="1282"/>
            </a:xfrm>
            <a:prstGeom prst="line">
              <a:avLst/>
            </a:prstGeom>
            <a:noFill/>
            <a:ln w="38100">
              <a:solidFill>
                <a:srgbClr val="990099"/>
              </a:solidFill>
              <a:prstDash val="dash"/>
              <a:round/>
              <a:headEnd/>
              <a:tailEnd/>
            </a:ln>
            <a:effectLst/>
          </p:spPr>
          <p:txBody>
            <a:bodyPr anchor="ctr"/>
            <a:lstStyle/>
            <a:p>
              <a:endParaRPr lang="en-US"/>
            </a:p>
          </p:txBody>
        </p:sp>
        <p:grpSp>
          <p:nvGrpSpPr>
            <p:cNvPr id="1665052" name="Group 28"/>
            <p:cNvGrpSpPr>
              <a:grpSpLocks/>
            </p:cNvGrpSpPr>
            <p:nvPr/>
          </p:nvGrpSpPr>
          <p:grpSpPr bwMode="auto">
            <a:xfrm>
              <a:off x="768" y="680"/>
              <a:ext cx="4831" cy="1336"/>
              <a:chOff x="768" y="680"/>
              <a:chExt cx="4831" cy="1336"/>
            </a:xfrm>
          </p:grpSpPr>
          <p:sp>
            <p:nvSpPr>
              <p:cNvPr id="1665053" name="Text Box 29"/>
              <p:cNvSpPr txBox="1">
                <a:spLocks noChangeArrowheads="1"/>
              </p:cNvSpPr>
              <p:nvPr/>
            </p:nvSpPr>
            <p:spPr bwMode="auto">
              <a:xfrm>
                <a:off x="3072" y="1104"/>
                <a:ext cx="2527" cy="346"/>
              </a:xfrm>
              <a:prstGeom prst="rect">
                <a:avLst/>
              </a:prstGeom>
              <a:noFill/>
              <a:ln w="12700" algn="ctr">
                <a:noFill/>
                <a:miter lim="800000"/>
                <a:headEnd/>
                <a:tailEnd/>
              </a:ln>
              <a:effectLst/>
            </p:spPr>
            <p:txBody>
              <a:bodyPr lIns="92075" tIns="0" rIns="92075" bIns="0">
                <a:spAutoFit/>
              </a:bodyPr>
              <a:lstStyle/>
              <a:p>
                <a:r>
                  <a:rPr lang="en-US" sz="1800" b="1"/>
                  <a:t>What/Why information is entered, stored, used, and presented</a:t>
                </a:r>
              </a:p>
            </p:txBody>
          </p:sp>
          <p:grpSp>
            <p:nvGrpSpPr>
              <p:cNvPr id="1665054" name="Group 30"/>
              <p:cNvGrpSpPr>
                <a:grpSpLocks/>
              </p:cNvGrpSpPr>
              <p:nvPr/>
            </p:nvGrpSpPr>
            <p:grpSpPr bwMode="auto">
              <a:xfrm>
                <a:off x="768" y="680"/>
                <a:ext cx="1920" cy="1336"/>
                <a:chOff x="768" y="528"/>
                <a:chExt cx="1920" cy="1336"/>
              </a:xfrm>
            </p:grpSpPr>
            <p:sp>
              <p:nvSpPr>
                <p:cNvPr id="1665055" name="Rectangle 31"/>
                <p:cNvSpPr>
                  <a:spLocks noChangeArrowheads="1"/>
                </p:cNvSpPr>
                <p:nvPr/>
              </p:nvSpPr>
              <p:spPr bwMode="auto">
                <a:xfrm>
                  <a:off x="853" y="777"/>
                  <a:ext cx="1835" cy="192"/>
                </a:xfrm>
                <a:prstGeom prst="rect">
                  <a:avLst/>
                </a:prstGeom>
                <a:noFill/>
                <a:ln w="9525" algn="ctr">
                  <a:noFill/>
                  <a:miter lim="800000"/>
                  <a:headEnd/>
                  <a:tailEnd/>
                </a:ln>
                <a:effectLst/>
              </p:spPr>
              <p:txBody>
                <a:bodyPr>
                  <a:spAutoFit/>
                </a:bodyPr>
                <a:lstStyle/>
                <a:p>
                  <a:pPr algn="l">
                    <a:buClrTx/>
                  </a:pPr>
                  <a:r>
                    <a:rPr lang="en-US" sz="1400">
                      <a:solidFill>
                        <a:schemeClr val="tx2"/>
                      </a:solidFill>
                    </a:rPr>
                    <a:t> </a:t>
                  </a:r>
                </a:p>
              </p:txBody>
            </p:sp>
            <p:sp>
              <p:nvSpPr>
                <p:cNvPr id="1665056" name="AutoShape 32"/>
                <p:cNvSpPr>
                  <a:spLocks noChangeArrowheads="1"/>
                </p:cNvSpPr>
                <p:nvPr/>
              </p:nvSpPr>
              <p:spPr bwMode="blackWhite">
                <a:xfrm>
                  <a:off x="1616" y="795"/>
                  <a:ext cx="385" cy="157"/>
                </a:xfrm>
                <a:prstGeom prst="chevron">
                  <a:avLst>
                    <a:gd name="adj" fmla="val 6130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500">
                      <a:solidFill>
                        <a:srgbClr val="000000"/>
                      </a:solidFill>
                      <a:cs typeface="Times New Roman" pitchFamily="18" charset="0"/>
                    </a:rPr>
                    <a:t>      </a:t>
                  </a:r>
                  <a:r>
                    <a:rPr lang="en-US" sz="500" b="1">
                      <a:solidFill>
                        <a:srgbClr val="000000"/>
                      </a:solidFill>
                      <a:cs typeface="Times New Roman" pitchFamily="18" charset="0"/>
                    </a:rPr>
                    <a:t>SSPA</a:t>
                  </a:r>
                  <a:r>
                    <a:rPr lang="en-US" sz="500">
                      <a:solidFill>
                        <a:srgbClr val="000000"/>
                      </a:solidFill>
                      <a:cs typeface="Times New Roman" pitchFamily="18" charset="0"/>
                    </a:rPr>
                    <a:t>:  </a:t>
                  </a:r>
                  <a:r>
                    <a:rPr lang="en-US" sz="400">
                      <a:solidFill>
                        <a:srgbClr val="000000"/>
                      </a:solidFill>
                      <a:cs typeface="Times New Roman" pitchFamily="18" charset="0"/>
                    </a:rPr>
                    <a:t>Manage</a:t>
                  </a:r>
                </a:p>
                <a:p>
                  <a:pPr marL="342900" indent="-342900" eaLnBrk="0" hangingPunct="0">
                    <a:lnSpc>
                      <a:spcPct val="85000"/>
                    </a:lnSpc>
                    <a:spcAft>
                      <a:spcPts val="200"/>
                    </a:spcAft>
                    <a:buFont typeface="Monotype Sorts" pitchFamily="2" charset="2"/>
                    <a:buNone/>
                  </a:pPr>
                  <a:r>
                    <a:rPr lang="en-US" sz="400">
                      <a:solidFill>
                        <a:srgbClr val="000000"/>
                      </a:solidFill>
                      <a:cs typeface="Times New Roman" pitchFamily="18" charset="0"/>
                    </a:rPr>
                    <a:t>        OCIE Inventory</a:t>
                  </a:r>
                  <a:endParaRPr lang="en-US" sz="400">
                    <a:cs typeface="Times New Roman" pitchFamily="18" charset="0"/>
                  </a:endParaRPr>
                </a:p>
                <a:p>
                  <a:pPr marL="342900" indent="-342900" eaLnBrk="0" hangingPunct="0">
                    <a:spcAft>
                      <a:spcPts val="200"/>
                    </a:spcAft>
                    <a:buFont typeface="Monotype Sorts" pitchFamily="2" charset="2"/>
                    <a:buNone/>
                  </a:pPr>
                  <a:endParaRPr lang="en-US" sz="500">
                    <a:cs typeface="Times New Roman" pitchFamily="18" charset="0"/>
                  </a:endParaRPr>
                </a:p>
              </p:txBody>
            </p:sp>
            <p:sp>
              <p:nvSpPr>
                <p:cNvPr id="1665057" name="AutoShape 33"/>
                <p:cNvSpPr>
                  <a:spLocks noChangeArrowheads="1"/>
                </p:cNvSpPr>
                <p:nvPr/>
              </p:nvSpPr>
              <p:spPr bwMode="blackWhite">
                <a:xfrm>
                  <a:off x="1619" y="973"/>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500">
                      <a:solidFill>
                        <a:srgbClr val="000000"/>
                      </a:solidFill>
                      <a:cs typeface="Times New Roman" pitchFamily="18" charset="0"/>
                    </a:rPr>
                    <a:t>     </a:t>
                  </a:r>
                  <a:r>
                    <a:rPr lang="en-US" sz="500" b="1">
                      <a:solidFill>
                        <a:srgbClr val="000000"/>
                      </a:solidFill>
                      <a:cs typeface="Times New Roman" pitchFamily="18" charset="0"/>
                    </a:rPr>
                    <a:t>SSPB:</a:t>
                  </a:r>
                  <a:r>
                    <a:rPr lang="en-US" sz="500">
                      <a:solidFill>
                        <a:srgbClr val="000000"/>
                      </a:solidFill>
                      <a:cs typeface="Times New Roman" pitchFamily="18" charset="0"/>
                    </a:rPr>
                    <a:t>  </a:t>
                  </a:r>
                  <a:r>
                    <a:rPr lang="en-US" sz="400">
                      <a:solidFill>
                        <a:srgbClr val="000000"/>
                      </a:solidFill>
                      <a:cs typeface="Times New Roman" pitchFamily="18" charset="0"/>
                    </a:rPr>
                    <a:t>Issue </a:t>
                  </a:r>
                </a:p>
                <a:p>
                  <a:pPr marL="342900" indent="-342900" eaLnBrk="0" hangingPunct="0">
                    <a:lnSpc>
                      <a:spcPct val="85000"/>
                    </a:lnSpc>
                    <a:spcAft>
                      <a:spcPts val="200"/>
                    </a:spcAft>
                    <a:buFont typeface="Monotype Sorts" pitchFamily="2" charset="2"/>
                    <a:buNone/>
                  </a:pPr>
                  <a:r>
                    <a:rPr lang="en-US" sz="400">
                      <a:solidFill>
                        <a:srgbClr val="000000"/>
                      </a:solidFill>
                      <a:cs typeface="Times New Roman" pitchFamily="18" charset="0"/>
                    </a:rPr>
                    <a:t>	   OCIE to Soldier</a:t>
                  </a:r>
                </a:p>
                <a:p>
                  <a:pPr marL="342900" indent="-342900" eaLnBrk="0" hangingPunct="0">
                    <a:lnSpc>
                      <a:spcPct val="85000"/>
                    </a:lnSpc>
                    <a:spcAft>
                      <a:spcPts val="200"/>
                    </a:spcAft>
                    <a:buFont typeface="Monotype Sorts" pitchFamily="2" charset="2"/>
                    <a:buNone/>
                  </a:pPr>
                  <a:endParaRPr lang="en-US" sz="400">
                    <a:cs typeface="Times New Roman" pitchFamily="18" charset="0"/>
                  </a:endParaRPr>
                </a:p>
                <a:p>
                  <a:pPr marL="342900" indent="-342900" eaLnBrk="0" hangingPunct="0">
                    <a:spcAft>
                      <a:spcPts val="200"/>
                    </a:spcAft>
                    <a:buFont typeface="Monotype Sorts" pitchFamily="2" charset="2"/>
                    <a:buNone/>
                  </a:pPr>
                  <a:endParaRPr lang="en-US" sz="500">
                    <a:cs typeface="Times New Roman" pitchFamily="18" charset="0"/>
                  </a:endParaRPr>
                </a:p>
              </p:txBody>
            </p:sp>
            <p:sp>
              <p:nvSpPr>
                <p:cNvPr id="1665058" name="AutoShape 34"/>
                <p:cNvSpPr>
                  <a:spLocks noChangeArrowheads="1"/>
                </p:cNvSpPr>
                <p:nvPr/>
              </p:nvSpPr>
              <p:spPr bwMode="blackWhite">
                <a:xfrm>
                  <a:off x="1621" y="1150"/>
                  <a:ext cx="385" cy="156"/>
                </a:xfrm>
                <a:prstGeom prst="chevron">
                  <a:avLst>
                    <a:gd name="adj" fmla="val 61699"/>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a:solidFill>
                        <a:srgbClr val="000000"/>
                      </a:solidFill>
                      <a:cs typeface="Times New Roman" pitchFamily="18" charset="0"/>
                    </a:rPr>
                    <a:t>   </a:t>
                  </a:r>
                </a:p>
                <a:p>
                  <a:pPr marL="342900" indent="-342900" eaLnBrk="0" hangingPunct="0">
                    <a:lnSpc>
                      <a:spcPct val="85000"/>
                    </a:lnSpc>
                    <a:buFont typeface="Monotype Sorts" pitchFamily="2" charset="2"/>
                    <a:buNone/>
                  </a:pPr>
                  <a:r>
                    <a:rPr lang="en-US" sz="500">
                      <a:solidFill>
                        <a:srgbClr val="000000"/>
                      </a:solidFill>
                      <a:cs typeface="Times New Roman" pitchFamily="18" charset="0"/>
                    </a:rPr>
                    <a:t>   </a:t>
                  </a:r>
                  <a:r>
                    <a:rPr lang="en-US" sz="500" b="1">
                      <a:solidFill>
                        <a:srgbClr val="000000"/>
                      </a:solidFill>
                      <a:cs typeface="Times New Roman" pitchFamily="18" charset="0"/>
                    </a:rPr>
                    <a:t>SSPC:</a:t>
                  </a:r>
                  <a:r>
                    <a:rPr lang="en-US" sz="500">
                      <a:solidFill>
                        <a:srgbClr val="000000"/>
                      </a:solidFill>
                      <a:cs typeface="Times New Roman" pitchFamily="18" charset="0"/>
                    </a:rPr>
                    <a:t>  </a:t>
                  </a:r>
                  <a:r>
                    <a:rPr lang="en-US" sz="400">
                      <a:solidFill>
                        <a:srgbClr val="000000"/>
                      </a:solidFill>
                      <a:cs typeface="Times New Roman" pitchFamily="18" charset="0"/>
                    </a:rPr>
                    <a:t>Issue  </a:t>
                  </a:r>
                </a:p>
                <a:p>
                  <a:pPr marL="342900" indent="-342900" eaLnBrk="0" hangingPunct="0">
                    <a:lnSpc>
                      <a:spcPct val="85000"/>
                    </a:lnSpc>
                    <a:buFont typeface="Monotype Sorts" pitchFamily="2" charset="2"/>
                    <a:buNone/>
                  </a:pPr>
                  <a:r>
                    <a:rPr lang="en-US" sz="400">
                      <a:solidFill>
                        <a:srgbClr val="000000"/>
                      </a:solidFill>
                      <a:cs typeface="Times New Roman" pitchFamily="18" charset="0"/>
                    </a:rPr>
                    <a:t>           Clothing to Initial </a:t>
                  </a:r>
                </a:p>
                <a:p>
                  <a:pPr marL="342900" indent="-342900" eaLnBrk="0" hangingPunct="0">
                    <a:lnSpc>
                      <a:spcPct val="85000"/>
                    </a:lnSpc>
                    <a:buFont typeface="Monotype Sorts" pitchFamily="2" charset="2"/>
                    <a:buNone/>
                  </a:pPr>
                  <a:r>
                    <a:rPr lang="en-US" sz="400">
                      <a:solidFill>
                        <a:srgbClr val="000000"/>
                      </a:solidFill>
                      <a:cs typeface="Times New Roman" pitchFamily="18" charset="0"/>
                    </a:rPr>
                    <a:t>         Training Soldier</a:t>
                  </a:r>
                </a:p>
                <a:p>
                  <a:pPr marL="342900" indent="-342900" eaLnBrk="0" hangingPunct="0">
                    <a:lnSpc>
                      <a:spcPct val="85000"/>
                    </a:lnSpc>
                    <a:buFont typeface="Monotype Sorts" pitchFamily="2" charset="2"/>
                    <a:buNone/>
                  </a:pPr>
                  <a:endParaRPr lang="en-US" sz="400">
                    <a:cs typeface="Times New Roman" pitchFamily="18" charset="0"/>
                  </a:endParaRPr>
                </a:p>
                <a:p>
                  <a:pPr marL="342900" indent="-342900" eaLnBrk="0" hangingPunct="0">
                    <a:spcAft>
                      <a:spcPts val="200"/>
                    </a:spcAft>
                    <a:buFont typeface="Monotype Sorts" pitchFamily="2" charset="2"/>
                    <a:buNone/>
                  </a:pPr>
                  <a:endParaRPr lang="en-US" sz="500">
                    <a:cs typeface="Times New Roman" pitchFamily="18" charset="0"/>
                  </a:endParaRPr>
                </a:p>
              </p:txBody>
            </p:sp>
            <p:sp>
              <p:nvSpPr>
                <p:cNvPr id="1665059" name="AutoShape 35"/>
                <p:cNvSpPr>
                  <a:spLocks noChangeArrowheads="1"/>
                </p:cNvSpPr>
                <p:nvPr/>
              </p:nvSpPr>
              <p:spPr bwMode="blackWhite">
                <a:xfrm>
                  <a:off x="1619" y="1327"/>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500">
                      <a:solidFill>
                        <a:srgbClr val="000000"/>
                      </a:solidFill>
                      <a:cs typeface="Times New Roman" pitchFamily="18" charset="0"/>
                    </a:rPr>
                    <a:t>  </a:t>
                  </a:r>
                  <a:r>
                    <a:rPr lang="en-US" sz="500" b="1">
                      <a:solidFill>
                        <a:srgbClr val="000000"/>
                      </a:solidFill>
                      <a:cs typeface="Times New Roman" pitchFamily="18" charset="0"/>
                    </a:rPr>
                    <a:t>SSPD:</a:t>
                  </a:r>
                  <a:r>
                    <a:rPr lang="en-US" sz="500">
                      <a:solidFill>
                        <a:srgbClr val="000000"/>
                      </a:solidFill>
                      <a:cs typeface="Times New Roman" pitchFamily="18" charset="0"/>
                    </a:rPr>
                    <a:t>  </a:t>
                  </a:r>
                  <a:r>
                    <a:rPr lang="en-US" sz="400">
                      <a:solidFill>
                        <a:srgbClr val="000000"/>
                      </a:solidFill>
                      <a:cs typeface="Times New Roman" pitchFamily="18" charset="0"/>
                    </a:rPr>
                    <a:t>Accept </a:t>
                  </a:r>
                </a:p>
                <a:p>
                  <a:pPr marL="342900" indent="-342900" eaLnBrk="0" hangingPunct="0">
                    <a:lnSpc>
                      <a:spcPct val="85000"/>
                    </a:lnSpc>
                    <a:spcAft>
                      <a:spcPts val="200"/>
                    </a:spcAft>
                    <a:buFont typeface="Monotype Sorts" pitchFamily="2" charset="2"/>
                    <a:buNone/>
                  </a:pPr>
                  <a:r>
                    <a:rPr lang="en-US" sz="400">
                      <a:solidFill>
                        <a:srgbClr val="000000"/>
                      </a:solidFill>
                      <a:cs typeface="Times New Roman" pitchFamily="18" charset="0"/>
                    </a:rPr>
                    <a:t>    OCI Turn-Ins</a:t>
                  </a:r>
                </a:p>
                <a:p>
                  <a:pPr marL="342900" indent="-342900" eaLnBrk="0" hangingPunct="0">
                    <a:lnSpc>
                      <a:spcPct val="85000"/>
                    </a:lnSpc>
                    <a:spcAft>
                      <a:spcPts val="200"/>
                    </a:spcAft>
                    <a:buFont typeface="Monotype Sorts" pitchFamily="2" charset="2"/>
                    <a:buNone/>
                  </a:pPr>
                  <a:endParaRPr lang="en-US" sz="400">
                    <a:cs typeface="Times New Roman" pitchFamily="18" charset="0"/>
                  </a:endParaRPr>
                </a:p>
                <a:p>
                  <a:pPr marL="342900" indent="-342900" eaLnBrk="0" hangingPunct="0">
                    <a:spcAft>
                      <a:spcPts val="200"/>
                    </a:spcAft>
                    <a:buFont typeface="Monotype Sorts" pitchFamily="2" charset="2"/>
                    <a:buNone/>
                  </a:pPr>
                  <a:endParaRPr lang="en-US" sz="400">
                    <a:cs typeface="Times New Roman" pitchFamily="18" charset="0"/>
                  </a:endParaRPr>
                </a:p>
              </p:txBody>
            </p:sp>
            <p:sp>
              <p:nvSpPr>
                <p:cNvPr id="1665060" name="AutoShape 36"/>
                <p:cNvSpPr>
                  <a:spLocks noChangeArrowheads="1"/>
                </p:cNvSpPr>
                <p:nvPr/>
              </p:nvSpPr>
              <p:spPr bwMode="blackWhite">
                <a:xfrm>
                  <a:off x="1619" y="1504"/>
                  <a:ext cx="384" cy="158"/>
                </a:xfrm>
                <a:prstGeom prst="chevron">
                  <a:avLst>
                    <a:gd name="adj" fmla="val 60759"/>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a:solidFill>
                        <a:srgbClr val="000000"/>
                      </a:solidFill>
                      <a:cs typeface="Times New Roman" pitchFamily="18" charset="0"/>
                    </a:rPr>
                    <a:t>   </a:t>
                  </a:r>
                </a:p>
                <a:p>
                  <a:pPr marL="342900" indent="-342900" eaLnBrk="0" hangingPunct="0">
                    <a:lnSpc>
                      <a:spcPct val="85000"/>
                    </a:lnSpc>
                    <a:spcAft>
                      <a:spcPts val="200"/>
                    </a:spcAft>
                    <a:buFont typeface="Monotype Sorts" pitchFamily="2" charset="2"/>
                    <a:buNone/>
                  </a:pPr>
                  <a:r>
                    <a:rPr lang="en-US" sz="500">
                      <a:solidFill>
                        <a:srgbClr val="000000"/>
                      </a:solidFill>
                      <a:cs typeface="Times New Roman" pitchFamily="18" charset="0"/>
                    </a:rPr>
                    <a:t>  </a:t>
                  </a:r>
                  <a:r>
                    <a:rPr lang="en-US" sz="500" b="1">
                      <a:solidFill>
                        <a:srgbClr val="000000"/>
                      </a:solidFill>
                      <a:cs typeface="Times New Roman" pitchFamily="18" charset="0"/>
                    </a:rPr>
                    <a:t>SSPE:</a:t>
                  </a:r>
                  <a:r>
                    <a:rPr lang="en-US" sz="500">
                      <a:solidFill>
                        <a:srgbClr val="000000"/>
                      </a:solidFill>
                      <a:cs typeface="Times New Roman" pitchFamily="18" charset="0"/>
                    </a:rPr>
                    <a:t>  </a:t>
                  </a:r>
                  <a:r>
                    <a:rPr lang="en-US" sz="400">
                      <a:solidFill>
                        <a:srgbClr val="000000"/>
                      </a:solidFill>
                      <a:cs typeface="Times New Roman" pitchFamily="18" charset="0"/>
                    </a:rPr>
                    <a:t>Receive </a:t>
                  </a:r>
                </a:p>
                <a:p>
                  <a:pPr marL="342900" indent="-342900" eaLnBrk="0" hangingPunct="0">
                    <a:lnSpc>
                      <a:spcPct val="85000"/>
                    </a:lnSpc>
                    <a:spcAft>
                      <a:spcPts val="200"/>
                    </a:spcAft>
                    <a:buFont typeface="Monotype Sorts" pitchFamily="2" charset="2"/>
                    <a:buNone/>
                  </a:pPr>
                  <a:r>
                    <a:rPr lang="en-US" sz="400">
                      <a:solidFill>
                        <a:srgbClr val="000000"/>
                      </a:solidFill>
                      <a:cs typeface="Times New Roman" pitchFamily="18" charset="0"/>
                    </a:rPr>
                    <a:t>  &amp; Process </a:t>
                  </a:r>
                </a:p>
                <a:p>
                  <a:pPr marL="342900" indent="-342900" eaLnBrk="0" hangingPunct="0">
                    <a:lnSpc>
                      <a:spcPct val="85000"/>
                    </a:lnSpc>
                    <a:spcAft>
                      <a:spcPts val="200"/>
                    </a:spcAft>
                    <a:buFont typeface="Monotype Sorts" pitchFamily="2" charset="2"/>
                    <a:buNone/>
                  </a:pPr>
                  <a:r>
                    <a:rPr lang="en-US" sz="400">
                      <a:solidFill>
                        <a:srgbClr val="000000"/>
                      </a:solidFill>
                      <a:cs typeface="Times New Roman" pitchFamily="18" charset="0"/>
                    </a:rPr>
                    <a:t> Shipments</a:t>
                  </a:r>
                  <a:endParaRPr lang="en-US" sz="400">
                    <a:cs typeface="Times New Roman" pitchFamily="18" charset="0"/>
                  </a:endParaRPr>
                </a:p>
                <a:p>
                  <a:pPr marL="342900" indent="-342900" eaLnBrk="0" hangingPunct="0">
                    <a:spcAft>
                      <a:spcPts val="200"/>
                    </a:spcAft>
                    <a:buFont typeface="Monotype Sorts" pitchFamily="2" charset="2"/>
                    <a:buNone/>
                  </a:pPr>
                  <a:endParaRPr lang="en-US" sz="500">
                    <a:cs typeface="Times New Roman" pitchFamily="18" charset="0"/>
                  </a:endParaRPr>
                </a:p>
              </p:txBody>
            </p:sp>
            <p:sp>
              <p:nvSpPr>
                <p:cNvPr id="1665061" name="AutoShape 37"/>
                <p:cNvSpPr>
                  <a:spLocks noChangeArrowheads="1"/>
                </p:cNvSpPr>
                <p:nvPr/>
              </p:nvSpPr>
              <p:spPr bwMode="blackWhite">
                <a:xfrm>
                  <a:off x="1619" y="1685"/>
                  <a:ext cx="384" cy="157"/>
                </a:xfrm>
                <a:prstGeom prst="chevron">
                  <a:avLst>
                    <a:gd name="adj" fmla="val 61146"/>
                  </a:avLst>
                </a:prstGeom>
                <a:solidFill>
                  <a:schemeClr val="accent1"/>
                </a:solidFill>
                <a:ln w="12700" algn="ctr">
                  <a:solidFill>
                    <a:schemeClr val="tx1"/>
                  </a:solidFill>
                  <a:miter lim="800000"/>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500">
                      <a:solidFill>
                        <a:srgbClr val="000000"/>
                      </a:solidFill>
                      <a:cs typeface="Times New Roman" pitchFamily="18" charset="0"/>
                    </a:rPr>
                    <a:t>   </a:t>
                  </a:r>
                </a:p>
                <a:p>
                  <a:pPr marL="342900" indent="-342900" eaLnBrk="0" hangingPunct="0">
                    <a:spcAft>
                      <a:spcPts val="200"/>
                    </a:spcAft>
                    <a:buFont typeface="Monotype Sorts" pitchFamily="2" charset="2"/>
                    <a:buNone/>
                  </a:pPr>
                  <a:r>
                    <a:rPr lang="en-US" sz="500" b="1">
                      <a:solidFill>
                        <a:srgbClr val="000000"/>
                      </a:solidFill>
                      <a:cs typeface="Times New Roman" pitchFamily="18" charset="0"/>
                    </a:rPr>
                    <a:t>SSPF:</a:t>
                  </a:r>
                  <a:r>
                    <a:rPr lang="en-US" sz="500">
                      <a:solidFill>
                        <a:srgbClr val="000000"/>
                      </a:solidFill>
                      <a:cs typeface="Times New Roman" pitchFamily="18" charset="0"/>
                    </a:rPr>
                    <a:t>  </a:t>
                  </a:r>
                  <a:r>
                    <a:rPr lang="en-US" sz="400">
                      <a:solidFill>
                        <a:srgbClr val="000000"/>
                      </a:solidFill>
                      <a:cs typeface="Times New Roman" pitchFamily="18" charset="0"/>
                    </a:rPr>
                    <a:t>Manage </a:t>
                  </a:r>
                </a:p>
                <a:p>
                  <a:pPr marL="342900" indent="-342900" eaLnBrk="0" hangingPunct="0">
                    <a:spcAft>
                      <a:spcPts val="200"/>
                    </a:spcAft>
                    <a:buFont typeface="Monotype Sorts" pitchFamily="2" charset="2"/>
                    <a:buNone/>
                  </a:pPr>
                  <a:r>
                    <a:rPr lang="en-US" sz="400">
                      <a:solidFill>
                        <a:srgbClr val="000000"/>
                      </a:solidFill>
                      <a:cs typeface="Times New Roman" pitchFamily="18" charset="0"/>
                    </a:rPr>
                    <a:t> Chemical Defense </a:t>
                  </a:r>
                </a:p>
                <a:p>
                  <a:pPr marL="342900" indent="-342900" eaLnBrk="0" hangingPunct="0">
                    <a:spcAft>
                      <a:spcPts val="200"/>
                    </a:spcAft>
                    <a:buFont typeface="Monotype Sorts" pitchFamily="2" charset="2"/>
                    <a:buNone/>
                  </a:pPr>
                  <a:r>
                    <a:rPr lang="en-US" sz="400">
                      <a:solidFill>
                        <a:srgbClr val="000000"/>
                      </a:solidFill>
                      <a:cs typeface="Times New Roman" pitchFamily="18" charset="0"/>
                    </a:rPr>
                    <a:t>Equipment</a:t>
                  </a:r>
                  <a:endParaRPr lang="en-US" sz="400">
                    <a:cs typeface="Times New Roman" pitchFamily="18" charset="0"/>
                  </a:endParaRPr>
                </a:p>
                <a:p>
                  <a:pPr marL="342900" indent="-342900" eaLnBrk="0" hangingPunct="0">
                    <a:spcAft>
                      <a:spcPts val="200"/>
                    </a:spcAft>
                    <a:buFont typeface="Monotype Sorts" pitchFamily="2" charset="2"/>
                    <a:buNone/>
                  </a:pPr>
                  <a:endParaRPr lang="en-US" sz="400">
                    <a:cs typeface="Times New Roman" pitchFamily="18" charset="0"/>
                  </a:endParaRPr>
                </a:p>
              </p:txBody>
            </p:sp>
            <p:grpSp>
              <p:nvGrpSpPr>
                <p:cNvPr id="1665062" name="Group 38"/>
                <p:cNvGrpSpPr>
                  <a:grpSpLocks/>
                </p:cNvGrpSpPr>
                <p:nvPr/>
              </p:nvGrpSpPr>
              <p:grpSpPr bwMode="auto">
                <a:xfrm>
                  <a:off x="1568" y="869"/>
                  <a:ext cx="121" cy="896"/>
                  <a:chOff x="1544" y="1500"/>
                  <a:chExt cx="344" cy="2464"/>
                </a:xfrm>
              </p:grpSpPr>
              <p:sp>
                <p:nvSpPr>
                  <p:cNvPr id="1665063" name="Line 39"/>
                  <p:cNvSpPr>
                    <a:spLocks noChangeShapeType="1"/>
                  </p:cNvSpPr>
                  <p:nvPr/>
                </p:nvSpPr>
                <p:spPr bwMode="blackWhite">
                  <a:xfrm>
                    <a:off x="1552" y="150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5064" name="Line 40"/>
                  <p:cNvSpPr>
                    <a:spLocks noChangeShapeType="1"/>
                  </p:cNvSpPr>
                  <p:nvPr/>
                </p:nvSpPr>
                <p:spPr bwMode="blackWhite">
                  <a:xfrm>
                    <a:off x="1552" y="200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5065" name="Line 41"/>
                  <p:cNvSpPr>
                    <a:spLocks noChangeShapeType="1"/>
                  </p:cNvSpPr>
                  <p:nvPr/>
                </p:nvSpPr>
                <p:spPr bwMode="blackWhite">
                  <a:xfrm>
                    <a:off x="1552" y="2472"/>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5066" name="Line 42"/>
                  <p:cNvSpPr>
                    <a:spLocks noChangeShapeType="1"/>
                  </p:cNvSpPr>
                  <p:nvPr/>
                </p:nvSpPr>
                <p:spPr bwMode="blackWhite">
                  <a:xfrm>
                    <a:off x="1552" y="2976"/>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5067" name="Line 43"/>
                  <p:cNvSpPr>
                    <a:spLocks noChangeShapeType="1"/>
                  </p:cNvSpPr>
                  <p:nvPr/>
                </p:nvSpPr>
                <p:spPr bwMode="blackWhite">
                  <a:xfrm>
                    <a:off x="1552" y="3464"/>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5068" name="Line 44"/>
                  <p:cNvSpPr>
                    <a:spLocks noChangeShapeType="1"/>
                  </p:cNvSpPr>
                  <p:nvPr/>
                </p:nvSpPr>
                <p:spPr bwMode="blackWhite">
                  <a:xfrm>
                    <a:off x="1548" y="3960"/>
                    <a:ext cx="336" cy="0"/>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1665069" name="Line 45"/>
                  <p:cNvSpPr>
                    <a:spLocks noChangeShapeType="1"/>
                  </p:cNvSpPr>
                  <p:nvPr/>
                </p:nvSpPr>
                <p:spPr bwMode="blackWhite">
                  <a:xfrm flipH="1">
                    <a:off x="1544" y="1500"/>
                    <a:ext cx="4" cy="2464"/>
                  </a:xfrm>
                  <a:prstGeom prst="line">
                    <a:avLst/>
                  </a:prstGeom>
                  <a:noFill/>
                  <a:ln w="12700">
                    <a:solidFill>
                      <a:schemeClr val="tx1"/>
                    </a:solidFill>
                    <a:round/>
                    <a:headEnd/>
                    <a:tailEnd/>
                  </a:ln>
                  <a:effectLst/>
                </p:spPr>
                <p:txBody>
                  <a:bodyPr lIns="92075" tIns="46038" rIns="92075" bIns="46038"/>
                  <a:lstStyle/>
                  <a:p>
                    <a:endParaRPr lang="en-US"/>
                  </a:p>
                </p:txBody>
              </p:sp>
            </p:grpSp>
            <p:sp>
              <p:nvSpPr>
                <p:cNvPr id="1665070" name="Rectangle 46"/>
                <p:cNvSpPr>
                  <a:spLocks noChangeArrowheads="1"/>
                </p:cNvSpPr>
                <p:nvPr/>
              </p:nvSpPr>
              <p:spPr bwMode="auto">
                <a:xfrm>
                  <a:off x="1091" y="1093"/>
                  <a:ext cx="257" cy="212"/>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500" b="1">
                      <a:cs typeface="Times New Roman" pitchFamily="18" charset="0"/>
                    </a:rPr>
                    <a:t>Central Issue facility</a:t>
                  </a:r>
                </a:p>
              </p:txBody>
            </p:sp>
            <p:grpSp>
              <p:nvGrpSpPr>
                <p:cNvPr id="1665071" name="Group 47"/>
                <p:cNvGrpSpPr>
                  <a:grpSpLocks/>
                </p:cNvGrpSpPr>
                <p:nvPr/>
              </p:nvGrpSpPr>
              <p:grpSpPr bwMode="auto">
                <a:xfrm>
                  <a:off x="1242" y="1245"/>
                  <a:ext cx="233" cy="149"/>
                  <a:chOff x="592" y="1696"/>
                  <a:chExt cx="954" cy="575"/>
                </a:xfrm>
              </p:grpSpPr>
              <p:sp>
                <p:nvSpPr>
                  <p:cNvPr id="1665072" name="Freeform 48"/>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65073" name="Text Box 49"/>
                  <p:cNvSpPr txBox="1">
                    <a:spLocks noChangeArrowheads="1"/>
                  </p:cNvSpPr>
                  <p:nvPr/>
                </p:nvSpPr>
                <p:spPr bwMode="blackWhite">
                  <a:xfrm>
                    <a:off x="592" y="1901"/>
                    <a:ext cx="954" cy="370"/>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400" b="1">
                        <a:cs typeface="Times New Roman" pitchFamily="18" charset="0"/>
                      </a:rPr>
                      <a:t> CIVHR </a:t>
                    </a:r>
                    <a:endParaRPr lang="en-US" sz="400" b="1">
                      <a:solidFill>
                        <a:srgbClr val="000000"/>
                      </a:solidFill>
                      <a:cs typeface="Times New Roman" pitchFamily="18" charset="0"/>
                    </a:endParaRPr>
                  </a:p>
                </p:txBody>
              </p:sp>
            </p:grpSp>
            <p:grpSp>
              <p:nvGrpSpPr>
                <p:cNvPr id="1665074" name="Group 50"/>
                <p:cNvGrpSpPr>
                  <a:grpSpLocks/>
                </p:cNvGrpSpPr>
                <p:nvPr/>
              </p:nvGrpSpPr>
              <p:grpSpPr bwMode="auto">
                <a:xfrm>
                  <a:off x="1236" y="1401"/>
                  <a:ext cx="245" cy="149"/>
                  <a:chOff x="571" y="1696"/>
                  <a:chExt cx="1002" cy="575"/>
                </a:xfrm>
              </p:grpSpPr>
              <p:sp>
                <p:nvSpPr>
                  <p:cNvPr id="1665075" name="Freeform 51"/>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65076" name="Text Box 52"/>
                  <p:cNvSpPr txBox="1">
                    <a:spLocks noChangeArrowheads="1"/>
                  </p:cNvSpPr>
                  <p:nvPr/>
                </p:nvSpPr>
                <p:spPr bwMode="blackWhite">
                  <a:xfrm>
                    <a:off x="571" y="1901"/>
                    <a:ext cx="1002" cy="370"/>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400" b="1">
                        <a:cs typeface="Times New Roman" pitchFamily="18" charset="0"/>
                      </a:rPr>
                      <a:t> CNTHR </a:t>
                    </a:r>
                    <a:endParaRPr lang="en-US" sz="400" b="1">
                      <a:solidFill>
                        <a:srgbClr val="000000"/>
                      </a:solidFill>
                      <a:cs typeface="Times New Roman" pitchFamily="18" charset="0"/>
                    </a:endParaRPr>
                  </a:p>
                </p:txBody>
              </p:sp>
            </p:grpSp>
            <p:sp>
              <p:nvSpPr>
                <p:cNvPr id="1665077" name="Rectangle 53"/>
                <p:cNvSpPr>
                  <a:spLocks noChangeArrowheads="1"/>
                </p:cNvSpPr>
                <p:nvPr/>
              </p:nvSpPr>
              <p:spPr bwMode="auto">
                <a:xfrm>
                  <a:off x="1091" y="1336"/>
                  <a:ext cx="202" cy="112"/>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500">
                      <a:solidFill>
                        <a:srgbClr val="000000"/>
                      </a:solidFill>
                      <a:latin typeface="Tahoma" pitchFamily="34" charset="0"/>
                      <a:cs typeface="Times New Roman" pitchFamily="18" charset="0"/>
                    </a:rPr>
                    <a:t>Civilian </a:t>
                  </a:r>
                </a:p>
                <a:p>
                  <a:pPr marL="342900" indent="-342900" algn="l" eaLnBrk="0" hangingPunct="0">
                    <a:spcAft>
                      <a:spcPts val="200"/>
                    </a:spcAft>
                    <a:buFont typeface="Monotype Sorts" pitchFamily="2" charset="2"/>
                    <a:buNone/>
                  </a:pPr>
                  <a:r>
                    <a:rPr lang="en-US" sz="500">
                      <a:solidFill>
                        <a:srgbClr val="000000"/>
                      </a:solidFill>
                      <a:latin typeface="Tahoma" pitchFamily="34" charset="0"/>
                      <a:cs typeface="Times New Roman" pitchFamily="18" charset="0"/>
                    </a:rPr>
                    <a:t>Employees </a:t>
                  </a:r>
                  <a:endParaRPr lang="en-US" sz="400">
                    <a:cs typeface="Times New Roman" pitchFamily="18" charset="0"/>
                  </a:endParaRPr>
                </a:p>
              </p:txBody>
            </p:sp>
            <p:sp>
              <p:nvSpPr>
                <p:cNvPr id="1665078" name="Rectangle 54"/>
                <p:cNvSpPr>
                  <a:spLocks noChangeArrowheads="1"/>
                </p:cNvSpPr>
                <p:nvPr/>
              </p:nvSpPr>
              <p:spPr bwMode="auto">
                <a:xfrm>
                  <a:off x="1082" y="1480"/>
                  <a:ext cx="214" cy="48"/>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500">
                      <a:solidFill>
                        <a:srgbClr val="000000"/>
                      </a:solidFill>
                      <a:latin typeface="Tahoma" pitchFamily="34" charset="0"/>
                      <a:cs typeface="Times New Roman" pitchFamily="18" charset="0"/>
                    </a:rPr>
                    <a:t>Contractors </a:t>
                  </a:r>
                  <a:endParaRPr lang="en-US" sz="400">
                    <a:cs typeface="Times New Roman" pitchFamily="18" charset="0"/>
                  </a:endParaRPr>
                </a:p>
              </p:txBody>
            </p:sp>
            <p:sp>
              <p:nvSpPr>
                <p:cNvPr id="1665079" name="Rectangle 55"/>
                <p:cNvSpPr>
                  <a:spLocks noChangeArrowheads="1"/>
                </p:cNvSpPr>
                <p:nvPr/>
              </p:nvSpPr>
              <p:spPr bwMode="auto">
                <a:xfrm>
                  <a:off x="2256" y="796"/>
                  <a:ext cx="255" cy="211"/>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400" b="1">
                      <a:cs typeface="Times New Roman" pitchFamily="18" charset="0"/>
                    </a:rPr>
                    <a:t>Brigade </a:t>
                  </a:r>
                </a:p>
                <a:p>
                  <a:pPr eaLnBrk="0" hangingPunct="0">
                    <a:spcAft>
                      <a:spcPts val="200"/>
                    </a:spcAft>
                    <a:buFont typeface="Monotype Sorts" pitchFamily="2" charset="2"/>
                    <a:buNone/>
                  </a:pPr>
                  <a:r>
                    <a:rPr lang="en-US" sz="400" b="1">
                      <a:cs typeface="Times New Roman" pitchFamily="18" charset="0"/>
                    </a:rPr>
                    <a:t>XXX</a:t>
                  </a:r>
                </a:p>
              </p:txBody>
            </p:sp>
            <p:sp>
              <p:nvSpPr>
                <p:cNvPr id="1665080" name="Rectangle 56"/>
                <p:cNvSpPr>
                  <a:spLocks noChangeArrowheads="1"/>
                </p:cNvSpPr>
                <p:nvPr/>
              </p:nvSpPr>
              <p:spPr bwMode="auto">
                <a:xfrm>
                  <a:off x="2256" y="1114"/>
                  <a:ext cx="240" cy="210"/>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300" b="1">
                    <a:cs typeface="Times New Roman" pitchFamily="18" charset="0"/>
                  </a:endParaRPr>
                </a:p>
                <a:p>
                  <a:pPr eaLnBrk="0" hangingPunct="0">
                    <a:spcAft>
                      <a:spcPts val="200"/>
                    </a:spcAft>
                    <a:buFont typeface="Monotype Sorts" pitchFamily="2" charset="2"/>
                    <a:buNone/>
                  </a:pPr>
                  <a:r>
                    <a:rPr lang="en-US" sz="300" b="1">
                      <a:cs typeface="Times New Roman" pitchFamily="18" charset="0"/>
                    </a:rPr>
                    <a:t>TRADOC </a:t>
                  </a:r>
                </a:p>
                <a:p>
                  <a:pPr eaLnBrk="0" hangingPunct="0">
                    <a:spcAft>
                      <a:spcPts val="200"/>
                    </a:spcAft>
                    <a:buFont typeface="Monotype Sorts" pitchFamily="2" charset="2"/>
                    <a:buNone/>
                  </a:pPr>
                  <a:r>
                    <a:rPr lang="en-US" sz="400" b="1">
                      <a:cs typeface="Times New Roman" pitchFamily="18" charset="0"/>
                    </a:rPr>
                    <a:t>YYY</a:t>
                  </a:r>
                </a:p>
              </p:txBody>
            </p:sp>
            <p:sp>
              <p:nvSpPr>
                <p:cNvPr id="1665081" name="Rectangle 57"/>
                <p:cNvSpPr>
                  <a:spLocks noChangeArrowheads="1"/>
                </p:cNvSpPr>
                <p:nvPr/>
              </p:nvSpPr>
              <p:spPr bwMode="auto">
                <a:xfrm>
                  <a:off x="2256" y="1430"/>
                  <a:ext cx="255" cy="211"/>
                </a:xfrm>
                <a:prstGeom prst="rect">
                  <a:avLst/>
                </a:prstGeom>
                <a:solidFill>
                  <a:srgbClr val="99CCFF"/>
                </a:solidFill>
                <a:ln w="9525">
                  <a:solidFill>
                    <a:schemeClr val="tx1"/>
                  </a:solidFill>
                  <a:miter lim="800000"/>
                  <a:headEnd/>
                  <a:tailEnd/>
                </a:ln>
              </p:spPr>
              <p:txBody>
                <a:bodyPr/>
                <a:lstStyle/>
                <a:p>
                  <a:pPr eaLnBrk="0" hangingPunct="0">
                    <a:spcAft>
                      <a:spcPts val="200"/>
                    </a:spcAft>
                    <a:buFont typeface="Monotype Sorts" pitchFamily="2" charset="2"/>
                    <a:buNone/>
                  </a:pPr>
                  <a:r>
                    <a:rPr lang="en-US" sz="400" b="1">
                      <a:cs typeface="Times New Roman" pitchFamily="18" charset="0"/>
                    </a:rPr>
                    <a:t>Brigade ZZZ</a:t>
                  </a:r>
                </a:p>
              </p:txBody>
            </p:sp>
            <p:sp>
              <p:nvSpPr>
                <p:cNvPr id="1665082" name="Text Box 58"/>
                <p:cNvSpPr txBox="1">
                  <a:spLocks noChangeArrowheads="1"/>
                </p:cNvSpPr>
                <p:nvPr/>
              </p:nvSpPr>
              <p:spPr bwMode="blackWhite">
                <a:xfrm>
                  <a:off x="2331" y="1748"/>
                  <a:ext cx="269" cy="116"/>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600" b="1">
                      <a:cs typeface="Times New Roman" pitchFamily="18" charset="0"/>
                    </a:rPr>
                    <a:t>. . Etc. </a:t>
                  </a:r>
                </a:p>
              </p:txBody>
            </p:sp>
            <p:sp>
              <p:nvSpPr>
                <p:cNvPr id="1665083" name="Oval 59"/>
                <p:cNvSpPr>
                  <a:spLocks noChangeArrowheads="1"/>
                </p:cNvSpPr>
                <p:nvPr/>
              </p:nvSpPr>
              <p:spPr bwMode="blackWhite">
                <a:xfrm>
                  <a:off x="771" y="1028"/>
                  <a:ext cx="188" cy="186"/>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400" b="1">
                      <a:cs typeface="Times New Roman" pitchFamily="18" charset="0"/>
                    </a:rPr>
                    <a:t>Military </a:t>
                  </a:r>
                </a:p>
                <a:p>
                  <a:pPr marL="342900" indent="-342900" eaLnBrk="0" hangingPunct="0">
                    <a:spcAft>
                      <a:spcPts val="200"/>
                    </a:spcAft>
                    <a:buFont typeface="Monotype Sorts" pitchFamily="2" charset="2"/>
                    <a:buNone/>
                  </a:pPr>
                  <a:r>
                    <a:rPr lang="en-US" sz="400" b="1">
                      <a:cs typeface="Times New Roman" pitchFamily="18" charset="0"/>
                    </a:rPr>
                    <a:t>Labor</a:t>
                  </a:r>
                </a:p>
              </p:txBody>
            </p:sp>
            <p:cxnSp>
              <p:nvCxnSpPr>
                <p:cNvPr id="1665084" name="AutoShape 60"/>
                <p:cNvCxnSpPr>
                  <a:cxnSpLocks noChangeShapeType="1"/>
                  <a:stCxn id="1665083" idx="6"/>
                  <a:endCxn id="1665070" idx="1"/>
                </p:cNvCxnSpPr>
                <p:nvPr/>
              </p:nvCxnSpPr>
              <p:spPr bwMode="blackWhite">
                <a:xfrm>
                  <a:off x="959" y="1121"/>
                  <a:ext cx="132" cy="78"/>
                </a:xfrm>
                <a:prstGeom prst="curvedConnector3">
                  <a:avLst>
                    <a:gd name="adj1" fmla="val 50000"/>
                  </a:avLst>
                </a:prstGeom>
                <a:noFill/>
                <a:ln w="12700">
                  <a:solidFill>
                    <a:schemeClr val="tx1"/>
                  </a:solidFill>
                  <a:round/>
                  <a:headEnd/>
                  <a:tailEnd type="triangle" w="med" len="med"/>
                </a:ln>
                <a:effectLst/>
              </p:spPr>
            </p:cxnSp>
            <p:sp>
              <p:nvSpPr>
                <p:cNvPr id="1665085" name="Oval 61"/>
                <p:cNvSpPr>
                  <a:spLocks noChangeArrowheads="1"/>
                </p:cNvSpPr>
                <p:nvPr/>
              </p:nvSpPr>
              <p:spPr bwMode="blackWhite">
                <a:xfrm>
                  <a:off x="768" y="1245"/>
                  <a:ext cx="191" cy="19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400" b="1">
                      <a:cs typeface="Times New Roman" pitchFamily="18" charset="0"/>
                    </a:rPr>
                    <a:t>Depreciation</a:t>
                  </a:r>
                </a:p>
              </p:txBody>
            </p:sp>
            <p:cxnSp>
              <p:nvCxnSpPr>
                <p:cNvPr id="1665086" name="AutoShape 62"/>
                <p:cNvCxnSpPr>
                  <a:cxnSpLocks noChangeShapeType="1"/>
                  <a:stCxn id="1665085" idx="6"/>
                  <a:endCxn id="1665070" idx="1"/>
                </p:cNvCxnSpPr>
                <p:nvPr/>
              </p:nvCxnSpPr>
              <p:spPr bwMode="blackWhite">
                <a:xfrm flipV="1">
                  <a:off x="959" y="1199"/>
                  <a:ext cx="132" cy="142"/>
                </a:xfrm>
                <a:prstGeom prst="curvedConnector3">
                  <a:avLst>
                    <a:gd name="adj1" fmla="val 49699"/>
                  </a:avLst>
                </a:prstGeom>
                <a:noFill/>
                <a:ln w="12700">
                  <a:solidFill>
                    <a:schemeClr val="tx1"/>
                  </a:solidFill>
                  <a:round/>
                  <a:headEnd/>
                  <a:tailEnd type="triangle" w="med" len="med"/>
                </a:ln>
                <a:effectLst/>
              </p:spPr>
            </p:cxnSp>
            <p:cxnSp>
              <p:nvCxnSpPr>
                <p:cNvPr id="1665087" name="AutoShape 63"/>
                <p:cNvCxnSpPr>
                  <a:cxnSpLocks noChangeShapeType="1"/>
                  <a:stCxn id="1665080" idx="3"/>
                  <a:endCxn id="1665079" idx="3"/>
                </p:cNvCxnSpPr>
                <p:nvPr/>
              </p:nvCxnSpPr>
              <p:spPr bwMode="blackWhite">
                <a:xfrm flipV="1">
                  <a:off x="2496" y="902"/>
                  <a:ext cx="15" cy="317"/>
                </a:xfrm>
                <a:prstGeom prst="curvedConnector3">
                  <a:avLst>
                    <a:gd name="adj1" fmla="val 1053333"/>
                  </a:avLst>
                </a:prstGeom>
                <a:noFill/>
                <a:ln w="28575">
                  <a:solidFill>
                    <a:srgbClr val="990099"/>
                  </a:solidFill>
                  <a:round/>
                  <a:headEnd/>
                  <a:tailEnd type="triangle" w="med" len="med"/>
                </a:ln>
                <a:effectLst/>
              </p:spPr>
            </p:cxnSp>
            <p:cxnSp>
              <p:nvCxnSpPr>
                <p:cNvPr id="1665088" name="AutoShape 64"/>
                <p:cNvCxnSpPr>
                  <a:cxnSpLocks noChangeShapeType="1"/>
                  <a:stCxn id="1665080" idx="3"/>
                  <a:endCxn id="1665081" idx="3"/>
                </p:cNvCxnSpPr>
                <p:nvPr/>
              </p:nvCxnSpPr>
              <p:spPr bwMode="blackWhite">
                <a:xfrm>
                  <a:off x="2496" y="1219"/>
                  <a:ext cx="15" cy="317"/>
                </a:xfrm>
                <a:prstGeom prst="curvedConnector3">
                  <a:avLst>
                    <a:gd name="adj1" fmla="val 1053333"/>
                  </a:avLst>
                </a:prstGeom>
                <a:noFill/>
                <a:ln w="28575">
                  <a:solidFill>
                    <a:srgbClr val="990099"/>
                  </a:solidFill>
                  <a:round/>
                  <a:headEnd/>
                  <a:tailEnd type="triangle" w="med" len="med"/>
                </a:ln>
                <a:effectLst/>
              </p:spPr>
            </p:cxnSp>
            <p:sp>
              <p:nvSpPr>
                <p:cNvPr id="1665089" name="Rectangle 65"/>
                <p:cNvSpPr>
                  <a:spLocks noChangeArrowheads="1"/>
                </p:cNvSpPr>
                <p:nvPr/>
              </p:nvSpPr>
              <p:spPr bwMode="auto">
                <a:xfrm>
                  <a:off x="1088" y="769"/>
                  <a:ext cx="269" cy="209"/>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500" b="1">
                      <a:solidFill>
                        <a:schemeClr val="tx2"/>
                      </a:solidFill>
                    </a:rPr>
                    <a:t>Director of </a:t>
                  </a:r>
                </a:p>
                <a:p>
                  <a:pPr>
                    <a:buClrTx/>
                  </a:pPr>
                  <a:r>
                    <a:rPr lang="en-US" sz="500" b="1">
                      <a:solidFill>
                        <a:schemeClr val="tx2"/>
                      </a:solidFill>
                    </a:rPr>
                    <a:t>Logistics)</a:t>
                  </a:r>
                </a:p>
              </p:txBody>
            </p:sp>
            <p:cxnSp>
              <p:nvCxnSpPr>
                <p:cNvPr id="1665090" name="AutoShape 66"/>
                <p:cNvCxnSpPr>
                  <a:cxnSpLocks noChangeShapeType="1"/>
                  <a:stCxn id="1665089" idx="1"/>
                  <a:endCxn id="1665070" idx="1"/>
                </p:cNvCxnSpPr>
                <p:nvPr/>
              </p:nvCxnSpPr>
              <p:spPr bwMode="auto">
                <a:xfrm rot="10800000" flipH="1" flipV="1">
                  <a:off x="1088" y="874"/>
                  <a:ext cx="3" cy="325"/>
                </a:xfrm>
                <a:prstGeom prst="curvedConnector3">
                  <a:avLst>
                    <a:gd name="adj1" fmla="val -3600000"/>
                  </a:avLst>
                </a:prstGeom>
                <a:noFill/>
                <a:ln w="28575">
                  <a:solidFill>
                    <a:srgbClr val="800000"/>
                  </a:solidFill>
                  <a:round/>
                  <a:headEnd/>
                  <a:tailEnd type="triangle" w="med" len="med"/>
                </a:ln>
                <a:effectLst/>
              </p:spPr>
            </p:cxnSp>
            <p:grpSp>
              <p:nvGrpSpPr>
                <p:cNvPr id="1665091" name="Group 67"/>
                <p:cNvGrpSpPr>
                  <a:grpSpLocks/>
                </p:cNvGrpSpPr>
                <p:nvPr/>
              </p:nvGrpSpPr>
              <p:grpSpPr bwMode="auto">
                <a:xfrm>
                  <a:off x="1981" y="882"/>
                  <a:ext cx="296" cy="873"/>
                  <a:chOff x="3552" y="1488"/>
                  <a:chExt cx="845" cy="2400"/>
                </a:xfrm>
              </p:grpSpPr>
              <p:sp>
                <p:nvSpPr>
                  <p:cNvPr id="1665092" name="Line 68"/>
                  <p:cNvSpPr>
                    <a:spLocks noChangeShapeType="1"/>
                  </p:cNvSpPr>
                  <p:nvPr/>
                </p:nvSpPr>
                <p:spPr bwMode="blackWhite">
                  <a:xfrm>
                    <a:off x="3620" y="1948"/>
                    <a:ext cx="10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5093" name="Line 69"/>
                  <p:cNvSpPr>
                    <a:spLocks noChangeShapeType="1"/>
                  </p:cNvSpPr>
                  <p:nvPr/>
                </p:nvSpPr>
                <p:spPr bwMode="blackWhite">
                  <a:xfrm flipV="1">
                    <a:off x="3624" y="2436"/>
                    <a:ext cx="64" cy="4"/>
                  </a:xfrm>
                  <a:prstGeom prst="line">
                    <a:avLst/>
                  </a:prstGeom>
                  <a:noFill/>
                  <a:ln w="12700">
                    <a:solidFill>
                      <a:schemeClr val="tx1"/>
                    </a:solidFill>
                    <a:round/>
                    <a:headEnd/>
                    <a:tailEnd/>
                  </a:ln>
                  <a:effectLst/>
                </p:spPr>
                <p:txBody>
                  <a:bodyPr lIns="92075" tIns="46038" rIns="92075" bIns="46038"/>
                  <a:lstStyle/>
                  <a:p>
                    <a:endParaRPr lang="en-US"/>
                  </a:p>
                </p:txBody>
              </p:sp>
              <p:sp>
                <p:nvSpPr>
                  <p:cNvPr id="1665094" name="Line 70"/>
                  <p:cNvSpPr>
                    <a:spLocks noChangeShapeType="1"/>
                  </p:cNvSpPr>
                  <p:nvPr/>
                </p:nvSpPr>
                <p:spPr bwMode="blackWhite">
                  <a:xfrm>
                    <a:off x="3648" y="2439"/>
                    <a:ext cx="264"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65095" name="Line 71"/>
                  <p:cNvSpPr>
                    <a:spLocks noChangeShapeType="1"/>
                  </p:cNvSpPr>
                  <p:nvPr/>
                </p:nvSpPr>
                <p:spPr bwMode="blackWhite">
                  <a:xfrm>
                    <a:off x="3904" y="1512"/>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65096" name="Line 72"/>
                  <p:cNvSpPr>
                    <a:spLocks noChangeShapeType="1"/>
                  </p:cNvSpPr>
                  <p:nvPr/>
                </p:nvSpPr>
                <p:spPr bwMode="blackWhite">
                  <a:xfrm>
                    <a:off x="3907" y="1508"/>
                    <a:ext cx="0" cy="1772"/>
                  </a:xfrm>
                  <a:prstGeom prst="line">
                    <a:avLst/>
                  </a:prstGeom>
                  <a:noFill/>
                  <a:ln w="28575">
                    <a:solidFill>
                      <a:schemeClr val="hlink"/>
                    </a:solidFill>
                    <a:round/>
                    <a:headEnd/>
                    <a:tailEnd/>
                  </a:ln>
                  <a:effectLst/>
                </p:spPr>
                <p:txBody>
                  <a:bodyPr lIns="92075" tIns="46038" rIns="92075" bIns="46038"/>
                  <a:lstStyle/>
                  <a:p>
                    <a:endParaRPr lang="en-US"/>
                  </a:p>
                </p:txBody>
              </p:sp>
              <p:sp>
                <p:nvSpPr>
                  <p:cNvPr id="1665097" name="Line 73"/>
                  <p:cNvSpPr>
                    <a:spLocks noChangeShapeType="1"/>
                  </p:cNvSpPr>
                  <p:nvPr/>
                </p:nvSpPr>
                <p:spPr bwMode="blackWhite">
                  <a:xfrm>
                    <a:off x="3907" y="2436"/>
                    <a:ext cx="490" cy="0"/>
                  </a:xfrm>
                  <a:prstGeom prst="line">
                    <a:avLst/>
                  </a:prstGeom>
                  <a:noFill/>
                  <a:ln w="28575">
                    <a:solidFill>
                      <a:schemeClr val="accent2"/>
                    </a:solidFill>
                    <a:round/>
                    <a:headEnd/>
                    <a:tailEnd type="triangle" w="med" len="med"/>
                  </a:ln>
                  <a:effectLst/>
                </p:spPr>
                <p:txBody>
                  <a:bodyPr lIns="92075" tIns="46038" rIns="92075" bIns="46038"/>
                  <a:lstStyle/>
                  <a:p>
                    <a:endParaRPr lang="en-US"/>
                  </a:p>
                </p:txBody>
              </p:sp>
              <p:sp>
                <p:nvSpPr>
                  <p:cNvPr id="1665098" name="Line 74"/>
                  <p:cNvSpPr>
                    <a:spLocks noChangeShapeType="1"/>
                  </p:cNvSpPr>
                  <p:nvPr/>
                </p:nvSpPr>
                <p:spPr bwMode="blackWhite">
                  <a:xfrm>
                    <a:off x="3907" y="3280"/>
                    <a:ext cx="490" cy="0"/>
                  </a:xfrm>
                  <a:prstGeom prst="line">
                    <a:avLst/>
                  </a:prstGeom>
                  <a:noFill/>
                  <a:ln w="28575">
                    <a:solidFill>
                      <a:schemeClr val="hlink"/>
                    </a:solidFill>
                    <a:round/>
                    <a:headEnd/>
                    <a:tailEnd type="triangle" w="med" len="med"/>
                  </a:ln>
                  <a:effectLst/>
                </p:spPr>
                <p:txBody>
                  <a:bodyPr lIns="92075" tIns="46038" rIns="92075" bIns="46038"/>
                  <a:lstStyle/>
                  <a:p>
                    <a:endParaRPr lang="en-US"/>
                  </a:p>
                </p:txBody>
              </p:sp>
              <p:sp>
                <p:nvSpPr>
                  <p:cNvPr id="1665099" name="Line 75"/>
                  <p:cNvSpPr>
                    <a:spLocks noChangeShapeType="1"/>
                  </p:cNvSpPr>
                  <p:nvPr/>
                </p:nvSpPr>
                <p:spPr bwMode="blackWhite">
                  <a:xfrm>
                    <a:off x="3600" y="14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5100" name="Line 76"/>
                  <p:cNvSpPr>
                    <a:spLocks noChangeShapeType="1"/>
                  </p:cNvSpPr>
                  <p:nvPr/>
                </p:nvSpPr>
                <p:spPr bwMode="blackWhite">
                  <a:xfrm>
                    <a:off x="3600" y="388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5101" name="Line 77"/>
                  <p:cNvSpPr>
                    <a:spLocks noChangeShapeType="1"/>
                  </p:cNvSpPr>
                  <p:nvPr/>
                </p:nvSpPr>
                <p:spPr bwMode="blackWhite">
                  <a:xfrm>
                    <a:off x="3600" y="340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5102" name="Line 78"/>
                  <p:cNvSpPr>
                    <a:spLocks noChangeShapeType="1"/>
                  </p:cNvSpPr>
                  <p:nvPr/>
                </p:nvSpPr>
                <p:spPr bwMode="blackWhite">
                  <a:xfrm>
                    <a:off x="3552" y="3456"/>
                    <a:ext cx="288" cy="0"/>
                  </a:xfrm>
                  <a:prstGeom prst="line">
                    <a:avLst/>
                  </a:prstGeom>
                  <a:noFill/>
                  <a:ln w="28575">
                    <a:solidFill>
                      <a:schemeClr val="accent2"/>
                    </a:solidFill>
                    <a:round/>
                    <a:headEnd/>
                    <a:tailEnd/>
                  </a:ln>
                  <a:effectLst/>
                </p:spPr>
                <p:txBody>
                  <a:bodyPr lIns="92075" tIns="46038" rIns="92075" bIns="46038"/>
                  <a:lstStyle/>
                  <a:p>
                    <a:endParaRPr lang="en-US"/>
                  </a:p>
                </p:txBody>
              </p:sp>
              <p:sp>
                <p:nvSpPr>
                  <p:cNvPr id="1665103" name="Line 79"/>
                  <p:cNvSpPr>
                    <a:spLocks noChangeShapeType="1"/>
                  </p:cNvSpPr>
                  <p:nvPr/>
                </p:nvSpPr>
                <p:spPr bwMode="blackWhite">
                  <a:xfrm>
                    <a:off x="3744" y="1488"/>
                    <a:ext cx="0" cy="240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5104" name="Line 80"/>
                  <p:cNvSpPr>
                    <a:spLocks noChangeShapeType="1"/>
                  </p:cNvSpPr>
                  <p:nvPr/>
                </p:nvSpPr>
                <p:spPr bwMode="blackWhite">
                  <a:xfrm>
                    <a:off x="3600" y="2928"/>
                    <a:ext cx="144" cy="0"/>
                  </a:xfrm>
                  <a:prstGeom prst="line">
                    <a:avLst/>
                  </a:prstGeom>
                  <a:noFill/>
                  <a:ln w="28575">
                    <a:solidFill>
                      <a:schemeClr val="hlink"/>
                    </a:solidFill>
                    <a:round/>
                    <a:headEnd/>
                    <a:tailEnd/>
                  </a:ln>
                  <a:effectLst/>
                </p:spPr>
                <p:txBody>
                  <a:bodyPr lIns="92075" tIns="46038" rIns="92075" bIns="46038"/>
                  <a:lstStyle/>
                  <a:p>
                    <a:endParaRPr lang="en-US"/>
                  </a:p>
                </p:txBody>
              </p:sp>
              <p:sp>
                <p:nvSpPr>
                  <p:cNvPr id="1665105" name="Line 81"/>
                  <p:cNvSpPr>
                    <a:spLocks noChangeShapeType="1"/>
                  </p:cNvSpPr>
                  <p:nvPr/>
                </p:nvSpPr>
                <p:spPr bwMode="blackWhite">
                  <a:xfrm flipH="1">
                    <a:off x="3840" y="2448"/>
                    <a:ext cx="0" cy="1008"/>
                  </a:xfrm>
                  <a:prstGeom prst="line">
                    <a:avLst/>
                  </a:prstGeom>
                  <a:noFill/>
                  <a:ln w="28575">
                    <a:solidFill>
                      <a:srgbClr val="000099"/>
                    </a:solidFill>
                    <a:round/>
                    <a:headEnd/>
                    <a:tailEnd/>
                  </a:ln>
                  <a:effectLst/>
                </p:spPr>
                <p:txBody>
                  <a:bodyPr lIns="92075" tIns="46038" rIns="92075" bIns="46038"/>
                  <a:lstStyle/>
                  <a:p>
                    <a:endParaRPr lang="en-US"/>
                  </a:p>
                </p:txBody>
              </p:sp>
            </p:grpSp>
            <p:sp>
              <p:nvSpPr>
                <p:cNvPr id="1665106" name="Line 82"/>
                <p:cNvSpPr>
                  <a:spLocks noChangeShapeType="1"/>
                </p:cNvSpPr>
                <p:nvPr/>
              </p:nvSpPr>
              <p:spPr bwMode="blackWhite">
                <a:xfrm>
                  <a:off x="1477" y="1337"/>
                  <a:ext cx="28" cy="0"/>
                </a:xfrm>
                <a:prstGeom prst="line">
                  <a:avLst/>
                </a:prstGeom>
                <a:noFill/>
                <a:ln w="12700">
                  <a:solidFill>
                    <a:schemeClr val="tx1"/>
                  </a:solidFill>
                  <a:round/>
                  <a:headEnd/>
                  <a:tailEnd/>
                </a:ln>
                <a:effectLst/>
              </p:spPr>
              <p:txBody>
                <a:bodyPr lIns="92075" tIns="46038" rIns="92075" bIns="46038"/>
                <a:lstStyle/>
                <a:p>
                  <a:endParaRPr lang="en-US"/>
                </a:p>
              </p:txBody>
            </p:sp>
            <p:sp>
              <p:nvSpPr>
                <p:cNvPr id="1665107" name="Line 83"/>
                <p:cNvSpPr>
                  <a:spLocks noChangeShapeType="1"/>
                </p:cNvSpPr>
                <p:nvPr/>
              </p:nvSpPr>
              <p:spPr bwMode="blackWhite">
                <a:xfrm flipV="1">
                  <a:off x="1478" y="1538"/>
                  <a:ext cx="25" cy="1"/>
                </a:xfrm>
                <a:prstGeom prst="line">
                  <a:avLst/>
                </a:prstGeom>
                <a:noFill/>
                <a:ln w="12700">
                  <a:solidFill>
                    <a:schemeClr val="tx1"/>
                  </a:solidFill>
                  <a:round/>
                  <a:headEnd/>
                  <a:tailEnd/>
                </a:ln>
                <a:effectLst/>
              </p:spPr>
              <p:txBody>
                <a:bodyPr lIns="92075" tIns="46038" rIns="92075" bIns="46038"/>
                <a:lstStyle/>
                <a:p>
                  <a:endParaRPr lang="en-US"/>
                </a:p>
              </p:txBody>
            </p:sp>
            <p:sp>
              <p:nvSpPr>
                <p:cNvPr id="1665108" name="Line 84"/>
                <p:cNvSpPr>
                  <a:spLocks noChangeShapeType="1"/>
                </p:cNvSpPr>
                <p:nvPr/>
              </p:nvSpPr>
              <p:spPr bwMode="blackWhite">
                <a:xfrm flipH="1">
                  <a:off x="1506" y="1336"/>
                  <a:ext cx="3" cy="419"/>
                </a:xfrm>
                <a:prstGeom prst="line">
                  <a:avLst/>
                </a:prstGeom>
                <a:noFill/>
                <a:ln w="12700">
                  <a:solidFill>
                    <a:schemeClr val="tx1"/>
                  </a:solidFill>
                  <a:round/>
                  <a:headEnd/>
                  <a:tailEnd/>
                </a:ln>
                <a:effectLst/>
              </p:spPr>
              <p:txBody>
                <a:bodyPr lIns="92075" tIns="46038" rIns="92075" bIns="46038"/>
                <a:lstStyle/>
                <a:p>
                  <a:endParaRPr lang="en-US"/>
                </a:p>
              </p:txBody>
            </p:sp>
            <p:sp>
              <p:nvSpPr>
                <p:cNvPr id="1665109" name="Line 85"/>
                <p:cNvSpPr>
                  <a:spLocks noChangeShapeType="1"/>
                </p:cNvSpPr>
                <p:nvPr/>
              </p:nvSpPr>
              <p:spPr bwMode="blackWhite">
                <a:xfrm>
                  <a:off x="1505" y="1428"/>
                  <a:ext cx="60" cy="0"/>
                </a:xfrm>
                <a:prstGeom prst="line">
                  <a:avLst/>
                </a:prstGeom>
                <a:noFill/>
                <a:ln w="12700">
                  <a:solidFill>
                    <a:schemeClr val="tx1"/>
                  </a:solidFill>
                  <a:round/>
                  <a:headEnd/>
                  <a:tailEnd/>
                </a:ln>
                <a:effectLst/>
              </p:spPr>
              <p:txBody>
                <a:bodyPr lIns="92075" tIns="46038" rIns="92075" bIns="46038"/>
                <a:lstStyle/>
                <a:p>
                  <a:endParaRPr lang="en-US"/>
                </a:p>
              </p:txBody>
            </p:sp>
            <p:grpSp>
              <p:nvGrpSpPr>
                <p:cNvPr id="1665110" name="Group 86"/>
                <p:cNvGrpSpPr>
                  <a:grpSpLocks/>
                </p:cNvGrpSpPr>
                <p:nvPr/>
              </p:nvGrpSpPr>
              <p:grpSpPr bwMode="auto">
                <a:xfrm>
                  <a:off x="1238" y="1551"/>
                  <a:ext cx="236" cy="148"/>
                  <a:chOff x="595" y="1696"/>
                  <a:chExt cx="954" cy="568"/>
                </a:xfrm>
              </p:grpSpPr>
              <p:sp>
                <p:nvSpPr>
                  <p:cNvPr id="1665111" name="Freeform 87"/>
                  <p:cNvSpPr>
                    <a:spLocks/>
                  </p:cNvSpPr>
                  <p:nvPr/>
                </p:nvSpPr>
                <p:spPr bwMode="auto">
                  <a:xfrm>
                    <a:off x="802" y="1696"/>
                    <a:ext cx="523" cy="55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65112" name="Text Box 88"/>
                  <p:cNvSpPr txBox="1">
                    <a:spLocks noChangeArrowheads="1"/>
                  </p:cNvSpPr>
                  <p:nvPr/>
                </p:nvSpPr>
                <p:spPr bwMode="blackWhite">
                  <a:xfrm>
                    <a:off x="595" y="1895"/>
                    <a:ext cx="954" cy="369"/>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400" b="1">
                        <a:cs typeface="Times New Roman" pitchFamily="18" charset="0"/>
                      </a:rPr>
                      <a:t> MILHR </a:t>
                    </a:r>
                    <a:endParaRPr lang="en-US" sz="400" b="1">
                      <a:solidFill>
                        <a:srgbClr val="000000"/>
                      </a:solidFill>
                      <a:cs typeface="Times New Roman" pitchFamily="18" charset="0"/>
                    </a:endParaRPr>
                  </a:p>
                </p:txBody>
              </p:sp>
            </p:grpSp>
            <p:sp>
              <p:nvSpPr>
                <p:cNvPr id="1665113" name="Line 89"/>
                <p:cNvSpPr>
                  <a:spLocks noChangeShapeType="1"/>
                </p:cNvSpPr>
                <p:nvPr/>
              </p:nvSpPr>
              <p:spPr bwMode="auto">
                <a:xfrm>
                  <a:off x="1475" y="1755"/>
                  <a:ext cx="17" cy="0"/>
                </a:xfrm>
                <a:prstGeom prst="line">
                  <a:avLst/>
                </a:prstGeom>
                <a:noFill/>
                <a:ln w="9525">
                  <a:solidFill>
                    <a:schemeClr val="tx1"/>
                  </a:solidFill>
                  <a:round/>
                  <a:headEnd/>
                  <a:tailEnd/>
                </a:ln>
                <a:effectLst/>
              </p:spPr>
              <p:txBody>
                <a:bodyPr anchor="ctr"/>
                <a:lstStyle/>
                <a:p>
                  <a:endParaRPr lang="en-US"/>
                </a:p>
              </p:txBody>
            </p:sp>
            <p:sp>
              <p:nvSpPr>
                <p:cNvPr id="1665114" name="Text Box 90"/>
                <p:cNvSpPr txBox="1">
                  <a:spLocks noChangeArrowheads="1"/>
                </p:cNvSpPr>
                <p:nvPr/>
              </p:nvSpPr>
              <p:spPr bwMode="auto">
                <a:xfrm>
                  <a:off x="944" y="528"/>
                  <a:ext cx="490" cy="192"/>
                </a:xfrm>
                <a:prstGeom prst="rect">
                  <a:avLst/>
                </a:prstGeom>
                <a:noFill/>
                <a:ln w="9525" algn="ctr">
                  <a:noFill/>
                  <a:miter lim="800000"/>
                  <a:headEnd/>
                  <a:tailEnd/>
                </a:ln>
                <a:effectLst/>
              </p:spPr>
              <p:txBody>
                <a:bodyPr wrap="none">
                  <a:spAutoFit/>
                </a:bodyPr>
                <a:lstStyle/>
                <a:p>
                  <a:pPr>
                    <a:buClrTx/>
                  </a:pPr>
                  <a:r>
                    <a:rPr lang="en-US" sz="700" b="1">
                      <a:solidFill>
                        <a:srgbClr val="006600"/>
                      </a:solidFill>
                      <a:effectLst>
                        <a:outerShdw blurRad="38100" dist="38100" dir="2700000" algn="tl">
                          <a:srgbClr val="C0C0C0"/>
                        </a:outerShdw>
                      </a:effectLst>
                    </a:rPr>
                    <a:t>Full Cost </a:t>
                  </a:r>
                </a:p>
                <a:p>
                  <a:pPr>
                    <a:buClrTx/>
                  </a:pPr>
                  <a:r>
                    <a:rPr lang="en-US" sz="700" b="1">
                      <a:solidFill>
                        <a:srgbClr val="006600"/>
                      </a:solidFill>
                      <a:effectLst>
                        <a:outerShdw blurRad="38100" dist="38100" dir="2700000" algn="tl">
                          <a:srgbClr val="C0C0C0"/>
                        </a:outerShdw>
                      </a:effectLst>
                    </a:rPr>
                    <a:t>Organizations</a:t>
                  </a:r>
                </a:p>
              </p:txBody>
            </p:sp>
            <p:sp>
              <p:nvSpPr>
                <p:cNvPr id="1665115" name="Text Box 91"/>
                <p:cNvSpPr txBox="1">
                  <a:spLocks noChangeArrowheads="1"/>
                </p:cNvSpPr>
                <p:nvPr/>
              </p:nvSpPr>
              <p:spPr bwMode="auto">
                <a:xfrm>
                  <a:off x="1488" y="528"/>
                  <a:ext cx="601" cy="192"/>
                </a:xfrm>
                <a:prstGeom prst="rect">
                  <a:avLst/>
                </a:prstGeom>
                <a:noFill/>
                <a:ln w="9525" algn="ctr">
                  <a:noFill/>
                  <a:miter lim="800000"/>
                  <a:headEnd/>
                  <a:tailEnd/>
                </a:ln>
                <a:effectLst/>
              </p:spPr>
              <p:txBody>
                <a:bodyPr>
                  <a:spAutoFit/>
                </a:bodyPr>
                <a:lstStyle/>
                <a:p>
                  <a:pPr>
                    <a:buClrTx/>
                  </a:pPr>
                  <a:r>
                    <a:rPr lang="en-US" sz="700" b="1">
                      <a:solidFill>
                        <a:srgbClr val="006600"/>
                      </a:solidFill>
                      <a:effectLst>
                        <a:outerShdw blurRad="38100" dist="38100" dir="2700000" algn="tl">
                          <a:srgbClr val="C0C0C0"/>
                        </a:outerShdw>
                      </a:effectLst>
                    </a:rPr>
                    <a:t>Full Cost </a:t>
                  </a:r>
                </a:p>
                <a:p>
                  <a:pPr>
                    <a:buClrTx/>
                  </a:pPr>
                  <a:r>
                    <a:rPr lang="en-US" sz="700" b="1">
                      <a:solidFill>
                        <a:srgbClr val="006600"/>
                      </a:solidFill>
                      <a:effectLst>
                        <a:outerShdw blurRad="38100" dist="38100" dir="2700000" algn="tl">
                          <a:srgbClr val="C0C0C0"/>
                        </a:outerShdw>
                      </a:effectLst>
                    </a:rPr>
                    <a:t>Product/Services</a:t>
                  </a:r>
                </a:p>
              </p:txBody>
            </p:sp>
            <p:sp>
              <p:nvSpPr>
                <p:cNvPr id="1665116" name="Text Box 92"/>
                <p:cNvSpPr txBox="1">
                  <a:spLocks noChangeArrowheads="1"/>
                </p:cNvSpPr>
                <p:nvPr/>
              </p:nvSpPr>
              <p:spPr bwMode="auto">
                <a:xfrm>
                  <a:off x="2238" y="528"/>
                  <a:ext cx="408" cy="192"/>
                </a:xfrm>
                <a:prstGeom prst="rect">
                  <a:avLst/>
                </a:prstGeom>
                <a:noFill/>
                <a:ln w="9525" algn="ctr">
                  <a:noFill/>
                  <a:miter lim="800000"/>
                  <a:headEnd/>
                  <a:tailEnd/>
                </a:ln>
                <a:effectLst/>
              </p:spPr>
              <p:txBody>
                <a:bodyPr wrap="none">
                  <a:spAutoFit/>
                </a:bodyPr>
                <a:lstStyle/>
                <a:p>
                  <a:pPr>
                    <a:buClrTx/>
                  </a:pPr>
                  <a:r>
                    <a:rPr lang="en-US" sz="700" b="1">
                      <a:solidFill>
                        <a:srgbClr val="006600"/>
                      </a:solidFill>
                      <a:effectLst>
                        <a:outerShdw blurRad="38100" dist="38100" dir="2700000" algn="tl">
                          <a:srgbClr val="C0C0C0"/>
                        </a:outerShdw>
                      </a:effectLst>
                    </a:rPr>
                    <a:t>Full Cost </a:t>
                  </a:r>
                </a:p>
                <a:p>
                  <a:pPr>
                    <a:buClrTx/>
                  </a:pPr>
                  <a:r>
                    <a:rPr lang="en-US" sz="700" b="1">
                      <a:solidFill>
                        <a:srgbClr val="006600"/>
                      </a:solidFill>
                      <a:effectLst>
                        <a:outerShdw blurRad="38100" dist="38100" dir="2700000" algn="tl">
                          <a:srgbClr val="C0C0C0"/>
                        </a:outerShdw>
                      </a:effectLst>
                    </a:rPr>
                    <a:t>Customers</a:t>
                  </a:r>
                </a:p>
              </p:txBody>
            </p:sp>
            <p:sp>
              <p:nvSpPr>
                <p:cNvPr id="1665117" name="Line 93"/>
                <p:cNvSpPr>
                  <a:spLocks noChangeShapeType="1"/>
                </p:cNvSpPr>
                <p:nvPr/>
              </p:nvSpPr>
              <p:spPr bwMode="auto">
                <a:xfrm>
                  <a:off x="922" y="720"/>
                  <a:ext cx="1747" cy="0"/>
                </a:xfrm>
                <a:prstGeom prst="line">
                  <a:avLst/>
                </a:prstGeom>
                <a:noFill/>
                <a:ln w="9525">
                  <a:solidFill>
                    <a:srgbClr val="990099"/>
                  </a:solidFill>
                  <a:round/>
                  <a:headEnd/>
                  <a:tailEnd/>
                </a:ln>
                <a:effectLst/>
              </p:spPr>
              <p:txBody>
                <a:bodyPr anchor="ctr"/>
                <a:lstStyle/>
                <a:p>
                  <a:endParaRPr lang="en-US"/>
                </a:p>
              </p:txBody>
            </p:sp>
            <p:sp>
              <p:nvSpPr>
                <p:cNvPr id="1665118" name="Rectangle 94"/>
                <p:cNvSpPr>
                  <a:spLocks noChangeArrowheads="1"/>
                </p:cNvSpPr>
                <p:nvPr/>
              </p:nvSpPr>
              <p:spPr bwMode="auto">
                <a:xfrm>
                  <a:off x="1096" y="1564"/>
                  <a:ext cx="126" cy="112"/>
                </a:xfrm>
                <a:prstGeom prst="rect">
                  <a:avLst/>
                </a:prstGeom>
                <a:noFill/>
                <a:ln w="9525">
                  <a:noFill/>
                  <a:miter lim="800000"/>
                  <a:headEnd/>
                  <a:tailEnd/>
                </a:ln>
              </p:spPr>
              <p:txBody>
                <a:bodyPr wrap="none" lIns="0" tIns="0" rIns="0" bIns="0">
                  <a:spAutoFit/>
                </a:bodyPr>
                <a:lstStyle/>
                <a:p>
                  <a:pPr marL="342900" indent="-342900" algn="l" eaLnBrk="0" hangingPunct="0">
                    <a:spcAft>
                      <a:spcPts val="200"/>
                    </a:spcAft>
                    <a:buFont typeface="Monotype Sorts" pitchFamily="2" charset="2"/>
                    <a:buNone/>
                  </a:pPr>
                  <a:r>
                    <a:rPr lang="en-US" sz="500">
                      <a:solidFill>
                        <a:srgbClr val="000000"/>
                      </a:solidFill>
                      <a:latin typeface="Tahoma" pitchFamily="34" charset="0"/>
                      <a:cs typeface="Times New Roman" pitchFamily="18" charset="0"/>
                    </a:rPr>
                    <a:t>Military</a:t>
                  </a:r>
                </a:p>
                <a:p>
                  <a:pPr marL="342900" indent="-342900" algn="l" eaLnBrk="0" hangingPunct="0">
                    <a:spcAft>
                      <a:spcPts val="200"/>
                    </a:spcAft>
                    <a:buFont typeface="Monotype Sorts" pitchFamily="2" charset="2"/>
                    <a:buNone/>
                  </a:pPr>
                  <a:r>
                    <a:rPr lang="en-US" sz="500">
                      <a:solidFill>
                        <a:srgbClr val="000000"/>
                      </a:solidFill>
                      <a:latin typeface="Tahoma" pitchFamily="34" charset="0"/>
                      <a:cs typeface="Times New Roman" pitchFamily="18" charset="0"/>
                    </a:rPr>
                    <a:t>Labor</a:t>
                  </a:r>
                  <a:endParaRPr lang="en-US" sz="400">
                    <a:cs typeface="Times New Roman" pitchFamily="18" charset="0"/>
                  </a:endParaRPr>
                </a:p>
              </p:txBody>
            </p:sp>
          </p:grpSp>
        </p:grpSp>
        <p:sp>
          <p:nvSpPr>
            <p:cNvPr id="1665119" name="Line 95"/>
            <p:cNvSpPr>
              <a:spLocks noChangeShapeType="1"/>
            </p:cNvSpPr>
            <p:nvPr/>
          </p:nvSpPr>
          <p:spPr bwMode="auto">
            <a:xfrm>
              <a:off x="2208" y="589"/>
              <a:ext cx="0" cy="1282"/>
            </a:xfrm>
            <a:prstGeom prst="line">
              <a:avLst/>
            </a:prstGeom>
            <a:noFill/>
            <a:ln w="38100">
              <a:solidFill>
                <a:srgbClr val="990099"/>
              </a:solidFill>
              <a:prstDash val="dash"/>
              <a:round/>
              <a:headEnd/>
              <a:tailEnd/>
            </a:ln>
            <a:effectLst/>
          </p:spPr>
          <p:txBody>
            <a:bodyPr anchor="ctr"/>
            <a:lstStyle/>
            <a:p>
              <a:endParaRPr lang="en-US"/>
            </a:p>
          </p:txBody>
        </p:sp>
      </p:grpSp>
      <p:sp>
        <p:nvSpPr>
          <p:cNvPr id="1665120" name="Text Box 96"/>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65038"/>
                                        </p:tgtEl>
                                        <p:attrNameLst>
                                          <p:attrName>style.visibility</p:attrName>
                                        </p:attrNameLst>
                                      </p:cBhvr>
                                      <p:to>
                                        <p:strVal val="visible"/>
                                      </p:to>
                                    </p:set>
                                    <p:animEffect transition="in" filter="fade">
                                      <p:cBhvr>
                                        <p:cTn id="7" dur="1000"/>
                                        <p:tgtEl>
                                          <p:spTgt spid="1665038"/>
                                        </p:tgtEl>
                                      </p:cBhvr>
                                    </p:animEffect>
                                    <p:anim calcmode="lin" valueType="num">
                                      <p:cBhvr>
                                        <p:cTn id="8" dur="1000" fill="hold"/>
                                        <p:tgtEl>
                                          <p:spTgt spid="1665038"/>
                                        </p:tgtEl>
                                        <p:attrNameLst>
                                          <p:attrName>ppt_x</p:attrName>
                                        </p:attrNameLst>
                                      </p:cBhvr>
                                      <p:tavLst>
                                        <p:tav tm="0">
                                          <p:val>
                                            <p:strVal val="#ppt_x"/>
                                          </p:val>
                                        </p:tav>
                                        <p:tav tm="100000">
                                          <p:val>
                                            <p:strVal val="#ppt_x"/>
                                          </p:val>
                                        </p:tav>
                                      </p:tavLst>
                                    </p:anim>
                                    <p:anim calcmode="lin" valueType="num">
                                      <p:cBhvr>
                                        <p:cTn id="9" dur="900" decel="100000" fill="hold"/>
                                        <p:tgtEl>
                                          <p:spTgt spid="166503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6503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665050"/>
                                        </p:tgtEl>
                                        <p:attrNameLst>
                                          <p:attrName>style.visibility</p:attrName>
                                        </p:attrNameLst>
                                      </p:cBhvr>
                                      <p:to>
                                        <p:strVal val="visible"/>
                                      </p:to>
                                    </p:set>
                                    <p:animEffect transition="in" filter="fade">
                                      <p:cBhvr>
                                        <p:cTn id="15" dur="1000"/>
                                        <p:tgtEl>
                                          <p:spTgt spid="1665050"/>
                                        </p:tgtEl>
                                      </p:cBhvr>
                                    </p:animEffect>
                                    <p:anim calcmode="lin" valueType="num">
                                      <p:cBhvr>
                                        <p:cTn id="16" dur="1000" fill="hold"/>
                                        <p:tgtEl>
                                          <p:spTgt spid="1665050"/>
                                        </p:tgtEl>
                                        <p:attrNameLst>
                                          <p:attrName>ppt_x</p:attrName>
                                        </p:attrNameLst>
                                      </p:cBhvr>
                                      <p:tavLst>
                                        <p:tav tm="0">
                                          <p:val>
                                            <p:strVal val="#ppt_x"/>
                                          </p:val>
                                        </p:tav>
                                        <p:tav tm="100000">
                                          <p:val>
                                            <p:strVal val="#ppt_x"/>
                                          </p:val>
                                        </p:tav>
                                      </p:tavLst>
                                    </p:anim>
                                    <p:anim calcmode="lin" valueType="num">
                                      <p:cBhvr>
                                        <p:cTn id="17" dur="900" decel="100000" fill="hold"/>
                                        <p:tgtEl>
                                          <p:spTgt spid="16650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65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ChangeArrowheads="1"/>
          </p:cNvSpPr>
          <p:nvPr>
            <p:ph type="title"/>
          </p:nvPr>
        </p:nvSpPr>
        <p:spPr bwMode="auto">
          <a:xfrm>
            <a:off x="3556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a:t>Many Types Costs</a:t>
            </a:r>
          </a:p>
        </p:txBody>
      </p:sp>
      <p:sp>
        <p:nvSpPr>
          <p:cNvPr id="1662979" name="Rectangle 2"/>
          <p:cNvSpPr>
            <a:spLocks noChangeArrowheads="1"/>
          </p:cNvSpPr>
          <p:nvPr/>
        </p:nvSpPr>
        <p:spPr bwMode="auto">
          <a:xfrm>
            <a:off x="304800" y="1308100"/>
            <a:ext cx="6553200" cy="5321300"/>
          </a:xfrm>
          <a:prstGeom prst="rect">
            <a:avLst/>
          </a:prstGeom>
          <a:solidFill>
            <a:srgbClr val="FFFF99"/>
          </a:solidFill>
          <a:ln w="9525">
            <a:solidFill>
              <a:schemeClr val="tx1"/>
            </a:solidFill>
            <a:miter lim="800000"/>
            <a:headEnd/>
            <a:tailEnd/>
          </a:ln>
        </p:spPr>
        <p:txBody>
          <a:bodyPr/>
          <a:lstStyle/>
          <a:p>
            <a:pPr marL="342900" indent="-342900" algn="l">
              <a:lnSpc>
                <a:spcPct val="80000"/>
              </a:lnSpc>
              <a:spcBef>
                <a:spcPct val="50000"/>
              </a:spcBef>
              <a:buClrTx/>
              <a:buFontTx/>
              <a:buChar char="•"/>
            </a:pPr>
            <a:r>
              <a:rPr lang="en-US" sz="1600" b="1"/>
              <a:t>Direct costs</a:t>
            </a:r>
            <a:r>
              <a:rPr lang="en-US" sz="1600"/>
              <a:t>— A cost such as labor, materials/supplies that can be directly traced to producing a specific </a:t>
            </a:r>
            <a:r>
              <a:rPr lang="en-US" sz="1600" u="sng"/>
              <a:t>output</a:t>
            </a:r>
            <a:r>
              <a:rPr lang="en-US" sz="1600"/>
              <a:t> of an organization, product/service.</a:t>
            </a:r>
            <a:endParaRPr lang="en-US" sz="1600" b="1"/>
          </a:p>
          <a:p>
            <a:pPr marL="342900" indent="-342900" algn="l">
              <a:lnSpc>
                <a:spcPct val="80000"/>
              </a:lnSpc>
              <a:spcBef>
                <a:spcPct val="50000"/>
              </a:spcBef>
              <a:buClrTx/>
              <a:buFontTx/>
              <a:buChar char="•"/>
            </a:pPr>
            <a:r>
              <a:rPr lang="en-US" sz="1600" b="1"/>
              <a:t>Indirect costs</a:t>
            </a:r>
            <a:r>
              <a:rPr lang="en-US" sz="1600"/>
              <a:t> – A cost that cannot be directly traced to a specific organization, product/service output. </a:t>
            </a:r>
          </a:p>
          <a:p>
            <a:pPr marL="342900" indent="-342900" algn="l">
              <a:lnSpc>
                <a:spcPct val="80000"/>
              </a:lnSpc>
              <a:spcBef>
                <a:spcPct val="50000"/>
              </a:spcBef>
              <a:buClrTx/>
              <a:buFontTx/>
              <a:buChar char="•"/>
            </a:pPr>
            <a:r>
              <a:rPr lang="en-US" sz="1600" b="1"/>
              <a:t>Funded Costs</a:t>
            </a:r>
            <a:r>
              <a:rPr lang="en-US" sz="1600"/>
              <a:t> -- The value of goods or services received because of an obligation of funds (obligation authority), by the organization performing the work. </a:t>
            </a:r>
            <a:endParaRPr lang="en-US" sz="1600" b="1"/>
          </a:p>
          <a:p>
            <a:pPr marL="342900" indent="-342900" algn="l">
              <a:lnSpc>
                <a:spcPct val="80000"/>
              </a:lnSpc>
              <a:spcBef>
                <a:spcPct val="50000"/>
              </a:spcBef>
              <a:buClrTx/>
              <a:buFontTx/>
              <a:buChar char="•"/>
            </a:pPr>
            <a:r>
              <a:rPr lang="en-US" sz="1600" b="1"/>
              <a:t>Unfunded costs –</a:t>
            </a:r>
            <a:r>
              <a:rPr lang="en-US" sz="1600"/>
              <a:t> A cost that are financed by another organization's or activity's appropriations. </a:t>
            </a:r>
            <a:endParaRPr lang="en-US" sz="1600" b="1"/>
          </a:p>
          <a:p>
            <a:pPr marL="342900" indent="-342900" algn="l">
              <a:lnSpc>
                <a:spcPct val="80000"/>
              </a:lnSpc>
              <a:spcBef>
                <a:spcPct val="50000"/>
              </a:spcBef>
              <a:buClrTx/>
              <a:buFontTx/>
              <a:buChar char="•"/>
            </a:pPr>
            <a:r>
              <a:rPr lang="en-US" sz="1600" b="1"/>
              <a:t>Variable Costs</a:t>
            </a:r>
            <a:r>
              <a:rPr lang="en-US" sz="1600"/>
              <a:t> -- A cost that changes with change in output. </a:t>
            </a:r>
          </a:p>
          <a:p>
            <a:pPr marL="342900" indent="-342900" algn="l">
              <a:lnSpc>
                <a:spcPct val="80000"/>
              </a:lnSpc>
              <a:spcBef>
                <a:spcPct val="50000"/>
              </a:spcBef>
              <a:buClrTx/>
              <a:buFontTx/>
              <a:buChar char="•"/>
            </a:pPr>
            <a:r>
              <a:rPr lang="en-US" sz="1600" b="1"/>
              <a:t>Fixed Cost</a:t>
            </a:r>
            <a:r>
              <a:rPr lang="en-US" sz="1600"/>
              <a:t> -- A cost that remains the same regardless of the change in output.</a:t>
            </a:r>
          </a:p>
          <a:p>
            <a:pPr marL="342900" indent="-342900" algn="l">
              <a:lnSpc>
                <a:spcPct val="80000"/>
              </a:lnSpc>
              <a:spcBef>
                <a:spcPct val="50000"/>
              </a:spcBef>
              <a:buClrTx/>
              <a:buFontTx/>
              <a:buChar char="•"/>
            </a:pPr>
            <a:r>
              <a:rPr lang="en-US" sz="1600" b="1"/>
              <a:t>Sunk Cost</a:t>
            </a:r>
            <a:r>
              <a:rPr lang="en-US" sz="1600"/>
              <a:t> -- A cost incurred in the past that will not be affected by any present or future decision. </a:t>
            </a:r>
            <a:endParaRPr lang="en-US" sz="1600" b="1"/>
          </a:p>
          <a:p>
            <a:pPr marL="342900" indent="-342900" algn="l">
              <a:lnSpc>
                <a:spcPct val="80000"/>
              </a:lnSpc>
              <a:spcBef>
                <a:spcPct val="50000"/>
              </a:spcBef>
              <a:buClrTx/>
              <a:buFontTx/>
              <a:buChar char="•"/>
            </a:pPr>
            <a:r>
              <a:rPr lang="en-US" sz="1600" b="1"/>
              <a:t>Incremental Cost:</a:t>
            </a:r>
            <a:r>
              <a:rPr lang="en-US" sz="1600"/>
              <a:t> The increase or decrease in costs that would result from a decision to increase or decrease output levels. </a:t>
            </a:r>
          </a:p>
          <a:p>
            <a:pPr marL="342900" indent="-342900" algn="l">
              <a:lnSpc>
                <a:spcPct val="80000"/>
              </a:lnSpc>
              <a:spcBef>
                <a:spcPct val="50000"/>
              </a:spcBef>
              <a:buClrTx/>
              <a:buFontTx/>
              <a:buChar char="•"/>
            </a:pPr>
            <a:r>
              <a:rPr lang="en-US" sz="1600" b="1"/>
              <a:t>Avoidable Costs</a:t>
            </a:r>
            <a:r>
              <a:rPr lang="en-US" sz="1600"/>
              <a:t> – A cost incurred on an object that will no longer be incurred due to a decision to change the output. </a:t>
            </a:r>
            <a:endParaRPr lang="en-US" sz="1600" b="1"/>
          </a:p>
          <a:p>
            <a:pPr marL="342900" indent="-342900" algn="l">
              <a:lnSpc>
                <a:spcPct val="80000"/>
              </a:lnSpc>
              <a:spcBef>
                <a:spcPct val="50000"/>
              </a:spcBef>
              <a:buClrTx/>
              <a:buFontTx/>
              <a:buChar char="•"/>
            </a:pPr>
            <a:r>
              <a:rPr lang="en-US" sz="1600" b="1"/>
              <a:t>Unavoidable Cost:</a:t>
            </a:r>
            <a:r>
              <a:rPr lang="en-US" sz="1600"/>
              <a:t> A cost incurred on an object that will be incurred regardless of the decision to change.</a:t>
            </a:r>
            <a:endParaRPr lang="en-US" sz="1600" b="1"/>
          </a:p>
        </p:txBody>
      </p:sp>
      <p:sp>
        <p:nvSpPr>
          <p:cNvPr id="1662980" name="Text Box 4"/>
          <p:cNvSpPr txBox="1">
            <a:spLocks noChangeArrowheads="1"/>
          </p:cNvSpPr>
          <p:nvPr/>
        </p:nvSpPr>
        <p:spPr bwMode="auto">
          <a:xfrm>
            <a:off x="6950075" y="2157413"/>
            <a:ext cx="2117725" cy="3055937"/>
          </a:xfrm>
          <a:prstGeom prst="rect">
            <a:avLst/>
          </a:prstGeom>
          <a:noFill/>
          <a:ln w="9525">
            <a:noFill/>
            <a:miter lim="800000"/>
            <a:headEnd/>
            <a:tailEnd/>
          </a:ln>
          <a:effectLst/>
        </p:spPr>
        <p:txBody>
          <a:bodyPr>
            <a:spAutoFit/>
          </a:bodyPr>
          <a:lstStyle/>
          <a:p>
            <a:pPr algn="l">
              <a:buClrTx/>
              <a:buFontTx/>
              <a:buChar char="•"/>
            </a:pPr>
            <a:r>
              <a:rPr lang="en-US" sz="1800"/>
              <a:t> </a:t>
            </a:r>
            <a:r>
              <a:rPr lang="en-US" sz="1600" b="1"/>
              <a:t>Common</a:t>
            </a:r>
            <a:r>
              <a:rPr lang="en-US" sz="1600"/>
              <a:t> </a:t>
            </a:r>
            <a:r>
              <a:rPr lang="en-US" sz="1600" b="1"/>
              <a:t>Understanding of Types of Cost is Necessary for Informed Decision Making</a:t>
            </a:r>
          </a:p>
          <a:p>
            <a:pPr algn="l">
              <a:buClrTx/>
              <a:buFontTx/>
              <a:buChar char="•"/>
            </a:pPr>
            <a:endParaRPr lang="en-US" sz="1600" b="1"/>
          </a:p>
          <a:p>
            <a:pPr algn="l">
              <a:buClrTx/>
              <a:buFontTx/>
              <a:buChar char="•"/>
            </a:pPr>
            <a:r>
              <a:rPr lang="en-US" sz="1600" b="1"/>
              <a:t> Each Decision Should be Focused on Only Relevant Cost that Impact the Decision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bwMode="auto">
          <a:xfrm>
            <a:off x="355600" y="274638"/>
            <a:ext cx="8229600" cy="639762"/>
          </a:xfrm>
          <a:noFill/>
          <a:ln>
            <a:miter lim="800000"/>
            <a:headEnd/>
            <a:tailEnd/>
          </a:ln>
        </p:spPr>
        <p:txBody>
          <a:bodyPr vert="horz" wrap="square" lIns="91440" tIns="45720" rIns="91440" bIns="45720" numCol="1" anchor="t" anchorCtr="0" compatLnSpc="1">
            <a:prstTxWarp prst="textNoShape">
              <a:avLst/>
            </a:prstTxWarp>
          </a:bodyPr>
          <a:lstStyle/>
          <a:p>
            <a:r>
              <a:rPr lang="en-US" sz="2800"/>
              <a:t>Cost Objects</a:t>
            </a:r>
          </a:p>
        </p:txBody>
      </p:sp>
      <p:sp>
        <p:nvSpPr>
          <p:cNvPr id="1677315" name="Rectangle 2"/>
          <p:cNvSpPr>
            <a:spLocks noChangeArrowheads="1"/>
          </p:cNvSpPr>
          <p:nvPr/>
        </p:nvSpPr>
        <p:spPr bwMode="auto">
          <a:xfrm>
            <a:off x="228600" y="1308100"/>
            <a:ext cx="8686800" cy="5092700"/>
          </a:xfrm>
          <a:prstGeom prst="rect">
            <a:avLst/>
          </a:prstGeom>
          <a:solidFill>
            <a:srgbClr val="FFFF99"/>
          </a:solidFill>
          <a:ln w="9525">
            <a:solidFill>
              <a:schemeClr val="tx1"/>
            </a:solidFill>
            <a:miter lim="800000"/>
            <a:headEnd/>
            <a:tailEnd/>
          </a:ln>
        </p:spPr>
        <p:txBody>
          <a:bodyPr/>
          <a:lstStyle/>
          <a:p>
            <a:pPr marL="342900" indent="-342900" algn="l">
              <a:lnSpc>
                <a:spcPct val="80000"/>
              </a:lnSpc>
              <a:spcBef>
                <a:spcPct val="50000"/>
              </a:spcBef>
              <a:buClrTx/>
              <a:buFontTx/>
              <a:buChar char="•"/>
            </a:pPr>
            <a:r>
              <a:rPr lang="en-US" sz="1600" b="1"/>
              <a:t>Cost Center</a:t>
            </a:r>
            <a:r>
              <a:rPr lang="en-US" sz="1600"/>
              <a:t> - A cost center is a responsibility center that incurs costs and has a manager who is accountable for those costs.</a:t>
            </a:r>
          </a:p>
          <a:p>
            <a:pPr marL="342900" indent="-342900" algn="l">
              <a:lnSpc>
                <a:spcPct val="80000"/>
              </a:lnSpc>
              <a:spcBef>
                <a:spcPct val="50000"/>
              </a:spcBef>
              <a:buClrTx/>
              <a:buFontTx/>
              <a:buChar char="•"/>
            </a:pPr>
            <a:r>
              <a:rPr lang="en-US" sz="1600" b="1"/>
              <a:t>Activity Type</a:t>
            </a:r>
            <a:r>
              <a:rPr lang="en-US" sz="1600"/>
              <a:t> - An Activity Type is a cost object that represents a group of resources within a Cost Center. These resource groups have capacity and a unit of measure such as: labor hours, machine hours, square footage, etc. Activity Types are consumed and utilized to the produce the products and services of the organization.</a:t>
            </a:r>
          </a:p>
          <a:p>
            <a:pPr marL="342900" indent="-342900" algn="l">
              <a:lnSpc>
                <a:spcPct val="80000"/>
              </a:lnSpc>
              <a:spcBef>
                <a:spcPct val="50000"/>
              </a:spcBef>
              <a:buClrTx/>
              <a:buFontTx/>
              <a:buChar char="•"/>
            </a:pPr>
            <a:r>
              <a:rPr lang="en-US" sz="1600" b="1"/>
              <a:t>Cost Element</a:t>
            </a:r>
            <a:r>
              <a:rPr lang="en-US" sz="1600"/>
              <a:t> - A Cost Element is the lowest level component for classifying costs and revenues (as negative costs) of a resource and indicates the category/type associated with a posting (e.g. allocation type, revenue, expense)</a:t>
            </a:r>
          </a:p>
          <a:p>
            <a:pPr marL="342900" indent="-342900" algn="l">
              <a:lnSpc>
                <a:spcPct val="80000"/>
              </a:lnSpc>
              <a:spcBef>
                <a:spcPct val="50000"/>
              </a:spcBef>
              <a:buClrTx/>
              <a:buFontTx/>
              <a:buChar char="•"/>
            </a:pPr>
            <a:r>
              <a:rPr lang="en-US" sz="1600" b="1"/>
              <a:t>WBS Element</a:t>
            </a:r>
            <a:r>
              <a:rPr lang="en-US" sz="1600"/>
              <a:t> - WBS elements are activities in the Project used for planning and updating cost data. Some examples of WBS Elements are: Tasks, Partial tasks that are further subdivided, and work packages.</a:t>
            </a:r>
          </a:p>
          <a:p>
            <a:pPr marL="342900" indent="-342900" algn="l">
              <a:lnSpc>
                <a:spcPct val="80000"/>
              </a:lnSpc>
              <a:spcBef>
                <a:spcPct val="50000"/>
              </a:spcBef>
              <a:buClrTx/>
              <a:buFontTx/>
              <a:buChar char="•"/>
            </a:pPr>
            <a:r>
              <a:rPr lang="en-US" sz="1600" b="1"/>
              <a:t>Order</a:t>
            </a:r>
            <a:r>
              <a:rPr lang="en-US" sz="1600"/>
              <a:t> - Orders are cost objects used to plan, collect, monitor, and settle the costs of specific jobs and tasks. Orders are used to monitor the costs of short term projects and event/job costing.</a:t>
            </a:r>
          </a:p>
          <a:p>
            <a:pPr marL="342900" indent="-342900" algn="l">
              <a:lnSpc>
                <a:spcPct val="80000"/>
              </a:lnSpc>
              <a:spcBef>
                <a:spcPct val="50000"/>
              </a:spcBef>
              <a:buClrTx/>
              <a:buFontTx/>
              <a:buChar char="•"/>
            </a:pPr>
            <a:r>
              <a:rPr lang="en-US" sz="1600" b="1"/>
              <a:t>Business Process</a:t>
            </a:r>
            <a:r>
              <a:rPr lang="en-US" sz="1600"/>
              <a:t> - A business process is a cost object used to capture costs of cross-functional  (cost center) activities. </a:t>
            </a:r>
          </a:p>
          <a:p>
            <a:pPr marL="342900" indent="-342900" algn="l">
              <a:lnSpc>
                <a:spcPct val="80000"/>
              </a:lnSpc>
              <a:spcBef>
                <a:spcPct val="50000"/>
              </a:spcBef>
              <a:buClrTx/>
            </a:pPr>
            <a:r>
              <a:rPr lang="en-US" sz="1600" b="1"/>
              <a:t>Other:</a:t>
            </a:r>
          </a:p>
          <a:p>
            <a:pPr marL="342900" indent="-342900" algn="l">
              <a:lnSpc>
                <a:spcPct val="80000"/>
              </a:lnSpc>
              <a:spcBef>
                <a:spcPct val="50000"/>
              </a:spcBef>
              <a:buClrTx/>
              <a:buFontTx/>
              <a:buChar char="•"/>
            </a:pPr>
            <a:r>
              <a:rPr lang="en-US" sz="1600" b="1"/>
              <a:t>Statistical Key Figure</a:t>
            </a:r>
            <a:r>
              <a:rPr lang="en-US" sz="1600"/>
              <a:t> - A Statistical Key Figure is a piece of information about the cost object it is assigned to, e.g. # FTE for a cost center, # telephones, etc.</a:t>
            </a:r>
          </a:p>
        </p:txBody>
      </p:sp>
      <p:sp>
        <p:nvSpPr>
          <p:cNvPr id="1677316" name="Text Box 4"/>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1: Exercise</a:t>
            </a:r>
          </a:p>
        </p:txBody>
      </p:sp>
      <p:sp>
        <p:nvSpPr>
          <p:cNvPr id="1546243" name="Rectangle 3"/>
          <p:cNvSpPr>
            <a:spLocks noGrp="1" noChangeArrowheads="1"/>
          </p:cNvSpPr>
          <p:nvPr>
            <p:ph type="body" idx="1"/>
          </p:nvPr>
        </p:nvSpPr>
        <p:spPr bwMode="auto">
          <a:xfrm>
            <a:off x="457200" y="1600200"/>
            <a:ext cx="8229600" cy="3733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800" b="1"/>
              <a:t>Objective(s):</a:t>
            </a:r>
          </a:p>
          <a:p>
            <a:r>
              <a:rPr lang="en-US" sz="2800"/>
              <a:t>Break out into teams</a:t>
            </a:r>
          </a:p>
          <a:p>
            <a:r>
              <a:rPr lang="en-US" sz="2800"/>
              <a:t>Define Cost Centers/Activity Types</a:t>
            </a:r>
          </a:p>
          <a:p>
            <a:r>
              <a:rPr lang="en-US" sz="2800"/>
              <a:t>List types of costs</a:t>
            </a:r>
          </a:p>
          <a:p>
            <a:r>
              <a:rPr lang="en-US" sz="2800"/>
              <a:t>Identify senders (provide services) and customer (who your team provide services to)</a:t>
            </a:r>
          </a:p>
          <a:p>
            <a:r>
              <a:rPr lang="en-US" sz="2800"/>
              <a:t>Sample Outputs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bwMode="auto">
          <a:xfrm>
            <a:off x="355600" y="274638"/>
            <a:ext cx="8229600" cy="639762"/>
          </a:xfrm>
          <a:noFill/>
          <a:ln>
            <a:miter lim="800000"/>
            <a:headEnd/>
            <a:tailEnd/>
          </a:ln>
        </p:spPr>
        <p:txBody>
          <a:bodyPr vert="horz" wrap="square" lIns="91440" tIns="45720" rIns="91440" bIns="45720" numCol="1" anchor="t" anchorCtr="0" compatLnSpc="1">
            <a:prstTxWarp prst="textNoShape">
              <a:avLst/>
            </a:prstTxWarp>
          </a:bodyPr>
          <a:lstStyle/>
          <a:p>
            <a:r>
              <a:rPr lang="en-US" sz="2800"/>
              <a:t>Cost Allocations/Assignment</a:t>
            </a:r>
          </a:p>
        </p:txBody>
      </p:sp>
      <p:sp>
        <p:nvSpPr>
          <p:cNvPr id="1679363" name="Rectangle 2"/>
          <p:cNvSpPr>
            <a:spLocks noChangeArrowheads="1"/>
          </p:cNvSpPr>
          <p:nvPr/>
        </p:nvSpPr>
        <p:spPr bwMode="auto">
          <a:xfrm>
            <a:off x="228600" y="1308100"/>
            <a:ext cx="8686800" cy="5092700"/>
          </a:xfrm>
          <a:prstGeom prst="rect">
            <a:avLst/>
          </a:prstGeom>
          <a:solidFill>
            <a:srgbClr val="FFFF99"/>
          </a:solidFill>
          <a:ln w="9525">
            <a:solidFill>
              <a:schemeClr val="tx1"/>
            </a:solidFill>
            <a:miter lim="800000"/>
            <a:headEnd/>
            <a:tailEnd/>
          </a:ln>
        </p:spPr>
        <p:txBody>
          <a:bodyPr/>
          <a:lstStyle/>
          <a:p>
            <a:pPr marL="342900" indent="-342900" algn="l">
              <a:lnSpc>
                <a:spcPct val="80000"/>
              </a:lnSpc>
              <a:spcBef>
                <a:spcPct val="40000"/>
              </a:spcBef>
              <a:buClrTx/>
              <a:buFontTx/>
              <a:buChar char="•"/>
            </a:pPr>
            <a:r>
              <a:rPr lang="en-US" sz="1700" b="1"/>
              <a:t>Direct Activity Allocation</a:t>
            </a:r>
            <a:r>
              <a:rPr lang="en-US" sz="1700"/>
              <a:t> - The direct recording and posting of either an activity type (resource driver) or a process (activity driver) quantity.  This method is a direct charging of the quantity to the receiver.</a:t>
            </a:r>
          </a:p>
          <a:p>
            <a:pPr marL="342900" indent="-342900" algn="l">
              <a:lnSpc>
                <a:spcPct val="80000"/>
              </a:lnSpc>
              <a:spcBef>
                <a:spcPct val="40000"/>
              </a:spcBef>
              <a:buClrTx/>
              <a:buFontTx/>
              <a:buChar char="•"/>
            </a:pPr>
            <a:r>
              <a:rPr lang="en-US" sz="1700" b="1"/>
              <a:t>Assessment Cycle</a:t>
            </a:r>
            <a:r>
              <a:rPr lang="en-US" sz="1700"/>
              <a:t> - A value-based allocation method that uses an aggregate account to move both primary (G/L accounts) and secondary cost elements (internal allocation accounts) between senders and receivers.</a:t>
            </a:r>
          </a:p>
          <a:p>
            <a:pPr marL="342900" indent="-342900" algn="l">
              <a:lnSpc>
                <a:spcPct val="80000"/>
              </a:lnSpc>
              <a:spcBef>
                <a:spcPct val="40000"/>
              </a:spcBef>
              <a:buClrTx/>
              <a:buFontTx/>
              <a:buChar char="•"/>
            </a:pPr>
            <a:r>
              <a:rPr lang="en-US" sz="1700" b="1"/>
              <a:t>Distribution Cycle</a:t>
            </a:r>
            <a:r>
              <a:rPr lang="en-US" sz="1700"/>
              <a:t> - An allocation method that allocates cost in the original detailed account structure and is only available for primary costs movements.</a:t>
            </a:r>
          </a:p>
          <a:p>
            <a:pPr marL="342900" indent="-342900" algn="l">
              <a:lnSpc>
                <a:spcPct val="80000"/>
              </a:lnSpc>
              <a:spcBef>
                <a:spcPct val="40000"/>
              </a:spcBef>
              <a:buClrTx/>
              <a:buFontTx/>
              <a:buChar char="•"/>
            </a:pPr>
            <a:r>
              <a:rPr lang="en-US" sz="1700" b="1"/>
              <a:t>Indirect Activity Allocation</a:t>
            </a:r>
            <a:r>
              <a:rPr lang="en-US" sz="1700"/>
              <a:t> - The allocation of quantities (rather than dollars) using the cycle-supported allocation basis such as fixed portion, fixed percentage, and so on. Has ability to inversely determine a sender quantity based on receiver information.</a:t>
            </a:r>
          </a:p>
          <a:p>
            <a:pPr marL="342900" indent="-342900" algn="l">
              <a:lnSpc>
                <a:spcPct val="80000"/>
              </a:lnSpc>
              <a:spcBef>
                <a:spcPct val="40000"/>
              </a:spcBef>
              <a:buClrTx/>
              <a:buFontTx/>
              <a:buChar char="•"/>
            </a:pPr>
            <a:r>
              <a:rPr lang="en-US" sz="1700" b="1"/>
              <a:t>Target = Actual</a:t>
            </a:r>
            <a:r>
              <a:rPr lang="en-US" sz="1700"/>
              <a:t> – The imputed output quantity of one driver based on another and posts quantities with their corresponding values.  The relationship is defined through planning rather than a cycle.</a:t>
            </a:r>
          </a:p>
          <a:p>
            <a:pPr marL="342900" indent="-342900" algn="l">
              <a:lnSpc>
                <a:spcPct val="80000"/>
              </a:lnSpc>
              <a:spcBef>
                <a:spcPct val="40000"/>
              </a:spcBef>
              <a:buClrTx/>
              <a:buFontTx/>
              <a:buChar char="•"/>
            </a:pPr>
            <a:r>
              <a:rPr lang="en-US" sz="1700" b="1"/>
              <a:t>Template Allocation</a:t>
            </a:r>
            <a:r>
              <a:rPr lang="en-US" sz="1700"/>
              <a:t> - A tool that facilitates simple to complex assignments of costs between cost objects using Boolean (“IF-THEN”) logic.  Used to establish a quantity-based relationship between these types of cost objects for allocations to be made based on operational metrics in a timely manner.</a:t>
            </a:r>
          </a:p>
          <a:p>
            <a:pPr marL="342900" indent="-342900" algn="l">
              <a:lnSpc>
                <a:spcPct val="80000"/>
              </a:lnSpc>
              <a:spcBef>
                <a:spcPct val="40000"/>
              </a:spcBef>
              <a:buClrTx/>
              <a:buFontTx/>
              <a:buChar char="•"/>
            </a:pPr>
            <a:r>
              <a:rPr lang="en-US" sz="1700" b="1"/>
              <a:t>Overhead Costing Sheet</a:t>
            </a:r>
            <a:r>
              <a:rPr lang="en-US" sz="1700"/>
              <a:t> - A costing sheet is an allocation mechanism for associating costs to a receiver based on static business rules</a:t>
            </a:r>
          </a:p>
          <a:p>
            <a:pPr marL="342900" indent="-342900" algn="l">
              <a:lnSpc>
                <a:spcPct val="80000"/>
              </a:lnSpc>
              <a:spcBef>
                <a:spcPct val="50000"/>
              </a:spcBef>
              <a:buClrTx/>
              <a:buFontTx/>
              <a:buChar char="•"/>
            </a:pPr>
            <a:endParaRPr lang="en-US" sz="1700"/>
          </a:p>
        </p:txBody>
      </p:sp>
      <p:sp>
        <p:nvSpPr>
          <p:cNvPr id="1679364" name="Text Box 4"/>
          <p:cNvSpPr txBox="1">
            <a:spLocks noChangeArrowheads="1"/>
          </p:cNvSpPr>
          <p:nvPr/>
        </p:nvSpPr>
        <p:spPr bwMode="auto">
          <a:xfrm>
            <a:off x="312738" y="6477000"/>
            <a:ext cx="630237" cy="182563"/>
          </a:xfrm>
          <a:prstGeom prst="rect">
            <a:avLst/>
          </a:prstGeom>
          <a:noFill/>
          <a:ln w="12700" algn="ctr">
            <a:noFill/>
            <a:miter lim="800000"/>
            <a:headEnd/>
            <a:tailEnd/>
          </a:ln>
          <a:effectLst/>
        </p:spPr>
        <p:txBody>
          <a:bodyPr wrap="none" lIns="92075" tIns="0" rIns="92075" bIns="0">
            <a:spAutoFit/>
          </a:bodyPr>
          <a:lstStyle/>
          <a:p>
            <a:r>
              <a:rPr lang="en-US" sz="1200"/>
              <a:t>D4L_p</a:t>
            </a:r>
            <a:endParaRPr lang="en-US" b="1"/>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ChangeArrowheads="1"/>
          </p:cNvSpPr>
          <p:nvPr/>
        </p:nvSpPr>
        <p:spPr bwMode="auto">
          <a:xfrm>
            <a:off x="3990975" y="1219200"/>
            <a:ext cx="5153025" cy="5638800"/>
          </a:xfrm>
          <a:prstGeom prst="rect">
            <a:avLst/>
          </a:prstGeom>
          <a:solidFill>
            <a:srgbClr val="CCFFFF"/>
          </a:solidFill>
          <a:ln w="9525">
            <a:noFill/>
            <a:miter lim="800000"/>
            <a:headEnd/>
            <a:tailEnd/>
          </a:ln>
          <a:effectLst/>
        </p:spPr>
        <p:txBody>
          <a:bodyPr wrap="none" anchor="ctr"/>
          <a:lstStyle/>
          <a:p>
            <a:endParaRPr lang="en-US"/>
          </a:p>
        </p:txBody>
      </p:sp>
      <p:sp>
        <p:nvSpPr>
          <p:cNvPr id="1464323" name="Rectangle 3"/>
          <p:cNvSpPr>
            <a:spLocks noChangeArrowheads="1"/>
          </p:cNvSpPr>
          <p:nvPr/>
        </p:nvSpPr>
        <p:spPr bwMode="auto">
          <a:xfrm>
            <a:off x="0" y="1219200"/>
            <a:ext cx="4732338" cy="5638800"/>
          </a:xfrm>
          <a:prstGeom prst="rect">
            <a:avLst/>
          </a:prstGeom>
          <a:solidFill>
            <a:srgbClr val="FFFF99"/>
          </a:solidFill>
          <a:ln w="9525">
            <a:noFill/>
            <a:miter lim="800000"/>
            <a:headEnd/>
            <a:tailEnd/>
          </a:ln>
          <a:effectLst/>
        </p:spPr>
        <p:txBody>
          <a:bodyPr wrap="none" anchor="ctr"/>
          <a:lstStyle/>
          <a:p>
            <a:endParaRPr lang="en-US"/>
          </a:p>
        </p:txBody>
      </p:sp>
      <p:sp>
        <p:nvSpPr>
          <p:cNvPr id="1464324" name="AutoShape 4"/>
          <p:cNvSpPr>
            <a:spLocks noChangeArrowheads="1"/>
          </p:cNvSpPr>
          <p:nvPr/>
        </p:nvSpPr>
        <p:spPr bwMode="auto">
          <a:xfrm>
            <a:off x="3276600" y="1466850"/>
            <a:ext cx="25146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CCFF99">
                  <a:gamma/>
                  <a:shade val="76078"/>
                  <a:invGamma/>
                </a:srgbClr>
              </a:gs>
              <a:gs pos="50000">
                <a:srgbClr val="CCFF99"/>
              </a:gs>
              <a:gs pos="100000">
                <a:srgbClr val="CCFF99">
                  <a:gamma/>
                  <a:shade val="76078"/>
                  <a:invGamma/>
                </a:srgbClr>
              </a:gs>
            </a:gsLst>
            <a:lin ang="5400000" scaled="1"/>
          </a:gradFill>
          <a:ln w="9525" algn="ctr">
            <a:noFill/>
            <a:miter lim="800000"/>
            <a:headEnd/>
            <a:tailEnd/>
          </a:ln>
          <a:effectLst/>
        </p:spPr>
        <p:txBody>
          <a:bodyPr wrap="none" anchor="ctr"/>
          <a:lstStyle/>
          <a:p>
            <a:endParaRPr lang="en-US"/>
          </a:p>
        </p:txBody>
      </p:sp>
      <p:sp>
        <p:nvSpPr>
          <p:cNvPr id="1464325" name="Rectangle 5"/>
          <p:cNvSpPr>
            <a:spLocks noChangeArrowheads="1"/>
          </p:cNvSpPr>
          <p:nvPr/>
        </p:nvSpPr>
        <p:spPr bwMode="auto">
          <a:xfrm>
            <a:off x="6934200" y="2076450"/>
            <a:ext cx="533400" cy="3808413"/>
          </a:xfrm>
          <a:prstGeom prst="rect">
            <a:avLst/>
          </a:prstGeom>
          <a:gradFill rotWithShape="1">
            <a:gsLst>
              <a:gs pos="0">
                <a:srgbClr val="CCFFCC"/>
              </a:gs>
              <a:gs pos="50000">
                <a:schemeClr val="bg1"/>
              </a:gs>
              <a:gs pos="100000">
                <a:srgbClr val="CCFFCC"/>
              </a:gs>
            </a:gsLst>
            <a:lin ang="0" scaled="1"/>
          </a:gradFill>
          <a:ln w="28575">
            <a:solidFill>
              <a:srgbClr val="006600"/>
            </a:solidFill>
            <a:prstDash val="sysDot"/>
            <a:miter lim="800000"/>
            <a:headEnd/>
            <a:tailEnd/>
          </a:ln>
          <a:effectLst/>
        </p:spPr>
        <p:txBody>
          <a:bodyPr wrap="none" anchor="ctr"/>
          <a:lstStyle/>
          <a:p>
            <a:endParaRPr lang="en-US"/>
          </a:p>
        </p:txBody>
      </p:sp>
      <p:sp>
        <p:nvSpPr>
          <p:cNvPr id="1464326" name="Rectangle 6"/>
          <p:cNvSpPr>
            <a:spLocks noGrp="1" noChangeArrowheads="1"/>
          </p:cNvSpPr>
          <p:nvPr>
            <p:ph type="title"/>
          </p:nvPr>
        </p:nvSpPr>
        <p:spPr bwMode="auto">
          <a:xfrm>
            <a:off x="1219200" y="228600"/>
            <a:ext cx="6705600" cy="854075"/>
          </a:xfrm>
          <a:noFill/>
          <a:ln w="76200" cap="flat" cmpd="tri" algn="ctr">
            <a:miter lim="800000"/>
            <a:headEnd/>
            <a:tailEnd/>
          </a:ln>
        </p:spPr>
        <p:txBody>
          <a:bodyPr vert="horz" wrap="square" lIns="92075" tIns="0" rIns="92075" bIns="0" numCol="1" anchor="t" anchorCtr="0" compatLnSpc="1">
            <a:prstTxWarp prst="textNoShape">
              <a:avLst/>
            </a:prstTxWarp>
            <a:spAutoFit/>
          </a:bodyPr>
          <a:lstStyle/>
          <a:p>
            <a:pPr>
              <a:buClr>
                <a:schemeClr val="tx1"/>
              </a:buClr>
            </a:pPr>
            <a:r>
              <a:rPr lang="en-US" sz="2800"/>
              <a:t>Cost Management Enables Optimization </a:t>
            </a:r>
          </a:p>
        </p:txBody>
      </p:sp>
      <p:sp>
        <p:nvSpPr>
          <p:cNvPr id="1464327" name="Text Box 7"/>
          <p:cNvSpPr txBox="1">
            <a:spLocks noChangeArrowheads="1"/>
          </p:cNvSpPr>
          <p:nvPr/>
        </p:nvSpPr>
        <p:spPr bwMode="auto">
          <a:xfrm>
            <a:off x="1295400" y="1257300"/>
            <a:ext cx="1987550" cy="366713"/>
          </a:xfrm>
          <a:prstGeom prst="rect">
            <a:avLst/>
          </a:prstGeom>
          <a:noFill/>
          <a:ln w="9525">
            <a:noFill/>
            <a:miter lim="800000"/>
            <a:headEnd/>
            <a:tailEnd/>
          </a:ln>
          <a:effectLst/>
        </p:spPr>
        <p:txBody>
          <a:bodyPr wrap="none">
            <a:spAutoFit/>
          </a:bodyPr>
          <a:lstStyle/>
          <a:p>
            <a:pPr algn="l">
              <a:buClrTx/>
            </a:pPr>
            <a:r>
              <a:rPr lang="en-US" sz="1800" b="1">
                <a:solidFill>
                  <a:srgbClr val="006600"/>
                </a:solidFill>
                <a:ea typeface="ＭＳ Ｐゴシック" pitchFamily="34" charset="-128"/>
              </a:rPr>
              <a:t>Providers/Inputs</a:t>
            </a:r>
          </a:p>
        </p:txBody>
      </p:sp>
      <p:sp>
        <p:nvSpPr>
          <p:cNvPr id="1464328" name="Text Box 8"/>
          <p:cNvSpPr txBox="1">
            <a:spLocks noChangeArrowheads="1"/>
          </p:cNvSpPr>
          <p:nvPr/>
        </p:nvSpPr>
        <p:spPr bwMode="auto">
          <a:xfrm>
            <a:off x="4800600" y="1249363"/>
            <a:ext cx="3276600" cy="579437"/>
          </a:xfrm>
          <a:prstGeom prst="rect">
            <a:avLst/>
          </a:prstGeom>
          <a:noFill/>
          <a:ln w="9525">
            <a:noFill/>
            <a:miter lim="800000"/>
            <a:headEnd/>
            <a:tailEnd/>
          </a:ln>
          <a:effectLst/>
        </p:spPr>
        <p:txBody>
          <a:bodyPr>
            <a:spAutoFit/>
          </a:bodyPr>
          <a:lstStyle/>
          <a:p>
            <a:pPr algn="l">
              <a:buClrTx/>
            </a:pPr>
            <a:r>
              <a:rPr lang="en-US" sz="1400" b="1">
                <a:solidFill>
                  <a:srgbClr val="006600"/>
                </a:solidFill>
                <a:ea typeface="ＭＳ Ｐゴシック" pitchFamily="34" charset="-128"/>
              </a:rPr>
              <a:t>                  </a:t>
            </a:r>
            <a:r>
              <a:rPr lang="en-US" sz="1800" b="1">
                <a:solidFill>
                  <a:srgbClr val="006600"/>
                </a:solidFill>
                <a:ea typeface="ＭＳ Ｐゴシック" pitchFamily="34" charset="-128"/>
              </a:rPr>
              <a:t>Outputs/Consumers</a:t>
            </a:r>
          </a:p>
          <a:p>
            <a:pPr algn="l">
              <a:buClrTx/>
            </a:pPr>
            <a:r>
              <a:rPr lang="en-US" sz="1400" b="1">
                <a:solidFill>
                  <a:srgbClr val="006600"/>
                </a:solidFill>
                <a:ea typeface="ＭＳ Ｐゴシック" pitchFamily="34" charset="-128"/>
              </a:rPr>
              <a:t>      </a:t>
            </a:r>
          </a:p>
        </p:txBody>
      </p:sp>
      <p:grpSp>
        <p:nvGrpSpPr>
          <p:cNvPr id="1464329" name="Group 9"/>
          <p:cNvGrpSpPr>
            <a:grpSpLocks/>
          </p:cNvGrpSpPr>
          <p:nvPr/>
        </p:nvGrpSpPr>
        <p:grpSpPr bwMode="auto">
          <a:xfrm>
            <a:off x="1676400" y="1619250"/>
            <a:ext cx="923925" cy="904875"/>
            <a:chOff x="1056" y="1008"/>
            <a:chExt cx="582" cy="570"/>
          </a:xfrm>
        </p:grpSpPr>
        <p:sp>
          <p:nvSpPr>
            <p:cNvPr id="1464330" name="AutoShape 10"/>
            <p:cNvSpPr>
              <a:spLocks noChangeArrowheads="1"/>
            </p:cNvSpPr>
            <p:nvPr/>
          </p:nvSpPr>
          <p:spPr bwMode="auto">
            <a:xfrm>
              <a:off x="1056" y="1008"/>
              <a:ext cx="582" cy="570"/>
            </a:xfrm>
            <a:prstGeom prst="pentagon">
              <a:avLst/>
            </a:prstGeom>
            <a:gradFill rotWithShape="1">
              <a:gsLst>
                <a:gs pos="0">
                  <a:schemeClr val="bg1"/>
                </a:gs>
                <a:gs pos="100000">
                  <a:srgbClr val="CCFF99"/>
                </a:gs>
              </a:gsLst>
              <a:path path="shape">
                <a:fillToRect l="50000" t="50000" r="50000" b="50000"/>
              </a:path>
            </a:gradFill>
            <a:ln w="9525" algn="ctr">
              <a:solidFill>
                <a:schemeClr val="tx1"/>
              </a:solidFill>
              <a:miter lim="800000"/>
              <a:headEnd/>
              <a:tailEnd/>
            </a:ln>
            <a:effectLst/>
          </p:spPr>
          <p:txBody>
            <a:bodyPr lIns="9144" rIns="9144"/>
            <a:lstStyle/>
            <a:p>
              <a:pPr algn="l">
                <a:buClrTx/>
              </a:pPr>
              <a:endParaRPr lang="en-US" sz="1600" b="1">
                <a:ea typeface="ＭＳ Ｐゴシック" pitchFamily="34" charset="-128"/>
                <a:cs typeface="Arial" charset="0"/>
              </a:endParaRPr>
            </a:p>
          </p:txBody>
        </p:sp>
        <p:sp>
          <p:nvSpPr>
            <p:cNvPr id="1464331" name="Text Box 11"/>
            <p:cNvSpPr txBox="1">
              <a:spLocks noChangeArrowheads="1"/>
            </p:cNvSpPr>
            <p:nvPr/>
          </p:nvSpPr>
          <p:spPr bwMode="auto">
            <a:xfrm>
              <a:off x="1095" y="1188"/>
              <a:ext cx="492" cy="212"/>
            </a:xfrm>
            <a:prstGeom prst="rect">
              <a:avLst/>
            </a:prstGeom>
            <a:noFill/>
            <a:ln w="9525">
              <a:noFill/>
              <a:miter lim="800000"/>
              <a:headEnd/>
              <a:tailEnd/>
            </a:ln>
            <a:effectLst/>
          </p:spPr>
          <p:txBody>
            <a:bodyPr wrap="none">
              <a:spAutoFit/>
            </a:bodyPr>
            <a:lstStyle/>
            <a:p>
              <a:pPr algn="l">
                <a:buClrTx/>
              </a:pPr>
              <a:r>
                <a:rPr lang="en-US" sz="1600" b="1">
                  <a:ea typeface="ＭＳ Ｐゴシック" pitchFamily="34" charset="-128"/>
                  <a:cs typeface="Arial" charset="0"/>
                </a:rPr>
                <a:t>HQDA</a:t>
              </a:r>
            </a:p>
          </p:txBody>
        </p:sp>
      </p:grpSp>
      <p:sp>
        <p:nvSpPr>
          <p:cNvPr id="1464332" name="Text Box 12"/>
          <p:cNvSpPr txBox="1">
            <a:spLocks noChangeArrowheads="1"/>
          </p:cNvSpPr>
          <p:nvPr/>
        </p:nvSpPr>
        <p:spPr bwMode="auto">
          <a:xfrm>
            <a:off x="2514600" y="2152650"/>
            <a:ext cx="1752600" cy="484188"/>
          </a:xfrm>
          <a:prstGeom prst="rect">
            <a:avLst/>
          </a:prstGeom>
          <a:noFill/>
          <a:ln w="9525">
            <a:noFill/>
            <a:miter lim="800000"/>
            <a:headEnd/>
            <a:tailEnd/>
          </a:ln>
          <a:effectLst/>
        </p:spPr>
        <p:txBody>
          <a:bodyPr/>
          <a:lstStyle/>
          <a:p>
            <a:pPr algn="l">
              <a:buClrTx/>
            </a:pPr>
            <a:r>
              <a:rPr lang="en-US" sz="1400" b="1">
                <a:ea typeface="ＭＳ Ｐゴシック" pitchFamily="34" charset="-128"/>
              </a:rPr>
              <a:t>Military Pay</a:t>
            </a:r>
          </a:p>
          <a:p>
            <a:pPr algn="l">
              <a:buClrTx/>
            </a:pPr>
            <a:endParaRPr lang="en-US" sz="800" b="1">
              <a:ea typeface="ＭＳ Ｐゴシック" pitchFamily="34" charset="-128"/>
            </a:endParaRPr>
          </a:p>
          <a:p>
            <a:pPr algn="l">
              <a:buClrTx/>
            </a:pPr>
            <a:r>
              <a:rPr lang="en-US" sz="1400" b="1">
                <a:ea typeface="ＭＳ Ｐゴシック" pitchFamily="34" charset="-128"/>
              </a:rPr>
              <a:t>Contracts (CLS)</a:t>
            </a:r>
          </a:p>
        </p:txBody>
      </p:sp>
      <p:sp>
        <p:nvSpPr>
          <p:cNvPr id="1464333" name="Line 13"/>
          <p:cNvSpPr>
            <a:spLocks noChangeShapeType="1"/>
          </p:cNvSpPr>
          <p:nvPr/>
        </p:nvSpPr>
        <p:spPr bwMode="auto">
          <a:xfrm>
            <a:off x="990600" y="2800350"/>
            <a:ext cx="2101850" cy="0"/>
          </a:xfrm>
          <a:prstGeom prst="line">
            <a:avLst/>
          </a:prstGeom>
          <a:noFill/>
          <a:ln w="38100">
            <a:solidFill>
              <a:schemeClr val="accent2"/>
            </a:solidFill>
            <a:round/>
            <a:headEnd/>
            <a:tailEnd/>
          </a:ln>
          <a:effectLst/>
        </p:spPr>
        <p:txBody>
          <a:bodyPr/>
          <a:lstStyle/>
          <a:p>
            <a:endParaRPr lang="en-US"/>
          </a:p>
        </p:txBody>
      </p:sp>
      <p:sp>
        <p:nvSpPr>
          <p:cNvPr id="1464334" name="Line 14"/>
          <p:cNvSpPr>
            <a:spLocks noChangeShapeType="1"/>
          </p:cNvSpPr>
          <p:nvPr/>
        </p:nvSpPr>
        <p:spPr bwMode="auto">
          <a:xfrm>
            <a:off x="990600" y="2800350"/>
            <a:ext cx="0" cy="1417638"/>
          </a:xfrm>
          <a:prstGeom prst="line">
            <a:avLst/>
          </a:prstGeom>
          <a:noFill/>
          <a:ln w="38100">
            <a:solidFill>
              <a:schemeClr val="accent2"/>
            </a:solidFill>
            <a:round/>
            <a:headEnd/>
            <a:tailEnd/>
          </a:ln>
          <a:effectLst/>
        </p:spPr>
        <p:txBody>
          <a:bodyPr/>
          <a:lstStyle/>
          <a:p>
            <a:endParaRPr lang="en-US"/>
          </a:p>
        </p:txBody>
      </p:sp>
      <p:sp>
        <p:nvSpPr>
          <p:cNvPr id="1464335" name="Line 15"/>
          <p:cNvSpPr>
            <a:spLocks noChangeShapeType="1"/>
          </p:cNvSpPr>
          <p:nvPr/>
        </p:nvSpPr>
        <p:spPr bwMode="auto">
          <a:xfrm>
            <a:off x="1981200" y="2786063"/>
            <a:ext cx="0" cy="979487"/>
          </a:xfrm>
          <a:prstGeom prst="line">
            <a:avLst/>
          </a:prstGeom>
          <a:noFill/>
          <a:ln w="38100">
            <a:solidFill>
              <a:schemeClr val="accent2"/>
            </a:solidFill>
            <a:round/>
            <a:headEnd/>
            <a:tailEnd/>
          </a:ln>
          <a:effectLst/>
        </p:spPr>
        <p:txBody>
          <a:bodyPr/>
          <a:lstStyle/>
          <a:p>
            <a:endParaRPr lang="en-US"/>
          </a:p>
        </p:txBody>
      </p:sp>
      <p:sp>
        <p:nvSpPr>
          <p:cNvPr id="1464336" name="Line 16"/>
          <p:cNvSpPr>
            <a:spLocks noChangeShapeType="1"/>
          </p:cNvSpPr>
          <p:nvPr/>
        </p:nvSpPr>
        <p:spPr bwMode="auto">
          <a:xfrm>
            <a:off x="3076575" y="2814638"/>
            <a:ext cx="0" cy="274637"/>
          </a:xfrm>
          <a:prstGeom prst="line">
            <a:avLst/>
          </a:prstGeom>
          <a:noFill/>
          <a:ln w="38100">
            <a:solidFill>
              <a:schemeClr val="accent2"/>
            </a:solidFill>
            <a:round/>
            <a:headEnd/>
            <a:tailEnd/>
          </a:ln>
          <a:effectLst/>
        </p:spPr>
        <p:txBody>
          <a:bodyPr/>
          <a:lstStyle/>
          <a:p>
            <a:endParaRPr lang="en-US"/>
          </a:p>
        </p:txBody>
      </p:sp>
      <p:sp>
        <p:nvSpPr>
          <p:cNvPr id="1464337" name="Line 17"/>
          <p:cNvSpPr>
            <a:spLocks noChangeShapeType="1"/>
          </p:cNvSpPr>
          <p:nvPr/>
        </p:nvSpPr>
        <p:spPr bwMode="auto">
          <a:xfrm>
            <a:off x="2133600" y="2547938"/>
            <a:ext cx="0" cy="228600"/>
          </a:xfrm>
          <a:prstGeom prst="line">
            <a:avLst/>
          </a:prstGeom>
          <a:noFill/>
          <a:ln w="38100">
            <a:solidFill>
              <a:schemeClr val="accent2"/>
            </a:solidFill>
            <a:round/>
            <a:headEnd/>
            <a:tailEnd/>
          </a:ln>
          <a:effectLst/>
        </p:spPr>
        <p:txBody>
          <a:bodyPr/>
          <a:lstStyle/>
          <a:p>
            <a:endParaRPr lang="en-US"/>
          </a:p>
        </p:txBody>
      </p:sp>
      <p:sp>
        <p:nvSpPr>
          <p:cNvPr id="1464338" name="Text Box 18"/>
          <p:cNvSpPr txBox="1">
            <a:spLocks noChangeArrowheads="1"/>
          </p:cNvSpPr>
          <p:nvPr/>
        </p:nvSpPr>
        <p:spPr bwMode="auto">
          <a:xfrm>
            <a:off x="2971800" y="3921125"/>
            <a:ext cx="2209800" cy="560388"/>
          </a:xfrm>
          <a:prstGeom prst="rect">
            <a:avLst/>
          </a:prstGeom>
          <a:noFill/>
          <a:ln w="9525">
            <a:noFill/>
            <a:miter lim="800000"/>
            <a:headEnd/>
            <a:tailEnd/>
          </a:ln>
          <a:effectLst/>
        </p:spPr>
        <p:txBody>
          <a:bodyPr/>
          <a:lstStyle/>
          <a:p>
            <a:pPr algn="l">
              <a:buClrTx/>
            </a:pPr>
            <a:r>
              <a:rPr lang="en-US" sz="1400" b="1">
                <a:ea typeface="ＭＳ Ｐゴシック" pitchFamily="34" charset="-128"/>
              </a:rPr>
              <a:t>Unit Training</a:t>
            </a:r>
          </a:p>
          <a:p>
            <a:pPr marL="231775" lvl="1" indent="115888" algn="l">
              <a:buClrTx/>
              <a:buFontTx/>
              <a:buChar char="•"/>
            </a:pPr>
            <a:r>
              <a:rPr lang="en-US" sz="1400" b="1">
                <a:ea typeface="ＭＳ Ｐゴシック" pitchFamily="34" charset="-128"/>
              </a:rPr>
              <a:t> Ground OPTEMPO</a:t>
            </a:r>
          </a:p>
        </p:txBody>
      </p:sp>
      <p:sp>
        <p:nvSpPr>
          <p:cNvPr id="1464339" name="Text Box 19"/>
          <p:cNvSpPr txBox="1">
            <a:spLocks noChangeArrowheads="1"/>
          </p:cNvSpPr>
          <p:nvPr/>
        </p:nvSpPr>
        <p:spPr bwMode="auto">
          <a:xfrm>
            <a:off x="1828800" y="4600575"/>
            <a:ext cx="2590800" cy="600075"/>
          </a:xfrm>
          <a:prstGeom prst="rect">
            <a:avLst/>
          </a:prstGeom>
          <a:noFill/>
          <a:ln w="9525">
            <a:noFill/>
            <a:miter lim="800000"/>
            <a:headEnd/>
            <a:tailEnd/>
          </a:ln>
          <a:effectLst/>
        </p:spPr>
        <p:txBody>
          <a:bodyPr/>
          <a:lstStyle/>
          <a:p>
            <a:pPr algn="l">
              <a:buClrTx/>
            </a:pPr>
            <a:r>
              <a:rPr lang="en-US" sz="1400" b="1">
                <a:ea typeface="ＭＳ Ｐゴシック" pitchFamily="34" charset="-128"/>
              </a:rPr>
              <a:t>Installation</a:t>
            </a:r>
          </a:p>
          <a:p>
            <a:pPr marL="231775" lvl="1" indent="115888" algn="l">
              <a:buClrTx/>
              <a:buFontTx/>
              <a:buChar char="•"/>
            </a:pPr>
            <a:r>
              <a:rPr lang="en-US" sz="1400" b="1">
                <a:ea typeface="ＭＳ Ｐゴシック" pitchFamily="34" charset="-128"/>
              </a:rPr>
              <a:t> SSP</a:t>
            </a:r>
            <a:r>
              <a:rPr lang="en-US" sz="1400" b="1" baseline="-25000">
                <a:ea typeface="ＭＳ Ｐゴシック" pitchFamily="34" charset="-128"/>
              </a:rPr>
              <a:t>1 </a:t>
            </a:r>
            <a:r>
              <a:rPr lang="en-US" sz="1400" b="1">
                <a:ea typeface="ＭＳ Ｐゴシック" pitchFamily="34" charset="-128"/>
              </a:rPr>
              <a:t>(Labor Tracking)</a:t>
            </a:r>
            <a:endParaRPr lang="en-US" sz="1400" b="1" baseline="-25000">
              <a:ea typeface="ＭＳ Ｐゴシック" pitchFamily="34" charset="-128"/>
            </a:endParaRPr>
          </a:p>
        </p:txBody>
      </p:sp>
      <p:sp>
        <p:nvSpPr>
          <p:cNvPr id="1464340" name="Text Box 20"/>
          <p:cNvSpPr txBox="1">
            <a:spLocks noChangeArrowheads="1"/>
          </p:cNvSpPr>
          <p:nvPr/>
        </p:nvSpPr>
        <p:spPr bwMode="auto">
          <a:xfrm>
            <a:off x="228600" y="5091113"/>
            <a:ext cx="1676400" cy="1004887"/>
          </a:xfrm>
          <a:prstGeom prst="rect">
            <a:avLst/>
          </a:prstGeom>
          <a:noFill/>
          <a:ln w="9525">
            <a:noFill/>
            <a:miter lim="800000"/>
            <a:headEnd/>
            <a:tailEnd/>
          </a:ln>
          <a:effectLst/>
        </p:spPr>
        <p:txBody>
          <a:bodyPr/>
          <a:lstStyle/>
          <a:p>
            <a:pPr algn="l">
              <a:buClrTx/>
            </a:pPr>
            <a:r>
              <a:rPr lang="en-US" sz="1400" b="1">
                <a:ea typeface="ＭＳ Ｐゴシック" pitchFamily="34" charset="-128"/>
              </a:rPr>
              <a:t>School Training</a:t>
            </a:r>
          </a:p>
          <a:p>
            <a:pPr marL="231775" lvl="1" indent="115888" algn="l">
              <a:buClrTx/>
              <a:buFontTx/>
              <a:buChar char="•"/>
            </a:pPr>
            <a:r>
              <a:rPr lang="en-US" sz="1400" b="1">
                <a:ea typeface="ＭＳ Ｐゴシック" pitchFamily="34" charset="-128"/>
              </a:rPr>
              <a:t>Initial Entry </a:t>
            </a:r>
          </a:p>
          <a:p>
            <a:pPr algn="l">
              <a:buClrTx/>
            </a:pPr>
            <a:r>
              <a:rPr lang="en-US" sz="1400" b="1">
                <a:ea typeface="ＭＳ Ｐゴシック" pitchFamily="34" charset="-128"/>
              </a:rPr>
              <a:t>Equip the Force</a:t>
            </a:r>
          </a:p>
          <a:p>
            <a:pPr marL="231775" lvl="1" indent="115888" algn="l">
              <a:buClrTx/>
              <a:buFontTx/>
              <a:buChar char="•"/>
            </a:pPr>
            <a:r>
              <a:rPr lang="en-US" sz="1400" b="1">
                <a:ea typeface="ＭＳ Ｐゴシック" pitchFamily="34" charset="-128"/>
              </a:rPr>
              <a:t>Acquisition </a:t>
            </a:r>
          </a:p>
          <a:p>
            <a:pPr algn="l">
              <a:buClrTx/>
              <a:buFontTx/>
              <a:buChar char="•"/>
            </a:pPr>
            <a:endParaRPr lang="en-US" sz="1400" b="1">
              <a:ea typeface="ＭＳ Ｐゴシック" pitchFamily="34" charset="-128"/>
            </a:endParaRPr>
          </a:p>
        </p:txBody>
      </p:sp>
      <p:sp>
        <p:nvSpPr>
          <p:cNvPr id="1464341" name="Text Box 21"/>
          <p:cNvSpPr txBox="1">
            <a:spLocks noChangeArrowheads="1"/>
          </p:cNvSpPr>
          <p:nvPr/>
        </p:nvSpPr>
        <p:spPr bwMode="auto">
          <a:xfrm>
            <a:off x="304800" y="4243388"/>
            <a:ext cx="1554163" cy="274637"/>
          </a:xfrm>
          <a:prstGeom prst="rect">
            <a:avLst/>
          </a:prstGeom>
          <a:gradFill rotWithShape="1">
            <a:gsLst>
              <a:gs pos="0">
                <a:srgbClr val="FFFF99">
                  <a:gamma/>
                  <a:shade val="85882"/>
                  <a:invGamma/>
                </a:srgbClr>
              </a:gs>
              <a:gs pos="50000">
                <a:srgbClr val="FFFF99"/>
              </a:gs>
              <a:gs pos="100000">
                <a:srgbClr val="FFFF99">
                  <a:gamma/>
                  <a:shade val="85882"/>
                  <a:invGamma/>
                </a:srgbClr>
              </a:gs>
            </a:gsLst>
            <a:lin ang="5400000" scaled="1"/>
          </a:gradFill>
          <a:ln w="9525" algn="ctr">
            <a:noFill/>
            <a:miter lim="800000"/>
            <a:headEnd/>
            <a:tailEnd/>
          </a:ln>
          <a:effectLst>
            <a:prstShdw prst="shdw18" dist="17961" dir="13500000">
              <a:srgbClr val="FFFF99">
                <a:gamma/>
                <a:shade val="60000"/>
                <a:invGamma/>
              </a:srgbClr>
            </a:prstShdw>
          </a:effectLst>
        </p:spPr>
        <p:txBody>
          <a:bodyPr anchor="ctr" anchorCtr="1"/>
          <a:lstStyle/>
          <a:p>
            <a:pPr indent="4763">
              <a:buClrTx/>
            </a:pPr>
            <a:r>
              <a:rPr lang="en-US" sz="1200" b="1">
                <a:ea typeface="ＭＳ Ｐゴシック" pitchFamily="34" charset="-128"/>
                <a:cs typeface="Arial" charset="0"/>
              </a:rPr>
              <a:t>Army Commands</a:t>
            </a:r>
          </a:p>
        </p:txBody>
      </p:sp>
      <p:sp>
        <p:nvSpPr>
          <p:cNvPr id="1464342" name="Line 22"/>
          <p:cNvSpPr>
            <a:spLocks noChangeShapeType="1"/>
          </p:cNvSpPr>
          <p:nvPr/>
        </p:nvSpPr>
        <p:spPr bwMode="auto">
          <a:xfrm>
            <a:off x="1082675" y="4519613"/>
            <a:ext cx="0" cy="593725"/>
          </a:xfrm>
          <a:prstGeom prst="line">
            <a:avLst/>
          </a:prstGeom>
          <a:noFill/>
          <a:ln w="28575">
            <a:solidFill>
              <a:schemeClr val="accent2"/>
            </a:solidFill>
            <a:round/>
            <a:headEnd/>
            <a:tailEnd/>
          </a:ln>
          <a:effectLst/>
        </p:spPr>
        <p:txBody>
          <a:bodyPr/>
          <a:lstStyle/>
          <a:p>
            <a:endParaRPr lang="en-US"/>
          </a:p>
        </p:txBody>
      </p:sp>
      <p:grpSp>
        <p:nvGrpSpPr>
          <p:cNvPr id="1464343" name="Group 23"/>
          <p:cNvGrpSpPr>
            <a:grpSpLocks/>
          </p:cNvGrpSpPr>
          <p:nvPr/>
        </p:nvGrpSpPr>
        <p:grpSpPr bwMode="auto">
          <a:xfrm>
            <a:off x="2195513" y="3100388"/>
            <a:ext cx="1919287" cy="847725"/>
            <a:chOff x="1383" y="2046"/>
            <a:chExt cx="1209" cy="534"/>
          </a:xfrm>
        </p:grpSpPr>
        <p:sp>
          <p:nvSpPr>
            <p:cNvPr id="1464344" name="Text Box 24"/>
            <p:cNvSpPr txBox="1">
              <a:spLocks noChangeArrowheads="1"/>
            </p:cNvSpPr>
            <p:nvPr/>
          </p:nvSpPr>
          <p:spPr bwMode="auto">
            <a:xfrm>
              <a:off x="1383" y="2046"/>
              <a:ext cx="1209" cy="288"/>
            </a:xfrm>
            <a:prstGeom prst="rect">
              <a:avLst/>
            </a:prstGeom>
            <a:gradFill rotWithShape="1">
              <a:gsLst>
                <a:gs pos="0">
                  <a:srgbClr val="FFFF99">
                    <a:gamma/>
                    <a:shade val="85882"/>
                    <a:invGamma/>
                  </a:srgbClr>
                </a:gs>
                <a:gs pos="50000">
                  <a:srgbClr val="FFFF99"/>
                </a:gs>
                <a:gs pos="100000">
                  <a:srgbClr val="FFFF99">
                    <a:gamma/>
                    <a:shade val="85882"/>
                    <a:invGamma/>
                  </a:srgbClr>
                </a:gs>
              </a:gsLst>
              <a:lin ang="5400000" scaled="1"/>
            </a:gradFill>
            <a:ln w="9525" algn="ctr">
              <a:noFill/>
              <a:miter lim="800000"/>
              <a:headEnd/>
              <a:tailEnd/>
            </a:ln>
            <a:effectLst>
              <a:prstShdw prst="shdw18" dist="17961" dir="13500000">
                <a:srgbClr val="FFFF99">
                  <a:gamma/>
                  <a:shade val="60000"/>
                  <a:invGamma/>
                </a:srgbClr>
              </a:prstShdw>
            </a:effectLst>
          </p:spPr>
          <p:txBody>
            <a:bodyPr anchor="ctr" anchorCtr="1"/>
            <a:lstStyle/>
            <a:p>
              <a:pPr indent="4763">
                <a:buClrTx/>
              </a:pPr>
              <a:r>
                <a:rPr lang="en-US" sz="1200" b="1">
                  <a:ea typeface="ＭＳ Ｐゴシック" pitchFamily="34" charset="-128"/>
                  <a:cs typeface="Arial" charset="0"/>
                </a:rPr>
                <a:t>Army Service Component Commands</a:t>
              </a:r>
            </a:p>
          </p:txBody>
        </p:sp>
        <p:sp>
          <p:nvSpPr>
            <p:cNvPr id="1464345" name="Line 25"/>
            <p:cNvSpPr>
              <a:spLocks noChangeShapeType="1"/>
            </p:cNvSpPr>
            <p:nvPr/>
          </p:nvSpPr>
          <p:spPr bwMode="auto">
            <a:xfrm>
              <a:off x="1988" y="2340"/>
              <a:ext cx="0" cy="240"/>
            </a:xfrm>
            <a:prstGeom prst="line">
              <a:avLst/>
            </a:prstGeom>
            <a:noFill/>
            <a:ln w="28575">
              <a:solidFill>
                <a:schemeClr val="accent2"/>
              </a:solidFill>
              <a:round/>
              <a:headEnd/>
              <a:tailEnd/>
            </a:ln>
            <a:effectLst/>
          </p:spPr>
          <p:txBody>
            <a:bodyPr/>
            <a:lstStyle/>
            <a:p>
              <a:endParaRPr lang="en-US"/>
            </a:p>
          </p:txBody>
        </p:sp>
      </p:grpSp>
      <p:sp>
        <p:nvSpPr>
          <p:cNvPr id="1464346" name="Text Box 26"/>
          <p:cNvSpPr txBox="1">
            <a:spLocks noChangeArrowheads="1"/>
          </p:cNvSpPr>
          <p:nvPr/>
        </p:nvSpPr>
        <p:spPr bwMode="auto">
          <a:xfrm>
            <a:off x="1143000" y="3762375"/>
            <a:ext cx="1828800" cy="274638"/>
          </a:xfrm>
          <a:prstGeom prst="rect">
            <a:avLst/>
          </a:prstGeom>
          <a:gradFill rotWithShape="1">
            <a:gsLst>
              <a:gs pos="0">
                <a:srgbClr val="FFFF99">
                  <a:gamma/>
                  <a:shade val="85882"/>
                  <a:invGamma/>
                </a:srgbClr>
              </a:gs>
              <a:gs pos="50000">
                <a:srgbClr val="FFFF99"/>
              </a:gs>
              <a:gs pos="100000">
                <a:srgbClr val="FFFF99">
                  <a:gamma/>
                  <a:shade val="85882"/>
                  <a:invGamma/>
                </a:srgbClr>
              </a:gs>
            </a:gsLst>
            <a:lin ang="5400000" scaled="1"/>
          </a:gradFill>
          <a:ln w="9525" algn="ctr">
            <a:noFill/>
            <a:miter lim="800000"/>
            <a:headEnd/>
            <a:tailEnd/>
          </a:ln>
          <a:effectLst>
            <a:prstShdw prst="shdw18" dist="17961" dir="13500000">
              <a:srgbClr val="FFFF99">
                <a:gamma/>
                <a:shade val="60000"/>
                <a:invGamma/>
              </a:srgbClr>
            </a:prstShdw>
          </a:effectLst>
        </p:spPr>
        <p:txBody>
          <a:bodyPr anchor="ctr" anchorCtr="1"/>
          <a:lstStyle/>
          <a:p>
            <a:pPr indent="4763">
              <a:buClrTx/>
            </a:pPr>
            <a:r>
              <a:rPr lang="en-US" sz="1200" b="1">
                <a:ea typeface="ＭＳ Ｐゴシック" pitchFamily="34" charset="-128"/>
                <a:cs typeface="Arial" charset="0"/>
              </a:rPr>
              <a:t>Direct Reporting Unit</a:t>
            </a:r>
          </a:p>
        </p:txBody>
      </p:sp>
      <p:sp>
        <p:nvSpPr>
          <p:cNvPr id="1464347" name="Line 27"/>
          <p:cNvSpPr>
            <a:spLocks noChangeShapeType="1"/>
          </p:cNvSpPr>
          <p:nvPr/>
        </p:nvSpPr>
        <p:spPr bwMode="auto">
          <a:xfrm>
            <a:off x="2057400" y="4029075"/>
            <a:ext cx="0" cy="593725"/>
          </a:xfrm>
          <a:prstGeom prst="line">
            <a:avLst/>
          </a:prstGeom>
          <a:noFill/>
          <a:ln w="28575">
            <a:solidFill>
              <a:schemeClr val="accent2"/>
            </a:solidFill>
            <a:round/>
            <a:headEnd/>
            <a:tailEnd/>
          </a:ln>
          <a:effectLst/>
        </p:spPr>
        <p:txBody>
          <a:bodyPr/>
          <a:lstStyle/>
          <a:p>
            <a:endParaRPr lang="en-US"/>
          </a:p>
        </p:txBody>
      </p:sp>
      <p:sp>
        <p:nvSpPr>
          <p:cNvPr id="1464348" name="Text Box 28"/>
          <p:cNvSpPr txBox="1">
            <a:spLocks noChangeArrowheads="1"/>
          </p:cNvSpPr>
          <p:nvPr/>
        </p:nvSpPr>
        <p:spPr bwMode="auto">
          <a:xfrm>
            <a:off x="7024688" y="2076450"/>
            <a:ext cx="354012" cy="457200"/>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sp>
        <p:nvSpPr>
          <p:cNvPr id="1464349" name="Text Box 29"/>
          <p:cNvSpPr txBox="1">
            <a:spLocks noChangeArrowheads="1"/>
          </p:cNvSpPr>
          <p:nvPr/>
        </p:nvSpPr>
        <p:spPr bwMode="auto">
          <a:xfrm>
            <a:off x="7023100" y="3848100"/>
            <a:ext cx="354013" cy="457200"/>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grpSp>
        <p:nvGrpSpPr>
          <p:cNvPr id="1464350" name="Group 30"/>
          <p:cNvGrpSpPr>
            <a:grpSpLocks/>
          </p:cNvGrpSpPr>
          <p:nvPr/>
        </p:nvGrpSpPr>
        <p:grpSpPr bwMode="auto">
          <a:xfrm>
            <a:off x="4341813" y="3848100"/>
            <a:ext cx="2516187" cy="457200"/>
            <a:chOff x="2735" y="2304"/>
            <a:chExt cx="1585" cy="288"/>
          </a:xfrm>
        </p:grpSpPr>
        <p:sp>
          <p:nvSpPr>
            <p:cNvPr id="1464351" name="Line 31"/>
            <p:cNvSpPr>
              <a:spLocks noChangeShapeType="1"/>
            </p:cNvSpPr>
            <p:nvPr/>
          </p:nvSpPr>
          <p:spPr bwMode="auto">
            <a:xfrm>
              <a:off x="2735" y="2448"/>
              <a:ext cx="1584" cy="0"/>
            </a:xfrm>
            <a:prstGeom prst="line">
              <a:avLst/>
            </a:prstGeom>
            <a:noFill/>
            <a:ln w="38100">
              <a:solidFill>
                <a:schemeClr val="tx1"/>
              </a:solidFill>
              <a:prstDash val="sysDot"/>
              <a:round/>
              <a:headEnd/>
              <a:tailEnd type="triangle" w="med" len="med"/>
            </a:ln>
            <a:effectLst/>
          </p:spPr>
          <p:txBody>
            <a:bodyPr/>
            <a:lstStyle/>
            <a:p>
              <a:endParaRPr lang="en-US"/>
            </a:p>
          </p:txBody>
        </p:sp>
        <p:sp>
          <p:nvSpPr>
            <p:cNvPr id="1464352" name="AutoShape 32"/>
            <p:cNvSpPr>
              <a:spLocks noChangeArrowheads="1"/>
            </p:cNvSpPr>
            <p:nvPr/>
          </p:nvSpPr>
          <p:spPr bwMode="auto">
            <a:xfrm>
              <a:off x="3360" y="2304"/>
              <a:ext cx="960" cy="288"/>
            </a:xfrm>
            <a:prstGeom prst="rightArrow">
              <a:avLst>
                <a:gd name="adj1" fmla="val 50000"/>
                <a:gd name="adj2" fmla="val 83333"/>
              </a:avLst>
            </a:prstGeom>
            <a:gradFill rotWithShape="1">
              <a:gsLst>
                <a:gs pos="0">
                  <a:srgbClr val="FFFF66"/>
                </a:gs>
                <a:gs pos="100000">
                  <a:srgbClr val="FFFF66">
                    <a:gamma/>
                    <a:shade val="85882"/>
                    <a:invGamma/>
                  </a:srgbClr>
                </a:gs>
              </a:gsLst>
              <a:path path="rect">
                <a:fillToRect l="50000" t="50000" r="50000" b="50000"/>
              </a:path>
            </a:gradFill>
            <a:ln w="9525" algn="ctr">
              <a:solidFill>
                <a:srgbClr val="FFFF00"/>
              </a:solidFill>
              <a:miter lim="800000"/>
              <a:headEnd/>
              <a:tailEnd/>
            </a:ln>
            <a:effectLst>
              <a:prstShdw prst="shdw18" dist="17961" dir="13500000">
                <a:srgbClr val="FFFF00">
                  <a:gamma/>
                  <a:shade val="60000"/>
                  <a:invGamma/>
                </a:srgbClr>
              </a:prstShdw>
            </a:effectLst>
          </p:spPr>
          <p:txBody>
            <a:bodyPr anchor="ctr" anchorCtr="1"/>
            <a:lstStyle/>
            <a:p>
              <a:endParaRPr lang="en-US"/>
            </a:p>
          </p:txBody>
        </p:sp>
        <p:sp>
          <p:nvSpPr>
            <p:cNvPr id="1464353" name="Text Box 33"/>
            <p:cNvSpPr txBox="1">
              <a:spLocks noChangeArrowheads="1"/>
            </p:cNvSpPr>
            <p:nvPr/>
          </p:nvSpPr>
          <p:spPr bwMode="auto">
            <a:xfrm>
              <a:off x="3417" y="2350"/>
              <a:ext cx="624" cy="212"/>
            </a:xfrm>
            <a:prstGeom prst="rect">
              <a:avLst/>
            </a:prstGeom>
            <a:noFill/>
            <a:ln w="9525" algn="ctr">
              <a:noFill/>
              <a:miter lim="800000"/>
              <a:headEnd/>
              <a:tailEnd/>
            </a:ln>
            <a:effectLst>
              <a:prstShdw prst="shdw18" dist="17961" dir="13500000">
                <a:srgbClr val="FFFF99">
                  <a:gamma/>
                  <a:shade val="60000"/>
                  <a:invGamma/>
                </a:srgbClr>
              </a:prstShdw>
            </a:effectLst>
          </p:spPr>
          <p:txBody>
            <a:bodyPr anchor="ctr" anchorCtr="1"/>
            <a:lstStyle/>
            <a:p>
              <a:pPr indent="4763">
                <a:buClrTx/>
              </a:pPr>
              <a:r>
                <a:rPr lang="en-US" sz="1600" b="1" i="1">
                  <a:ea typeface="ＭＳ Ｐゴシック" pitchFamily="34" charset="-128"/>
                  <a:cs typeface="Arial" charset="0"/>
                </a:rPr>
                <a:t>Direct</a:t>
              </a:r>
            </a:p>
          </p:txBody>
        </p:sp>
      </p:grpSp>
      <p:sp>
        <p:nvSpPr>
          <p:cNvPr id="1464354" name="Text Box 34"/>
          <p:cNvSpPr txBox="1">
            <a:spLocks noChangeArrowheads="1"/>
          </p:cNvSpPr>
          <p:nvPr/>
        </p:nvSpPr>
        <p:spPr bwMode="auto">
          <a:xfrm>
            <a:off x="7024688" y="4543425"/>
            <a:ext cx="354012" cy="457200"/>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grpSp>
        <p:nvGrpSpPr>
          <p:cNvPr id="1464355" name="Group 35"/>
          <p:cNvGrpSpPr>
            <a:grpSpLocks/>
          </p:cNvGrpSpPr>
          <p:nvPr/>
        </p:nvGrpSpPr>
        <p:grpSpPr bwMode="auto">
          <a:xfrm>
            <a:off x="2971800" y="4603750"/>
            <a:ext cx="3884613" cy="336550"/>
            <a:chOff x="1872" y="2780"/>
            <a:chExt cx="2447" cy="212"/>
          </a:xfrm>
        </p:grpSpPr>
        <p:sp>
          <p:nvSpPr>
            <p:cNvPr id="1464356" name="Line 36"/>
            <p:cNvSpPr>
              <a:spLocks noChangeShapeType="1"/>
            </p:cNvSpPr>
            <p:nvPr/>
          </p:nvSpPr>
          <p:spPr bwMode="auto">
            <a:xfrm>
              <a:off x="1872" y="2886"/>
              <a:ext cx="2447" cy="0"/>
            </a:xfrm>
            <a:prstGeom prst="line">
              <a:avLst/>
            </a:prstGeom>
            <a:noFill/>
            <a:ln w="38100">
              <a:solidFill>
                <a:schemeClr val="tx1"/>
              </a:solidFill>
              <a:prstDash val="sysDot"/>
              <a:round/>
              <a:headEnd/>
              <a:tailEnd type="triangle" w="med" len="med"/>
            </a:ln>
            <a:effectLst/>
          </p:spPr>
          <p:txBody>
            <a:bodyPr/>
            <a:lstStyle/>
            <a:p>
              <a:endParaRPr lang="en-US"/>
            </a:p>
          </p:txBody>
        </p:sp>
        <p:sp>
          <p:nvSpPr>
            <p:cNvPr id="1464357" name="AutoShape 37"/>
            <p:cNvSpPr>
              <a:spLocks noChangeArrowheads="1"/>
            </p:cNvSpPr>
            <p:nvPr/>
          </p:nvSpPr>
          <p:spPr bwMode="auto">
            <a:xfrm>
              <a:off x="3312" y="2799"/>
              <a:ext cx="777" cy="173"/>
            </a:xfrm>
            <a:prstGeom prst="flowChartInputOutput">
              <a:avLst/>
            </a:prstGeom>
            <a:gradFill rotWithShape="1">
              <a:gsLst>
                <a:gs pos="0">
                  <a:srgbClr val="CCFF99">
                    <a:gamma/>
                    <a:shade val="76078"/>
                    <a:invGamma/>
                  </a:srgbClr>
                </a:gs>
                <a:gs pos="50000">
                  <a:srgbClr val="CCFF99"/>
                </a:gs>
                <a:gs pos="100000">
                  <a:srgbClr val="CCFF99">
                    <a:gamma/>
                    <a:shade val="76078"/>
                    <a:invGamma/>
                  </a:srgbClr>
                </a:gs>
              </a:gsLst>
              <a:lin ang="5400000" scaled="1"/>
            </a:gradFill>
            <a:ln w="9525">
              <a:solidFill>
                <a:srgbClr val="009900"/>
              </a:solidFill>
              <a:miter lim="800000"/>
              <a:headEnd/>
              <a:tailEnd/>
            </a:ln>
            <a:effectLst/>
          </p:spPr>
          <p:txBody>
            <a:bodyPr wrap="none" anchor="ctr"/>
            <a:lstStyle/>
            <a:p>
              <a:endParaRPr lang="en-US"/>
            </a:p>
          </p:txBody>
        </p:sp>
        <p:sp>
          <p:nvSpPr>
            <p:cNvPr id="1464358" name="Text Box 38"/>
            <p:cNvSpPr txBox="1">
              <a:spLocks noChangeArrowheads="1"/>
            </p:cNvSpPr>
            <p:nvPr/>
          </p:nvSpPr>
          <p:spPr bwMode="auto">
            <a:xfrm>
              <a:off x="3414" y="2780"/>
              <a:ext cx="521" cy="212"/>
            </a:xfrm>
            <a:prstGeom prst="rect">
              <a:avLst/>
            </a:prstGeom>
            <a:noFill/>
            <a:ln w="9525">
              <a:noFill/>
              <a:miter lim="800000"/>
              <a:headEnd/>
              <a:tailEnd/>
            </a:ln>
            <a:effectLst/>
          </p:spPr>
          <p:txBody>
            <a:bodyPr wrap="none">
              <a:spAutoFit/>
            </a:bodyPr>
            <a:lstStyle/>
            <a:p>
              <a:pPr algn="l">
                <a:buClrTx/>
              </a:pPr>
              <a:r>
                <a:rPr lang="en-US" sz="1600" b="1" i="1">
                  <a:ea typeface="ＭＳ Ｐゴシック" pitchFamily="34" charset="-128"/>
                </a:rPr>
                <a:t>assign</a:t>
              </a:r>
            </a:p>
          </p:txBody>
        </p:sp>
      </p:grpSp>
      <p:sp>
        <p:nvSpPr>
          <p:cNvPr id="1464359" name="Text Box 39"/>
          <p:cNvSpPr txBox="1">
            <a:spLocks noChangeArrowheads="1"/>
          </p:cNvSpPr>
          <p:nvPr/>
        </p:nvSpPr>
        <p:spPr bwMode="auto">
          <a:xfrm>
            <a:off x="2895600" y="5943600"/>
            <a:ext cx="2971800" cy="911225"/>
          </a:xfrm>
          <a:prstGeom prst="rect">
            <a:avLst/>
          </a:prstGeom>
          <a:gradFill rotWithShape="1">
            <a:gsLst>
              <a:gs pos="0">
                <a:srgbClr val="FFFF00"/>
              </a:gs>
              <a:gs pos="50000">
                <a:srgbClr val="FFFF99"/>
              </a:gs>
              <a:gs pos="100000">
                <a:srgbClr val="FFFF00"/>
              </a:gs>
            </a:gsLst>
            <a:lin ang="5400000" scaled="1"/>
          </a:gradFill>
          <a:ln w="9525" algn="ctr">
            <a:noFill/>
            <a:miter lim="800000"/>
            <a:headEnd/>
            <a:tailEnd/>
          </a:ln>
          <a:effectLst>
            <a:prstShdw prst="shdw17" dist="17961" dir="13500000">
              <a:srgbClr val="FFFF00"/>
            </a:prstShdw>
          </a:effectLst>
        </p:spPr>
        <p:txBody>
          <a:bodyPr tIns="137160" bIns="137160">
            <a:spAutoFit/>
          </a:bodyPr>
          <a:lstStyle/>
          <a:p>
            <a:pPr indent="4763">
              <a:buClrTx/>
            </a:pPr>
            <a:r>
              <a:rPr lang="en-US" sz="1400" b="1" i="1">
                <a:solidFill>
                  <a:srgbClr val="003300"/>
                </a:solidFill>
                <a:ea typeface="ＭＳ Ｐゴシック" pitchFamily="34" charset="-128"/>
                <a:cs typeface="Arial" charset="0"/>
              </a:rPr>
              <a:t>GFEBS enables Army</a:t>
            </a:r>
          </a:p>
          <a:p>
            <a:pPr indent="4763">
              <a:buClrTx/>
            </a:pPr>
            <a:r>
              <a:rPr lang="en-US" sz="1400" b="1" i="1">
                <a:solidFill>
                  <a:srgbClr val="003300"/>
                </a:solidFill>
                <a:ea typeface="ＭＳ Ｐゴシック" pitchFamily="34" charset="-128"/>
                <a:cs typeface="Arial" charset="0"/>
              </a:rPr>
              <a:t> to “slice and dice” data </a:t>
            </a:r>
          </a:p>
          <a:p>
            <a:pPr indent="4763">
              <a:buClrTx/>
            </a:pPr>
            <a:r>
              <a:rPr lang="en-US" sz="1400" b="1" i="1">
                <a:solidFill>
                  <a:srgbClr val="003300"/>
                </a:solidFill>
                <a:ea typeface="ＭＳ Ｐゴシック" pitchFamily="34" charset="-128"/>
                <a:cs typeface="Arial" charset="0"/>
              </a:rPr>
              <a:t>for decision-making </a:t>
            </a:r>
          </a:p>
        </p:txBody>
      </p:sp>
      <p:pic>
        <p:nvPicPr>
          <p:cNvPr id="1464360" name="Picture 40"/>
          <p:cNvPicPr>
            <a:picLocks noChangeAspect="1" noChangeArrowheads="1"/>
          </p:cNvPicPr>
          <p:nvPr/>
        </p:nvPicPr>
        <p:blipFill>
          <a:blip r:embed="rId3" cstate="print"/>
          <a:srcRect/>
          <a:stretch>
            <a:fillRect/>
          </a:stretch>
        </p:blipFill>
        <p:spPr bwMode="auto">
          <a:xfrm>
            <a:off x="5791200" y="5943600"/>
            <a:ext cx="2838450" cy="914400"/>
          </a:xfrm>
          <a:prstGeom prst="rect">
            <a:avLst/>
          </a:prstGeom>
          <a:noFill/>
        </p:spPr>
      </p:pic>
      <p:grpSp>
        <p:nvGrpSpPr>
          <p:cNvPr id="1464361" name="Group 41"/>
          <p:cNvGrpSpPr>
            <a:grpSpLocks/>
          </p:cNvGrpSpPr>
          <p:nvPr/>
        </p:nvGrpSpPr>
        <p:grpSpPr bwMode="auto">
          <a:xfrm>
            <a:off x="1828800" y="5013325"/>
            <a:ext cx="5570538" cy="457200"/>
            <a:chOff x="1152" y="3038"/>
            <a:chExt cx="3509" cy="288"/>
          </a:xfrm>
        </p:grpSpPr>
        <p:sp>
          <p:nvSpPr>
            <p:cNvPr id="1464362" name="Line 42"/>
            <p:cNvSpPr>
              <a:spLocks noChangeShapeType="1"/>
            </p:cNvSpPr>
            <p:nvPr/>
          </p:nvSpPr>
          <p:spPr bwMode="auto">
            <a:xfrm>
              <a:off x="1152" y="3193"/>
              <a:ext cx="3167" cy="0"/>
            </a:xfrm>
            <a:prstGeom prst="line">
              <a:avLst/>
            </a:prstGeom>
            <a:noFill/>
            <a:ln w="38100">
              <a:solidFill>
                <a:schemeClr val="tx1"/>
              </a:solidFill>
              <a:prstDash val="sysDot"/>
              <a:round/>
              <a:headEnd/>
              <a:tailEnd type="triangle" w="med" len="med"/>
            </a:ln>
            <a:effectLst/>
          </p:spPr>
          <p:txBody>
            <a:bodyPr/>
            <a:lstStyle/>
            <a:p>
              <a:endParaRPr lang="en-US"/>
            </a:p>
          </p:txBody>
        </p:sp>
        <p:grpSp>
          <p:nvGrpSpPr>
            <p:cNvPr id="1464363" name="Group 43"/>
            <p:cNvGrpSpPr>
              <a:grpSpLocks/>
            </p:cNvGrpSpPr>
            <p:nvPr/>
          </p:nvGrpSpPr>
          <p:grpSpPr bwMode="auto">
            <a:xfrm>
              <a:off x="3318" y="3087"/>
              <a:ext cx="777" cy="212"/>
              <a:chOff x="3054" y="1420"/>
              <a:chExt cx="777" cy="212"/>
            </a:xfrm>
          </p:grpSpPr>
          <p:sp>
            <p:nvSpPr>
              <p:cNvPr id="1464364" name="AutoShape 44"/>
              <p:cNvSpPr>
                <a:spLocks noChangeArrowheads="1"/>
              </p:cNvSpPr>
              <p:nvPr/>
            </p:nvSpPr>
            <p:spPr bwMode="auto">
              <a:xfrm>
                <a:off x="3054" y="1439"/>
                <a:ext cx="777" cy="173"/>
              </a:xfrm>
              <a:prstGeom prst="flowChartInputOutput">
                <a:avLst/>
              </a:prstGeom>
              <a:gradFill rotWithShape="1">
                <a:gsLst>
                  <a:gs pos="0">
                    <a:srgbClr val="CCFF99">
                      <a:gamma/>
                      <a:shade val="76078"/>
                      <a:invGamma/>
                    </a:srgbClr>
                  </a:gs>
                  <a:gs pos="50000">
                    <a:srgbClr val="CCFF99"/>
                  </a:gs>
                  <a:gs pos="100000">
                    <a:srgbClr val="CCFF99">
                      <a:gamma/>
                      <a:shade val="76078"/>
                      <a:invGamma/>
                    </a:srgbClr>
                  </a:gs>
                </a:gsLst>
                <a:lin ang="5400000" scaled="1"/>
              </a:gradFill>
              <a:ln w="9525">
                <a:solidFill>
                  <a:srgbClr val="009900"/>
                </a:solidFill>
                <a:miter lim="800000"/>
                <a:headEnd/>
                <a:tailEnd/>
              </a:ln>
              <a:effectLst/>
            </p:spPr>
            <p:txBody>
              <a:bodyPr wrap="none" anchor="ctr"/>
              <a:lstStyle/>
              <a:p>
                <a:endParaRPr lang="en-US"/>
              </a:p>
            </p:txBody>
          </p:sp>
          <p:sp>
            <p:nvSpPr>
              <p:cNvPr id="1464365" name="Text Box 45"/>
              <p:cNvSpPr txBox="1">
                <a:spLocks noChangeArrowheads="1"/>
              </p:cNvSpPr>
              <p:nvPr/>
            </p:nvSpPr>
            <p:spPr bwMode="auto">
              <a:xfrm>
                <a:off x="3120" y="1420"/>
                <a:ext cx="521" cy="212"/>
              </a:xfrm>
              <a:prstGeom prst="rect">
                <a:avLst/>
              </a:prstGeom>
              <a:noFill/>
              <a:ln w="9525">
                <a:noFill/>
                <a:miter lim="800000"/>
                <a:headEnd/>
                <a:tailEnd/>
              </a:ln>
              <a:effectLst/>
            </p:spPr>
            <p:txBody>
              <a:bodyPr wrap="none">
                <a:spAutoFit/>
              </a:bodyPr>
              <a:lstStyle/>
              <a:p>
                <a:pPr algn="l">
                  <a:buClrTx/>
                </a:pPr>
                <a:r>
                  <a:rPr lang="en-US" sz="1600" b="1" i="1">
                    <a:ea typeface="ＭＳ Ｐゴシック" pitchFamily="34" charset="-128"/>
                  </a:rPr>
                  <a:t>assign</a:t>
                </a:r>
              </a:p>
            </p:txBody>
          </p:sp>
        </p:grpSp>
        <p:sp>
          <p:nvSpPr>
            <p:cNvPr id="1464366" name="Rectangle 46"/>
            <p:cNvSpPr>
              <a:spLocks noChangeArrowheads="1"/>
            </p:cNvSpPr>
            <p:nvPr/>
          </p:nvSpPr>
          <p:spPr bwMode="auto">
            <a:xfrm>
              <a:off x="4438" y="3038"/>
              <a:ext cx="223" cy="288"/>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grpSp>
      <p:sp>
        <p:nvSpPr>
          <p:cNvPr id="1464367" name="Text Box 47"/>
          <p:cNvSpPr txBox="1">
            <a:spLocks noChangeArrowheads="1"/>
          </p:cNvSpPr>
          <p:nvPr/>
        </p:nvSpPr>
        <p:spPr bwMode="auto">
          <a:xfrm>
            <a:off x="3833813" y="1538288"/>
            <a:ext cx="1390650" cy="304800"/>
          </a:xfrm>
          <a:prstGeom prst="rect">
            <a:avLst/>
          </a:prstGeom>
          <a:noFill/>
          <a:ln w="9525" algn="ctr">
            <a:noFill/>
            <a:miter lim="800000"/>
            <a:headEnd/>
            <a:tailEnd/>
          </a:ln>
          <a:effectLst/>
        </p:spPr>
        <p:txBody>
          <a:bodyPr>
            <a:spAutoFit/>
          </a:bodyPr>
          <a:lstStyle/>
          <a:p>
            <a:pPr>
              <a:buClrTx/>
            </a:pPr>
            <a:r>
              <a:rPr lang="en-US" sz="1400" b="1">
                <a:ea typeface="ＭＳ Ｐゴシック" pitchFamily="34" charset="-128"/>
              </a:rPr>
              <a:t>relating</a:t>
            </a:r>
          </a:p>
        </p:txBody>
      </p:sp>
      <p:grpSp>
        <p:nvGrpSpPr>
          <p:cNvPr id="1464368" name="Group 48"/>
          <p:cNvGrpSpPr>
            <a:grpSpLocks/>
          </p:cNvGrpSpPr>
          <p:nvPr/>
        </p:nvGrpSpPr>
        <p:grpSpPr bwMode="auto">
          <a:xfrm>
            <a:off x="4038600" y="2457450"/>
            <a:ext cx="3352800" cy="457200"/>
            <a:chOff x="2544" y="1428"/>
            <a:chExt cx="2112" cy="288"/>
          </a:xfrm>
        </p:grpSpPr>
        <p:sp>
          <p:nvSpPr>
            <p:cNvPr id="1464369" name="Text Box 49"/>
            <p:cNvSpPr txBox="1">
              <a:spLocks noChangeArrowheads="1"/>
            </p:cNvSpPr>
            <p:nvPr/>
          </p:nvSpPr>
          <p:spPr bwMode="auto">
            <a:xfrm>
              <a:off x="4433" y="1428"/>
              <a:ext cx="223" cy="288"/>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sp>
          <p:nvSpPr>
            <p:cNvPr id="1464370" name="Line 50"/>
            <p:cNvSpPr>
              <a:spLocks noChangeShapeType="1"/>
            </p:cNvSpPr>
            <p:nvPr/>
          </p:nvSpPr>
          <p:spPr bwMode="auto">
            <a:xfrm>
              <a:off x="2544" y="1572"/>
              <a:ext cx="1783" cy="0"/>
            </a:xfrm>
            <a:prstGeom prst="line">
              <a:avLst/>
            </a:prstGeom>
            <a:noFill/>
            <a:ln w="38100">
              <a:solidFill>
                <a:schemeClr val="tx1"/>
              </a:solidFill>
              <a:prstDash val="sysDot"/>
              <a:round/>
              <a:headEnd/>
              <a:tailEnd type="triangle" w="med" len="med"/>
            </a:ln>
            <a:effectLst/>
          </p:spPr>
          <p:txBody>
            <a:bodyPr/>
            <a:lstStyle/>
            <a:p>
              <a:endParaRPr lang="en-US"/>
            </a:p>
          </p:txBody>
        </p:sp>
        <p:grpSp>
          <p:nvGrpSpPr>
            <p:cNvPr id="1464371" name="Group 51"/>
            <p:cNvGrpSpPr>
              <a:grpSpLocks/>
            </p:cNvGrpSpPr>
            <p:nvPr/>
          </p:nvGrpSpPr>
          <p:grpSpPr bwMode="auto">
            <a:xfrm>
              <a:off x="3269" y="1466"/>
              <a:ext cx="777" cy="212"/>
              <a:chOff x="3054" y="1420"/>
              <a:chExt cx="777" cy="212"/>
            </a:xfrm>
          </p:grpSpPr>
          <p:sp>
            <p:nvSpPr>
              <p:cNvPr id="1464372" name="AutoShape 52"/>
              <p:cNvSpPr>
                <a:spLocks noChangeArrowheads="1"/>
              </p:cNvSpPr>
              <p:nvPr/>
            </p:nvSpPr>
            <p:spPr bwMode="auto">
              <a:xfrm>
                <a:off x="3054" y="1439"/>
                <a:ext cx="777" cy="173"/>
              </a:xfrm>
              <a:prstGeom prst="flowChartInputOutput">
                <a:avLst/>
              </a:prstGeom>
              <a:gradFill rotWithShape="1">
                <a:gsLst>
                  <a:gs pos="0">
                    <a:srgbClr val="CCFF99">
                      <a:gamma/>
                      <a:shade val="76078"/>
                      <a:invGamma/>
                    </a:srgbClr>
                  </a:gs>
                  <a:gs pos="50000">
                    <a:srgbClr val="CCFF99"/>
                  </a:gs>
                  <a:gs pos="100000">
                    <a:srgbClr val="CCFF99">
                      <a:gamma/>
                      <a:shade val="76078"/>
                      <a:invGamma/>
                    </a:srgbClr>
                  </a:gs>
                </a:gsLst>
                <a:lin ang="5400000" scaled="1"/>
              </a:gradFill>
              <a:ln w="9525">
                <a:solidFill>
                  <a:srgbClr val="009900"/>
                </a:solidFill>
                <a:miter lim="800000"/>
                <a:headEnd/>
                <a:tailEnd/>
              </a:ln>
              <a:effectLst/>
            </p:spPr>
            <p:txBody>
              <a:bodyPr wrap="none" anchor="ctr"/>
              <a:lstStyle/>
              <a:p>
                <a:endParaRPr lang="en-US"/>
              </a:p>
            </p:txBody>
          </p:sp>
          <p:sp>
            <p:nvSpPr>
              <p:cNvPr id="1464373" name="Text Box 53"/>
              <p:cNvSpPr txBox="1">
                <a:spLocks noChangeArrowheads="1"/>
              </p:cNvSpPr>
              <p:nvPr/>
            </p:nvSpPr>
            <p:spPr bwMode="auto">
              <a:xfrm>
                <a:off x="3120" y="1420"/>
                <a:ext cx="521" cy="212"/>
              </a:xfrm>
              <a:prstGeom prst="rect">
                <a:avLst/>
              </a:prstGeom>
              <a:noFill/>
              <a:ln w="9525">
                <a:noFill/>
                <a:miter lim="800000"/>
                <a:headEnd/>
                <a:tailEnd/>
              </a:ln>
              <a:effectLst/>
            </p:spPr>
            <p:txBody>
              <a:bodyPr wrap="none">
                <a:spAutoFit/>
              </a:bodyPr>
              <a:lstStyle/>
              <a:p>
                <a:pPr algn="l">
                  <a:buClrTx/>
                </a:pPr>
                <a:r>
                  <a:rPr lang="en-US" sz="1600" b="1" i="1">
                    <a:ea typeface="ＭＳ Ｐゴシック" pitchFamily="34" charset="-128"/>
                  </a:rPr>
                  <a:t>assign</a:t>
                </a:r>
              </a:p>
            </p:txBody>
          </p:sp>
        </p:grpSp>
      </p:grpSp>
      <p:sp>
        <p:nvSpPr>
          <p:cNvPr id="1464374" name="Rectangle 54"/>
          <p:cNvSpPr>
            <a:spLocks noChangeArrowheads="1"/>
          </p:cNvSpPr>
          <p:nvPr/>
        </p:nvSpPr>
        <p:spPr bwMode="auto">
          <a:xfrm>
            <a:off x="8153400" y="2076450"/>
            <a:ext cx="533400" cy="3808413"/>
          </a:xfrm>
          <a:prstGeom prst="rect">
            <a:avLst/>
          </a:prstGeom>
          <a:gradFill rotWithShape="1">
            <a:gsLst>
              <a:gs pos="0">
                <a:srgbClr val="CCFFCC"/>
              </a:gs>
              <a:gs pos="50000">
                <a:schemeClr val="bg1"/>
              </a:gs>
              <a:gs pos="100000">
                <a:srgbClr val="CCFFCC"/>
              </a:gs>
            </a:gsLst>
            <a:lin ang="0" scaled="1"/>
          </a:gradFill>
          <a:ln w="28575">
            <a:solidFill>
              <a:srgbClr val="006600"/>
            </a:solidFill>
            <a:prstDash val="sysDot"/>
            <a:miter lim="800000"/>
            <a:headEnd/>
            <a:tailEnd/>
          </a:ln>
          <a:effectLst/>
        </p:spPr>
        <p:txBody>
          <a:bodyPr wrap="none" anchor="ctr"/>
          <a:lstStyle/>
          <a:p>
            <a:endParaRPr lang="en-US"/>
          </a:p>
        </p:txBody>
      </p:sp>
      <p:sp>
        <p:nvSpPr>
          <p:cNvPr id="1464375" name="Text Box 55"/>
          <p:cNvSpPr txBox="1">
            <a:spLocks noChangeArrowheads="1"/>
          </p:cNvSpPr>
          <p:nvPr/>
        </p:nvSpPr>
        <p:spPr bwMode="auto">
          <a:xfrm>
            <a:off x="8256588" y="3905250"/>
            <a:ext cx="354012" cy="457200"/>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sp>
        <p:nvSpPr>
          <p:cNvPr id="1464376" name="Text Box 56"/>
          <p:cNvSpPr txBox="1">
            <a:spLocks noChangeArrowheads="1"/>
          </p:cNvSpPr>
          <p:nvPr/>
        </p:nvSpPr>
        <p:spPr bwMode="auto">
          <a:xfrm>
            <a:off x="8256588" y="5429250"/>
            <a:ext cx="354012" cy="457200"/>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sp>
        <p:nvSpPr>
          <p:cNvPr id="1464377" name="Text Box 57"/>
          <p:cNvSpPr txBox="1">
            <a:spLocks noChangeArrowheads="1"/>
          </p:cNvSpPr>
          <p:nvPr/>
        </p:nvSpPr>
        <p:spPr bwMode="auto">
          <a:xfrm>
            <a:off x="8256588" y="2457450"/>
            <a:ext cx="354012" cy="457200"/>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sp>
        <p:nvSpPr>
          <p:cNvPr id="1464378" name="Text Box 58"/>
          <p:cNvSpPr txBox="1">
            <a:spLocks noChangeArrowheads="1"/>
          </p:cNvSpPr>
          <p:nvPr/>
        </p:nvSpPr>
        <p:spPr bwMode="auto">
          <a:xfrm>
            <a:off x="6643688" y="1543050"/>
            <a:ext cx="1060450" cy="517525"/>
          </a:xfrm>
          <a:prstGeom prst="rect">
            <a:avLst/>
          </a:prstGeom>
          <a:noFill/>
          <a:ln w="9525">
            <a:noFill/>
            <a:miter lim="800000"/>
            <a:headEnd/>
            <a:tailEnd/>
          </a:ln>
          <a:effectLst/>
        </p:spPr>
        <p:txBody>
          <a:bodyPr wrap="none">
            <a:spAutoFit/>
          </a:bodyPr>
          <a:lstStyle/>
          <a:p>
            <a:pPr>
              <a:buClrTx/>
            </a:pPr>
            <a:r>
              <a:rPr lang="en-US" sz="1400" b="1">
                <a:ea typeface="ＭＳ Ｐゴシック" pitchFamily="34" charset="-128"/>
              </a:rPr>
              <a:t>Cost </a:t>
            </a:r>
          </a:p>
          <a:p>
            <a:pPr>
              <a:buClrTx/>
            </a:pPr>
            <a:r>
              <a:rPr lang="en-US" sz="1400" b="1">
                <a:ea typeface="ＭＳ Ｐゴシック" pitchFamily="34" charset="-128"/>
              </a:rPr>
              <a:t>of Brigade</a:t>
            </a:r>
          </a:p>
        </p:txBody>
      </p:sp>
      <p:sp>
        <p:nvSpPr>
          <p:cNvPr id="1464379" name="Text Box 59"/>
          <p:cNvSpPr txBox="1">
            <a:spLocks noChangeArrowheads="1"/>
          </p:cNvSpPr>
          <p:nvPr/>
        </p:nvSpPr>
        <p:spPr bwMode="auto">
          <a:xfrm>
            <a:off x="7751763" y="1543050"/>
            <a:ext cx="1385887" cy="517525"/>
          </a:xfrm>
          <a:prstGeom prst="rect">
            <a:avLst/>
          </a:prstGeom>
          <a:noFill/>
          <a:ln w="9525">
            <a:noFill/>
            <a:miter lim="800000"/>
            <a:headEnd/>
            <a:tailEnd/>
          </a:ln>
          <a:effectLst/>
        </p:spPr>
        <p:txBody>
          <a:bodyPr wrap="none">
            <a:spAutoFit/>
          </a:bodyPr>
          <a:lstStyle/>
          <a:p>
            <a:pPr>
              <a:buClrTx/>
            </a:pPr>
            <a:r>
              <a:rPr lang="en-US" sz="1400" b="1">
                <a:ea typeface="ＭＳ Ｐゴシック" pitchFamily="34" charset="-128"/>
              </a:rPr>
              <a:t>Weapon Sys $</a:t>
            </a:r>
          </a:p>
          <a:p>
            <a:pPr>
              <a:buClrTx/>
            </a:pPr>
            <a:r>
              <a:rPr lang="en-US" sz="1400" b="1">
                <a:ea typeface="ＭＳ Ｐゴシック" pitchFamily="34" charset="-128"/>
              </a:rPr>
              <a:t>(VAMOSC)</a:t>
            </a:r>
          </a:p>
        </p:txBody>
      </p:sp>
      <p:sp>
        <p:nvSpPr>
          <p:cNvPr id="1464380" name="Line 60"/>
          <p:cNvSpPr>
            <a:spLocks noChangeShapeType="1"/>
          </p:cNvSpPr>
          <p:nvPr/>
        </p:nvSpPr>
        <p:spPr bwMode="auto">
          <a:xfrm>
            <a:off x="7543800" y="2686050"/>
            <a:ext cx="533400" cy="0"/>
          </a:xfrm>
          <a:prstGeom prst="line">
            <a:avLst/>
          </a:prstGeom>
          <a:noFill/>
          <a:ln w="38100">
            <a:solidFill>
              <a:schemeClr val="tx1"/>
            </a:solidFill>
            <a:prstDash val="sysDot"/>
            <a:round/>
            <a:headEnd/>
            <a:tailEnd type="triangle" w="med" len="med"/>
          </a:ln>
          <a:effectLst/>
        </p:spPr>
        <p:txBody>
          <a:bodyPr/>
          <a:lstStyle/>
          <a:p>
            <a:endParaRPr lang="en-US"/>
          </a:p>
        </p:txBody>
      </p:sp>
      <p:sp>
        <p:nvSpPr>
          <p:cNvPr id="1464381" name="Line 61"/>
          <p:cNvSpPr>
            <a:spLocks noChangeShapeType="1"/>
          </p:cNvSpPr>
          <p:nvPr/>
        </p:nvSpPr>
        <p:spPr bwMode="auto">
          <a:xfrm>
            <a:off x="7543800" y="5657850"/>
            <a:ext cx="533400" cy="0"/>
          </a:xfrm>
          <a:prstGeom prst="line">
            <a:avLst/>
          </a:prstGeom>
          <a:noFill/>
          <a:ln w="38100">
            <a:solidFill>
              <a:schemeClr val="tx1"/>
            </a:solidFill>
            <a:prstDash val="sysDot"/>
            <a:round/>
            <a:headEnd/>
            <a:tailEnd type="triangle" w="med" len="med"/>
          </a:ln>
          <a:effectLst/>
        </p:spPr>
        <p:txBody>
          <a:bodyPr/>
          <a:lstStyle/>
          <a:p>
            <a:endParaRPr lang="en-US"/>
          </a:p>
        </p:txBody>
      </p:sp>
      <p:sp>
        <p:nvSpPr>
          <p:cNvPr id="1464382" name="Line 62"/>
          <p:cNvSpPr>
            <a:spLocks noChangeShapeType="1"/>
          </p:cNvSpPr>
          <p:nvPr/>
        </p:nvSpPr>
        <p:spPr bwMode="auto">
          <a:xfrm>
            <a:off x="7543800" y="4133850"/>
            <a:ext cx="533400" cy="0"/>
          </a:xfrm>
          <a:prstGeom prst="line">
            <a:avLst/>
          </a:prstGeom>
          <a:noFill/>
          <a:ln w="38100">
            <a:solidFill>
              <a:schemeClr val="tx1"/>
            </a:solidFill>
            <a:prstDash val="sysDot"/>
            <a:round/>
            <a:headEnd/>
            <a:tailEnd type="triangle" w="med" len="med"/>
          </a:ln>
          <a:effectLst/>
        </p:spPr>
        <p:txBody>
          <a:bodyPr/>
          <a:lstStyle/>
          <a:p>
            <a:endParaRPr lang="en-US"/>
          </a:p>
        </p:txBody>
      </p:sp>
      <p:grpSp>
        <p:nvGrpSpPr>
          <p:cNvPr id="1464383" name="Group 63"/>
          <p:cNvGrpSpPr>
            <a:grpSpLocks/>
          </p:cNvGrpSpPr>
          <p:nvPr/>
        </p:nvGrpSpPr>
        <p:grpSpPr bwMode="auto">
          <a:xfrm>
            <a:off x="4351338" y="2093913"/>
            <a:ext cx="2516187" cy="457200"/>
            <a:chOff x="2723" y="1199"/>
            <a:chExt cx="1585" cy="288"/>
          </a:xfrm>
        </p:grpSpPr>
        <p:sp>
          <p:nvSpPr>
            <p:cNvPr id="1464384" name="Line 64"/>
            <p:cNvSpPr>
              <a:spLocks noChangeShapeType="1"/>
            </p:cNvSpPr>
            <p:nvPr/>
          </p:nvSpPr>
          <p:spPr bwMode="auto">
            <a:xfrm>
              <a:off x="2723" y="1343"/>
              <a:ext cx="1584" cy="0"/>
            </a:xfrm>
            <a:prstGeom prst="line">
              <a:avLst/>
            </a:prstGeom>
            <a:noFill/>
            <a:ln w="38100">
              <a:solidFill>
                <a:schemeClr val="tx1"/>
              </a:solidFill>
              <a:prstDash val="sysDot"/>
              <a:round/>
              <a:headEnd/>
              <a:tailEnd type="triangle" w="med" len="med"/>
            </a:ln>
            <a:effectLst/>
          </p:spPr>
          <p:txBody>
            <a:bodyPr/>
            <a:lstStyle/>
            <a:p>
              <a:endParaRPr lang="en-US"/>
            </a:p>
          </p:txBody>
        </p:sp>
        <p:sp>
          <p:nvSpPr>
            <p:cNvPr id="1464385" name="AutoShape 65"/>
            <p:cNvSpPr>
              <a:spLocks noChangeArrowheads="1"/>
            </p:cNvSpPr>
            <p:nvPr/>
          </p:nvSpPr>
          <p:spPr bwMode="auto">
            <a:xfrm>
              <a:off x="3348" y="1199"/>
              <a:ext cx="960" cy="288"/>
            </a:xfrm>
            <a:prstGeom prst="rightArrow">
              <a:avLst>
                <a:gd name="adj1" fmla="val 50000"/>
                <a:gd name="adj2" fmla="val 83333"/>
              </a:avLst>
            </a:prstGeom>
            <a:gradFill rotWithShape="1">
              <a:gsLst>
                <a:gs pos="0">
                  <a:srgbClr val="FFFF66"/>
                </a:gs>
                <a:gs pos="100000">
                  <a:srgbClr val="FFFF66">
                    <a:gamma/>
                    <a:shade val="85882"/>
                    <a:invGamma/>
                  </a:srgbClr>
                </a:gs>
              </a:gsLst>
              <a:path path="rect">
                <a:fillToRect l="50000" t="50000" r="50000" b="50000"/>
              </a:path>
            </a:gradFill>
            <a:ln w="9525" algn="ctr">
              <a:solidFill>
                <a:srgbClr val="FFFF00"/>
              </a:solidFill>
              <a:miter lim="800000"/>
              <a:headEnd/>
              <a:tailEnd/>
            </a:ln>
            <a:effectLst>
              <a:prstShdw prst="shdw18" dist="17961" dir="13500000">
                <a:srgbClr val="FFFF00">
                  <a:gamma/>
                  <a:shade val="60000"/>
                  <a:invGamma/>
                </a:srgbClr>
              </a:prstShdw>
            </a:effectLst>
          </p:spPr>
          <p:txBody>
            <a:bodyPr anchor="ctr" anchorCtr="1"/>
            <a:lstStyle/>
            <a:p>
              <a:endParaRPr lang="en-US"/>
            </a:p>
          </p:txBody>
        </p:sp>
      </p:grpSp>
      <p:sp>
        <p:nvSpPr>
          <p:cNvPr id="1464386" name="Text Box 66"/>
          <p:cNvSpPr txBox="1">
            <a:spLocks noChangeArrowheads="1"/>
          </p:cNvSpPr>
          <p:nvPr/>
        </p:nvSpPr>
        <p:spPr bwMode="auto">
          <a:xfrm>
            <a:off x="5576888" y="2144713"/>
            <a:ext cx="990600" cy="336550"/>
          </a:xfrm>
          <a:prstGeom prst="rect">
            <a:avLst/>
          </a:prstGeom>
          <a:noFill/>
          <a:ln w="9525" algn="ctr">
            <a:noFill/>
            <a:miter lim="800000"/>
            <a:headEnd/>
            <a:tailEnd/>
          </a:ln>
          <a:effectLst>
            <a:prstShdw prst="shdw18" dist="17961" dir="13500000">
              <a:srgbClr val="FFFF99">
                <a:gamma/>
                <a:shade val="60000"/>
                <a:invGamma/>
              </a:srgbClr>
            </a:prstShdw>
          </a:effectLst>
        </p:spPr>
        <p:txBody>
          <a:bodyPr anchor="ctr" anchorCtr="1"/>
          <a:lstStyle/>
          <a:p>
            <a:pPr indent="4763">
              <a:buClrTx/>
            </a:pPr>
            <a:r>
              <a:rPr lang="en-US" sz="1600" b="1" i="1">
                <a:ea typeface="ＭＳ Ｐゴシック" pitchFamily="34" charset="-128"/>
                <a:cs typeface="Arial" charset="0"/>
              </a:rPr>
              <a:t>Direct</a:t>
            </a:r>
          </a:p>
        </p:txBody>
      </p:sp>
      <p:sp>
        <p:nvSpPr>
          <p:cNvPr id="1464387" name="Line 67"/>
          <p:cNvSpPr>
            <a:spLocks noChangeShapeType="1"/>
          </p:cNvSpPr>
          <p:nvPr/>
        </p:nvSpPr>
        <p:spPr bwMode="auto">
          <a:xfrm>
            <a:off x="1839913" y="5613400"/>
            <a:ext cx="4997450" cy="30163"/>
          </a:xfrm>
          <a:prstGeom prst="line">
            <a:avLst/>
          </a:prstGeom>
          <a:noFill/>
          <a:ln w="38100">
            <a:solidFill>
              <a:schemeClr val="tx1"/>
            </a:solidFill>
            <a:prstDash val="sysDot"/>
            <a:round/>
            <a:headEnd/>
            <a:tailEnd type="triangle" w="med" len="med"/>
          </a:ln>
          <a:effectLst/>
        </p:spPr>
        <p:txBody>
          <a:bodyPr/>
          <a:lstStyle/>
          <a:p>
            <a:endParaRPr lang="en-US"/>
          </a:p>
        </p:txBody>
      </p:sp>
      <p:sp>
        <p:nvSpPr>
          <p:cNvPr id="1464388" name="AutoShape 68"/>
          <p:cNvSpPr>
            <a:spLocks noChangeArrowheads="1"/>
          </p:cNvSpPr>
          <p:nvPr/>
        </p:nvSpPr>
        <p:spPr bwMode="auto">
          <a:xfrm>
            <a:off x="5314950" y="5414963"/>
            <a:ext cx="1524000" cy="457200"/>
          </a:xfrm>
          <a:prstGeom prst="rightArrow">
            <a:avLst>
              <a:gd name="adj1" fmla="val 50000"/>
              <a:gd name="adj2" fmla="val 83333"/>
            </a:avLst>
          </a:prstGeom>
          <a:gradFill rotWithShape="1">
            <a:gsLst>
              <a:gs pos="0">
                <a:srgbClr val="FFFF66"/>
              </a:gs>
              <a:gs pos="100000">
                <a:srgbClr val="FFFF66">
                  <a:gamma/>
                  <a:shade val="85882"/>
                  <a:invGamma/>
                </a:srgbClr>
              </a:gs>
            </a:gsLst>
            <a:path path="rect">
              <a:fillToRect l="50000" t="50000" r="50000" b="50000"/>
            </a:path>
          </a:gradFill>
          <a:ln w="9525" algn="ctr">
            <a:solidFill>
              <a:srgbClr val="FFFF00"/>
            </a:solidFill>
            <a:miter lim="800000"/>
            <a:headEnd/>
            <a:tailEnd/>
          </a:ln>
          <a:effectLst>
            <a:prstShdw prst="shdw18" dist="17961" dir="13500000">
              <a:srgbClr val="FFFF00">
                <a:gamma/>
                <a:shade val="60000"/>
                <a:invGamma/>
              </a:srgbClr>
            </a:prstShdw>
          </a:effectLst>
        </p:spPr>
        <p:txBody>
          <a:bodyPr anchor="ctr" anchorCtr="1"/>
          <a:lstStyle/>
          <a:p>
            <a:endParaRPr lang="en-US"/>
          </a:p>
        </p:txBody>
      </p:sp>
      <p:sp>
        <p:nvSpPr>
          <p:cNvPr id="1464389" name="Text Box 69"/>
          <p:cNvSpPr txBox="1">
            <a:spLocks noChangeArrowheads="1"/>
          </p:cNvSpPr>
          <p:nvPr/>
        </p:nvSpPr>
        <p:spPr bwMode="auto">
          <a:xfrm>
            <a:off x="5405438" y="5487988"/>
            <a:ext cx="990600" cy="336550"/>
          </a:xfrm>
          <a:prstGeom prst="rect">
            <a:avLst/>
          </a:prstGeom>
          <a:noFill/>
          <a:ln w="9525" algn="ctr">
            <a:noFill/>
            <a:miter lim="800000"/>
            <a:headEnd/>
            <a:tailEnd/>
          </a:ln>
          <a:effectLst>
            <a:prstShdw prst="shdw18" dist="17961" dir="13500000">
              <a:srgbClr val="FFFF99">
                <a:gamma/>
                <a:shade val="60000"/>
                <a:invGamma/>
              </a:srgbClr>
            </a:prstShdw>
          </a:effectLst>
        </p:spPr>
        <p:txBody>
          <a:bodyPr anchor="ctr" anchorCtr="1"/>
          <a:lstStyle/>
          <a:p>
            <a:pPr indent="4763">
              <a:buClrTx/>
            </a:pPr>
            <a:r>
              <a:rPr lang="en-US" sz="1600" b="1" i="1">
                <a:ea typeface="ＭＳ Ｐゴシック" pitchFamily="34" charset="-128"/>
                <a:cs typeface="Arial" charset="0"/>
              </a:rPr>
              <a:t>Direct</a:t>
            </a:r>
          </a:p>
        </p:txBody>
      </p:sp>
      <p:sp>
        <p:nvSpPr>
          <p:cNvPr id="1464390" name="Text Box 70"/>
          <p:cNvSpPr txBox="1">
            <a:spLocks noChangeArrowheads="1"/>
          </p:cNvSpPr>
          <p:nvPr/>
        </p:nvSpPr>
        <p:spPr bwMode="auto">
          <a:xfrm>
            <a:off x="7043738" y="5392738"/>
            <a:ext cx="354012" cy="457200"/>
          </a:xfrm>
          <a:prstGeom prst="rect">
            <a:avLst/>
          </a:prstGeom>
          <a:noFill/>
          <a:ln w="9525">
            <a:noFill/>
            <a:miter lim="800000"/>
            <a:headEnd/>
            <a:tailEnd/>
          </a:ln>
          <a:effectLst/>
        </p:spPr>
        <p:txBody>
          <a:bodyPr wrap="none">
            <a:spAutoFit/>
          </a:bodyPr>
          <a:lstStyle/>
          <a:p>
            <a:pPr algn="l">
              <a:buClrTx/>
            </a:pPr>
            <a:r>
              <a:rPr lang="en-US" sz="2400" b="1">
                <a:solidFill>
                  <a:srgbClr val="003300"/>
                </a:solidFill>
                <a:ea typeface="ＭＳ Ｐゴシック" pitchFamily="34" charset="-128"/>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sz="3600"/>
              <a:t>Lesson 2: Analysis</a:t>
            </a:r>
          </a:p>
        </p:txBody>
      </p:sp>
      <p:sp>
        <p:nvSpPr>
          <p:cNvPr id="1613827" name="Rectangle 3"/>
          <p:cNvSpPr>
            <a:spLocks noGrp="1" noChangeArrowheads="1"/>
          </p:cNvSpPr>
          <p:nvPr>
            <p:ph type="body" idx="1"/>
          </p:nvPr>
        </p:nvSpPr>
        <p:spPr bwMode="auto">
          <a:xfrm>
            <a:off x="457200" y="1600200"/>
            <a:ext cx="8229600" cy="3733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Understand different types of analysis and how reporting can support analysis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Current Status</a:t>
            </a:r>
          </a:p>
        </p:txBody>
      </p:sp>
      <p:sp>
        <p:nvSpPr>
          <p:cNvPr id="165683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What kinds of analysis occur now?</a:t>
            </a:r>
          </a:p>
          <a:p>
            <a:pPr lvl="1"/>
            <a:r>
              <a:rPr lang="en-US"/>
              <a:t>Spend rate</a:t>
            </a:r>
          </a:p>
          <a:p>
            <a:pPr lvl="1"/>
            <a:r>
              <a:rPr lang="en-US"/>
              <a:t>Trade-offs</a:t>
            </a:r>
          </a:p>
          <a:p>
            <a:pPr lvl="1"/>
            <a:r>
              <a:rPr lang="en-US"/>
              <a:t>Others?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Costs Analysis Types</a:t>
            </a:r>
          </a:p>
        </p:txBody>
      </p:sp>
      <p:sp>
        <p:nvSpPr>
          <p:cNvPr id="161792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800" b="1" i="1" u="sng"/>
              <a:t>Forecasting:</a:t>
            </a:r>
            <a:r>
              <a:rPr lang="en-US" sz="2800"/>
              <a:t> using prior period information to predict future dollars and quantities</a:t>
            </a:r>
          </a:p>
          <a:p>
            <a:pPr>
              <a:lnSpc>
                <a:spcPct val="80000"/>
              </a:lnSpc>
            </a:pPr>
            <a:r>
              <a:rPr lang="en-US" sz="2800" b="1" i="1" u="sng"/>
              <a:t>Variance Analysis:</a:t>
            </a:r>
            <a:r>
              <a:rPr lang="en-US" sz="2800"/>
              <a:t> comparison analysis of standard vs Actuals, Plan vs Actuals, or multiple periods (e.g. Jan vs Feb)</a:t>
            </a:r>
          </a:p>
          <a:p>
            <a:pPr>
              <a:lnSpc>
                <a:spcPct val="80000"/>
              </a:lnSpc>
            </a:pPr>
            <a:r>
              <a:rPr lang="en-US" sz="2800" b="1" i="1" u="sng"/>
              <a:t>Trend Analysis</a:t>
            </a:r>
            <a:r>
              <a:rPr lang="en-US" sz="2800" b="1" i="1"/>
              <a:t>:</a:t>
            </a:r>
            <a:r>
              <a:rPr lang="en-US" sz="2800"/>
              <a:t> Analysis of cost/qty over multiple consecutive time frames (e.g. Monthly to Month, Year to Year, etc.)</a:t>
            </a:r>
          </a:p>
          <a:p>
            <a:pPr>
              <a:lnSpc>
                <a:spcPct val="80000"/>
              </a:lnSpc>
            </a:pPr>
            <a:r>
              <a:rPr lang="en-US" sz="2800" b="1" i="1" u="sng"/>
              <a:t>Economic Analysis</a:t>
            </a:r>
            <a:r>
              <a:rPr lang="en-US" sz="2800" b="1" i="1"/>
              <a:t>:</a:t>
            </a:r>
            <a:r>
              <a:rPr lang="en-US" sz="2800"/>
              <a:t> Analysis of economic benefits of multiple options over different pans of time</a:t>
            </a:r>
          </a:p>
          <a:p>
            <a:pPr lvl="1">
              <a:lnSpc>
                <a:spcPct val="80000"/>
              </a:lnSpc>
            </a:pPr>
            <a:endParaRPr lang="en-US"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More Costs Analysis Types</a:t>
            </a:r>
          </a:p>
        </p:txBody>
      </p:sp>
      <p:sp>
        <p:nvSpPr>
          <p:cNvPr id="165069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b="1" i="1" u="sng"/>
              <a:t>Cost/Benefit Analysis</a:t>
            </a:r>
            <a:r>
              <a:rPr lang="en-US" sz="2800" b="1" i="1"/>
              <a:t>:</a:t>
            </a:r>
            <a:r>
              <a:rPr lang="en-US" sz="2800"/>
              <a:t> Analysis of Decision to examine costs versus return</a:t>
            </a:r>
          </a:p>
          <a:p>
            <a:r>
              <a:rPr lang="en-US" sz="2800" b="1" i="1" u="sng"/>
              <a:t>Life Cycle Cost Estimate</a:t>
            </a:r>
            <a:r>
              <a:rPr lang="en-US" sz="2800" b="1" i="1"/>
              <a:t>:</a:t>
            </a:r>
            <a:r>
              <a:rPr lang="en-US" sz="2800"/>
              <a:t> Estimate of program or project over the full life cycle from concept development to disposal</a:t>
            </a:r>
          </a:p>
          <a:p>
            <a:r>
              <a:rPr lang="en-US" sz="2800" b="1" i="1" u="sng"/>
              <a:t>Cost/Risk Analysis</a:t>
            </a:r>
            <a:r>
              <a:rPr lang="en-US" sz="2800" b="1" i="1"/>
              <a:t>:</a:t>
            </a:r>
            <a:r>
              <a:rPr lang="en-US" sz="2800"/>
              <a:t> Analysis assessing cost in reference to probability/risk of potential outcome</a:t>
            </a:r>
          </a:p>
          <a:p>
            <a:endParaRPr lang="en-US" sz="2800" b="1" i="1" u="sng"/>
          </a:p>
          <a:p>
            <a:pPr lvl="1"/>
            <a:endParaRPr 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a:t>Analysis Supported by ERP Reporting</a:t>
            </a:r>
          </a:p>
        </p:txBody>
      </p:sp>
      <p:sp>
        <p:nvSpPr>
          <p:cNvPr id="161997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tabLst>
                <a:tab pos="342900" algn="l"/>
                <a:tab pos="635000" algn="l"/>
              </a:tabLst>
            </a:pPr>
            <a:r>
              <a:rPr lang="en-US"/>
              <a:t>The various types of analysis are supported by ERP reporting by providing:</a:t>
            </a:r>
          </a:p>
          <a:p>
            <a:pPr lvl="1">
              <a:buFontTx/>
              <a:buChar char="•"/>
              <a:tabLst>
                <a:tab pos="342900" algn="l"/>
                <a:tab pos="635000" algn="l"/>
              </a:tabLst>
            </a:pPr>
            <a:r>
              <a:rPr lang="en-US"/>
              <a:t>Real-time, accurate data</a:t>
            </a:r>
          </a:p>
          <a:p>
            <a:pPr lvl="1">
              <a:buFontTx/>
              <a:buChar char="•"/>
              <a:tabLst>
                <a:tab pos="342900" algn="l"/>
                <a:tab pos="635000" algn="l"/>
              </a:tabLst>
            </a:pPr>
            <a:r>
              <a:rPr lang="en-US"/>
              <a:t>Drill-down capabilities to generating document (e.g. transparency and audit/integrity)</a:t>
            </a:r>
          </a:p>
          <a:p>
            <a:pPr lvl="1">
              <a:buFontTx/>
              <a:buChar char="•"/>
              <a:tabLst>
                <a:tab pos="342900" algn="l"/>
                <a:tab pos="635000" algn="l"/>
              </a:tabLst>
            </a:pPr>
            <a:r>
              <a:rPr lang="en-US"/>
              <a:t>Standard definitions, business rules, and methods (commonality in what the data means)</a:t>
            </a:r>
          </a:p>
          <a:p>
            <a:pPr lvl="1">
              <a:buFontTx/>
              <a:buChar char="•"/>
              <a:tabLst>
                <a:tab pos="342900" algn="l"/>
                <a:tab pos="635000" algn="l"/>
              </a:tabLst>
            </a:pPr>
            <a:r>
              <a:rPr lang="en-US"/>
              <a:t>Multiple cost assignments and views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MCOM Conference 2007">
  <a:themeElements>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COM Conferenc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COM Conferenc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COM Conferenc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COM Conferenc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COM Conferenc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COM Conferenc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COM Conference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COM Conferenc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COM Conferenc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COM Conferenc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COM Conferenc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COM Conferenc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7481</TotalTime>
  <Words>3095</Words>
  <Application>Microsoft Office PowerPoint</Application>
  <PresentationFormat>On-screen Show (4:3)</PresentationFormat>
  <Paragraphs>682</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Arial Black</vt:lpstr>
      <vt:lpstr>Times New Roman</vt:lpstr>
      <vt:lpstr>Wingdings</vt:lpstr>
      <vt:lpstr>Monotype Sorts</vt:lpstr>
      <vt:lpstr>Tahoma</vt:lpstr>
      <vt:lpstr>Georgia</vt:lpstr>
      <vt:lpstr>ＭＳ Ｐゴシック</vt:lpstr>
      <vt:lpstr>Helvetica</vt:lpstr>
      <vt:lpstr>IMCOM Conference 2007</vt:lpstr>
      <vt:lpstr>Training Agenda/Objectives</vt:lpstr>
      <vt:lpstr>Day 4 Objective &amp; Agenda</vt:lpstr>
      <vt:lpstr>PowerPoint Presentation</vt:lpstr>
      <vt:lpstr>Lesson 1: Exercise</vt:lpstr>
      <vt:lpstr>Lesson 2: Analysis</vt:lpstr>
      <vt:lpstr>Current Status</vt:lpstr>
      <vt:lpstr>Costs Analysis Types</vt:lpstr>
      <vt:lpstr>More Costs Analysis Types</vt:lpstr>
      <vt:lpstr>Analysis Supported by ERP Reporting</vt:lpstr>
      <vt:lpstr>Sample Analysis</vt:lpstr>
      <vt:lpstr>PowerPoint Presentation</vt:lpstr>
      <vt:lpstr>Lesson 2: Wrap-Up</vt:lpstr>
      <vt:lpstr>Question</vt:lpstr>
      <vt:lpstr>Lesson 3: Reporting</vt:lpstr>
      <vt:lpstr>GFEBS Cost Reports  for Multiple Needs</vt:lpstr>
      <vt:lpstr>PowerPoint Presentation</vt:lpstr>
      <vt:lpstr>Why ECC vs BI</vt:lpstr>
      <vt:lpstr>ECC Report Types</vt:lpstr>
      <vt:lpstr>ECC Report Capabilities</vt:lpstr>
      <vt:lpstr>BI Report Types</vt:lpstr>
      <vt:lpstr>BI Reporting Capabilities</vt:lpstr>
      <vt:lpstr>Cost By Report</vt:lpstr>
      <vt:lpstr>Cost By Report Variables</vt:lpstr>
      <vt:lpstr>GFEBS Sample Cost By</vt:lpstr>
      <vt:lpstr>Exportable Cost By Report for Analysis</vt:lpstr>
      <vt:lpstr>Unit Cost Report</vt:lpstr>
      <vt:lpstr>PowerPoint Presentation</vt:lpstr>
      <vt:lpstr>Lesson 3: Wrap-Up</vt:lpstr>
      <vt:lpstr>Question:</vt:lpstr>
      <vt:lpstr>Lesson 4: Summary/Key Take-Aways</vt:lpstr>
      <vt:lpstr>PowerPoint Presentation</vt:lpstr>
      <vt:lpstr>PowerPoint Presentation</vt:lpstr>
      <vt:lpstr>PowerPoint Presentation</vt:lpstr>
      <vt:lpstr>PowerPoint Presentation</vt:lpstr>
      <vt:lpstr>Enhanced Ability to Capture Cost </vt:lpstr>
      <vt:lpstr>PowerPoint Presentation</vt:lpstr>
      <vt:lpstr>PowerPoint Presentation</vt:lpstr>
      <vt:lpstr>Many Types Costs</vt:lpstr>
      <vt:lpstr>Cost Objects</vt:lpstr>
      <vt:lpstr>Cost Allocations/Assignment</vt:lpstr>
      <vt:lpstr>Cost Management Enables Optimization </vt:lpstr>
    </vt:vector>
  </TitlesOfParts>
  <Company>HQDA, 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404</cp:revision>
  <dcterms:created xsi:type="dcterms:W3CDTF">2007-10-12T17:25:43Z</dcterms:created>
  <dcterms:modified xsi:type="dcterms:W3CDTF">2013-07-17T23:11:34Z</dcterms:modified>
</cp:coreProperties>
</file>