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3"/>
  </p:notesMasterIdLst>
  <p:handoutMasterIdLst>
    <p:handoutMasterId r:id="rId64"/>
  </p:handoutMasterIdLst>
  <p:sldIdLst>
    <p:sldId id="1255" r:id="rId2"/>
    <p:sldId id="1256" r:id="rId3"/>
    <p:sldId id="1257" r:id="rId4"/>
    <p:sldId id="1264" r:id="rId5"/>
    <p:sldId id="1265" r:id="rId6"/>
    <p:sldId id="1159" r:id="rId7"/>
    <p:sldId id="1266" r:id="rId8"/>
    <p:sldId id="1267" r:id="rId9"/>
    <p:sldId id="1160" r:id="rId10"/>
    <p:sldId id="1340" r:id="rId11"/>
    <p:sldId id="1341" r:id="rId12"/>
    <p:sldId id="1338" r:id="rId13"/>
    <p:sldId id="1268" r:id="rId14"/>
    <p:sldId id="1269" r:id="rId15"/>
    <p:sldId id="1270" r:id="rId16"/>
    <p:sldId id="1271" r:id="rId17"/>
    <p:sldId id="1272" r:id="rId18"/>
    <p:sldId id="1273" r:id="rId19"/>
    <p:sldId id="1274" r:id="rId20"/>
    <p:sldId id="1275" r:id="rId21"/>
    <p:sldId id="1276" r:id="rId22"/>
    <p:sldId id="1277" r:id="rId23"/>
    <p:sldId id="1278" r:id="rId24"/>
    <p:sldId id="1279" r:id="rId25"/>
    <p:sldId id="1282" r:id="rId26"/>
    <p:sldId id="1283" r:id="rId27"/>
    <p:sldId id="1284" r:id="rId28"/>
    <p:sldId id="1285" r:id="rId29"/>
    <p:sldId id="1286" r:id="rId30"/>
    <p:sldId id="1287" r:id="rId31"/>
    <p:sldId id="1288" r:id="rId32"/>
    <p:sldId id="1289" r:id="rId33"/>
    <p:sldId id="1290" r:id="rId34"/>
    <p:sldId id="1291" r:id="rId35"/>
    <p:sldId id="1292" r:id="rId36"/>
    <p:sldId id="1293" r:id="rId37"/>
    <p:sldId id="1294" r:id="rId38"/>
    <p:sldId id="1295" r:id="rId39"/>
    <p:sldId id="1296" r:id="rId40"/>
    <p:sldId id="1297" r:id="rId41"/>
    <p:sldId id="1298" r:id="rId42"/>
    <p:sldId id="1299" r:id="rId43"/>
    <p:sldId id="1300" r:id="rId44"/>
    <p:sldId id="1301" r:id="rId45"/>
    <p:sldId id="1302" r:id="rId46"/>
    <p:sldId id="1303" r:id="rId47"/>
    <p:sldId id="1304" r:id="rId48"/>
    <p:sldId id="1307" r:id="rId49"/>
    <p:sldId id="1337" r:id="rId50"/>
    <p:sldId id="1336" r:id="rId51"/>
    <p:sldId id="1308" r:id="rId52"/>
    <p:sldId id="1309" r:id="rId53"/>
    <p:sldId id="1310" r:id="rId54"/>
    <p:sldId id="1311" r:id="rId55"/>
    <p:sldId id="1312" r:id="rId56"/>
    <p:sldId id="1313" r:id="rId57"/>
    <p:sldId id="1314" r:id="rId58"/>
    <p:sldId id="1315" r:id="rId59"/>
    <p:sldId id="1316" r:id="rId60"/>
    <p:sldId id="1317" r:id="rId61"/>
    <p:sldId id="1318" r:id="rId62"/>
  </p:sldIdLst>
  <p:sldSz cx="9144000" cy="6858000" type="screen4x3"/>
  <p:notesSz cx="7315200" cy="9601200"/>
  <p:defaultTextStyle>
    <a:defPPr>
      <a:defRPr lang="en-US"/>
    </a:defPPr>
    <a:lvl1pPr algn="ctr" rtl="0" fontAlgn="base">
      <a:spcBef>
        <a:spcPct val="0"/>
      </a:spcBef>
      <a:spcAft>
        <a:spcPct val="0"/>
      </a:spcAft>
      <a:buClr>
        <a:schemeClr val="tx1"/>
      </a:buClr>
      <a:defRPr sz="3200" kern="1200">
        <a:solidFill>
          <a:schemeClr val="tx1"/>
        </a:solidFill>
        <a:latin typeface="Arial" charset="0"/>
        <a:ea typeface="+mn-ea"/>
        <a:cs typeface="+mn-cs"/>
      </a:defRPr>
    </a:lvl1pPr>
    <a:lvl2pPr marL="457200" algn="ctr" rtl="0" fontAlgn="base">
      <a:spcBef>
        <a:spcPct val="0"/>
      </a:spcBef>
      <a:spcAft>
        <a:spcPct val="0"/>
      </a:spcAft>
      <a:buClr>
        <a:schemeClr val="tx1"/>
      </a:buClr>
      <a:defRPr sz="3200" kern="1200">
        <a:solidFill>
          <a:schemeClr val="tx1"/>
        </a:solidFill>
        <a:latin typeface="Arial" charset="0"/>
        <a:ea typeface="+mn-ea"/>
        <a:cs typeface="+mn-cs"/>
      </a:defRPr>
    </a:lvl2pPr>
    <a:lvl3pPr marL="914400" algn="ctr" rtl="0" fontAlgn="base">
      <a:spcBef>
        <a:spcPct val="0"/>
      </a:spcBef>
      <a:spcAft>
        <a:spcPct val="0"/>
      </a:spcAft>
      <a:buClr>
        <a:schemeClr val="tx1"/>
      </a:buClr>
      <a:defRPr sz="3200" kern="1200">
        <a:solidFill>
          <a:schemeClr val="tx1"/>
        </a:solidFill>
        <a:latin typeface="Arial" charset="0"/>
        <a:ea typeface="+mn-ea"/>
        <a:cs typeface="+mn-cs"/>
      </a:defRPr>
    </a:lvl3pPr>
    <a:lvl4pPr marL="1371600" algn="ctr" rtl="0" fontAlgn="base">
      <a:spcBef>
        <a:spcPct val="0"/>
      </a:spcBef>
      <a:spcAft>
        <a:spcPct val="0"/>
      </a:spcAft>
      <a:buClr>
        <a:schemeClr val="tx1"/>
      </a:buClr>
      <a:defRPr sz="3200" kern="1200">
        <a:solidFill>
          <a:schemeClr val="tx1"/>
        </a:solidFill>
        <a:latin typeface="Arial" charset="0"/>
        <a:ea typeface="+mn-ea"/>
        <a:cs typeface="+mn-cs"/>
      </a:defRPr>
    </a:lvl4pPr>
    <a:lvl5pPr marL="1828800" algn="ctr" rtl="0" fontAlgn="base">
      <a:spcBef>
        <a:spcPct val="0"/>
      </a:spcBef>
      <a:spcAft>
        <a:spcPct val="0"/>
      </a:spcAft>
      <a:buClr>
        <a:schemeClr val="tx1"/>
      </a:buClr>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k Singer"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00000"/>
    <a:srgbClr val="CCFFCC"/>
    <a:srgbClr val="CCCCFF"/>
    <a:srgbClr val="990099"/>
    <a:srgbClr val="FFCC99"/>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39" autoAdjust="0"/>
    <p:restoredTop sz="99831" autoAdjust="0"/>
  </p:normalViewPr>
  <p:slideViewPr>
    <p:cSldViewPr>
      <p:cViewPr>
        <p:scale>
          <a:sx n="75" d="100"/>
          <a:sy n="75" d="100"/>
        </p:scale>
        <p:origin x="-1296" y="-162"/>
      </p:cViewPr>
      <p:guideLst>
        <p:guide orient="horz" pos="144"/>
        <p:guide pos="2880"/>
      </p:guideLst>
    </p:cSldViewPr>
  </p:slideViewPr>
  <p:notesTextViewPr>
    <p:cViewPr>
      <p:scale>
        <a:sx n="100" d="100"/>
        <a:sy n="100" d="100"/>
      </p:scale>
      <p:origin x="0" y="0"/>
    </p:cViewPr>
  </p:notesTextViewPr>
  <p:sorterViewPr>
    <p:cViewPr>
      <p:scale>
        <a:sx n="100" d="100"/>
        <a:sy n="100" d="100"/>
      </p:scale>
      <p:origin x="0" y="8574"/>
    </p:cViewPr>
  </p:sorterViewPr>
  <p:notesViewPr>
    <p:cSldViewPr>
      <p:cViewPr varScale="1">
        <p:scale>
          <a:sx n="76" d="100"/>
          <a:sy n="76" d="100"/>
        </p:scale>
        <p:origin x="-2400" y="-90"/>
      </p:cViewPr>
      <p:guideLst>
        <p:guide orient="horz" pos="3025"/>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7971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buClrTx/>
              <a:defRPr sz="1200"/>
            </a:lvl1pPr>
          </a:lstStyle>
          <a:p>
            <a:endParaRPr lang="en-US"/>
          </a:p>
        </p:txBody>
      </p:sp>
      <p:sp>
        <p:nvSpPr>
          <p:cNvPr id="1779715"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buClrTx/>
              <a:defRPr sz="1200"/>
            </a:lvl1pPr>
          </a:lstStyle>
          <a:p>
            <a:endParaRPr lang="en-US"/>
          </a:p>
        </p:txBody>
      </p:sp>
      <p:sp>
        <p:nvSpPr>
          <p:cNvPr id="1779716"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buClrTx/>
              <a:defRPr sz="1200"/>
            </a:lvl1pPr>
          </a:lstStyle>
          <a:p>
            <a:endParaRPr lang="en-US"/>
          </a:p>
        </p:txBody>
      </p:sp>
      <p:sp>
        <p:nvSpPr>
          <p:cNvPr id="1779717"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buClrTx/>
              <a:defRPr sz="1200"/>
            </a:lvl1pPr>
          </a:lstStyle>
          <a:p>
            <a:fld id="{F1D68008-C5FE-4F5B-9E3A-F8FD10CEC51F}" type="slidenum">
              <a:rPr lang="en-US"/>
              <a:pPr/>
              <a:t>‹#›</a:t>
            </a:fld>
            <a:endParaRPr lang="en-US"/>
          </a:p>
        </p:txBody>
      </p:sp>
    </p:spTree>
    <p:extLst>
      <p:ext uri="{BB962C8B-B14F-4D97-AF65-F5344CB8AC3E}">
        <p14:creationId xmlns:p14="http://schemas.microsoft.com/office/powerpoint/2010/main" val="17111707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lgn="l" defTabSz="912813">
              <a:buClrTx/>
              <a:defRPr sz="1200"/>
            </a:lvl1pPr>
          </a:lstStyle>
          <a:p>
            <a:endParaRPr lang="en-US"/>
          </a:p>
        </p:txBody>
      </p:sp>
      <p:sp>
        <p:nvSpPr>
          <p:cNvPr id="39939"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lgn="r" defTabSz="912813">
              <a:buClrTx/>
              <a:defRPr sz="1200"/>
            </a:lvl1pPr>
          </a:lstStyle>
          <a:p>
            <a:endParaRPr lang="en-US"/>
          </a:p>
        </p:txBody>
      </p:sp>
      <p:sp>
        <p:nvSpPr>
          <p:cNvPr id="3994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39941"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9942"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1428" tIns="45714" rIns="91428" bIns="45714" numCol="1" anchor="b" anchorCtr="0" compatLnSpc="1">
            <a:prstTxWarp prst="textNoShape">
              <a:avLst/>
            </a:prstTxWarp>
          </a:bodyPr>
          <a:lstStyle>
            <a:lvl1pPr algn="l" defTabSz="912813">
              <a:buClrTx/>
              <a:defRPr sz="1200"/>
            </a:lvl1pPr>
          </a:lstStyle>
          <a:p>
            <a:endParaRPr lang="en-US"/>
          </a:p>
        </p:txBody>
      </p:sp>
      <p:sp>
        <p:nvSpPr>
          <p:cNvPr id="39943"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1428" tIns="45714" rIns="91428" bIns="45714" numCol="1" anchor="b" anchorCtr="0" compatLnSpc="1">
            <a:prstTxWarp prst="textNoShape">
              <a:avLst/>
            </a:prstTxWarp>
          </a:bodyPr>
          <a:lstStyle>
            <a:lvl1pPr algn="r" defTabSz="912813">
              <a:buClrTx/>
              <a:defRPr sz="1200"/>
            </a:lvl1pPr>
          </a:lstStyle>
          <a:p>
            <a:fld id="{D2CDEA59-7BD4-4E26-ADD0-99C4E18AE640}" type="slidenum">
              <a:rPr lang="en-US"/>
              <a:pPr/>
              <a:t>‹#›</a:t>
            </a:fld>
            <a:endParaRPr lang="en-US"/>
          </a:p>
        </p:txBody>
      </p:sp>
    </p:spTree>
    <p:extLst>
      <p:ext uri="{BB962C8B-B14F-4D97-AF65-F5344CB8AC3E}">
        <p14:creationId xmlns:p14="http://schemas.microsoft.com/office/powerpoint/2010/main" val="42947529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3D2DAD-BAEA-4012-8D53-496A0509B300}" type="slidenum">
              <a:rPr lang="en-US"/>
              <a:pPr/>
              <a:t>1</a:t>
            </a:fld>
            <a:endParaRPr lang="en-US"/>
          </a:p>
        </p:txBody>
      </p:sp>
      <p:sp>
        <p:nvSpPr>
          <p:cNvPr id="1524738" name="Rectangle 2"/>
          <p:cNvSpPr>
            <a:spLocks noGrp="1" noRot="1" noChangeAspect="1" noChangeArrowheads="1" noTextEdit="1"/>
          </p:cNvSpPr>
          <p:nvPr>
            <p:ph type="sldImg"/>
          </p:nvPr>
        </p:nvSpPr>
        <p:spPr>
          <a:ln/>
        </p:spPr>
      </p:sp>
      <p:sp>
        <p:nvSpPr>
          <p:cNvPr id="15247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468514-6B75-48DB-957B-A9B0A4E70593}" type="slidenum">
              <a:rPr lang="en-US"/>
              <a:pPr/>
              <a:t>10</a:t>
            </a:fld>
            <a:endParaRPr lang="en-US"/>
          </a:p>
        </p:txBody>
      </p:sp>
      <p:sp>
        <p:nvSpPr>
          <p:cNvPr id="1787906" name="Rectangle 2"/>
          <p:cNvSpPr>
            <a:spLocks noGrp="1" noRot="1" noChangeAspect="1" noChangeArrowheads="1" noTextEdit="1"/>
          </p:cNvSpPr>
          <p:nvPr>
            <p:ph type="sldImg"/>
          </p:nvPr>
        </p:nvSpPr>
        <p:spPr>
          <a:ln/>
        </p:spPr>
      </p:sp>
      <p:sp>
        <p:nvSpPr>
          <p:cNvPr id="17879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5D65E3-95D4-4E1B-AE86-93D4C27351A0}" type="slidenum">
              <a:rPr lang="en-US"/>
              <a:pPr/>
              <a:t>11</a:t>
            </a:fld>
            <a:endParaRPr lang="en-US"/>
          </a:p>
        </p:txBody>
      </p:sp>
      <p:sp>
        <p:nvSpPr>
          <p:cNvPr id="1789954" name="Rectangle 2"/>
          <p:cNvSpPr>
            <a:spLocks noGrp="1" noRot="1" noChangeAspect="1" noChangeArrowheads="1" noTextEdit="1"/>
          </p:cNvSpPr>
          <p:nvPr>
            <p:ph type="sldImg"/>
          </p:nvPr>
        </p:nvSpPr>
        <p:spPr>
          <a:ln/>
        </p:spPr>
      </p:sp>
      <p:sp>
        <p:nvSpPr>
          <p:cNvPr id="1789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0206BA-9A43-4FAB-852A-0CAD3D809821}" type="slidenum">
              <a:rPr lang="en-US"/>
              <a:pPr/>
              <a:t>12</a:t>
            </a:fld>
            <a:endParaRPr lang="en-US"/>
          </a:p>
        </p:txBody>
      </p:sp>
      <p:sp>
        <p:nvSpPr>
          <p:cNvPr id="1784834" name="Rectangle 2"/>
          <p:cNvSpPr>
            <a:spLocks noGrp="1" noRot="1" noChangeAspect="1" noChangeArrowheads="1" noTextEdit="1"/>
          </p:cNvSpPr>
          <p:nvPr>
            <p:ph type="sldImg"/>
          </p:nvPr>
        </p:nvSpPr>
        <p:spPr>
          <a:ln/>
        </p:spPr>
      </p:sp>
      <p:sp>
        <p:nvSpPr>
          <p:cNvPr id="1784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C6996F-BEEF-4400-95A7-063FBA1F92A0}" type="slidenum">
              <a:rPr lang="en-US"/>
              <a:pPr/>
              <a:t>13</a:t>
            </a:fld>
            <a:endParaRPr lang="en-US"/>
          </a:p>
        </p:txBody>
      </p:sp>
      <p:sp>
        <p:nvSpPr>
          <p:cNvPr id="1635330" name="Rectangle 2"/>
          <p:cNvSpPr>
            <a:spLocks noGrp="1" noRot="1" noChangeAspect="1" noChangeArrowheads="1" noTextEdit="1"/>
          </p:cNvSpPr>
          <p:nvPr>
            <p:ph type="sldImg"/>
          </p:nvPr>
        </p:nvSpPr>
        <p:spPr>
          <a:ln/>
        </p:spPr>
      </p:sp>
      <p:sp>
        <p:nvSpPr>
          <p:cNvPr id="1635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D0570E-B7CA-4BF2-B1CB-E6C0AE4AD35F}" type="slidenum">
              <a:rPr lang="en-US"/>
              <a:pPr/>
              <a:t>14</a:t>
            </a:fld>
            <a:endParaRPr lang="en-US"/>
          </a:p>
        </p:txBody>
      </p:sp>
      <p:sp>
        <p:nvSpPr>
          <p:cNvPr id="1637378" name="Rectangle 2"/>
          <p:cNvSpPr>
            <a:spLocks noGrp="1" noRot="1" noChangeAspect="1" noChangeArrowheads="1" noTextEdit="1"/>
          </p:cNvSpPr>
          <p:nvPr>
            <p:ph type="sldImg"/>
          </p:nvPr>
        </p:nvSpPr>
        <p:spPr>
          <a:ln/>
        </p:spPr>
      </p:sp>
      <p:sp>
        <p:nvSpPr>
          <p:cNvPr id="1637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97A057-276B-4274-96A4-2C41BD407643}" type="slidenum">
              <a:rPr lang="en-US"/>
              <a:pPr/>
              <a:t>15</a:t>
            </a:fld>
            <a:endParaRPr lang="en-US"/>
          </a:p>
        </p:txBody>
      </p:sp>
      <p:sp>
        <p:nvSpPr>
          <p:cNvPr id="1643522" name="Rectangle 2"/>
          <p:cNvSpPr>
            <a:spLocks noGrp="1" noRot="1" noChangeAspect="1" noChangeArrowheads="1" noTextEdit="1"/>
          </p:cNvSpPr>
          <p:nvPr>
            <p:ph type="sldImg"/>
          </p:nvPr>
        </p:nvSpPr>
        <p:spPr>
          <a:ln/>
        </p:spPr>
      </p:sp>
      <p:sp>
        <p:nvSpPr>
          <p:cNvPr id="16435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AB9B35-5976-446E-8EA6-CE1317F6D44A}" type="slidenum">
              <a:rPr lang="en-US"/>
              <a:pPr/>
              <a:t>16</a:t>
            </a:fld>
            <a:endParaRPr lang="en-US"/>
          </a:p>
        </p:txBody>
      </p:sp>
      <p:sp>
        <p:nvSpPr>
          <p:cNvPr id="1645570" name="Rectangle 2"/>
          <p:cNvSpPr>
            <a:spLocks noGrp="1" noRot="1" noChangeAspect="1" noChangeArrowheads="1" noTextEdit="1"/>
          </p:cNvSpPr>
          <p:nvPr>
            <p:ph type="sldImg"/>
          </p:nvPr>
        </p:nvSpPr>
        <p:spPr>
          <a:ln/>
        </p:spPr>
      </p:sp>
      <p:sp>
        <p:nvSpPr>
          <p:cNvPr id="1645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51C107-80BE-479B-9389-3FB9EFBF33A8}" type="slidenum">
              <a:rPr lang="en-US"/>
              <a:pPr/>
              <a:t>17</a:t>
            </a:fld>
            <a:endParaRPr lang="en-US"/>
          </a:p>
        </p:txBody>
      </p:sp>
      <p:sp>
        <p:nvSpPr>
          <p:cNvPr id="1647618" name="Rectangle 2"/>
          <p:cNvSpPr>
            <a:spLocks noGrp="1" noRot="1" noChangeAspect="1" noChangeArrowheads="1" noTextEdit="1"/>
          </p:cNvSpPr>
          <p:nvPr>
            <p:ph type="sldImg"/>
          </p:nvPr>
        </p:nvSpPr>
        <p:spPr>
          <a:ln/>
        </p:spPr>
      </p:sp>
      <p:sp>
        <p:nvSpPr>
          <p:cNvPr id="1647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B1336E-6841-424F-BEF9-07FAE0927578}" type="slidenum">
              <a:rPr lang="en-US"/>
              <a:pPr/>
              <a:t>18</a:t>
            </a:fld>
            <a:endParaRPr lang="en-US"/>
          </a:p>
        </p:txBody>
      </p:sp>
      <p:sp>
        <p:nvSpPr>
          <p:cNvPr id="1649666" name="Rectangle 2"/>
          <p:cNvSpPr>
            <a:spLocks noGrp="1" noRot="1" noChangeAspect="1" noChangeArrowheads="1" noTextEdit="1"/>
          </p:cNvSpPr>
          <p:nvPr>
            <p:ph type="sldImg"/>
          </p:nvPr>
        </p:nvSpPr>
        <p:spPr>
          <a:ln/>
        </p:spPr>
      </p:sp>
      <p:sp>
        <p:nvSpPr>
          <p:cNvPr id="1649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1A0F1D-0A02-4D5E-8AF5-3FA4F8676422}" type="slidenum">
              <a:rPr lang="en-US"/>
              <a:pPr/>
              <a:t>19</a:t>
            </a:fld>
            <a:endParaRPr lang="en-US"/>
          </a:p>
        </p:txBody>
      </p:sp>
      <p:sp>
        <p:nvSpPr>
          <p:cNvPr id="1651714" name="Rectangle 2"/>
          <p:cNvSpPr>
            <a:spLocks noGrp="1" noRot="1" noChangeAspect="1" noChangeArrowheads="1" noTextEdit="1"/>
          </p:cNvSpPr>
          <p:nvPr>
            <p:ph type="sldImg"/>
          </p:nvPr>
        </p:nvSpPr>
        <p:spPr>
          <a:ln/>
        </p:spPr>
      </p:sp>
      <p:sp>
        <p:nvSpPr>
          <p:cNvPr id="1651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0ACECA-ABED-4C67-8118-DE5D0C54D741}" type="slidenum">
              <a:rPr lang="en-US"/>
              <a:pPr/>
              <a:t>2</a:t>
            </a:fld>
            <a:endParaRPr lang="en-US"/>
          </a:p>
        </p:txBody>
      </p:sp>
      <p:sp>
        <p:nvSpPr>
          <p:cNvPr id="1526786" name="Rectangle 2"/>
          <p:cNvSpPr>
            <a:spLocks noGrp="1" noRot="1" noChangeAspect="1" noChangeArrowheads="1" noTextEdit="1"/>
          </p:cNvSpPr>
          <p:nvPr>
            <p:ph type="sldImg"/>
          </p:nvPr>
        </p:nvSpPr>
        <p:spPr>
          <a:ln/>
        </p:spPr>
      </p:sp>
      <p:sp>
        <p:nvSpPr>
          <p:cNvPr id="1526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04A9E3-AECA-439C-AD69-AE372F0171B4}" type="slidenum">
              <a:rPr lang="en-US"/>
              <a:pPr/>
              <a:t>20</a:t>
            </a:fld>
            <a:endParaRPr lang="en-US"/>
          </a:p>
        </p:txBody>
      </p:sp>
      <p:sp>
        <p:nvSpPr>
          <p:cNvPr id="1653762" name="Rectangle 2"/>
          <p:cNvSpPr>
            <a:spLocks noGrp="1" noRot="1" noChangeAspect="1" noChangeArrowheads="1" noTextEdit="1"/>
          </p:cNvSpPr>
          <p:nvPr>
            <p:ph type="sldImg"/>
          </p:nvPr>
        </p:nvSpPr>
        <p:spPr>
          <a:ln/>
        </p:spPr>
      </p:sp>
      <p:sp>
        <p:nvSpPr>
          <p:cNvPr id="1653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902385-DE29-443F-9018-1418202FCB1F}" type="slidenum">
              <a:rPr lang="en-US"/>
              <a:pPr/>
              <a:t>21</a:t>
            </a:fld>
            <a:endParaRPr lang="en-US"/>
          </a:p>
        </p:txBody>
      </p:sp>
      <p:sp>
        <p:nvSpPr>
          <p:cNvPr id="1655810" name="Rectangle 2"/>
          <p:cNvSpPr>
            <a:spLocks noGrp="1" noRot="1" noChangeAspect="1" noChangeArrowheads="1" noTextEdit="1"/>
          </p:cNvSpPr>
          <p:nvPr>
            <p:ph type="sldImg"/>
          </p:nvPr>
        </p:nvSpPr>
        <p:spPr>
          <a:ln/>
        </p:spPr>
      </p:sp>
      <p:sp>
        <p:nvSpPr>
          <p:cNvPr id="1655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4772AC-0808-4816-8085-706967EF9A36}" type="slidenum">
              <a:rPr lang="en-US"/>
              <a:pPr/>
              <a:t>22</a:t>
            </a:fld>
            <a:endParaRPr lang="en-US"/>
          </a:p>
        </p:txBody>
      </p:sp>
      <p:sp>
        <p:nvSpPr>
          <p:cNvPr id="1657858" name="Rectangle 2"/>
          <p:cNvSpPr>
            <a:spLocks noGrp="1" noRot="1" noChangeAspect="1" noChangeArrowheads="1" noTextEdit="1"/>
          </p:cNvSpPr>
          <p:nvPr>
            <p:ph type="sldImg"/>
          </p:nvPr>
        </p:nvSpPr>
        <p:spPr>
          <a:ln/>
        </p:spPr>
      </p:sp>
      <p:sp>
        <p:nvSpPr>
          <p:cNvPr id="1657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C5BC58-19CD-4617-9FCD-6334E7736F63}" type="slidenum">
              <a:rPr lang="en-US"/>
              <a:pPr/>
              <a:t>23</a:t>
            </a:fld>
            <a:endParaRPr lang="en-US"/>
          </a:p>
        </p:txBody>
      </p:sp>
      <p:sp>
        <p:nvSpPr>
          <p:cNvPr id="1659906" name="Rectangle 2"/>
          <p:cNvSpPr>
            <a:spLocks noGrp="1" noRot="1" noChangeAspect="1" noChangeArrowheads="1" noTextEdit="1"/>
          </p:cNvSpPr>
          <p:nvPr>
            <p:ph type="sldImg"/>
          </p:nvPr>
        </p:nvSpPr>
        <p:spPr>
          <a:ln/>
        </p:spPr>
      </p:sp>
      <p:sp>
        <p:nvSpPr>
          <p:cNvPr id="16599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2145DE-49AB-4DD4-825E-11FA2E6C6462}" type="slidenum">
              <a:rPr lang="en-US"/>
              <a:pPr/>
              <a:t>24</a:t>
            </a:fld>
            <a:endParaRPr lang="en-US"/>
          </a:p>
        </p:txBody>
      </p:sp>
      <p:sp>
        <p:nvSpPr>
          <p:cNvPr id="1661954" name="Rectangle 2"/>
          <p:cNvSpPr>
            <a:spLocks noGrp="1" noRot="1" noChangeAspect="1" noChangeArrowheads="1" noTextEdit="1"/>
          </p:cNvSpPr>
          <p:nvPr>
            <p:ph type="sldImg"/>
          </p:nvPr>
        </p:nvSpPr>
        <p:spPr>
          <a:ln/>
        </p:spPr>
      </p:sp>
      <p:sp>
        <p:nvSpPr>
          <p:cNvPr id="1661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EBB650-654C-4036-8368-399A224F9860}" type="slidenum">
              <a:rPr lang="en-US"/>
              <a:pPr/>
              <a:t>25</a:t>
            </a:fld>
            <a:endParaRPr lang="en-US"/>
          </a:p>
        </p:txBody>
      </p:sp>
      <p:sp>
        <p:nvSpPr>
          <p:cNvPr id="1668098" name="Rectangle 2"/>
          <p:cNvSpPr>
            <a:spLocks noGrp="1" noRot="1" noChangeAspect="1" noChangeArrowheads="1" noTextEdit="1"/>
          </p:cNvSpPr>
          <p:nvPr>
            <p:ph type="sldImg"/>
          </p:nvPr>
        </p:nvSpPr>
        <p:spPr>
          <a:ln/>
        </p:spPr>
      </p:sp>
      <p:sp>
        <p:nvSpPr>
          <p:cNvPr id="1668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1B5C4C-F9EA-43A5-920E-0F143F0EAB6F}" type="slidenum">
              <a:rPr lang="en-US"/>
              <a:pPr/>
              <a:t>26</a:t>
            </a:fld>
            <a:endParaRPr lang="en-US"/>
          </a:p>
        </p:txBody>
      </p:sp>
      <p:sp>
        <p:nvSpPr>
          <p:cNvPr id="1670146" name="Rectangle 2"/>
          <p:cNvSpPr>
            <a:spLocks noGrp="1" noRot="1" noChangeAspect="1" noChangeArrowheads="1" noTextEdit="1"/>
          </p:cNvSpPr>
          <p:nvPr>
            <p:ph type="sldImg"/>
          </p:nvPr>
        </p:nvSpPr>
        <p:spPr>
          <a:ln/>
        </p:spPr>
      </p:sp>
      <p:sp>
        <p:nvSpPr>
          <p:cNvPr id="1670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F7965D-631F-4580-84D6-A8F3F710D728}" type="slidenum">
              <a:rPr lang="en-US"/>
              <a:pPr/>
              <a:t>27</a:t>
            </a:fld>
            <a:endParaRPr lang="en-US"/>
          </a:p>
        </p:txBody>
      </p:sp>
      <p:sp>
        <p:nvSpPr>
          <p:cNvPr id="1672194" name="Rectangle 2"/>
          <p:cNvSpPr>
            <a:spLocks noGrp="1" noRot="1" noChangeAspect="1" noChangeArrowheads="1" noTextEdit="1"/>
          </p:cNvSpPr>
          <p:nvPr>
            <p:ph type="sldImg"/>
          </p:nvPr>
        </p:nvSpPr>
        <p:spPr>
          <a:ln/>
        </p:spPr>
      </p:sp>
      <p:sp>
        <p:nvSpPr>
          <p:cNvPr id="1672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B42A6A-9FFF-406D-AF90-AB1E5E6188A0}" type="slidenum">
              <a:rPr lang="en-US"/>
              <a:pPr/>
              <a:t>28</a:t>
            </a:fld>
            <a:endParaRPr lang="en-US"/>
          </a:p>
        </p:txBody>
      </p:sp>
      <p:sp>
        <p:nvSpPr>
          <p:cNvPr id="1674242" name="Rectangle 2"/>
          <p:cNvSpPr>
            <a:spLocks noGrp="1" noRot="1" noChangeAspect="1" noChangeArrowheads="1" noTextEdit="1"/>
          </p:cNvSpPr>
          <p:nvPr>
            <p:ph type="sldImg"/>
          </p:nvPr>
        </p:nvSpPr>
        <p:spPr>
          <a:ln/>
        </p:spPr>
      </p:sp>
      <p:sp>
        <p:nvSpPr>
          <p:cNvPr id="1674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418BA7-E4BC-4FB4-9E02-D25739A4899C}" type="slidenum">
              <a:rPr lang="en-US"/>
              <a:pPr/>
              <a:t>29</a:t>
            </a:fld>
            <a:endParaRPr lang="en-US"/>
          </a:p>
        </p:txBody>
      </p:sp>
      <p:sp>
        <p:nvSpPr>
          <p:cNvPr id="1676290" name="Rectangle 2"/>
          <p:cNvSpPr>
            <a:spLocks noGrp="1" noRot="1" noChangeAspect="1" noChangeArrowheads="1" noTextEdit="1"/>
          </p:cNvSpPr>
          <p:nvPr>
            <p:ph type="sldImg"/>
          </p:nvPr>
        </p:nvSpPr>
        <p:spPr>
          <a:ln/>
        </p:spPr>
      </p:sp>
      <p:sp>
        <p:nvSpPr>
          <p:cNvPr id="1676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307FE4-0456-4C92-A2AC-9D5B51F01B7C}" type="slidenum">
              <a:rPr lang="en-US"/>
              <a:pPr/>
              <a:t>3</a:t>
            </a:fld>
            <a:endParaRPr lang="en-US"/>
          </a:p>
        </p:txBody>
      </p:sp>
      <p:sp>
        <p:nvSpPr>
          <p:cNvPr id="1528834" name="Rectangle 2"/>
          <p:cNvSpPr>
            <a:spLocks noGrp="1" noRot="1" noChangeAspect="1" noChangeArrowheads="1" noTextEdit="1"/>
          </p:cNvSpPr>
          <p:nvPr>
            <p:ph type="sldImg"/>
          </p:nvPr>
        </p:nvSpPr>
        <p:spPr>
          <a:ln/>
        </p:spPr>
      </p:sp>
      <p:sp>
        <p:nvSpPr>
          <p:cNvPr id="1528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159318-EF08-4A1C-96C5-2125CDA4A21C}" type="slidenum">
              <a:rPr lang="en-US"/>
              <a:pPr/>
              <a:t>30</a:t>
            </a:fld>
            <a:endParaRPr lang="en-US"/>
          </a:p>
        </p:txBody>
      </p:sp>
      <p:sp>
        <p:nvSpPr>
          <p:cNvPr id="1678338" name="Rectangle 2"/>
          <p:cNvSpPr>
            <a:spLocks noGrp="1" noRot="1" noChangeAspect="1" noChangeArrowheads="1" noTextEdit="1"/>
          </p:cNvSpPr>
          <p:nvPr>
            <p:ph type="sldImg"/>
          </p:nvPr>
        </p:nvSpPr>
        <p:spPr>
          <a:ln/>
        </p:spPr>
      </p:sp>
      <p:sp>
        <p:nvSpPr>
          <p:cNvPr id="1678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6477F6-31B0-4FD6-99EC-5BCF746FC78B}" type="slidenum">
              <a:rPr lang="en-US"/>
              <a:pPr/>
              <a:t>31</a:t>
            </a:fld>
            <a:endParaRPr lang="en-US"/>
          </a:p>
        </p:txBody>
      </p:sp>
      <p:sp>
        <p:nvSpPr>
          <p:cNvPr id="1680386" name="Rectangle 2"/>
          <p:cNvSpPr>
            <a:spLocks noGrp="1" noRot="1" noChangeAspect="1" noChangeArrowheads="1" noTextEdit="1"/>
          </p:cNvSpPr>
          <p:nvPr>
            <p:ph type="sldImg"/>
          </p:nvPr>
        </p:nvSpPr>
        <p:spPr>
          <a:ln/>
        </p:spPr>
      </p:sp>
      <p:sp>
        <p:nvSpPr>
          <p:cNvPr id="1680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0C4FC7-A726-47E0-96BB-95A2FA68CC7E}" type="slidenum">
              <a:rPr lang="en-US"/>
              <a:pPr/>
              <a:t>32</a:t>
            </a:fld>
            <a:endParaRPr lang="en-US"/>
          </a:p>
        </p:txBody>
      </p:sp>
      <p:sp>
        <p:nvSpPr>
          <p:cNvPr id="1682434" name="Rectangle 2"/>
          <p:cNvSpPr>
            <a:spLocks noGrp="1" noRot="1" noChangeAspect="1" noChangeArrowheads="1" noTextEdit="1"/>
          </p:cNvSpPr>
          <p:nvPr>
            <p:ph type="sldImg"/>
          </p:nvPr>
        </p:nvSpPr>
        <p:spPr>
          <a:ln/>
        </p:spPr>
      </p:sp>
      <p:sp>
        <p:nvSpPr>
          <p:cNvPr id="1682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AD47DC-04C9-46AB-8833-487D46B442E8}" type="slidenum">
              <a:rPr lang="en-US"/>
              <a:pPr/>
              <a:t>33</a:t>
            </a:fld>
            <a:endParaRPr lang="en-US"/>
          </a:p>
        </p:txBody>
      </p:sp>
      <p:sp>
        <p:nvSpPr>
          <p:cNvPr id="1684482" name="Rectangle 2"/>
          <p:cNvSpPr>
            <a:spLocks noGrp="1" noRot="1" noChangeAspect="1" noChangeArrowheads="1" noTextEdit="1"/>
          </p:cNvSpPr>
          <p:nvPr>
            <p:ph type="sldImg"/>
          </p:nvPr>
        </p:nvSpPr>
        <p:spPr>
          <a:ln/>
        </p:spPr>
      </p:sp>
      <p:sp>
        <p:nvSpPr>
          <p:cNvPr id="1684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9CBD42-4EC6-4580-BB80-C13F4DD5EC3D}" type="slidenum">
              <a:rPr lang="en-US"/>
              <a:pPr/>
              <a:t>34</a:t>
            </a:fld>
            <a:endParaRPr lang="en-US"/>
          </a:p>
        </p:txBody>
      </p:sp>
      <p:sp>
        <p:nvSpPr>
          <p:cNvPr id="1686530" name="Rectangle 2"/>
          <p:cNvSpPr>
            <a:spLocks noGrp="1" noRot="1" noChangeAspect="1" noChangeArrowheads="1" noTextEdit="1"/>
          </p:cNvSpPr>
          <p:nvPr>
            <p:ph type="sldImg"/>
          </p:nvPr>
        </p:nvSpPr>
        <p:spPr>
          <a:ln/>
        </p:spPr>
      </p:sp>
      <p:sp>
        <p:nvSpPr>
          <p:cNvPr id="1686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EF4554-C83C-4ECD-97EE-18EC50A2AFEE}" type="slidenum">
              <a:rPr lang="en-US"/>
              <a:pPr/>
              <a:t>35</a:t>
            </a:fld>
            <a:endParaRPr lang="en-US"/>
          </a:p>
        </p:txBody>
      </p:sp>
      <p:sp>
        <p:nvSpPr>
          <p:cNvPr id="1688578" name="Rectangle 2"/>
          <p:cNvSpPr>
            <a:spLocks noGrp="1" noRot="1" noChangeAspect="1" noChangeArrowheads="1" noTextEdit="1"/>
          </p:cNvSpPr>
          <p:nvPr>
            <p:ph type="sldImg"/>
          </p:nvPr>
        </p:nvSpPr>
        <p:spPr>
          <a:ln/>
        </p:spPr>
      </p:sp>
      <p:sp>
        <p:nvSpPr>
          <p:cNvPr id="1688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71B7E4-2A59-46D6-89FA-C28B9C8548C6}" type="slidenum">
              <a:rPr lang="en-US"/>
              <a:pPr/>
              <a:t>36</a:t>
            </a:fld>
            <a:endParaRPr lang="en-US"/>
          </a:p>
        </p:txBody>
      </p:sp>
      <p:sp>
        <p:nvSpPr>
          <p:cNvPr id="1690626" name="Rectangle 2"/>
          <p:cNvSpPr>
            <a:spLocks noGrp="1" noRot="1" noChangeAspect="1" noChangeArrowheads="1" noTextEdit="1"/>
          </p:cNvSpPr>
          <p:nvPr>
            <p:ph type="sldImg"/>
          </p:nvPr>
        </p:nvSpPr>
        <p:spPr>
          <a:ln/>
        </p:spPr>
      </p:sp>
      <p:sp>
        <p:nvSpPr>
          <p:cNvPr id="1690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3466E5-A31B-4C31-AF08-0206EBD840C3}" type="slidenum">
              <a:rPr lang="en-US"/>
              <a:pPr/>
              <a:t>37</a:t>
            </a:fld>
            <a:endParaRPr lang="en-US"/>
          </a:p>
        </p:txBody>
      </p:sp>
      <p:sp>
        <p:nvSpPr>
          <p:cNvPr id="1692674" name="Rectangle 2"/>
          <p:cNvSpPr>
            <a:spLocks noGrp="1" noRot="1" noChangeAspect="1" noChangeArrowheads="1" noTextEdit="1"/>
          </p:cNvSpPr>
          <p:nvPr>
            <p:ph type="sldImg"/>
          </p:nvPr>
        </p:nvSpPr>
        <p:spPr>
          <a:ln/>
        </p:spPr>
      </p:sp>
      <p:sp>
        <p:nvSpPr>
          <p:cNvPr id="1692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FC378-4492-4AB7-A798-D1001C0785DC}" type="slidenum">
              <a:rPr lang="en-US"/>
              <a:pPr/>
              <a:t>38</a:t>
            </a:fld>
            <a:endParaRPr lang="en-US"/>
          </a:p>
        </p:txBody>
      </p:sp>
      <p:sp>
        <p:nvSpPr>
          <p:cNvPr id="1694722" name="Rectangle 2"/>
          <p:cNvSpPr>
            <a:spLocks noGrp="1" noRot="1" noChangeAspect="1" noChangeArrowheads="1" noTextEdit="1"/>
          </p:cNvSpPr>
          <p:nvPr>
            <p:ph type="sldImg"/>
          </p:nvPr>
        </p:nvSpPr>
        <p:spPr>
          <a:ln/>
        </p:spPr>
      </p:sp>
      <p:sp>
        <p:nvSpPr>
          <p:cNvPr id="1694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E382A8-A5E4-4B35-BEB1-2F45F618296D}" type="slidenum">
              <a:rPr lang="en-US"/>
              <a:pPr/>
              <a:t>39</a:t>
            </a:fld>
            <a:endParaRPr lang="en-US"/>
          </a:p>
        </p:txBody>
      </p:sp>
      <p:sp>
        <p:nvSpPr>
          <p:cNvPr id="1696770" name="Rectangle 2"/>
          <p:cNvSpPr>
            <a:spLocks noGrp="1" noRot="1" noChangeAspect="1" noChangeArrowheads="1" noTextEdit="1"/>
          </p:cNvSpPr>
          <p:nvPr>
            <p:ph type="sldImg"/>
          </p:nvPr>
        </p:nvSpPr>
        <p:spPr>
          <a:ln/>
        </p:spPr>
      </p:sp>
      <p:sp>
        <p:nvSpPr>
          <p:cNvPr id="1696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934C3C-2496-4A2C-81BA-BAD2A0769E53}" type="slidenum">
              <a:rPr lang="en-US"/>
              <a:pPr/>
              <a:t>4</a:t>
            </a:fld>
            <a:endParaRPr lang="en-US"/>
          </a:p>
        </p:txBody>
      </p:sp>
      <p:sp>
        <p:nvSpPr>
          <p:cNvPr id="1624066" name="Rectangle 2"/>
          <p:cNvSpPr>
            <a:spLocks noGrp="1" noRot="1" noChangeAspect="1" noChangeArrowheads="1" noTextEdit="1"/>
          </p:cNvSpPr>
          <p:nvPr>
            <p:ph type="sldImg"/>
          </p:nvPr>
        </p:nvSpPr>
        <p:spPr>
          <a:ln/>
        </p:spPr>
      </p:sp>
      <p:sp>
        <p:nvSpPr>
          <p:cNvPr id="1624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30FF9D-D994-4DF5-A606-9DD1A6754A88}" type="slidenum">
              <a:rPr lang="en-US"/>
              <a:pPr/>
              <a:t>40</a:t>
            </a:fld>
            <a:endParaRPr lang="en-US"/>
          </a:p>
        </p:txBody>
      </p:sp>
      <p:sp>
        <p:nvSpPr>
          <p:cNvPr id="1698818" name="Rectangle 2"/>
          <p:cNvSpPr>
            <a:spLocks noGrp="1" noRot="1" noChangeAspect="1" noChangeArrowheads="1" noTextEdit="1"/>
          </p:cNvSpPr>
          <p:nvPr>
            <p:ph type="sldImg"/>
          </p:nvPr>
        </p:nvSpPr>
        <p:spPr>
          <a:ln/>
        </p:spPr>
      </p:sp>
      <p:sp>
        <p:nvSpPr>
          <p:cNvPr id="1698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7C3D61-1D30-421C-BBAB-A53109BA043B}" type="slidenum">
              <a:rPr lang="en-US"/>
              <a:pPr/>
              <a:t>41</a:t>
            </a:fld>
            <a:endParaRPr lang="en-US"/>
          </a:p>
        </p:txBody>
      </p:sp>
      <p:sp>
        <p:nvSpPr>
          <p:cNvPr id="1700866" name="Rectangle 2"/>
          <p:cNvSpPr>
            <a:spLocks noGrp="1" noRot="1" noChangeAspect="1" noChangeArrowheads="1" noTextEdit="1"/>
          </p:cNvSpPr>
          <p:nvPr>
            <p:ph type="sldImg"/>
          </p:nvPr>
        </p:nvSpPr>
        <p:spPr>
          <a:ln/>
        </p:spPr>
      </p:sp>
      <p:sp>
        <p:nvSpPr>
          <p:cNvPr id="1700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A898EC-C725-4522-912B-2F19C3FBD199}" type="slidenum">
              <a:rPr lang="en-US"/>
              <a:pPr/>
              <a:t>42</a:t>
            </a:fld>
            <a:endParaRPr lang="en-US"/>
          </a:p>
        </p:txBody>
      </p:sp>
      <p:sp>
        <p:nvSpPr>
          <p:cNvPr id="1702914" name="Rectangle 2"/>
          <p:cNvSpPr>
            <a:spLocks noGrp="1" noRot="1" noChangeAspect="1" noChangeArrowheads="1" noTextEdit="1"/>
          </p:cNvSpPr>
          <p:nvPr>
            <p:ph type="sldImg"/>
          </p:nvPr>
        </p:nvSpPr>
        <p:spPr>
          <a:ln/>
        </p:spPr>
      </p:sp>
      <p:sp>
        <p:nvSpPr>
          <p:cNvPr id="1702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9FDF5F-1EE1-4D10-8264-4137D409F11F}" type="slidenum">
              <a:rPr lang="en-US"/>
              <a:pPr/>
              <a:t>43</a:t>
            </a:fld>
            <a:endParaRPr lang="en-US"/>
          </a:p>
        </p:txBody>
      </p:sp>
      <p:sp>
        <p:nvSpPr>
          <p:cNvPr id="1704962" name="Rectangle 2"/>
          <p:cNvSpPr>
            <a:spLocks noGrp="1" noRot="1" noChangeAspect="1" noChangeArrowheads="1" noTextEdit="1"/>
          </p:cNvSpPr>
          <p:nvPr>
            <p:ph type="sldImg"/>
          </p:nvPr>
        </p:nvSpPr>
        <p:spPr>
          <a:ln/>
        </p:spPr>
      </p:sp>
      <p:sp>
        <p:nvSpPr>
          <p:cNvPr id="1704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A9B8B6-CB90-4CB1-B3CD-1C59041E4ACB}" type="slidenum">
              <a:rPr lang="en-US"/>
              <a:pPr/>
              <a:t>44</a:t>
            </a:fld>
            <a:endParaRPr lang="en-US"/>
          </a:p>
        </p:txBody>
      </p:sp>
      <p:sp>
        <p:nvSpPr>
          <p:cNvPr id="1707010" name="Rectangle 2"/>
          <p:cNvSpPr>
            <a:spLocks noGrp="1" noRot="1" noChangeAspect="1" noChangeArrowheads="1" noTextEdit="1"/>
          </p:cNvSpPr>
          <p:nvPr>
            <p:ph type="sldImg"/>
          </p:nvPr>
        </p:nvSpPr>
        <p:spPr>
          <a:ln/>
        </p:spPr>
      </p:sp>
      <p:sp>
        <p:nvSpPr>
          <p:cNvPr id="1707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FC3D4C-5413-484D-8767-078D9C9BA372}" type="slidenum">
              <a:rPr lang="en-US"/>
              <a:pPr/>
              <a:t>45</a:t>
            </a:fld>
            <a:endParaRPr lang="en-US"/>
          </a:p>
        </p:txBody>
      </p:sp>
      <p:sp>
        <p:nvSpPr>
          <p:cNvPr id="1709058" name="Rectangle 2"/>
          <p:cNvSpPr>
            <a:spLocks noGrp="1" noRot="1" noChangeAspect="1" noChangeArrowheads="1" noTextEdit="1"/>
          </p:cNvSpPr>
          <p:nvPr>
            <p:ph type="sldImg"/>
          </p:nvPr>
        </p:nvSpPr>
        <p:spPr>
          <a:ln/>
        </p:spPr>
      </p:sp>
      <p:sp>
        <p:nvSpPr>
          <p:cNvPr id="1709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662251-12DA-4246-8732-0DCD3015E690}" type="slidenum">
              <a:rPr lang="en-US"/>
              <a:pPr/>
              <a:t>46</a:t>
            </a:fld>
            <a:endParaRPr lang="en-US"/>
          </a:p>
        </p:txBody>
      </p:sp>
      <p:sp>
        <p:nvSpPr>
          <p:cNvPr id="1711106" name="Rectangle 2"/>
          <p:cNvSpPr>
            <a:spLocks noGrp="1" noRot="1" noChangeAspect="1" noChangeArrowheads="1" noTextEdit="1"/>
          </p:cNvSpPr>
          <p:nvPr>
            <p:ph type="sldImg"/>
          </p:nvPr>
        </p:nvSpPr>
        <p:spPr>
          <a:ln/>
        </p:spPr>
      </p:sp>
      <p:sp>
        <p:nvSpPr>
          <p:cNvPr id="1711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99955E-B898-4E24-A43A-4588E8D40E47}" type="slidenum">
              <a:rPr lang="en-US"/>
              <a:pPr/>
              <a:t>47</a:t>
            </a:fld>
            <a:endParaRPr lang="en-US"/>
          </a:p>
        </p:txBody>
      </p:sp>
      <p:sp>
        <p:nvSpPr>
          <p:cNvPr id="1713154" name="Rectangle 2"/>
          <p:cNvSpPr>
            <a:spLocks noGrp="1" noRot="1" noChangeAspect="1" noChangeArrowheads="1" noTextEdit="1"/>
          </p:cNvSpPr>
          <p:nvPr>
            <p:ph type="sldImg"/>
          </p:nvPr>
        </p:nvSpPr>
        <p:spPr>
          <a:ln/>
        </p:spPr>
      </p:sp>
      <p:sp>
        <p:nvSpPr>
          <p:cNvPr id="1713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1CB1C4-2009-4B20-8938-682253448ED3}" type="slidenum">
              <a:rPr lang="en-US"/>
              <a:pPr/>
              <a:t>48</a:t>
            </a:fld>
            <a:endParaRPr lang="en-US"/>
          </a:p>
        </p:txBody>
      </p:sp>
      <p:sp>
        <p:nvSpPr>
          <p:cNvPr id="1719298" name="Rectangle 2"/>
          <p:cNvSpPr>
            <a:spLocks noGrp="1" noRot="1" noChangeAspect="1" noChangeArrowheads="1" noTextEdit="1"/>
          </p:cNvSpPr>
          <p:nvPr>
            <p:ph type="sldImg"/>
          </p:nvPr>
        </p:nvSpPr>
        <p:spPr>
          <a:ln/>
        </p:spPr>
      </p:sp>
      <p:sp>
        <p:nvSpPr>
          <p:cNvPr id="1719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F85AA7-7B51-40F6-8479-4B9BA5883150}" type="slidenum">
              <a:rPr lang="en-US"/>
              <a:pPr/>
              <a:t>49</a:t>
            </a:fld>
            <a:endParaRPr lang="en-US"/>
          </a:p>
        </p:txBody>
      </p:sp>
      <p:sp>
        <p:nvSpPr>
          <p:cNvPr id="1782786" name="Rectangle 2"/>
          <p:cNvSpPr>
            <a:spLocks noGrp="1" noRot="1" noChangeAspect="1" noChangeArrowheads="1" noTextEdit="1"/>
          </p:cNvSpPr>
          <p:nvPr>
            <p:ph type="sldImg"/>
          </p:nvPr>
        </p:nvSpPr>
        <p:spPr>
          <a:ln/>
        </p:spPr>
      </p:sp>
      <p:sp>
        <p:nvSpPr>
          <p:cNvPr id="1782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CECF01-31EC-47B9-8E0A-7C787ECAF64F}" type="slidenum">
              <a:rPr lang="en-US"/>
              <a:pPr/>
              <a:t>5</a:t>
            </a:fld>
            <a:endParaRPr lang="en-US"/>
          </a:p>
        </p:txBody>
      </p:sp>
      <p:sp>
        <p:nvSpPr>
          <p:cNvPr id="1628162" name="Rectangle 2"/>
          <p:cNvSpPr>
            <a:spLocks noGrp="1" noRot="1" noChangeAspect="1" noChangeArrowheads="1" noTextEdit="1"/>
          </p:cNvSpPr>
          <p:nvPr>
            <p:ph type="sldImg"/>
          </p:nvPr>
        </p:nvSpPr>
        <p:spPr>
          <a:ln/>
        </p:spPr>
      </p:sp>
      <p:sp>
        <p:nvSpPr>
          <p:cNvPr id="162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97A5A0-B02F-4DB5-8D0F-B51C56516162}" type="slidenum">
              <a:rPr lang="en-US"/>
              <a:pPr/>
              <a:t>50</a:t>
            </a:fld>
            <a:endParaRPr lang="en-US"/>
          </a:p>
        </p:txBody>
      </p:sp>
      <p:sp>
        <p:nvSpPr>
          <p:cNvPr id="1778690" name="Rectangle 2"/>
          <p:cNvSpPr>
            <a:spLocks noGrp="1" noRot="1" noChangeAspect="1" noChangeArrowheads="1" noTextEdit="1"/>
          </p:cNvSpPr>
          <p:nvPr>
            <p:ph type="sldImg"/>
          </p:nvPr>
        </p:nvSpPr>
        <p:spPr>
          <a:ln/>
        </p:spPr>
      </p:sp>
      <p:sp>
        <p:nvSpPr>
          <p:cNvPr id="1778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A5801D-D6A2-4E20-8FAC-1779C5BF526B}" type="slidenum">
              <a:rPr lang="en-US"/>
              <a:pPr/>
              <a:t>51</a:t>
            </a:fld>
            <a:endParaRPr lang="en-US"/>
          </a:p>
        </p:txBody>
      </p:sp>
      <p:sp>
        <p:nvSpPr>
          <p:cNvPr id="1721346" name="Rectangle 2"/>
          <p:cNvSpPr>
            <a:spLocks noGrp="1" noRot="1" noChangeAspect="1" noChangeArrowheads="1" noTextEdit="1"/>
          </p:cNvSpPr>
          <p:nvPr>
            <p:ph type="sldImg"/>
          </p:nvPr>
        </p:nvSpPr>
        <p:spPr>
          <a:ln/>
        </p:spPr>
      </p:sp>
      <p:sp>
        <p:nvSpPr>
          <p:cNvPr id="1721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4E6CE4-687E-4326-8E62-79756B03F977}" type="slidenum">
              <a:rPr lang="en-US"/>
              <a:pPr/>
              <a:t>52</a:t>
            </a:fld>
            <a:endParaRPr lang="en-US"/>
          </a:p>
        </p:txBody>
      </p:sp>
      <p:sp>
        <p:nvSpPr>
          <p:cNvPr id="1723394" name="Rectangle 2"/>
          <p:cNvSpPr>
            <a:spLocks noGrp="1" noRot="1" noChangeAspect="1" noChangeArrowheads="1" noTextEdit="1"/>
          </p:cNvSpPr>
          <p:nvPr>
            <p:ph type="sldImg"/>
          </p:nvPr>
        </p:nvSpPr>
        <p:spPr>
          <a:ln/>
        </p:spPr>
      </p:sp>
      <p:sp>
        <p:nvSpPr>
          <p:cNvPr id="1723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1B1567-1873-4468-B32F-A71A81337249}" type="slidenum">
              <a:rPr lang="en-US"/>
              <a:pPr/>
              <a:t>53</a:t>
            </a:fld>
            <a:endParaRPr lang="en-US"/>
          </a:p>
        </p:txBody>
      </p:sp>
      <p:sp>
        <p:nvSpPr>
          <p:cNvPr id="1725442" name="Rectangle 2"/>
          <p:cNvSpPr>
            <a:spLocks noGrp="1" noRot="1" noChangeAspect="1" noChangeArrowheads="1" noTextEdit="1"/>
          </p:cNvSpPr>
          <p:nvPr>
            <p:ph type="sldImg"/>
          </p:nvPr>
        </p:nvSpPr>
        <p:spPr>
          <a:ln/>
        </p:spPr>
      </p:sp>
      <p:sp>
        <p:nvSpPr>
          <p:cNvPr id="1725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87E9D2-C3AA-49A6-88B5-C76486A03488}" type="slidenum">
              <a:rPr lang="en-US"/>
              <a:pPr/>
              <a:t>54</a:t>
            </a:fld>
            <a:endParaRPr lang="en-US"/>
          </a:p>
        </p:txBody>
      </p:sp>
      <p:sp>
        <p:nvSpPr>
          <p:cNvPr id="1727490" name="Rectangle 2"/>
          <p:cNvSpPr>
            <a:spLocks noGrp="1" noRot="1" noChangeAspect="1" noChangeArrowheads="1" noTextEdit="1"/>
          </p:cNvSpPr>
          <p:nvPr>
            <p:ph type="sldImg"/>
          </p:nvPr>
        </p:nvSpPr>
        <p:spPr>
          <a:ln/>
        </p:spPr>
      </p:sp>
      <p:sp>
        <p:nvSpPr>
          <p:cNvPr id="1727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605C51-F70A-4D96-836A-23D6557108FE}" type="slidenum">
              <a:rPr lang="en-US"/>
              <a:pPr/>
              <a:t>55</a:t>
            </a:fld>
            <a:endParaRPr lang="en-US"/>
          </a:p>
        </p:txBody>
      </p:sp>
      <p:sp>
        <p:nvSpPr>
          <p:cNvPr id="1729538" name="Rectangle 2"/>
          <p:cNvSpPr>
            <a:spLocks noGrp="1" noRot="1" noChangeAspect="1" noChangeArrowheads="1" noTextEdit="1"/>
          </p:cNvSpPr>
          <p:nvPr>
            <p:ph type="sldImg"/>
          </p:nvPr>
        </p:nvSpPr>
        <p:spPr>
          <a:ln/>
        </p:spPr>
      </p:sp>
      <p:sp>
        <p:nvSpPr>
          <p:cNvPr id="1729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D56C73-895C-4CC5-9D51-A54BE6918D0A}" type="slidenum">
              <a:rPr lang="en-US"/>
              <a:pPr/>
              <a:t>56</a:t>
            </a:fld>
            <a:endParaRPr lang="en-US"/>
          </a:p>
        </p:txBody>
      </p:sp>
      <p:sp>
        <p:nvSpPr>
          <p:cNvPr id="1731586" name="Rectangle 2"/>
          <p:cNvSpPr>
            <a:spLocks noGrp="1" noRot="1" noChangeAspect="1" noChangeArrowheads="1" noTextEdit="1"/>
          </p:cNvSpPr>
          <p:nvPr>
            <p:ph type="sldImg"/>
          </p:nvPr>
        </p:nvSpPr>
        <p:spPr>
          <a:ln/>
        </p:spPr>
      </p:sp>
      <p:sp>
        <p:nvSpPr>
          <p:cNvPr id="1731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3A1BFE-9758-4AF9-B06D-B25388D91086}" type="slidenum">
              <a:rPr lang="en-US"/>
              <a:pPr/>
              <a:t>57</a:t>
            </a:fld>
            <a:endParaRPr lang="en-US"/>
          </a:p>
        </p:txBody>
      </p:sp>
      <p:sp>
        <p:nvSpPr>
          <p:cNvPr id="1733634" name="Rectangle 2"/>
          <p:cNvSpPr>
            <a:spLocks noGrp="1" noRot="1" noChangeAspect="1" noChangeArrowheads="1" noTextEdit="1"/>
          </p:cNvSpPr>
          <p:nvPr>
            <p:ph type="sldImg"/>
          </p:nvPr>
        </p:nvSpPr>
        <p:spPr>
          <a:ln/>
        </p:spPr>
      </p:sp>
      <p:sp>
        <p:nvSpPr>
          <p:cNvPr id="1733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B98BC8-6233-4116-B218-209D474C0C71}" type="slidenum">
              <a:rPr lang="en-US"/>
              <a:pPr/>
              <a:t>58</a:t>
            </a:fld>
            <a:endParaRPr lang="en-US"/>
          </a:p>
        </p:txBody>
      </p:sp>
      <p:sp>
        <p:nvSpPr>
          <p:cNvPr id="1735682" name="Rectangle 2"/>
          <p:cNvSpPr>
            <a:spLocks noGrp="1" noRot="1" noChangeAspect="1" noChangeArrowheads="1" noTextEdit="1"/>
          </p:cNvSpPr>
          <p:nvPr>
            <p:ph type="sldImg"/>
          </p:nvPr>
        </p:nvSpPr>
        <p:spPr>
          <a:ln/>
        </p:spPr>
      </p:sp>
      <p:sp>
        <p:nvSpPr>
          <p:cNvPr id="1735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24B4E8-29C0-417E-ADB3-D3EBED1050D6}" type="slidenum">
              <a:rPr lang="en-US"/>
              <a:pPr/>
              <a:t>59</a:t>
            </a:fld>
            <a:endParaRPr lang="en-US"/>
          </a:p>
        </p:txBody>
      </p:sp>
      <p:sp>
        <p:nvSpPr>
          <p:cNvPr id="1737730" name="Rectangle 2"/>
          <p:cNvSpPr>
            <a:spLocks noGrp="1" noRot="1" noChangeAspect="1" noChangeArrowheads="1" noTextEdit="1"/>
          </p:cNvSpPr>
          <p:nvPr>
            <p:ph type="sldImg"/>
          </p:nvPr>
        </p:nvSpPr>
        <p:spPr>
          <a:ln/>
        </p:spPr>
      </p:sp>
      <p:sp>
        <p:nvSpPr>
          <p:cNvPr id="1737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0F34B0-CA74-4783-87BD-263F3E8EEB26}" type="slidenum">
              <a:rPr lang="en-US"/>
              <a:pPr/>
              <a:t>6</a:t>
            </a:fld>
            <a:endParaRPr lang="en-US"/>
          </a:p>
        </p:txBody>
      </p:sp>
      <p:sp>
        <p:nvSpPr>
          <p:cNvPr id="1563650" name="Rectangle 2"/>
          <p:cNvSpPr>
            <a:spLocks noGrp="1" noRot="1" noChangeAspect="1" noChangeArrowheads="1" noTextEdit="1"/>
          </p:cNvSpPr>
          <p:nvPr>
            <p:ph type="sldImg"/>
          </p:nvPr>
        </p:nvSpPr>
        <p:spPr>
          <a:ln/>
        </p:spPr>
      </p:sp>
      <p:sp>
        <p:nvSpPr>
          <p:cNvPr id="1563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4468C2-90A2-4C09-9647-0A0E7A191DDE}" type="slidenum">
              <a:rPr lang="en-US"/>
              <a:pPr/>
              <a:t>60</a:t>
            </a:fld>
            <a:endParaRPr lang="en-US"/>
          </a:p>
        </p:txBody>
      </p:sp>
      <p:sp>
        <p:nvSpPr>
          <p:cNvPr id="1739778" name="Rectangle 2"/>
          <p:cNvSpPr>
            <a:spLocks noGrp="1" noRot="1" noChangeAspect="1" noChangeArrowheads="1" noTextEdit="1"/>
          </p:cNvSpPr>
          <p:nvPr>
            <p:ph type="sldImg"/>
          </p:nvPr>
        </p:nvSpPr>
        <p:spPr>
          <a:ln/>
        </p:spPr>
      </p:sp>
      <p:sp>
        <p:nvSpPr>
          <p:cNvPr id="1739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0ED7EF-A9DE-4928-8608-D8B4F6945D56}" type="slidenum">
              <a:rPr lang="en-US"/>
              <a:pPr/>
              <a:t>61</a:t>
            </a:fld>
            <a:endParaRPr lang="en-US"/>
          </a:p>
        </p:txBody>
      </p:sp>
      <p:sp>
        <p:nvSpPr>
          <p:cNvPr id="1741826" name="Rectangle 2"/>
          <p:cNvSpPr>
            <a:spLocks noGrp="1" noRot="1" noChangeAspect="1" noChangeArrowheads="1" noTextEdit="1"/>
          </p:cNvSpPr>
          <p:nvPr>
            <p:ph type="sldImg"/>
          </p:nvPr>
        </p:nvSpPr>
        <p:spPr>
          <a:ln/>
        </p:spPr>
      </p:sp>
      <p:sp>
        <p:nvSpPr>
          <p:cNvPr id="1741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A2A900-2A0B-4B81-8C2B-FF86C2785190}" type="slidenum">
              <a:rPr lang="en-US"/>
              <a:pPr/>
              <a:t>7</a:t>
            </a:fld>
            <a:endParaRPr lang="en-US"/>
          </a:p>
        </p:txBody>
      </p:sp>
      <p:sp>
        <p:nvSpPr>
          <p:cNvPr id="1631234" name="Rectangle 2"/>
          <p:cNvSpPr>
            <a:spLocks noGrp="1" noRot="1" noChangeAspect="1" noChangeArrowheads="1" noTextEdit="1"/>
          </p:cNvSpPr>
          <p:nvPr>
            <p:ph type="sldImg"/>
          </p:nvPr>
        </p:nvSpPr>
        <p:spPr>
          <a:ln/>
        </p:spPr>
      </p:sp>
      <p:sp>
        <p:nvSpPr>
          <p:cNvPr id="1631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EC843C-E05F-49E0-96B1-E4E8E58D1B28}" type="slidenum">
              <a:rPr lang="en-US"/>
              <a:pPr/>
              <a:t>8</a:t>
            </a:fld>
            <a:endParaRPr lang="en-US"/>
          </a:p>
        </p:txBody>
      </p:sp>
      <p:sp>
        <p:nvSpPr>
          <p:cNvPr id="1633282" name="Rectangle 2"/>
          <p:cNvSpPr>
            <a:spLocks noGrp="1" noRot="1" noChangeAspect="1" noChangeArrowheads="1" noTextEdit="1"/>
          </p:cNvSpPr>
          <p:nvPr>
            <p:ph type="sldImg"/>
          </p:nvPr>
        </p:nvSpPr>
        <p:spPr>
          <a:ln/>
        </p:spPr>
      </p:sp>
      <p:sp>
        <p:nvSpPr>
          <p:cNvPr id="16332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E1CF42-61DF-46C8-8FAA-0F221C9F811C}" type="slidenum">
              <a:rPr lang="en-US"/>
              <a:pPr/>
              <a:t>9</a:t>
            </a:fld>
            <a:endParaRPr lang="en-US"/>
          </a:p>
        </p:txBody>
      </p:sp>
      <p:sp>
        <p:nvSpPr>
          <p:cNvPr id="1551362" name="Rectangle 2"/>
          <p:cNvSpPr>
            <a:spLocks noGrp="1" noRot="1" noChangeAspect="1" noChangeArrowheads="1" noTextEdit="1"/>
          </p:cNvSpPr>
          <p:nvPr>
            <p:ph type="sldImg"/>
          </p:nvPr>
        </p:nvSpPr>
        <p:spPr>
          <a:ln/>
        </p:spPr>
      </p:sp>
      <p:sp>
        <p:nvSpPr>
          <p:cNvPr id="155136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2299" name="Picture 11" descr="AFM seal bright"/>
          <p:cNvPicPr>
            <a:picLocks noChangeAspect="1" noChangeArrowheads="1"/>
          </p:cNvPicPr>
          <p:nvPr userDrawn="1"/>
        </p:nvPicPr>
        <p:blipFill>
          <a:blip r:embed="rId2" cstate="print"/>
          <a:srcRect/>
          <a:stretch>
            <a:fillRect/>
          </a:stretch>
        </p:blipFill>
        <p:spPr bwMode="auto">
          <a:xfrm>
            <a:off x="49213" y="112713"/>
            <a:ext cx="1246187" cy="1238250"/>
          </a:xfrm>
          <a:prstGeom prst="rect">
            <a:avLst/>
          </a:prstGeom>
          <a:noFill/>
        </p:spPr>
      </p:pic>
      <p:pic>
        <p:nvPicPr>
          <p:cNvPr id="12300" name="Picture 12"/>
          <p:cNvPicPr>
            <a:picLocks noChangeAspect="1" noChangeArrowheads="1"/>
          </p:cNvPicPr>
          <p:nvPr userDrawn="1"/>
        </p:nvPicPr>
        <p:blipFill>
          <a:blip r:embed="rId3" cstate="print"/>
          <a:srcRect/>
          <a:stretch>
            <a:fillRect/>
          </a:stretch>
        </p:blipFill>
        <p:spPr bwMode="auto">
          <a:xfrm>
            <a:off x="7977188" y="146050"/>
            <a:ext cx="1101725" cy="1085850"/>
          </a:xfrm>
          <a:prstGeom prst="rect">
            <a:avLst/>
          </a:prstGeom>
          <a:noFill/>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50" name="Picture 26" descr="AFM seal bright"/>
          <p:cNvPicPr>
            <a:picLocks noChangeAspect="1" noChangeArrowheads="1"/>
          </p:cNvPicPr>
          <p:nvPr userDrawn="1"/>
        </p:nvPicPr>
        <p:blipFill>
          <a:blip r:embed="rId15" cstate="print"/>
          <a:srcRect/>
          <a:stretch>
            <a:fillRect/>
          </a:stretch>
        </p:blipFill>
        <p:spPr bwMode="auto">
          <a:xfrm>
            <a:off x="49213" y="112713"/>
            <a:ext cx="1246187" cy="1238250"/>
          </a:xfrm>
          <a:prstGeom prst="rect">
            <a:avLst/>
          </a:prstGeom>
          <a:noFill/>
        </p:spPr>
      </p:pic>
      <p:pic>
        <p:nvPicPr>
          <p:cNvPr id="1051" name="Picture 27"/>
          <p:cNvPicPr>
            <a:picLocks noChangeAspect="1" noChangeArrowheads="1"/>
          </p:cNvPicPr>
          <p:nvPr userDrawn="1"/>
        </p:nvPicPr>
        <p:blipFill>
          <a:blip r:embed="rId16" cstate="print"/>
          <a:srcRect/>
          <a:stretch>
            <a:fillRect/>
          </a:stretch>
        </p:blipFill>
        <p:spPr bwMode="auto">
          <a:xfrm>
            <a:off x="7977188" y="146050"/>
            <a:ext cx="1101725" cy="1085850"/>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000" b="1">
          <a:solidFill>
            <a:schemeClr val="tx1"/>
          </a:solidFill>
          <a:latin typeface="+mj-lt"/>
          <a:ea typeface="+mj-ea"/>
          <a:cs typeface="+mj-cs"/>
        </a:defRPr>
      </a:lvl1pPr>
      <a:lvl2pPr algn="ctr" rtl="0" fontAlgn="base">
        <a:spcBef>
          <a:spcPct val="0"/>
        </a:spcBef>
        <a:spcAft>
          <a:spcPct val="0"/>
        </a:spcAft>
        <a:defRPr sz="4000" b="1">
          <a:solidFill>
            <a:schemeClr val="tx1"/>
          </a:solidFill>
          <a:latin typeface="Arial" charset="0"/>
        </a:defRPr>
      </a:lvl2pPr>
      <a:lvl3pPr algn="ctr" rtl="0" fontAlgn="base">
        <a:spcBef>
          <a:spcPct val="0"/>
        </a:spcBef>
        <a:spcAft>
          <a:spcPct val="0"/>
        </a:spcAft>
        <a:defRPr sz="4000" b="1">
          <a:solidFill>
            <a:schemeClr val="tx1"/>
          </a:solidFill>
          <a:latin typeface="Arial" charset="0"/>
        </a:defRPr>
      </a:lvl3pPr>
      <a:lvl4pPr algn="ctr" rtl="0" fontAlgn="base">
        <a:spcBef>
          <a:spcPct val="0"/>
        </a:spcBef>
        <a:spcAft>
          <a:spcPct val="0"/>
        </a:spcAft>
        <a:defRPr sz="4000" b="1">
          <a:solidFill>
            <a:schemeClr val="tx1"/>
          </a:solidFill>
          <a:latin typeface="Arial" charset="0"/>
        </a:defRPr>
      </a:lvl4pPr>
      <a:lvl5pPr algn="ctr" rtl="0" fontAlgn="base">
        <a:spcBef>
          <a:spcPct val="0"/>
        </a:spcBef>
        <a:spcAft>
          <a:spcPct val="0"/>
        </a:spcAft>
        <a:defRPr sz="4000" b="1">
          <a:solidFill>
            <a:schemeClr val="tx1"/>
          </a:solidFill>
          <a:latin typeface="Arial" charset="0"/>
        </a:defRPr>
      </a:lvl5pPr>
      <a:lvl6pPr marL="457200" algn="ctr" rtl="0" fontAlgn="base">
        <a:spcBef>
          <a:spcPct val="0"/>
        </a:spcBef>
        <a:spcAft>
          <a:spcPct val="0"/>
        </a:spcAft>
        <a:defRPr sz="4000" b="1">
          <a:solidFill>
            <a:schemeClr val="tx1"/>
          </a:solidFill>
          <a:latin typeface="Arial" charset="0"/>
        </a:defRPr>
      </a:lvl6pPr>
      <a:lvl7pPr marL="914400" algn="ctr" rtl="0" fontAlgn="base">
        <a:spcBef>
          <a:spcPct val="0"/>
        </a:spcBef>
        <a:spcAft>
          <a:spcPct val="0"/>
        </a:spcAft>
        <a:defRPr sz="4000" b="1">
          <a:solidFill>
            <a:schemeClr val="tx1"/>
          </a:solidFill>
          <a:latin typeface="Arial" charset="0"/>
        </a:defRPr>
      </a:lvl7pPr>
      <a:lvl8pPr marL="1371600" algn="ctr" rtl="0" fontAlgn="base">
        <a:spcBef>
          <a:spcPct val="0"/>
        </a:spcBef>
        <a:spcAft>
          <a:spcPct val="0"/>
        </a:spcAft>
        <a:defRPr sz="4000" b="1">
          <a:solidFill>
            <a:schemeClr val="tx1"/>
          </a:solidFill>
          <a:latin typeface="Arial" charset="0"/>
        </a:defRPr>
      </a:lvl8pPr>
      <a:lvl9pPr marL="1828800" algn="ctr" rtl="0" fontAlgn="base">
        <a:spcBef>
          <a:spcPct val="0"/>
        </a:spcBef>
        <a:spcAft>
          <a:spcPct val="0"/>
        </a:spcAft>
        <a:defRPr sz="4000" b="1">
          <a:solidFill>
            <a:schemeClr val="tx1"/>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3714" name="Rectangle 2"/>
          <p:cNvSpPr>
            <a:spLocks noGrp="1" noChangeArrowheads="1"/>
          </p:cNvSpPr>
          <p:nvPr>
            <p:ph type="title"/>
          </p:nvPr>
        </p:nvSpPr>
        <p:spPr bwMode="auto">
          <a:xfrm>
            <a:off x="1219200" y="381000"/>
            <a:ext cx="6705600" cy="838200"/>
          </a:xfrm>
          <a:noFill/>
          <a:ln>
            <a:miter lim="800000"/>
            <a:headEnd/>
            <a:tailEnd/>
          </a:ln>
        </p:spPr>
        <p:txBody>
          <a:bodyPr vert="horz" wrap="square" lIns="91440" tIns="0" rIns="91440" bIns="0" numCol="1" anchor="t" anchorCtr="0" compatLnSpc="1">
            <a:prstTxWarp prst="textNoShape">
              <a:avLst/>
            </a:prstTxWarp>
          </a:bodyPr>
          <a:lstStyle/>
          <a:p>
            <a:r>
              <a:rPr lang="en-US" sz="3600"/>
              <a:t>Training Agenda/Objectives</a:t>
            </a:r>
          </a:p>
        </p:txBody>
      </p:sp>
      <p:sp>
        <p:nvSpPr>
          <p:cNvPr id="1523715" name="Rectangle 3"/>
          <p:cNvSpPr>
            <a:spLocks noGrp="1" noChangeArrowheads="1"/>
          </p:cNvSpPr>
          <p:nvPr>
            <p:ph type="body" idx="1"/>
          </p:nvPr>
        </p:nvSpPr>
        <p:spPr bwMode="auto">
          <a:xfrm>
            <a:off x="457200" y="1371600"/>
            <a:ext cx="8229600" cy="5105400"/>
          </a:xfrm>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en-US" sz="2400" b="1"/>
              <a:t>Day 1: Cost Management Overview</a:t>
            </a:r>
          </a:p>
          <a:p>
            <a:pPr lvl="1">
              <a:lnSpc>
                <a:spcPct val="90000"/>
              </a:lnSpc>
            </a:pPr>
            <a:r>
              <a:rPr lang="en-US" sz="2000"/>
              <a:t>Understanding of why managing costs are important, Army’s overall objectives, the process of Cost Management, how it differs from Budget, and key cost terms</a:t>
            </a:r>
          </a:p>
          <a:p>
            <a:pPr>
              <a:lnSpc>
                <a:spcPct val="90000"/>
              </a:lnSpc>
            </a:pPr>
            <a:r>
              <a:rPr lang="en-US" sz="2400" b="1"/>
              <a:t>Day 2: Cost Object Definition</a:t>
            </a:r>
          </a:p>
          <a:p>
            <a:pPr lvl="1">
              <a:lnSpc>
                <a:spcPct val="90000"/>
              </a:lnSpc>
            </a:pPr>
            <a:r>
              <a:rPr lang="en-US" sz="2000"/>
              <a:t>Understanding of an ERP, how to build a Cost Model, and the various cost objects within a Cost Model (e.g. organization, products, job orders, etc.)</a:t>
            </a:r>
          </a:p>
          <a:p>
            <a:pPr>
              <a:lnSpc>
                <a:spcPct val="90000"/>
              </a:lnSpc>
            </a:pPr>
            <a:r>
              <a:rPr lang="en-US" sz="2400" b="1"/>
              <a:t>Day 3: Assignment of Costs</a:t>
            </a:r>
          </a:p>
          <a:p>
            <a:pPr lvl="1">
              <a:lnSpc>
                <a:spcPct val="90000"/>
              </a:lnSpc>
            </a:pPr>
            <a:r>
              <a:rPr lang="en-US" sz="2000"/>
              <a:t>Understanding of cost allocations/assignments, how to chose which to utilize when, how to valuate the results of the assignments (Std. vs Actual), and rate creation</a:t>
            </a:r>
          </a:p>
          <a:p>
            <a:pPr>
              <a:lnSpc>
                <a:spcPct val="90000"/>
              </a:lnSpc>
            </a:pPr>
            <a:r>
              <a:rPr lang="en-US" sz="2400" b="1"/>
              <a:t>Day 4: Analysis and Reporting</a:t>
            </a:r>
          </a:p>
          <a:p>
            <a:pPr lvl="1">
              <a:lnSpc>
                <a:spcPct val="90000"/>
              </a:lnSpc>
            </a:pPr>
            <a:r>
              <a:rPr lang="en-US" sz="2000"/>
              <a:t>Understanding of the results of the Cost Model and how various types of analysis and decisions are supported</a:t>
            </a:r>
          </a:p>
        </p:txBody>
      </p:sp>
      <p:sp>
        <p:nvSpPr>
          <p:cNvPr id="1523717" name="Text Box 5"/>
          <p:cNvSpPr txBox="1">
            <a:spLocks noChangeArrowheads="1"/>
          </p:cNvSpPr>
          <p:nvPr/>
        </p:nvSpPr>
        <p:spPr bwMode="auto">
          <a:xfrm>
            <a:off x="228600" y="6477000"/>
            <a:ext cx="798513" cy="182563"/>
          </a:xfrm>
          <a:prstGeom prst="rect">
            <a:avLst/>
          </a:prstGeom>
          <a:noFill/>
          <a:ln w="12700" algn="ctr">
            <a:noFill/>
            <a:miter lim="800000"/>
            <a:headEnd/>
            <a:tailEnd/>
          </a:ln>
          <a:effectLst/>
        </p:spPr>
        <p:txBody>
          <a:bodyPr wrap="none" lIns="92075" tIns="0" rIns="92075" bIns="0">
            <a:spAutoFit/>
          </a:bodyPr>
          <a:lstStyle/>
          <a:p>
            <a:r>
              <a:rPr lang="en-US" sz="1200"/>
              <a:t>D3L1_p1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6882" name="Rectangle 2"/>
          <p:cNvSpPr>
            <a:spLocks noGrp="1" noChangeArrowheads="1"/>
          </p:cNvSpPr>
          <p:nvPr>
            <p:ph type="body" idx="1"/>
          </p:nvPr>
        </p:nvSpPr>
        <p:spPr bwMode="auto">
          <a:xfrm>
            <a:off x="381000" y="1447800"/>
            <a:ext cx="8229600" cy="4525963"/>
          </a:xfrm>
          <a:solidFill>
            <a:srgbClr val="FFFFFF"/>
          </a:solidFill>
          <a:ln>
            <a:miter lim="800000"/>
            <a:headEnd/>
            <a:tailEnd/>
          </a:ln>
        </p:spPr>
        <p:txBody>
          <a:bodyPr vert="horz" wrap="square" lIns="91440" tIns="45720" rIns="91440" bIns="45720" numCol="1" anchor="t" anchorCtr="0" compatLnSpc="1">
            <a:prstTxWarp prst="textNoShape">
              <a:avLst/>
            </a:prstTxWarp>
          </a:bodyPr>
          <a:lstStyle/>
          <a:p>
            <a:r>
              <a:rPr lang="en-US" sz="2800"/>
              <a:t>Space Allocation (received from IMCOM) </a:t>
            </a:r>
          </a:p>
          <a:p>
            <a:r>
              <a:rPr lang="en-US" sz="2800"/>
              <a:t>Space Allocation (for courses, classes)</a:t>
            </a:r>
          </a:p>
          <a:p>
            <a:r>
              <a:rPr lang="en-US" sz="2800"/>
              <a:t>Admin/teaching staff’s time?</a:t>
            </a:r>
          </a:p>
          <a:p>
            <a:r>
              <a:rPr lang="en-US" sz="2800"/>
              <a:t>Lecture room usage?</a:t>
            </a:r>
          </a:p>
          <a:p>
            <a:r>
              <a:rPr lang="en-US" sz="2800"/>
              <a:t>Office supplies stock?</a:t>
            </a:r>
          </a:p>
          <a:p>
            <a:r>
              <a:rPr lang="en-US" sz="2800"/>
              <a:t>Library costs?</a:t>
            </a:r>
          </a:p>
          <a:p>
            <a:r>
              <a:rPr lang="en-US" sz="2800"/>
              <a:t>Current Cost transfers for?</a:t>
            </a:r>
          </a:p>
          <a:p>
            <a:endParaRPr lang="en-US" sz="2800"/>
          </a:p>
        </p:txBody>
      </p:sp>
      <p:sp>
        <p:nvSpPr>
          <p:cNvPr id="1786883" name="Rectangle 3"/>
          <p:cNvSpPr>
            <a:spLocks noGrp="1" noChangeArrowheads="1"/>
          </p:cNvSpPr>
          <p:nvPr>
            <p:ph type="title"/>
          </p:nvPr>
        </p:nvSpPr>
        <p:spPr bwMode="auto">
          <a:xfrm>
            <a:off x="1219200" y="228600"/>
            <a:ext cx="6705600" cy="974725"/>
          </a:xfrm>
          <a:noFill/>
          <a:ln w="76200" cmpd="tri" algn="ctr">
            <a:miter lim="800000"/>
            <a:headEnd/>
            <a:tailEnd/>
          </a:ln>
        </p:spPr>
        <p:txBody>
          <a:bodyPr vert="horz" wrap="square" lIns="92075" tIns="0" rIns="92075" bIns="0" numCol="1" anchor="t" anchorCtr="0" compatLnSpc="1">
            <a:prstTxWarp prst="textNoShape">
              <a:avLst/>
            </a:prstTxWarp>
            <a:spAutoFit/>
          </a:bodyPr>
          <a:lstStyle/>
          <a:p>
            <a:pPr>
              <a:buClr>
                <a:schemeClr val="tx1"/>
              </a:buClr>
            </a:pPr>
            <a:r>
              <a:rPr lang="en-US" sz="3200"/>
              <a:t>What Assignments/Allocations Are Currently Performed?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8930" name="Rectangle 2"/>
          <p:cNvSpPr>
            <a:spLocks noGrp="1" noChangeArrowheads="1"/>
          </p:cNvSpPr>
          <p:nvPr>
            <p:ph type="body" idx="1"/>
          </p:nvPr>
        </p:nvSpPr>
        <p:spPr bwMode="auto">
          <a:xfrm>
            <a:off x="685800" y="1752600"/>
            <a:ext cx="8229600" cy="3962400"/>
          </a:xfrm>
          <a:solidFill>
            <a:srgbClr val="FFFFFF"/>
          </a:solidFill>
          <a:ln>
            <a:miter lim="800000"/>
            <a:headEnd/>
            <a:tailEnd/>
          </a:ln>
        </p:spPr>
        <p:txBody>
          <a:bodyPr vert="horz" wrap="square" lIns="91440" tIns="45720" rIns="91440" bIns="45720" numCol="1" anchor="t" anchorCtr="0" compatLnSpc="1">
            <a:prstTxWarp prst="textNoShape">
              <a:avLst/>
            </a:prstTxWarp>
          </a:bodyPr>
          <a:lstStyle/>
          <a:p>
            <a:pPr marL="609600" indent="-609600">
              <a:buFontTx/>
              <a:buAutoNum type="arabicPeriod"/>
            </a:pPr>
            <a:r>
              <a:rPr lang="en-US"/>
              <a:t>Direct Activity Allocations/Confirmations</a:t>
            </a:r>
          </a:p>
          <a:p>
            <a:pPr marL="609600" indent="-609600">
              <a:buFontTx/>
              <a:buAutoNum type="arabicPeriod"/>
            </a:pPr>
            <a:r>
              <a:rPr lang="en-US"/>
              <a:t>Cycles (e.g. Assessment) </a:t>
            </a:r>
          </a:p>
          <a:p>
            <a:pPr marL="609600" indent="-609600">
              <a:buFontTx/>
              <a:buAutoNum type="arabicPeriod"/>
            </a:pPr>
            <a:r>
              <a:rPr lang="en-US"/>
              <a:t>Indirect Activity Allocation Cycle</a:t>
            </a:r>
          </a:p>
          <a:p>
            <a:pPr marL="609600" indent="-609600">
              <a:buFontTx/>
              <a:buAutoNum type="arabicPeriod"/>
            </a:pPr>
            <a:r>
              <a:rPr lang="en-US"/>
              <a:t>Target = Actual</a:t>
            </a:r>
          </a:p>
          <a:p>
            <a:pPr marL="609600" indent="-609600">
              <a:buFontTx/>
              <a:buAutoNum type="arabicPeriod"/>
            </a:pPr>
            <a:r>
              <a:rPr lang="en-US"/>
              <a:t>Template Allocation</a:t>
            </a:r>
          </a:p>
          <a:p>
            <a:pPr marL="609600" indent="-609600">
              <a:buFontTx/>
              <a:buAutoNum type="arabicPeriod"/>
            </a:pPr>
            <a:r>
              <a:rPr lang="en-US"/>
              <a:t>Overhead Costing Sheets</a:t>
            </a:r>
          </a:p>
        </p:txBody>
      </p:sp>
      <p:sp>
        <p:nvSpPr>
          <p:cNvPr id="1788931" name="Rectangle 3"/>
          <p:cNvSpPr>
            <a:spLocks noGrp="1" noChangeArrowheads="1"/>
          </p:cNvSpPr>
          <p:nvPr>
            <p:ph type="title"/>
          </p:nvPr>
        </p:nvSpPr>
        <p:spPr bwMode="auto">
          <a:xfrm>
            <a:off x="914400" y="228600"/>
            <a:ext cx="7467600" cy="974725"/>
          </a:xfrm>
          <a:noFill/>
          <a:ln w="76200" cmpd="tri" algn="ctr">
            <a:miter lim="800000"/>
            <a:headEnd/>
            <a:tailEnd/>
          </a:ln>
        </p:spPr>
        <p:txBody>
          <a:bodyPr vert="horz" wrap="square" lIns="92075" tIns="0" rIns="92075" bIns="0" numCol="1" anchor="t" anchorCtr="0" compatLnSpc="1">
            <a:prstTxWarp prst="textNoShape">
              <a:avLst/>
            </a:prstTxWarp>
            <a:spAutoFit/>
          </a:bodyPr>
          <a:lstStyle/>
          <a:p>
            <a:pPr>
              <a:buClr>
                <a:schemeClr val="tx1"/>
              </a:buClr>
            </a:pPr>
            <a:r>
              <a:rPr lang="en-US" sz="3200"/>
              <a:t>Cost Assignment/Allocation </a:t>
            </a:r>
            <a:br>
              <a:rPr lang="en-US" sz="3200"/>
            </a:br>
            <a:r>
              <a:rPr lang="en-US" sz="3200"/>
              <a:t>Methods Supported by SAP</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3810" name="Rectangle 2"/>
          <p:cNvSpPr>
            <a:spLocks noGrp="1" noChangeArrowheads="1"/>
          </p:cNvSpPr>
          <p:nvPr>
            <p:ph type="body" idx="1"/>
          </p:nvPr>
        </p:nvSpPr>
        <p:spPr bwMode="auto">
          <a:xfrm>
            <a:off x="447675" y="1828800"/>
            <a:ext cx="8229600" cy="2743200"/>
          </a:xfrm>
          <a:noFill/>
          <a:ln>
            <a:miter lim="800000"/>
            <a:headEnd/>
            <a:tailEnd/>
          </a:ln>
        </p:spPr>
        <p:txBody>
          <a:bodyPr vert="horz" wrap="square" lIns="91440" tIns="45720" rIns="91440" bIns="45720" numCol="1" anchor="t" anchorCtr="0" compatLnSpc="1">
            <a:prstTxWarp prst="textNoShape">
              <a:avLst/>
            </a:prstTxWarp>
          </a:bodyPr>
          <a:lstStyle/>
          <a:p>
            <a:pPr marL="609600" indent="-609600">
              <a:lnSpc>
                <a:spcPct val="80000"/>
              </a:lnSpc>
              <a:buFontTx/>
              <a:buNone/>
            </a:pPr>
            <a:r>
              <a:rPr lang="en-US" sz="2800" b="1"/>
              <a:t>Questions to ask:</a:t>
            </a:r>
          </a:p>
          <a:p>
            <a:pPr marL="609600" indent="-609600">
              <a:lnSpc>
                <a:spcPct val="80000"/>
              </a:lnSpc>
            </a:pPr>
            <a:r>
              <a:rPr lang="en-US" sz="2800"/>
              <a:t>Are quantities known? </a:t>
            </a:r>
          </a:p>
          <a:p>
            <a:pPr marL="990600" lvl="1" indent="-533400">
              <a:lnSpc>
                <a:spcPct val="80000"/>
              </a:lnSpc>
            </a:pPr>
            <a:r>
              <a:rPr lang="en-US" sz="2400"/>
              <a:t>If yes, what kind of quantity is known? Is it the quantity between sender and receiver? Or just of the receiver?</a:t>
            </a:r>
          </a:p>
          <a:p>
            <a:pPr marL="990600" lvl="1" indent="-533400">
              <a:lnSpc>
                <a:spcPct val="80000"/>
              </a:lnSpc>
            </a:pPr>
            <a:r>
              <a:rPr lang="en-US" sz="2400"/>
              <a:t>Is it the quantity relationship between sender/receiver (i.e. std. qty)</a:t>
            </a:r>
          </a:p>
          <a:p>
            <a:pPr marL="609600" indent="-609600">
              <a:lnSpc>
                <a:spcPct val="80000"/>
              </a:lnSpc>
            </a:pPr>
            <a:r>
              <a:rPr lang="en-US" sz="2800"/>
              <a:t>When is the information needed (e.g. real-time, monthly)?</a:t>
            </a:r>
          </a:p>
          <a:p>
            <a:pPr marL="609600" indent="-609600">
              <a:lnSpc>
                <a:spcPct val="80000"/>
              </a:lnSpc>
            </a:pPr>
            <a:r>
              <a:rPr lang="en-US" sz="2800"/>
              <a:t>Is the information needed in actual only or is it also used for planning?</a:t>
            </a:r>
          </a:p>
          <a:p>
            <a:pPr marL="609600" indent="-609600">
              <a:lnSpc>
                <a:spcPct val="80000"/>
              </a:lnSpc>
            </a:pPr>
            <a:r>
              <a:rPr lang="en-US" sz="2800"/>
              <a:t>Are there complexities/weighting factors?</a:t>
            </a:r>
          </a:p>
        </p:txBody>
      </p:sp>
      <p:sp>
        <p:nvSpPr>
          <p:cNvPr id="1783811" name="Rectangle 3"/>
          <p:cNvSpPr>
            <a:spLocks noGrp="1" noChangeArrowheads="1"/>
          </p:cNvSpPr>
          <p:nvPr>
            <p:ph type="title"/>
          </p:nvPr>
        </p:nvSpPr>
        <p:spPr bwMode="auto">
          <a:xfrm>
            <a:off x="1219200" y="228600"/>
            <a:ext cx="6705600" cy="974725"/>
          </a:xfrm>
          <a:noFill/>
          <a:ln w="76200" cmpd="tri" algn="ctr">
            <a:miter lim="800000"/>
            <a:headEnd/>
            <a:tailEnd/>
          </a:ln>
        </p:spPr>
        <p:txBody>
          <a:bodyPr vert="horz" wrap="square" lIns="92075" tIns="0" rIns="92075" bIns="0" numCol="1" anchor="t" anchorCtr="0" compatLnSpc="1">
            <a:prstTxWarp prst="textNoShape">
              <a:avLst/>
            </a:prstTxWarp>
            <a:spAutoFit/>
          </a:bodyPr>
          <a:lstStyle/>
          <a:p>
            <a:pPr>
              <a:buClr>
                <a:schemeClr val="tx1"/>
              </a:buClr>
            </a:pPr>
            <a:r>
              <a:rPr lang="en-US" sz="3200"/>
              <a:t>Choosing Assignment /  Allocation Methods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4306" name="Rectangle 2"/>
          <p:cNvSpPr>
            <a:spLocks noGrp="1" noChangeArrowheads="1"/>
          </p:cNvSpPr>
          <p:nvPr>
            <p:ph type="title"/>
          </p:nvPr>
        </p:nvSpPr>
        <p:spPr bwMode="auto">
          <a:xfrm>
            <a:off x="1227138" y="228600"/>
            <a:ext cx="6697662" cy="914400"/>
          </a:xfrm>
          <a:noFill/>
          <a:ln>
            <a:miter lim="800000"/>
            <a:headEnd/>
            <a:tailEnd/>
          </a:ln>
        </p:spPr>
        <p:txBody>
          <a:bodyPr vert="horz" wrap="square" lIns="91440" tIns="0" rIns="91440" bIns="0" numCol="1" anchor="t" anchorCtr="0" compatLnSpc="1">
            <a:prstTxWarp prst="textNoShape">
              <a:avLst/>
            </a:prstTxWarp>
          </a:bodyPr>
          <a:lstStyle/>
          <a:p>
            <a:r>
              <a:rPr lang="en-US" sz="3600"/>
              <a:t>Lesson 1: Wrap-Up</a:t>
            </a:r>
          </a:p>
        </p:txBody>
      </p:sp>
      <p:sp>
        <p:nvSpPr>
          <p:cNvPr id="1634307" name="Rectangle 3"/>
          <p:cNvSpPr>
            <a:spLocks noGrp="1" noChangeArrowheads="1"/>
          </p:cNvSpPr>
          <p:nvPr>
            <p:ph type="body" idx="1"/>
          </p:nvPr>
        </p:nvSpPr>
        <p:spPr bwMode="auto">
          <a:xfrm>
            <a:off x="431800" y="1270000"/>
            <a:ext cx="8255000" cy="5130800"/>
          </a:xfrm>
          <a:noFill/>
          <a:ln>
            <a:miter lim="800000"/>
            <a:headEnd/>
            <a:tailEnd/>
          </a:ln>
        </p:spPr>
        <p:txBody>
          <a:bodyPr vert="horz" wrap="square" lIns="91440" tIns="45720" rIns="91440" bIns="45720" numCol="1" anchor="t" anchorCtr="0" compatLnSpc="1">
            <a:prstTxWarp prst="textNoShape">
              <a:avLst/>
            </a:prstTxWarp>
          </a:bodyPr>
          <a:lstStyle/>
          <a:p>
            <a:r>
              <a:rPr lang="en-US" sz="2400" b="1" i="1"/>
              <a:t>Assignments</a:t>
            </a:r>
            <a:r>
              <a:rPr lang="en-US" sz="2400"/>
              <a:t> are the establishment of relationship between a sending cost object and a receiving cost object based on a quantity (with a rate for valuation) being consumed by the receiver</a:t>
            </a:r>
          </a:p>
          <a:p>
            <a:pPr>
              <a:spcBef>
                <a:spcPct val="0"/>
              </a:spcBef>
            </a:pPr>
            <a:r>
              <a:rPr lang="en-US" sz="2400" b="1" i="1"/>
              <a:t>Allocations</a:t>
            </a:r>
            <a:r>
              <a:rPr lang="en-US" sz="2400"/>
              <a:t> are the establishment of a relationship between a sending cost object to one or more receiving cost object(s) based on % (even if a quantity is utilized to generate a %, e.g. # FTEs) </a:t>
            </a:r>
          </a:p>
          <a:p>
            <a:pPr>
              <a:spcBef>
                <a:spcPct val="0"/>
              </a:spcBef>
            </a:pPr>
            <a:r>
              <a:rPr lang="en-US" sz="2400"/>
              <a:t>Assignments and allocations are necessary in order to supoort the Full Cost of Organizations, Products/Services, and Customers</a:t>
            </a:r>
          </a:p>
          <a:p>
            <a:pPr>
              <a:spcBef>
                <a:spcPct val="0"/>
              </a:spcBef>
            </a:pPr>
            <a:r>
              <a:rPr lang="en-US" sz="2400"/>
              <a:t>Assignments should be utilized where possible unless the quantities cannot be tracked or are cost prohibitive in comparison to the information provided</a:t>
            </a:r>
          </a:p>
          <a:p>
            <a:pPr>
              <a:spcBef>
                <a:spcPct val="0"/>
              </a:spcBef>
            </a:pPr>
            <a:endParaRPr lang="en-US" sz="2400">
              <a:cs typeface="Times New Roman" pitchFamily="18" charset="0"/>
            </a:endParaRPr>
          </a:p>
        </p:txBody>
      </p:sp>
      <p:sp>
        <p:nvSpPr>
          <p:cNvPr id="1634309" name="Text Box 5"/>
          <p:cNvSpPr txBox="1">
            <a:spLocks noChangeArrowheads="1"/>
          </p:cNvSpPr>
          <p:nvPr/>
        </p:nvSpPr>
        <p:spPr bwMode="auto">
          <a:xfrm>
            <a:off x="187325" y="6477000"/>
            <a:ext cx="882650" cy="182563"/>
          </a:xfrm>
          <a:prstGeom prst="rect">
            <a:avLst/>
          </a:prstGeom>
          <a:noFill/>
          <a:ln w="12700" algn="ctr">
            <a:noFill/>
            <a:miter lim="800000"/>
            <a:headEnd/>
            <a:tailEnd/>
          </a:ln>
          <a:effectLst/>
        </p:spPr>
        <p:txBody>
          <a:bodyPr wrap="none" lIns="92075" tIns="0" rIns="92075" bIns="0">
            <a:spAutoFit/>
          </a:bodyPr>
          <a:lstStyle/>
          <a:p>
            <a:r>
              <a:rPr lang="en-US" sz="1200"/>
              <a:t>D3L1_p13</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6354" name="Rectangle 2"/>
          <p:cNvSpPr>
            <a:spLocks noGrp="1" noChangeArrowheads="1"/>
          </p:cNvSpPr>
          <p:nvPr>
            <p:ph type="title"/>
          </p:nvPr>
        </p:nvSpPr>
        <p:spPr bwMode="auto">
          <a:xfrm>
            <a:off x="1227138" y="228600"/>
            <a:ext cx="6697662" cy="914400"/>
          </a:xfrm>
          <a:noFill/>
          <a:ln>
            <a:miter lim="800000"/>
            <a:headEnd/>
            <a:tailEnd/>
          </a:ln>
        </p:spPr>
        <p:txBody>
          <a:bodyPr vert="horz" wrap="square" lIns="91440" tIns="0" rIns="91440" bIns="0" numCol="1" anchor="t" anchorCtr="0" compatLnSpc="1">
            <a:prstTxWarp prst="textNoShape">
              <a:avLst/>
            </a:prstTxWarp>
          </a:bodyPr>
          <a:lstStyle/>
          <a:p>
            <a:r>
              <a:rPr lang="en-US" sz="3600"/>
              <a:t>Questions</a:t>
            </a:r>
          </a:p>
        </p:txBody>
      </p:sp>
      <p:sp>
        <p:nvSpPr>
          <p:cNvPr id="1636356" name="Rectangle 4"/>
          <p:cNvSpPr>
            <a:spLocks noChangeArrowheads="1"/>
          </p:cNvSpPr>
          <p:nvPr/>
        </p:nvSpPr>
        <p:spPr bwMode="auto">
          <a:xfrm>
            <a:off x="431800" y="1447800"/>
            <a:ext cx="8255000" cy="2082800"/>
          </a:xfrm>
          <a:prstGeom prst="rect">
            <a:avLst/>
          </a:prstGeom>
          <a:noFill/>
          <a:ln w="9525">
            <a:noFill/>
            <a:miter lim="800000"/>
            <a:headEnd/>
            <a:tailEnd/>
          </a:ln>
        </p:spPr>
        <p:txBody>
          <a:bodyPr/>
          <a:lstStyle/>
          <a:p>
            <a:pPr marL="342900" indent="-342900" algn="l">
              <a:lnSpc>
                <a:spcPct val="80000"/>
              </a:lnSpc>
              <a:spcBef>
                <a:spcPct val="20000"/>
              </a:spcBef>
              <a:buClrTx/>
              <a:buFontTx/>
              <a:buChar char="•"/>
            </a:pPr>
            <a:endParaRPr lang="en-US" sz="2800"/>
          </a:p>
          <a:p>
            <a:pPr marL="342900" indent="-342900" algn="l">
              <a:lnSpc>
                <a:spcPct val="80000"/>
              </a:lnSpc>
              <a:buClrTx/>
              <a:buFontTx/>
              <a:buChar char="•"/>
            </a:pPr>
            <a:r>
              <a:rPr lang="en-US" sz="2400"/>
              <a:t>__________ are utilized to send costs from the sender cost object to the receiver cost objects(s) based on %</a:t>
            </a:r>
          </a:p>
          <a:p>
            <a:pPr marL="342900" indent="-342900" algn="l">
              <a:lnSpc>
                <a:spcPct val="80000"/>
              </a:lnSpc>
              <a:buClrTx/>
              <a:buFontTx/>
              <a:buChar char="•"/>
            </a:pPr>
            <a:endParaRPr lang="en-US" sz="2400"/>
          </a:p>
          <a:p>
            <a:pPr marL="342900" indent="-342900" algn="l">
              <a:lnSpc>
                <a:spcPct val="80000"/>
              </a:lnSpc>
              <a:buClrTx/>
              <a:buFontTx/>
              <a:buChar char="•"/>
            </a:pPr>
            <a:r>
              <a:rPr lang="en-US" sz="2400"/>
              <a:t>__________ are utilized to send costs from the sender cost object to the receiver cost object based on the sender cost object quantity using a rate for valuation</a:t>
            </a:r>
          </a:p>
          <a:p>
            <a:pPr marL="342900" indent="-342900" algn="l">
              <a:lnSpc>
                <a:spcPct val="80000"/>
              </a:lnSpc>
              <a:buClrTx/>
              <a:buFontTx/>
              <a:buChar char="•"/>
            </a:pPr>
            <a:endParaRPr lang="en-US" sz="2400"/>
          </a:p>
          <a:p>
            <a:pPr marL="342900" indent="-342900" algn="l">
              <a:lnSpc>
                <a:spcPct val="80000"/>
              </a:lnSpc>
              <a:buClrTx/>
              <a:buFontTx/>
              <a:buChar char="•"/>
            </a:pPr>
            <a:r>
              <a:rPr lang="en-US" sz="2400"/>
              <a:t>SAP has 2 allocation/assignment methods?</a:t>
            </a:r>
          </a:p>
          <a:p>
            <a:pPr marL="742950" lvl="1" indent="-285750" algn="l">
              <a:lnSpc>
                <a:spcPct val="80000"/>
              </a:lnSpc>
              <a:buClrTx/>
              <a:buFontTx/>
              <a:buChar char="o"/>
            </a:pPr>
            <a:r>
              <a:rPr lang="en-US" sz="2400"/>
              <a:t>True</a:t>
            </a:r>
          </a:p>
          <a:p>
            <a:pPr marL="742950" lvl="1" indent="-285750" algn="l">
              <a:lnSpc>
                <a:spcPct val="80000"/>
              </a:lnSpc>
              <a:buClrTx/>
              <a:buFontTx/>
              <a:buChar char="o"/>
            </a:pPr>
            <a:r>
              <a:rPr lang="en-US" sz="2400"/>
              <a:t>False</a:t>
            </a:r>
          </a:p>
          <a:p>
            <a:pPr marL="742950" lvl="1" indent="-285750" algn="l">
              <a:lnSpc>
                <a:spcPct val="80000"/>
              </a:lnSpc>
              <a:buClrTx/>
            </a:pPr>
            <a:endParaRPr lang="en-US" sz="2400"/>
          </a:p>
          <a:p>
            <a:pPr marL="742950" lvl="1" indent="-285750" algn="l">
              <a:lnSpc>
                <a:spcPct val="80000"/>
              </a:lnSpc>
              <a:spcBef>
                <a:spcPct val="20000"/>
              </a:spcBef>
              <a:buClrTx/>
            </a:pPr>
            <a:endParaRPr lang="en-US" sz="2400" i="1"/>
          </a:p>
        </p:txBody>
      </p:sp>
      <p:sp>
        <p:nvSpPr>
          <p:cNvPr id="1636357" name="Text Box 5"/>
          <p:cNvSpPr txBox="1">
            <a:spLocks noChangeArrowheads="1"/>
          </p:cNvSpPr>
          <p:nvPr/>
        </p:nvSpPr>
        <p:spPr bwMode="auto">
          <a:xfrm>
            <a:off x="941388" y="4495800"/>
            <a:ext cx="354012" cy="304800"/>
          </a:xfrm>
          <a:prstGeom prst="rect">
            <a:avLst/>
          </a:prstGeom>
          <a:noFill/>
          <a:ln w="12700" algn="ctr">
            <a:noFill/>
            <a:miter lim="800000"/>
            <a:headEnd/>
            <a:tailEnd/>
          </a:ln>
          <a:effectLst/>
        </p:spPr>
        <p:txBody>
          <a:bodyPr wrap="none" lIns="92075" tIns="0" rIns="92075" bIns="0">
            <a:spAutoFit/>
          </a:bodyPr>
          <a:lstStyle/>
          <a:p>
            <a:r>
              <a:rPr lang="en-US" sz="2000" b="1"/>
              <a:t>X</a:t>
            </a:r>
          </a:p>
        </p:txBody>
      </p:sp>
      <p:sp>
        <p:nvSpPr>
          <p:cNvPr id="1636363" name="Text Box 11"/>
          <p:cNvSpPr txBox="1">
            <a:spLocks noChangeArrowheads="1"/>
          </p:cNvSpPr>
          <p:nvPr/>
        </p:nvSpPr>
        <p:spPr bwMode="auto">
          <a:xfrm>
            <a:off x="187325" y="6477000"/>
            <a:ext cx="882650" cy="182563"/>
          </a:xfrm>
          <a:prstGeom prst="rect">
            <a:avLst/>
          </a:prstGeom>
          <a:noFill/>
          <a:ln w="12700" algn="ctr">
            <a:noFill/>
            <a:miter lim="800000"/>
            <a:headEnd/>
            <a:tailEnd/>
          </a:ln>
          <a:effectLst/>
        </p:spPr>
        <p:txBody>
          <a:bodyPr wrap="none" lIns="92075" tIns="0" rIns="92075" bIns="0">
            <a:spAutoFit/>
          </a:bodyPr>
          <a:lstStyle/>
          <a:p>
            <a:r>
              <a:rPr lang="en-US" sz="1200"/>
              <a:t>D3L1_p14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36357"/>
                                        </p:tgtEl>
                                        <p:attrNameLst>
                                          <p:attrName>style.visibility</p:attrName>
                                        </p:attrNameLst>
                                      </p:cBhvr>
                                      <p:to>
                                        <p:strVal val="visible"/>
                                      </p:to>
                                    </p:set>
                                    <p:animEffect transition="in" filter="checkerboard(across)">
                                      <p:cBhvr>
                                        <p:cTn id="7" dur="500"/>
                                        <p:tgtEl>
                                          <p:spTgt spid="16363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635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2498" name="Rectangle 2"/>
          <p:cNvSpPr>
            <a:spLocks noGrp="1" noChangeArrowheads="1"/>
          </p:cNvSpPr>
          <p:nvPr>
            <p:ph type="title"/>
          </p:nvPr>
        </p:nvSpPr>
        <p:spPr bwMode="auto">
          <a:xfrm>
            <a:off x="1219200" y="228600"/>
            <a:ext cx="6705600" cy="685800"/>
          </a:xfrm>
          <a:noFill/>
          <a:ln>
            <a:miter lim="800000"/>
            <a:headEnd/>
            <a:tailEnd/>
          </a:ln>
        </p:spPr>
        <p:txBody>
          <a:bodyPr vert="horz" wrap="square" lIns="91440" tIns="0" rIns="91440" bIns="0" numCol="1" anchor="t" anchorCtr="0" compatLnSpc="1">
            <a:prstTxWarp prst="textNoShape">
              <a:avLst/>
            </a:prstTxWarp>
          </a:bodyPr>
          <a:lstStyle/>
          <a:p>
            <a:r>
              <a:rPr lang="en-US" sz="3600"/>
              <a:t>Lesson 2:</a:t>
            </a:r>
            <a:br>
              <a:rPr lang="en-US" sz="3600"/>
            </a:br>
            <a:r>
              <a:rPr lang="en-US" sz="3600"/>
              <a:t>Direct Activity Allocation</a:t>
            </a:r>
          </a:p>
        </p:txBody>
      </p:sp>
      <p:sp>
        <p:nvSpPr>
          <p:cNvPr id="1642499" name="Rectangle 3"/>
          <p:cNvSpPr>
            <a:spLocks noGrp="1" noChangeArrowheads="1"/>
          </p:cNvSpPr>
          <p:nvPr>
            <p:ph type="body" idx="1"/>
          </p:nvPr>
        </p:nvSpPr>
        <p:spPr bwMode="auto">
          <a:xfrm>
            <a:off x="457200" y="1600200"/>
            <a:ext cx="8001000" cy="4419600"/>
          </a:xfrm>
          <a:noFill/>
          <a:ln>
            <a:miter lim="800000"/>
            <a:headEnd/>
            <a:tailEnd/>
          </a:ln>
        </p:spPr>
        <p:txBody>
          <a:bodyPr vert="horz" wrap="square" lIns="91440" tIns="45720" rIns="91440" bIns="45720" numCol="1" anchor="t" anchorCtr="0" compatLnSpc="1">
            <a:prstTxWarp prst="textNoShape">
              <a:avLst/>
            </a:prstTxWarp>
          </a:bodyPr>
          <a:lstStyle/>
          <a:p>
            <a:pPr>
              <a:buFontTx/>
              <a:buNone/>
            </a:pPr>
            <a:r>
              <a:rPr lang="en-US" b="1"/>
              <a:t>Objective(s):</a:t>
            </a:r>
          </a:p>
          <a:p>
            <a:r>
              <a:rPr lang="en-US" sz="2800"/>
              <a:t>Understand what is a direct activity allocation</a:t>
            </a:r>
          </a:p>
          <a:p>
            <a:r>
              <a:rPr lang="en-US" sz="2800"/>
              <a:t>Walk through an example</a:t>
            </a:r>
          </a:p>
          <a:p>
            <a:r>
              <a:rPr lang="en-US" sz="2800"/>
              <a:t>Understand how it is currently used</a:t>
            </a:r>
          </a:p>
          <a:p>
            <a:r>
              <a:rPr lang="en-US" sz="2800"/>
              <a:t>Learn how will be supported within GFEBS</a:t>
            </a:r>
          </a:p>
          <a:p>
            <a:endParaRPr lang="en-US" sz="2800"/>
          </a:p>
          <a:p>
            <a:endParaRPr lang="en-US"/>
          </a:p>
        </p:txBody>
      </p:sp>
      <p:sp>
        <p:nvSpPr>
          <p:cNvPr id="1642500" name="Text Box 4"/>
          <p:cNvSpPr txBox="1">
            <a:spLocks noChangeArrowheads="1"/>
          </p:cNvSpPr>
          <p:nvPr/>
        </p:nvSpPr>
        <p:spPr bwMode="auto">
          <a:xfrm>
            <a:off x="228600" y="6477000"/>
            <a:ext cx="798513" cy="182563"/>
          </a:xfrm>
          <a:prstGeom prst="rect">
            <a:avLst/>
          </a:prstGeom>
          <a:noFill/>
          <a:ln w="12700" algn="ctr">
            <a:noFill/>
            <a:miter lim="800000"/>
            <a:headEnd/>
            <a:tailEnd/>
          </a:ln>
          <a:effectLst/>
        </p:spPr>
        <p:txBody>
          <a:bodyPr wrap="none" lIns="92075" tIns="0" rIns="92075" bIns="0">
            <a:spAutoFit/>
          </a:bodyPr>
          <a:lstStyle/>
          <a:p>
            <a:r>
              <a:rPr lang="en-US" sz="1200"/>
              <a:t>D3L2_p1</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4546" name="Rectangle 2"/>
          <p:cNvSpPr>
            <a:spLocks noChangeArrowheads="1"/>
          </p:cNvSpPr>
          <p:nvPr/>
        </p:nvSpPr>
        <p:spPr bwMode="auto">
          <a:xfrm>
            <a:off x="457200" y="2209800"/>
            <a:ext cx="8229600" cy="3886200"/>
          </a:xfrm>
          <a:prstGeom prst="rect">
            <a:avLst/>
          </a:prstGeom>
          <a:noFill/>
          <a:ln w="9525">
            <a:noFill/>
            <a:miter lim="800000"/>
            <a:headEnd/>
            <a:tailEnd/>
          </a:ln>
          <a:effectLst/>
        </p:spPr>
        <p:txBody>
          <a:bodyPr/>
          <a:lstStyle/>
          <a:p>
            <a:pPr marL="342900" indent="-342900" algn="l">
              <a:lnSpc>
                <a:spcPct val="80000"/>
              </a:lnSpc>
              <a:spcBef>
                <a:spcPct val="20000"/>
              </a:spcBef>
              <a:buClrTx/>
              <a:buFontTx/>
              <a:buChar char="•"/>
            </a:pPr>
            <a:endParaRPr lang="en-US" sz="2000"/>
          </a:p>
        </p:txBody>
      </p:sp>
      <p:sp>
        <p:nvSpPr>
          <p:cNvPr id="1644547" name="Rectangle 3"/>
          <p:cNvSpPr>
            <a:spLocks noChangeArrowheads="1"/>
          </p:cNvSpPr>
          <p:nvPr/>
        </p:nvSpPr>
        <p:spPr bwMode="blackWhite">
          <a:xfrm>
            <a:off x="381000" y="1495425"/>
            <a:ext cx="8382000" cy="379413"/>
          </a:xfrm>
          <a:prstGeom prst="rect">
            <a:avLst/>
          </a:prstGeom>
          <a:solidFill>
            <a:srgbClr val="CC0000"/>
          </a:solidFill>
          <a:ln w="12700">
            <a:solidFill>
              <a:schemeClr val="tx1"/>
            </a:solidFill>
            <a:miter lim="800000"/>
            <a:headEnd/>
            <a:tailEnd/>
          </a:ln>
          <a:effectLst/>
        </p:spPr>
        <p:txBody>
          <a:bodyPr lIns="92075" tIns="46038" rIns="92075" bIns="46038">
            <a:spAutoFit/>
          </a:bodyPr>
          <a:lstStyle/>
          <a:p>
            <a:pPr algn="l" eaLnBrk="0" hangingPunct="0">
              <a:buClrTx/>
            </a:pPr>
            <a:r>
              <a:rPr lang="en-US" sz="1800" b="1">
                <a:solidFill>
                  <a:schemeClr val="bg1"/>
                </a:solidFill>
                <a:latin typeface="Times New Roman" pitchFamily="18" charset="0"/>
                <a:cs typeface="Arial" charset="0"/>
              </a:rPr>
              <a:t>Definition </a:t>
            </a:r>
          </a:p>
        </p:txBody>
      </p:sp>
      <p:sp>
        <p:nvSpPr>
          <p:cNvPr id="1644548" name="Rectangle 4"/>
          <p:cNvSpPr>
            <a:spLocks noChangeArrowheads="1"/>
          </p:cNvSpPr>
          <p:nvPr/>
        </p:nvSpPr>
        <p:spPr bwMode="blackWhite">
          <a:xfrm>
            <a:off x="381000" y="1866900"/>
            <a:ext cx="8389938" cy="928688"/>
          </a:xfrm>
          <a:prstGeom prst="rect">
            <a:avLst/>
          </a:prstGeom>
          <a:solidFill>
            <a:schemeClr val="bg1"/>
          </a:solidFill>
          <a:ln w="12700">
            <a:solidFill>
              <a:schemeClr val="tx1"/>
            </a:solidFill>
            <a:miter lim="800000"/>
            <a:headEnd/>
            <a:tailEnd/>
          </a:ln>
          <a:effectLst/>
        </p:spPr>
        <p:txBody>
          <a:bodyPr lIns="92075" tIns="46038" rIns="92075" bIns="46038">
            <a:spAutoFit/>
          </a:bodyPr>
          <a:lstStyle/>
          <a:p>
            <a:pPr algn="l">
              <a:buClrTx/>
            </a:pPr>
            <a:r>
              <a:rPr lang="en-US" sz="1800" b="1" i="1">
                <a:solidFill>
                  <a:srgbClr val="000000"/>
                </a:solidFill>
                <a:latin typeface="Times New Roman" pitchFamily="18" charset="0"/>
                <a:cs typeface="Arial" charset="0"/>
              </a:rPr>
              <a:t>The direct recording and posting of either an activity type (resource driver) or a process (activity driver) quantity.  This method is a direct charging of the quantity to the receiver.</a:t>
            </a:r>
          </a:p>
        </p:txBody>
      </p:sp>
      <p:sp>
        <p:nvSpPr>
          <p:cNvPr id="1644549" name="Rectangle 5"/>
          <p:cNvSpPr>
            <a:spLocks noGrp="1" noChangeArrowheads="1"/>
          </p:cNvSpPr>
          <p:nvPr>
            <p:ph type="title"/>
          </p:nvPr>
        </p:nvSpPr>
        <p:spPr bwMode="auto">
          <a:xfrm>
            <a:off x="1219200" y="228600"/>
            <a:ext cx="6705600" cy="685800"/>
          </a:xfrm>
          <a:noFill/>
          <a:ln>
            <a:miter lim="800000"/>
            <a:headEnd/>
            <a:tailEnd/>
          </a:ln>
        </p:spPr>
        <p:txBody>
          <a:bodyPr vert="horz" wrap="square" lIns="91440" tIns="0" rIns="91440" bIns="0" numCol="1" anchor="t" anchorCtr="0" compatLnSpc="1">
            <a:prstTxWarp prst="textNoShape">
              <a:avLst/>
            </a:prstTxWarp>
          </a:bodyPr>
          <a:lstStyle/>
          <a:p>
            <a:r>
              <a:rPr lang="en-US" sz="3200"/>
              <a:t>Direct Activity Allocations</a:t>
            </a:r>
            <a:br>
              <a:rPr lang="en-US" sz="3200"/>
            </a:br>
            <a:r>
              <a:rPr lang="en-US" sz="3200"/>
              <a:t>Definition</a:t>
            </a:r>
            <a:endParaRPr lang="en-US" sz="3200">
              <a:solidFill>
                <a:srgbClr val="FF0000"/>
              </a:solidFill>
            </a:endParaRPr>
          </a:p>
        </p:txBody>
      </p:sp>
      <p:sp>
        <p:nvSpPr>
          <p:cNvPr id="1644550" name="Rectangle 6"/>
          <p:cNvSpPr>
            <a:spLocks noChangeArrowheads="1"/>
          </p:cNvSpPr>
          <p:nvPr/>
        </p:nvSpPr>
        <p:spPr bwMode="auto">
          <a:xfrm>
            <a:off x="1371600" y="3200400"/>
            <a:ext cx="1600200" cy="1143000"/>
          </a:xfrm>
          <a:prstGeom prst="rect">
            <a:avLst/>
          </a:prstGeom>
          <a:solidFill>
            <a:srgbClr val="CCFFCC"/>
          </a:solidFill>
          <a:ln w="9525">
            <a:solidFill>
              <a:schemeClr val="tx1"/>
            </a:solidFill>
            <a:miter lim="800000"/>
            <a:headEnd/>
            <a:tailEnd/>
          </a:ln>
        </p:spPr>
        <p:txBody>
          <a:bodyPr/>
          <a:lstStyle/>
          <a:p>
            <a:pPr eaLnBrk="0" hangingPunct="0">
              <a:lnSpc>
                <a:spcPct val="110000"/>
              </a:lnSpc>
              <a:buFont typeface="Monotype Sorts" pitchFamily="2" charset="2"/>
              <a:buNone/>
            </a:pPr>
            <a:endParaRPr lang="en-US" sz="1400" b="1">
              <a:cs typeface="Times New Roman" pitchFamily="18" charset="0"/>
            </a:endParaRPr>
          </a:p>
          <a:p>
            <a:pPr eaLnBrk="0" hangingPunct="0">
              <a:lnSpc>
                <a:spcPct val="110000"/>
              </a:lnSpc>
              <a:buFont typeface="Monotype Sorts" pitchFamily="2" charset="2"/>
              <a:buNone/>
            </a:pPr>
            <a:r>
              <a:rPr lang="en-US" sz="1400" b="1">
                <a:cs typeface="Times New Roman" pitchFamily="18" charset="0"/>
              </a:rPr>
              <a:t>2ABM0014 </a:t>
            </a:r>
          </a:p>
          <a:p>
            <a:pPr eaLnBrk="0" hangingPunct="0">
              <a:lnSpc>
                <a:spcPct val="110000"/>
              </a:lnSpc>
              <a:buFont typeface="Monotype Sorts" pitchFamily="2" charset="2"/>
              <a:buNone/>
            </a:pPr>
            <a:r>
              <a:rPr lang="en-US" sz="1400" b="1">
                <a:cs typeface="Times New Roman" pitchFamily="18" charset="0"/>
              </a:rPr>
              <a:t>LEGAL (ILO)</a:t>
            </a:r>
          </a:p>
        </p:txBody>
      </p:sp>
      <p:grpSp>
        <p:nvGrpSpPr>
          <p:cNvPr id="1644551" name="Group 7"/>
          <p:cNvGrpSpPr>
            <a:grpSpLocks/>
          </p:cNvGrpSpPr>
          <p:nvPr/>
        </p:nvGrpSpPr>
        <p:grpSpPr bwMode="auto">
          <a:xfrm>
            <a:off x="2989263" y="3625850"/>
            <a:ext cx="896937" cy="869950"/>
            <a:chOff x="2075" y="3004"/>
            <a:chExt cx="565" cy="548"/>
          </a:xfrm>
        </p:grpSpPr>
        <p:sp>
          <p:nvSpPr>
            <p:cNvPr id="1644552" name="Freeform 8"/>
            <p:cNvSpPr>
              <a:spLocks/>
            </p:cNvSpPr>
            <p:nvPr/>
          </p:nvSpPr>
          <p:spPr bwMode="auto">
            <a:xfrm>
              <a:off x="2075" y="3004"/>
              <a:ext cx="565" cy="548"/>
            </a:xfrm>
            <a:custGeom>
              <a:avLst/>
              <a:gdLst/>
              <a:ahLst/>
              <a:cxnLst>
                <a:cxn ang="0">
                  <a:pos x="0" y="290"/>
                </a:cxn>
                <a:cxn ang="0">
                  <a:pos x="274" y="0"/>
                </a:cxn>
                <a:cxn ang="0">
                  <a:pos x="547" y="290"/>
                </a:cxn>
                <a:cxn ang="0">
                  <a:pos x="274" y="580"/>
                </a:cxn>
                <a:cxn ang="0">
                  <a:pos x="0" y="290"/>
                </a:cxn>
              </a:cxnLst>
              <a:rect l="0" t="0" r="r" b="b"/>
              <a:pathLst>
                <a:path w="547" h="580">
                  <a:moveTo>
                    <a:pt x="0" y="290"/>
                  </a:moveTo>
                  <a:lnTo>
                    <a:pt x="274" y="0"/>
                  </a:lnTo>
                  <a:lnTo>
                    <a:pt x="547" y="290"/>
                  </a:lnTo>
                  <a:lnTo>
                    <a:pt x="274" y="580"/>
                  </a:lnTo>
                  <a:lnTo>
                    <a:pt x="0" y="290"/>
                  </a:lnTo>
                  <a:close/>
                </a:path>
              </a:pathLst>
            </a:custGeom>
            <a:solidFill>
              <a:srgbClr val="CCFFCC"/>
            </a:solidFill>
            <a:ln w="9525">
              <a:solidFill>
                <a:schemeClr val="tx1"/>
              </a:solidFill>
              <a:round/>
              <a:headEnd/>
              <a:tailEnd/>
            </a:ln>
          </p:spPr>
          <p:txBody>
            <a:bodyPr/>
            <a:lstStyle/>
            <a:p>
              <a:endParaRPr lang="en-US"/>
            </a:p>
          </p:txBody>
        </p:sp>
        <p:sp>
          <p:nvSpPr>
            <p:cNvPr id="1644553" name="Text Box 9"/>
            <p:cNvSpPr txBox="1">
              <a:spLocks noChangeArrowheads="1"/>
            </p:cNvSpPr>
            <p:nvPr/>
          </p:nvSpPr>
          <p:spPr bwMode="blackWhite">
            <a:xfrm>
              <a:off x="2089" y="3180"/>
              <a:ext cx="527" cy="192"/>
            </a:xfrm>
            <a:prstGeom prst="rect">
              <a:avLst/>
            </a:prstGeom>
            <a:noFill/>
            <a:ln w="12700" algn="ctr">
              <a:noFill/>
              <a:miter lim="800000"/>
              <a:headEnd/>
              <a:tailEnd/>
            </a:ln>
            <a:effectLst/>
          </p:spPr>
          <p:txBody>
            <a:bodyPr wrap="none" lIns="92075" tIns="46038" rIns="92075" bIns="46038">
              <a:spAutoFit/>
            </a:bodyPr>
            <a:lstStyle/>
            <a:p>
              <a:pPr marL="342900" indent="-342900" eaLnBrk="0" hangingPunct="0">
                <a:spcAft>
                  <a:spcPts val="200"/>
                </a:spcAft>
                <a:buFont typeface="Monotype Sorts" pitchFamily="2" charset="2"/>
                <a:buNone/>
              </a:pPr>
              <a:r>
                <a:rPr lang="en-US" sz="1400" b="1">
                  <a:cs typeface="Times New Roman" pitchFamily="18" charset="0"/>
                </a:rPr>
                <a:t> CIV HR</a:t>
              </a:r>
              <a:endParaRPr lang="en-US" sz="1400" b="1">
                <a:solidFill>
                  <a:srgbClr val="000000"/>
                </a:solidFill>
                <a:cs typeface="Times New Roman" pitchFamily="18" charset="0"/>
              </a:endParaRPr>
            </a:p>
          </p:txBody>
        </p:sp>
      </p:grpSp>
      <p:sp>
        <p:nvSpPr>
          <p:cNvPr id="1644554" name="Text Box 10"/>
          <p:cNvSpPr txBox="1">
            <a:spLocks noChangeArrowheads="1"/>
          </p:cNvSpPr>
          <p:nvPr/>
        </p:nvSpPr>
        <p:spPr bwMode="auto">
          <a:xfrm>
            <a:off x="228600" y="6477000"/>
            <a:ext cx="798513" cy="182563"/>
          </a:xfrm>
          <a:prstGeom prst="rect">
            <a:avLst/>
          </a:prstGeom>
          <a:noFill/>
          <a:ln w="12700" algn="ctr">
            <a:noFill/>
            <a:miter lim="800000"/>
            <a:headEnd/>
            <a:tailEnd/>
          </a:ln>
          <a:effectLst/>
        </p:spPr>
        <p:txBody>
          <a:bodyPr wrap="none" lIns="92075" tIns="0" rIns="92075" bIns="0">
            <a:spAutoFit/>
          </a:bodyPr>
          <a:lstStyle/>
          <a:p>
            <a:r>
              <a:rPr lang="en-US" sz="1200"/>
              <a:t>D3L2_p2</a:t>
            </a:r>
          </a:p>
        </p:txBody>
      </p:sp>
      <p:grpSp>
        <p:nvGrpSpPr>
          <p:cNvPr id="1644555" name="Group 11"/>
          <p:cNvGrpSpPr>
            <a:grpSpLocks/>
          </p:cNvGrpSpPr>
          <p:nvPr/>
        </p:nvGrpSpPr>
        <p:grpSpPr bwMode="auto">
          <a:xfrm>
            <a:off x="5181600" y="4191000"/>
            <a:ext cx="2819400" cy="1143000"/>
            <a:chOff x="3696" y="3120"/>
            <a:chExt cx="1392" cy="720"/>
          </a:xfrm>
        </p:grpSpPr>
        <p:sp>
          <p:nvSpPr>
            <p:cNvPr id="1644556" name="AutoShape 12"/>
            <p:cNvSpPr>
              <a:spLocks noChangeArrowheads="1"/>
            </p:cNvSpPr>
            <p:nvPr/>
          </p:nvSpPr>
          <p:spPr bwMode="auto">
            <a:xfrm>
              <a:off x="3696" y="3120"/>
              <a:ext cx="1392" cy="720"/>
            </a:xfrm>
            <a:prstGeom prst="flowChartDocument">
              <a:avLst/>
            </a:prstGeom>
            <a:solidFill>
              <a:srgbClr val="CCFFCC"/>
            </a:solidFill>
            <a:ln w="12700" algn="ctr">
              <a:solidFill>
                <a:schemeClr val="tx1"/>
              </a:solidFill>
              <a:miter lim="800000"/>
              <a:headEnd/>
              <a:tailEnd/>
            </a:ln>
            <a:effectLst/>
          </p:spPr>
          <p:txBody>
            <a:bodyPr lIns="92075" tIns="0" rIns="92075" bIns="0" anchor="ctr">
              <a:spAutoFit/>
            </a:bodyPr>
            <a:lstStyle/>
            <a:p>
              <a:endParaRPr lang="en-US"/>
            </a:p>
          </p:txBody>
        </p:sp>
        <p:sp>
          <p:nvSpPr>
            <p:cNvPr id="1644557" name="Text Box 13"/>
            <p:cNvSpPr txBox="1">
              <a:spLocks noChangeArrowheads="1"/>
            </p:cNvSpPr>
            <p:nvPr/>
          </p:nvSpPr>
          <p:spPr bwMode="auto">
            <a:xfrm>
              <a:off x="3696" y="3120"/>
              <a:ext cx="1344" cy="536"/>
            </a:xfrm>
            <a:prstGeom prst="rect">
              <a:avLst/>
            </a:prstGeom>
            <a:noFill/>
            <a:ln w="12700" algn="ctr">
              <a:noFill/>
              <a:miter lim="800000"/>
              <a:headEnd/>
              <a:tailEnd/>
            </a:ln>
            <a:effectLst/>
          </p:spPr>
          <p:txBody>
            <a:bodyPr lIns="92075" tIns="0" rIns="92075" bIns="0">
              <a:spAutoFit/>
            </a:bodyPr>
            <a:lstStyle/>
            <a:p>
              <a:r>
                <a:rPr lang="en-US" sz="1400" b="1"/>
                <a:t>SSP B: LEGAL ASSISTANCE (ADVERSE ACTIONS)</a:t>
              </a:r>
            </a:p>
            <a:p>
              <a:endParaRPr lang="en-US" sz="1400" b="1"/>
            </a:p>
            <a:p>
              <a:r>
                <a:rPr lang="en-US" sz="1400" b="1"/>
                <a:t>Labor Costs</a:t>
              </a:r>
            </a:p>
          </p:txBody>
        </p:sp>
      </p:grpSp>
      <p:sp>
        <p:nvSpPr>
          <p:cNvPr id="1644558" name="Text Box 14"/>
          <p:cNvSpPr txBox="1">
            <a:spLocks noChangeArrowheads="1"/>
          </p:cNvSpPr>
          <p:nvPr/>
        </p:nvSpPr>
        <p:spPr bwMode="auto">
          <a:xfrm>
            <a:off x="533400" y="5410200"/>
            <a:ext cx="8077200" cy="1219200"/>
          </a:xfrm>
          <a:prstGeom prst="rect">
            <a:avLst/>
          </a:prstGeom>
          <a:noFill/>
          <a:ln w="12700" algn="ctr">
            <a:noFill/>
            <a:miter lim="800000"/>
            <a:headEnd/>
            <a:tailEnd/>
          </a:ln>
          <a:effectLst/>
        </p:spPr>
        <p:txBody>
          <a:bodyPr lIns="92075" tIns="0" rIns="92075" bIns="0">
            <a:spAutoFit/>
          </a:bodyPr>
          <a:lstStyle/>
          <a:p>
            <a:pPr marL="228600" indent="-228600" algn="l">
              <a:buFontTx/>
              <a:buChar char="•"/>
            </a:pPr>
            <a:r>
              <a:rPr lang="en-US" sz="2000"/>
              <a:t>Must know the quantity of the sender being consumed by the receiver(s)</a:t>
            </a:r>
          </a:p>
          <a:p>
            <a:pPr marL="228600" indent="-228600" algn="l">
              <a:buFontTx/>
              <a:buChar char="•"/>
            </a:pPr>
            <a:r>
              <a:rPr lang="en-US" sz="2000"/>
              <a:t>Real-time posting unless batch interfaced in from a source system</a:t>
            </a:r>
          </a:p>
          <a:p>
            <a:pPr marL="228600" indent="-228600" algn="l">
              <a:buFontTx/>
              <a:buChar char="•"/>
            </a:pPr>
            <a:endParaRPr lang="en-US" sz="2000"/>
          </a:p>
        </p:txBody>
      </p:sp>
      <p:grpSp>
        <p:nvGrpSpPr>
          <p:cNvPr id="1644559" name="Group 15"/>
          <p:cNvGrpSpPr>
            <a:grpSpLocks/>
          </p:cNvGrpSpPr>
          <p:nvPr/>
        </p:nvGrpSpPr>
        <p:grpSpPr bwMode="auto">
          <a:xfrm>
            <a:off x="5181600" y="2895600"/>
            <a:ext cx="2819400" cy="1143000"/>
            <a:chOff x="3696" y="3120"/>
            <a:chExt cx="1392" cy="720"/>
          </a:xfrm>
        </p:grpSpPr>
        <p:sp>
          <p:nvSpPr>
            <p:cNvPr id="1644560" name="AutoShape 16"/>
            <p:cNvSpPr>
              <a:spLocks noChangeArrowheads="1"/>
            </p:cNvSpPr>
            <p:nvPr/>
          </p:nvSpPr>
          <p:spPr bwMode="auto">
            <a:xfrm>
              <a:off x="3696" y="3120"/>
              <a:ext cx="1392" cy="720"/>
            </a:xfrm>
            <a:prstGeom prst="flowChartDocument">
              <a:avLst/>
            </a:prstGeom>
            <a:solidFill>
              <a:srgbClr val="CCFFCC"/>
            </a:solidFill>
            <a:ln w="12700" algn="ctr">
              <a:solidFill>
                <a:schemeClr val="tx1"/>
              </a:solidFill>
              <a:miter lim="800000"/>
              <a:headEnd/>
              <a:tailEnd/>
            </a:ln>
            <a:effectLst/>
          </p:spPr>
          <p:txBody>
            <a:bodyPr lIns="92075" tIns="0" rIns="92075" bIns="0" anchor="ctr">
              <a:spAutoFit/>
            </a:bodyPr>
            <a:lstStyle/>
            <a:p>
              <a:endParaRPr lang="en-US"/>
            </a:p>
          </p:txBody>
        </p:sp>
        <p:sp>
          <p:nvSpPr>
            <p:cNvPr id="1644561" name="Text Box 17"/>
            <p:cNvSpPr txBox="1">
              <a:spLocks noChangeArrowheads="1"/>
            </p:cNvSpPr>
            <p:nvPr/>
          </p:nvSpPr>
          <p:spPr bwMode="auto">
            <a:xfrm>
              <a:off x="3696" y="3120"/>
              <a:ext cx="1344" cy="536"/>
            </a:xfrm>
            <a:prstGeom prst="rect">
              <a:avLst/>
            </a:prstGeom>
            <a:noFill/>
            <a:ln w="12700" algn="ctr">
              <a:noFill/>
              <a:miter lim="800000"/>
              <a:headEnd/>
              <a:tailEnd/>
            </a:ln>
            <a:effectLst/>
          </p:spPr>
          <p:txBody>
            <a:bodyPr lIns="92075" tIns="0" rIns="92075" bIns="0">
              <a:spAutoFit/>
            </a:bodyPr>
            <a:lstStyle/>
            <a:p>
              <a:r>
                <a:rPr lang="en-US" sz="1400" b="1"/>
                <a:t>SSP A: PROVIDE LEGAL ASSISTANCE</a:t>
              </a:r>
            </a:p>
            <a:p>
              <a:endParaRPr lang="en-US" sz="1400" b="1"/>
            </a:p>
            <a:p>
              <a:r>
                <a:rPr lang="en-US" sz="1400" b="1"/>
                <a:t>Labor Costs</a:t>
              </a:r>
            </a:p>
          </p:txBody>
        </p:sp>
      </p:grpSp>
      <p:sp>
        <p:nvSpPr>
          <p:cNvPr id="1644562" name="Line 18"/>
          <p:cNvSpPr>
            <a:spLocks noChangeShapeType="1"/>
          </p:cNvSpPr>
          <p:nvPr/>
        </p:nvSpPr>
        <p:spPr bwMode="auto">
          <a:xfrm flipV="1">
            <a:off x="3810000" y="3352800"/>
            <a:ext cx="1295400" cy="533400"/>
          </a:xfrm>
          <a:prstGeom prst="line">
            <a:avLst/>
          </a:prstGeom>
          <a:noFill/>
          <a:ln w="12700">
            <a:solidFill>
              <a:schemeClr val="tx1"/>
            </a:solidFill>
            <a:round/>
            <a:headEnd/>
            <a:tailEnd type="triangle" w="med" len="med"/>
          </a:ln>
          <a:effectLst/>
        </p:spPr>
        <p:txBody>
          <a:bodyPr lIns="92075" tIns="0" rIns="92075" bIns="0">
            <a:spAutoFit/>
          </a:bodyPr>
          <a:lstStyle/>
          <a:p>
            <a:endParaRPr lang="en-US"/>
          </a:p>
        </p:txBody>
      </p:sp>
      <p:sp>
        <p:nvSpPr>
          <p:cNvPr id="1644563" name="Line 19"/>
          <p:cNvSpPr>
            <a:spLocks noChangeShapeType="1"/>
          </p:cNvSpPr>
          <p:nvPr/>
        </p:nvSpPr>
        <p:spPr bwMode="auto">
          <a:xfrm>
            <a:off x="3810000" y="4267200"/>
            <a:ext cx="1295400" cy="457200"/>
          </a:xfrm>
          <a:prstGeom prst="line">
            <a:avLst/>
          </a:prstGeom>
          <a:noFill/>
          <a:ln w="12700">
            <a:solidFill>
              <a:schemeClr val="tx1"/>
            </a:solidFill>
            <a:round/>
            <a:headEnd/>
            <a:tailEnd type="triangle" w="med" len="med"/>
          </a:ln>
          <a:effectLst/>
        </p:spPr>
        <p:txBody>
          <a:bodyPr lIns="92075" tIns="0" rIns="92075" bIns="0">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44550"/>
                                        </p:tgtEl>
                                        <p:attrNameLst>
                                          <p:attrName>style.visibility</p:attrName>
                                        </p:attrNameLst>
                                      </p:cBhvr>
                                      <p:to>
                                        <p:strVal val="visible"/>
                                      </p:to>
                                    </p:set>
                                    <p:anim calcmode="lin" valueType="num">
                                      <p:cBhvr additive="base">
                                        <p:cTn id="7" dur="500" fill="hold"/>
                                        <p:tgtEl>
                                          <p:spTgt spid="1644550"/>
                                        </p:tgtEl>
                                        <p:attrNameLst>
                                          <p:attrName>ppt_x</p:attrName>
                                        </p:attrNameLst>
                                      </p:cBhvr>
                                      <p:tavLst>
                                        <p:tav tm="0">
                                          <p:val>
                                            <p:strVal val="#ppt_x"/>
                                          </p:val>
                                        </p:tav>
                                        <p:tav tm="100000">
                                          <p:val>
                                            <p:strVal val="#ppt_x"/>
                                          </p:val>
                                        </p:tav>
                                      </p:tavLst>
                                    </p:anim>
                                    <p:anim calcmode="lin" valueType="num">
                                      <p:cBhvr additive="base">
                                        <p:cTn id="8" dur="500" fill="hold"/>
                                        <p:tgtEl>
                                          <p:spTgt spid="1644550"/>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644551"/>
                                        </p:tgtEl>
                                        <p:attrNameLst>
                                          <p:attrName>style.visibility</p:attrName>
                                        </p:attrNameLst>
                                      </p:cBhvr>
                                      <p:to>
                                        <p:strVal val="visible"/>
                                      </p:to>
                                    </p:set>
                                    <p:anim calcmode="lin" valueType="num">
                                      <p:cBhvr additive="base">
                                        <p:cTn id="11" dur="500" fill="hold"/>
                                        <p:tgtEl>
                                          <p:spTgt spid="1644551"/>
                                        </p:tgtEl>
                                        <p:attrNameLst>
                                          <p:attrName>ppt_x</p:attrName>
                                        </p:attrNameLst>
                                      </p:cBhvr>
                                      <p:tavLst>
                                        <p:tav tm="0">
                                          <p:val>
                                            <p:strVal val="#ppt_x"/>
                                          </p:val>
                                        </p:tav>
                                        <p:tav tm="100000">
                                          <p:val>
                                            <p:strVal val="#ppt_x"/>
                                          </p:val>
                                        </p:tav>
                                      </p:tavLst>
                                    </p:anim>
                                    <p:anim calcmode="lin" valueType="num">
                                      <p:cBhvr additive="base">
                                        <p:cTn id="12" dur="500" fill="hold"/>
                                        <p:tgtEl>
                                          <p:spTgt spid="1644551"/>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644555"/>
                                        </p:tgtEl>
                                        <p:attrNameLst>
                                          <p:attrName>style.visibility</p:attrName>
                                        </p:attrNameLst>
                                      </p:cBhvr>
                                      <p:to>
                                        <p:strVal val="visible"/>
                                      </p:to>
                                    </p:set>
                                    <p:anim calcmode="lin" valueType="num">
                                      <p:cBhvr additive="base">
                                        <p:cTn id="15" dur="500" fill="hold"/>
                                        <p:tgtEl>
                                          <p:spTgt spid="1644555"/>
                                        </p:tgtEl>
                                        <p:attrNameLst>
                                          <p:attrName>ppt_x</p:attrName>
                                        </p:attrNameLst>
                                      </p:cBhvr>
                                      <p:tavLst>
                                        <p:tav tm="0">
                                          <p:val>
                                            <p:strVal val="#ppt_x"/>
                                          </p:val>
                                        </p:tav>
                                        <p:tav tm="100000">
                                          <p:val>
                                            <p:strVal val="#ppt_x"/>
                                          </p:val>
                                        </p:tav>
                                      </p:tavLst>
                                    </p:anim>
                                    <p:anim calcmode="lin" valueType="num">
                                      <p:cBhvr additive="base">
                                        <p:cTn id="16" dur="500" fill="hold"/>
                                        <p:tgtEl>
                                          <p:spTgt spid="1644555"/>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644559"/>
                                        </p:tgtEl>
                                        <p:attrNameLst>
                                          <p:attrName>style.visibility</p:attrName>
                                        </p:attrNameLst>
                                      </p:cBhvr>
                                      <p:to>
                                        <p:strVal val="visible"/>
                                      </p:to>
                                    </p:set>
                                    <p:anim calcmode="lin" valueType="num">
                                      <p:cBhvr additive="base">
                                        <p:cTn id="19" dur="500" fill="hold"/>
                                        <p:tgtEl>
                                          <p:spTgt spid="1644559"/>
                                        </p:tgtEl>
                                        <p:attrNameLst>
                                          <p:attrName>ppt_x</p:attrName>
                                        </p:attrNameLst>
                                      </p:cBhvr>
                                      <p:tavLst>
                                        <p:tav tm="0">
                                          <p:val>
                                            <p:strVal val="#ppt_x"/>
                                          </p:val>
                                        </p:tav>
                                        <p:tav tm="100000">
                                          <p:val>
                                            <p:strVal val="#ppt_x"/>
                                          </p:val>
                                        </p:tav>
                                      </p:tavLst>
                                    </p:anim>
                                    <p:anim calcmode="lin" valueType="num">
                                      <p:cBhvr additive="base">
                                        <p:cTn id="20" dur="500" fill="hold"/>
                                        <p:tgtEl>
                                          <p:spTgt spid="164455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644562"/>
                                        </p:tgtEl>
                                        <p:attrNameLst>
                                          <p:attrName>style.visibility</p:attrName>
                                        </p:attrNameLst>
                                      </p:cBhvr>
                                      <p:to>
                                        <p:strVal val="visible"/>
                                      </p:to>
                                    </p:set>
                                    <p:anim calcmode="lin" valueType="num">
                                      <p:cBhvr additive="base">
                                        <p:cTn id="23" dur="500" fill="hold"/>
                                        <p:tgtEl>
                                          <p:spTgt spid="1644562"/>
                                        </p:tgtEl>
                                        <p:attrNameLst>
                                          <p:attrName>ppt_x</p:attrName>
                                        </p:attrNameLst>
                                      </p:cBhvr>
                                      <p:tavLst>
                                        <p:tav tm="0">
                                          <p:val>
                                            <p:strVal val="#ppt_x"/>
                                          </p:val>
                                        </p:tav>
                                        <p:tav tm="100000">
                                          <p:val>
                                            <p:strVal val="#ppt_x"/>
                                          </p:val>
                                        </p:tav>
                                      </p:tavLst>
                                    </p:anim>
                                    <p:anim calcmode="lin" valueType="num">
                                      <p:cBhvr additive="base">
                                        <p:cTn id="24" dur="500" fill="hold"/>
                                        <p:tgtEl>
                                          <p:spTgt spid="1644562"/>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644563"/>
                                        </p:tgtEl>
                                        <p:attrNameLst>
                                          <p:attrName>style.visibility</p:attrName>
                                        </p:attrNameLst>
                                      </p:cBhvr>
                                      <p:to>
                                        <p:strVal val="visible"/>
                                      </p:to>
                                    </p:set>
                                    <p:anim calcmode="lin" valueType="num">
                                      <p:cBhvr additive="base">
                                        <p:cTn id="27" dur="500" fill="hold"/>
                                        <p:tgtEl>
                                          <p:spTgt spid="1644563"/>
                                        </p:tgtEl>
                                        <p:attrNameLst>
                                          <p:attrName>ppt_x</p:attrName>
                                        </p:attrNameLst>
                                      </p:cBhvr>
                                      <p:tavLst>
                                        <p:tav tm="0">
                                          <p:val>
                                            <p:strVal val="#ppt_x"/>
                                          </p:val>
                                        </p:tav>
                                        <p:tav tm="100000">
                                          <p:val>
                                            <p:strVal val="#ppt_x"/>
                                          </p:val>
                                        </p:tav>
                                      </p:tavLst>
                                    </p:anim>
                                    <p:anim calcmode="lin" valueType="num">
                                      <p:cBhvr additive="base">
                                        <p:cTn id="28" dur="500" fill="hold"/>
                                        <p:tgtEl>
                                          <p:spTgt spid="1644563"/>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644558"/>
                                        </p:tgtEl>
                                        <p:attrNameLst>
                                          <p:attrName>style.visibility</p:attrName>
                                        </p:attrNameLst>
                                      </p:cBhvr>
                                      <p:to>
                                        <p:strVal val="visible"/>
                                      </p:to>
                                    </p:set>
                                    <p:anim calcmode="lin" valueType="num">
                                      <p:cBhvr additive="base">
                                        <p:cTn id="33" dur="500" fill="hold"/>
                                        <p:tgtEl>
                                          <p:spTgt spid="1644558"/>
                                        </p:tgtEl>
                                        <p:attrNameLst>
                                          <p:attrName>ppt_x</p:attrName>
                                        </p:attrNameLst>
                                      </p:cBhvr>
                                      <p:tavLst>
                                        <p:tav tm="0">
                                          <p:val>
                                            <p:strVal val="#ppt_x"/>
                                          </p:val>
                                        </p:tav>
                                        <p:tav tm="100000">
                                          <p:val>
                                            <p:strVal val="#ppt_x"/>
                                          </p:val>
                                        </p:tav>
                                      </p:tavLst>
                                    </p:anim>
                                    <p:anim calcmode="lin" valueType="num">
                                      <p:cBhvr additive="base">
                                        <p:cTn id="34" dur="500" fill="hold"/>
                                        <p:tgtEl>
                                          <p:spTgt spid="16445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4550" grpId="0" animBg="1"/>
      <p:bldP spid="1644558" grpId="0"/>
      <p:bldP spid="1644562" grpId="0" animBg="1"/>
      <p:bldP spid="164456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46594" name="Group 2"/>
          <p:cNvGraphicFramePr>
            <a:graphicFrameLocks noGrp="1"/>
          </p:cNvGraphicFramePr>
          <p:nvPr/>
        </p:nvGraphicFramePr>
        <p:xfrm>
          <a:off x="76200" y="2438400"/>
          <a:ext cx="3657600" cy="1219200"/>
        </p:xfrm>
        <a:graphic>
          <a:graphicData uri="http://schemas.openxmlformats.org/drawingml/2006/table">
            <a:tbl>
              <a:tblPr/>
              <a:tblGrid>
                <a:gridCol w="657225"/>
                <a:gridCol w="1249363"/>
                <a:gridCol w="836612"/>
                <a:gridCol w="914400"/>
              </a:tblGrid>
              <a:tr h="0">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2ABM0014: LEGAL (ILO)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Cost Element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Amount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Quantity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Perm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6100.11B1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$5,000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100 hrs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bl>
          </a:graphicData>
        </a:graphic>
      </p:graphicFrame>
      <p:sp>
        <p:nvSpPr>
          <p:cNvPr id="1646615" name="AutoShape 23"/>
          <p:cNvSpPr>
            <a:spLocks noChangeArrowheads="1"/>
          </p:cNvSpPr>
          <p:nvPr/>
        </p:nvSpPr>
        <p:spPr bwMode="auto">
          <a:xfrm>
            <a:off x="5486400" y="2159000"/>
            <a:ext cx="3581400" cy="1524000"/>
          </a:xfrm>
          <a:prstGeom prst="flowChartDocument">
            <a:avLst/>
          </a:prstGeom>
          <a:solidFill>
            <a:srgbClr val="CCFFCC"/>
          </a:solidFill>
          <a:ln w="12700" algn="ctr">
            <a:solidFill>
              <a:schemeClr val="tx1"/>
            </a:solidFill>
            <a:miter lim="800000"/>
            <a:headEnd/>
            <a:tailEnd/>
          </a:ln>
          <a:effectLst/>
        </p:spPr>
        <p:txBody>
          <a:bodyPr lIns="92075" tIns="0" rIns="92075" bIns="0" anchor="ctr">
            <a:spAutoFit/>
          </a:bodyPr>
          <a:lstStyle/>
          <a:p>
            <a:endParaRPr lang="en-US"/>
          </a:p>
        </p:txBody>
      </p:sp>
      <p:sp>
        <p:nvSpPr>
          <p:cNvPr id="1646616" name="Rectangle 24"/>
          <p:cNvSpPr>
            <a:spLocks noGrp="1" noChangeArrowheads="1"/>
          </p:cNvSpPr>
          <p:nvPr>
            <p:ph type="title"/>
          </p:nvPr>
        </p:nvSpPr>
        <p:spPr bwMode="auto">
          <a:xfrm>
            <a:off x="1219200" y="228600"/>
            <a:ext cx="6705600" cy="1143000"/>
          </a:xfrm>
          <a:noFill/>
          <a:ln>
            <a:miter lim="800000"/>
            <a:headEnd/>
            <a:tailEnd/>
          </a:ln>
        </p:spPr>
        <p:txBody>
          <a:bodyPr vert="horz" wrap="square" lIns="91440" tIns="0" rIns="91440" bIns="0" numCol="1" anchor="t" anchorCtr="0" compatLnSpc="1">
            <a:prstTxWarp prst="textNoShape">
              <a:avLst/>
            </a:prstTxWarp>
          </a:bodyPr>
          <a:lstStyle/>
          <a:p>
            <a:r>
              <a:rPr lang="en-US" sz="3200"/>
              <a:t>Direct Activity Allocations</a:t>
            </a:r>
            <a:br>
              <a:rPr lang="en-US" sz="3200"/>
            </a:br>
            <a:r>
              <a:rPr lang="en-US" sz="3200"/>
              <a:t>Example</a:t>
            </a:r>
          </a:p>
        </p:txBody>
      </p:sp>
      <p:sp>
        <p:nvSpPr>
          <p:cNvPr id="1646617" name="AutoShape 25"/>
          <p:cNvSpPr>
            <a:spLocks noChangeArrowheads="1"/>
          </p:cNvSpPr>
          <p:nvPr/>
        </p:nvSpPr>
        <p:spPr bwMode="auto">
          <a:xfrm>
            <a:off x="5486400" y="3810000"/>
            <a:ext cx="3581400" cy="1524000"/>
          </a:xfrm>
          <a:prstGeom prst="flowChartDocument">
            <a:avLst/>
          </a:prstGeom>
          <a:solidFill>
            <a:srgbClr val="CCFFCC"/>
          </a:solidFill>
          <a:ln w="12700" algn="ctr">
            <a:solidFill>
              <a:schemeClr val="tx1"/>
            </a:solidFill>
            <a:miter lim="800000"/>
            <a:headEnd/>
            <a:tailEnd/>
          </a:ln>
          <a:effectLst/>
        </p:spPr>
        <p:txBody>
          <a:bodyPr lIns="92075" tIns="0" rIns="92075" bIns="0" anchor="ctr">
            <a:spAutoFit/>
          </a:bodyPr>
          <a:lstStyle/>
          <a:p>
            <a:endParaRPr lang="en-US"/>
          </a:p>
        </p:txBody>
      </p:sp>
      <p:graphicFrame>
        <p:nvGraphicFramePr>
          <p:cNvPr id="1646618" name="Group 26"/>
          <p:cNvGraphicFramePr>
            <a:graphicFrameLocks noGrp="1"/>
          </p:cNvGraphicFramePr>
          <p:nvPr/>
        </p:nvGraphicFramePr>
        <p:xfrm>
          <a:off x="5486400" y="3835400"/>
          <a:ext cx="3581400" cy="1172020"/>
        </p:xfrm>
        <a:graphic>
          <a:graphicData uri="http://schemas.openxmlformats.org/drawingml/2006/table">
            <a:tbl>
              <a:tblPr/>
              <a:tblGrid>
                <a:gridCol w="657225"/>
                <a:gridCol w="1249363"/>
                <a:gridCol w="795337"/>
                <a:gridCol w="879475"/>
              </a:tblGrid>
              <a:tr h="195263">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SSP B:</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 </a:t>
                      </a:r>
                      <a:r>
                        <a:rPr kumimoji="0" lang="en-US" sz="1200" b="1" i="0" u="none" strike="noStrike" cap="none" normalizeH="0" baseline="0" smtClean="0">
                          <a:ln>
                            <a:noFill/>
                          </a:ln>
                          <a:solidFill>
                            <a:schemeClr val="tx1"/>
                          </a:solidFill>
                          <a:effectLst/>
                          <a:latin typeface="Arial" charset="0"/>
                        </a:rPr>
                        <a:t>LEGAL ASSISTANCE (ADVERSE ACTIONS)</a:t>
                      </a:r>
                    </a:p>
                  </a:txBody>
                  <a:tcPr horzOverflow="overflow">
                    <a:lnL cap="flat">
                      <a:noFill/>
                    </a:lnL>
                    <a:lnR cap="flat">
                      <a:noFill/>
                    </a:lnR>
                    <a:lnT cap="flat">
                      <a:noFill/>
                    </a:lnT>
                    <a:lnB>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3063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a:noFill/>
                    </a:lnL>
                    <a:lnR cap="flat">
                      <a:noFill/>
                    </a:lnR>
                    <a:lnT>
                      <a:noFill/>
                    </a:lnT>
                    <a:lnB>
                      <a:noFill/>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a:noFill/>
                    </a:lnL>
                    <a:lnR cap="flat">
                      <a:noFill/>
                    </a:lnR>
                    <a:lnT>
                      <a:noFill/>
                    </a:lnT>
                    <a:lnB cap="flat">
                      <a:noFill/>
                    </a:lnB>
                    <a:lnTlToBr>
                      <a:noFill/>
                    </a:lnTlToBr>
                    <a:lnBlToTr>
                      <a:noFill/>
                    </a:lnBlToTr>
                    <a:noFill/>
                  </a:tcPr>
                </a:tc>
              </a:tr>
            </a:tbl>
          </a:graphicData>
        </a:graphic>
      </p:graphicFrame>
      <p:sp>
        <p:nvSpPr>
          <p:cNvPr id="1646639" name="Line 47"/>
          <p:cNvSpPr>
            <a:spLocks noChangeShapeType="1"/>
          </p:cNvSpPr>
          <p:nvPr/>
        </p:nvSpPr>
        <p:spPr bwMode="auto">
          <a:xfrm flipV="1">
            <a:off x="4114800" y="2895600"/>
            <a:ext cx="1295400" cy="609600"/>
          </a:xfrm>
          <a:prstGeom prst="line">
            <a:avLst/>
          </a:prstGeom>
          <a:noFill/>
          <a:ln w="12700">
            <a:solidFill>
              <a:schemeClr val="tx1"/>
            </a:solidFill>
            <a:round/>
            <a:headEnd/>
            <a:tailEnd type="triangle" w="med" len="med"/>
          </a:ln>
          <a:effectLst/>
        </p:spPr>
        <p:txBody>
          <a:bodyPr lIns="92075" tIns="0" rIns="92075" bIns="0">
            <a:spAutoFit/>
          </a:bodyPr>
          <a:lstStyle/>
          <a:p>
            <a:endParaRPr lang="en-US"/>
          </a:p>
        </p:txBody>
      </p:sp>
      <p:sp>
        <p:nvSpPr>
          <p:cNvPr id="1646640" name="Line 48"/>
          <p:cNvSpPr>
            <a:spLocks noChangeShapeType="1"/>
          </p:cNvSpPr>
          <p:nvPr/>
        </p:nvSpPr>
        <p:spPr bwMode="auto">
          <a:xfrm>
            <a:off x="4114800" y="3962400"/>
            <a:ext cx="1295400" cy="609600"/>
          </a:xfrm>
          <a:prstGeom prst="line">
            <a:avLst/>
          </a:prstGeom>
          <a:noFill/>
          <a:ln w="12700">
            <a:solidFill>
              <a:schemeClr val="tx1"/>
            </a:solidFill>
            <a:round/>
            <a:headEnd/>
            <a:tailEnd type="triangle" w="med" len="med"/>
          </a:ln>
          <a:effectLst/>
        </p:spPr>
        <p:txBody>
          <a:bodyPr lIns="92075" tIns="0" rIns="92075" bIns="0">
            <a:spAutoFit/>
          </a:bodyPr>
          <a:lstStyle/>
          <a:p>
            <a:endParaRPr lang="en-US"/>
          </a:p>
        </p:txBody>
      </p:sp>
      <p:sp>
        <p:nvSpPr>
          <p:cNvPr id="1646641" name="Oval 49"/>
          <p:cNvSpPr>
            <a:spLocks noChangeArrowheads="1"/>
          </p:cNvSpPr>
          <p:nvPr/>
        </p:nvSpPr>
        <p:spPr bwMode="auto">
          <a:xfrm>
            <a:off x="4191000" y="2779713"/>
            <a:ext cx="1042988" cy="1049337"/>
          </a:xfrm>
          <a:prstGeom prst="ellipse">
            <a:avLst/>
          </a:prstGeom>
          <a:solidFill>
            <a:schemeClr val="accent1"/>
          </a:solidFill>
          <a:ln w="12700" algn="ctr">
            <a:solidFill>
              <a:schemeClr val="tx1"/>
            </a:solidFill>
            <a:round/>
            <a:headEnd/>
            <a:tailEnd/>
          </a:ln>
          <a:effectLst/>
        </p:spPr>
        <p:txBody>
          <a:bodyPr wrap="none" lIns="92075" tIns="0" rIns="92075" bIns="0" anchor="ctr">
            <a:spAutoFit/>
          </a:bodyPr>
          <a:lstStyle/>
          <a:p>
            <a:r>
              <a:rPr lang="en-US" sz="1600" b="1"/>
              <a:t>60 hrs</a:t>
            </a:r>
          </a:p>
          <a:p>
            <a:r>
              <a:rPr lang="en-US" sz="1600" b="1"/>
              <a:t>at </a:t>
            </a:r>
          </a:p>
          <a:p>
            <a:r>
              <a:rPr lang="en-US" sz="1600" b="1"/>
              <a:t>$50/hr</a:t>
            </a:r>
          </a:p>
        </p:txBody>
      </p:sp>
      <p:sp>
        <p:nvSpPr>
          <p:cNvPr id="1646642" name="Oval 50"/>
          <p:cNvSpPr>
            <a:spLocks noChangeArrowheads="1"/>
          </p:cNvSpPr>
          <p:nvPr/>
        </p:nvSpPr>
        <p:spPr bwMode="auto">
          <a:xfrm>
            <a:off x="4191000" y="3865563"/>
            <a:ext cx="1042988" cy="1049337"/>
          </a:xfrm>
          <a:prstGeom prst="ellipse">
            <a:avLst/>
          </a:prstGeom>
          <a:solidFill>
            <a:schemeClr val="accent1"/>
          </a:solidFill>
          <a:ln w="12700" algn="ctr">
            <a:solidFill>
              <a:schemeClr val="tx1"/>
            </a:solidFill>
            <a:round/>
            <a:headEnd/>
            <a:tailEnd/>
          </a:ln>
          <a:effectLst/>
        </p:spPr>
        <p:txBody>
          <a:bodyPr wrap="none" lIns="92075" tIns="0" rIns="92075" bIns="0" anchor="ctr">
            <a:spAutoFit/>
          </a:bodyPr>
          <a:lstStyle/>
          <a:p>
            <a:r>
              <a:rPr lang="en-US" sz="1600" b="1"/>
              <a:t>20 hrs</a:t>
            </a:r>
          </a:p>
          <a:p>
            <a:r>
              <a:rPr lang="en-US" sz="1600" b="1"/>
              <a:t>at </a:t>
            </a:r>
          </a:p>
          <a:p>
            <a:r>
              <a:rPr lang="en-US" sz="1600" b="1"/>
              <a:t>$50/hr</a:t>
            </a:r>
          </a:p>
        </p:txBody>
      </p:sp>
      <p:sp>
        <p:nvSpPr>
          <p:cNvPr id="1646643" name="Text Box 51"/>
          <p:cNvSpPr txBox="1">
            <a:spLocks noChangeArrowheads="1"/>
          </p:cNvSpPr>
          <p:nvPr/>
        </p:nvSpPr>
        <p:spPr bwMode="auto">
          <a:xfrm>
            <a:off x="228600" y="6477000"/>
            <a:ext cx="798513" cy="182563"/>
          </a:xfrm>
          <a:prstGeom prst="rect">
            <a:avLst/>
          </a:prstGeom>
          <a:noFill/>
          <a:ln w="12700" algn="ctr">
            <a:noFill/>
            <a:miter lim="800000"/>
            <a:headEnd/>
            <a:tailEnd/>
          </a:ln>
          <a:effectLst/>
        </p:spPr>
        <p:txBody>
          <a:bodyPr wrap="none" lIns="92075" tIns="0" rIns="92075" bIns="0">
            <a:spAutoFit/>
          </a:bodyPr>
          <a:lstStyle/>
          <a:p>
            <a:r>
              <a:rPr lang="en-US" sz="1200"/>
              <a:t>D3L2_p3</a:t>
            </a:r>
          </a:p>
        </p:txBody>
      </p:sp>
      <p:sp>
        <p:nvSpPr>
          <p:cNvPr id="1646644" name="AutoShape 52"/>
          <p:cNvSpPr>
            <a:spLocks noChangeArrowheads="1"/>
          </p:cNvSpPr>
          <p:nvPr/>
        </p:nvSpPr>
        <p:spPr bwMode="auto">
          <a:xfrm>
            <a:off x="381000" y="3962400"/>
            <a:ext cx="2327275" cy="2605088"/>
          </a:xfrm>
          <a:prstGeom prst="irregularSeal1">
            <a:avLst/>
          </a:prstGeom>
          <a:solidFill>
            <a:srgbClr val="FFFF99"/>
          </a:solidFill>
          <a:ln w="12700" algn="ctr">
            <a:solidFill>
              <a:schemeClr val="tx1"/>
            </a:solidFill>
            <a:miter lim="800000"/>
            <a:headEnd/>
            <a:tailEnd/>
          </a:ln>
          <a:effectLst/>
        </p:spPr>
        <p:txBody>
          <a:bodyPr lIns="92075" tIns="0" rIns="92075" bIns="0" anchor="ctr">
            <a:spAutoFit/>
          </a:bodyPr>
          <a:lstStyle/>
          <a:p>
            <a:r>
              <a:rPr lang="en-US" sz="2000" b="1"/>
              <a:t>Qty is valuated </a:t>
            </a:r>
          </a:p>
          <a:p>
            <a:r>
              <a:rPr lang="en-US" sz="2000" b="1"/>
              <a:t>with rate</a:t>
            </a:r>
          </a:p>
        </p:txBody>
      </p:sp>
      <p:graphicFrame>
        <p:nvGraphicFramePr>
          <p:cNvPr id="1646645" name="Group 53"/>
          <p:cNvGraphicFramePr>
            <a:graphicFrameLocks noGrp="1"/>
          </p:cNvGraphicFramePr>
          <p:nvPr/>
        </p:nvGraphicFramePr>
        <p:xfrm>
          <a:off x="5486400" y="2184400"/>
          <a:ext cx="3581400" cy="1172020"/>
        </p:xfrm>
        <a:graphic>
          <a:graphicData uri="http://schemas.openxmlformats.org/drawingml/2006/table">
            <a:tbl>
              <a:tblPr/>
              <a:tblGrid>
                <a:gridCol w="657225"/>
                <a:gridCol w="1249363"/>
                <a:gridCol w="795337"/>
                <a:gridCol w="879475"/>
              </a:tblGrid>
              <a:tr h="195263">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SSP A:</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 </a:t>
                      </a:r>
                      <a:r>
                        <a:rPr kumimoji="0" lang="en-US" sz="1200" b="1" i="0" u="none" strike="noStrike" cap="none" normalizeH="0" baseline="0" smtClean="0">
                          <a:ln>
                            <a:noFill/>
                          </a:ln>
                          <a:solidFill>
                            <a:schemeClr val="tx1"/>
                          </a:solidFill>
                          <a:effectLst/>
                          <a:latin typeface="Arial" charset="0"/>
                        </a:rPr>
                        <a:t>LEGAL ASSISTANCE (ADVERSE ACTIONS)</a:t>
                      </a:r>
                    </a:p>
                  </a:txBody>
                  <a:tcPr horzOverflow="overflow">
                    <a:lnL cap="flat">
                      <a:noFill/>
                    </a:lnL>
                    <a:lnR cap="flat">
                      <a:noFill/>
                    </a:lnR>
                    <a:lnT cap="flat">
                      <a:noFill/>
                    </a:lnT>
                    <a:lnB>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3063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a:noFill/>
                    </a:lnL>
                    <a:lnR cap="flat">
                      <a:noFill/>
                    </a:lnR>
                    <a:lnT>
                      <a:noFill/>
                    </a:lnT>
                    <a:lnB>
                      <a:noFill/>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a:noFill/>
                    </a:lnL>
                    <a:lnR cap="flat">
                      <a:noFill/>
                    </a:lnR>
                    <a:lnT>
                      <a:noFill/>
                    </a:lnT>
                    <a:lnB cap="flat">
                      <a:noFill/>
                    </a:lnB>
                    <a:lnTlToBr>
                      <a:noFill/>
                    </a:lnTlToBr>
                    <a:lnBlToTr>
                      <a:noFill/>
                    </a:lnBlToTr>
                    <a:noFill/>
                  </a:tcPr>
                </a:tc>
              </a:tr>
            </a:tbl>
          </a:graphicData>
        </a:graphic>
      </p:graphicFrame>
      <p:graphicFrame>
        <p:nvGraphicFramePr>
          <p:cNvPr id="1646666" name="Group 74"/>
          <p:cNvGraphicFramePr>
            <a:graphicFrameLocks noGrp="1"/>
          </p:cNvGraphicFramePr>
          <p:nvPr/>
        </p:nvGraphicFramePr>
        <p:xfrm>
          <a:off x="76200" y="2438400"/>
          <a:ext cx="3657600" cy="1219200"/>
        </p:xfrm>
        <a:graphic>
          <a:graphicData uri="http://schemas.openxmlformats.org/drawingml/2006/table">
            <a:tbl>
              <a:tblPr/>
              <a:tblGrid>
                <a:gridCol w="657225"/>
                <a:gridCol w="1249363"/>
                <a:gridCol w="836612"/>
                <a:gridCol w="914400"/>
              </a:tblGrid>
              <a:tr h="0">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2ABM0014: LEGAL (ILO)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Cost Element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Amount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Quantity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Perm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6100.11B1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$5,000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100 hrs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Labor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9300.0100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($4000)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80 hrs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bl>
          </a:graphicData>
        </a:graphic>
      </p:graphicFrame>
      <p:graphicFrame>
        <p:nvGraphicFramePr>
          <p:cNvPr id="1646687" name="Group 95"/>
          <p:cNvGraphicFramePr>
            <a:graphicFrameLocks noGrp="1"/>
          </p:cNvGraphicFramePr>
          <p:nvPr/>
        </p:nvGraphicFramePr>
        <p:xfrm>
          <a:off x="5486400" y="2743200"/>
          <a:ext cx="3552825" cy="609600"/>
        </p:xfrm>
        <a:graphic>
          <a:graphicData uri="http://schemas.openxmlformats.org/drawingml/2006/table">
            <a:tbl>
              <a:tblPr/>
              <a:tblGrid>
                <a:gridCol w="658813"/>
                <a:gridCol w="1250950"/>
                <a:gridCol w="796925"/>
                <a:gridCol w="846137"/>
              </a:tblGrid>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Name</a:t>
                      </a:r>
                    </a:p>
                  </a:txBody>
                  <a:tcPr marL="92075" marR="92075" marT="0" marB="0"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Cost Element</a:t>
                      </a:r>
                    </a:p>
                  </a:txBody>
                  <a:tcPr marL="92075" marR="92075"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Amount</a:t>
                      </a:r>
                    </a:p>
                  </a:txBody>
                  <a:tcPr marL="92075" marR="92075"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Quantity</a:t>
                      </a:r>
                    </a:p>
                  </a:txBody>
                  <a:tcPr marL="92075" marR="92075" marT="0" marB="0" horzOverflow="overflow">
                    <a:lnL w="12700"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Labor</a:t>
                      </a:r>
                    </a:p>
                  </a:txBody>
                  <a:tcPr marL="92075" marR="92075" marT="0" marB="0"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9300.0100</a:t>
                      </a:r>
                    </a:p>
                  </a:txBody>
                  <a:tcPr marL="92075" marR="92075"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$3,000</a:t>
                      </a:r>
                    </a:p>
                  </a:txBody>
                  <a:tcPr marL="92075" marR="92075"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60 hrs</a:t>
                      </a:r>
                    </a:p>
                  </a:txBody>
                  <a:tcPr marL="92075" marR="92075" marT="0" marB="0" horzOverflow="overflow">
                    <a:lnL w="12700"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tr>
            </a:tbl>
          </a:graphicData>
        </a:graphic>
      </p:graphicFrame>
      <p:graphicFrame>
        <p:nvGraphicFramePr>
          <p:cNvPr id="1646711" name="Group 119"/>
          <p:cNvGraphicFramePr>
            <a:graphicFrameLocks noGrp="1"/>
          </p:cNvGraphicFramePr>
          <p:nvPr/>
        </p:nvGraphicFramePr>
        <p:xfrm>
          <a:off x="5486400" y="4406900"/>
          <a:ext cx="3552825" cy="609600"/>
        </p:xfrm>
        <a:graphic>
          <a:graphicData uri="http://schemas.openxmlformats.org/drawingml/2006/table">
            <a:tbl>
              <a:tblPr/>
              <a:tblGrid>
                <a:gridCol w="658813"/>
                <a:gridCol w="1250950"/>
                <a:gridCol w="796925"/>
                <a:gridCol w="846137"/>
              </a:tblGrid>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Name</a:t>
                      </a:r>
                    </a:p>
                  </a:txBody>
                  <a:tcPr marL="92075" marR="92075" marT="0" marB="0"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Cost Element</a:t>
                      </a:r>
                    </a:p>
                  </a:txBody>
                  <a:tcPr marL="92075" marR="92075"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Amount</a:t>
                      </a:r>
                    </a:p>
                  </a:txBody>
                  <a:tcPr marL="92075" marR="92075"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Quantity</a:t>
                      </a:r>
                    </a:p>
                  </a:txBody>
                  <a:tcPr marL="92075" marR="92075" marT="0" marB="0" horzOverflow="overflow">
                    <a:lnL w="12700"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Labor</a:t>
                      </a:r>
                    </a:p>
                  </a:txBody>
                  <a:tcPr marL="92075" marR="92075" marT="0" marB="0"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9300.0100</a:t>
                      </a:r>
                    </a:p>
                  </a:txBody>
                  <a:tcPr marL="92075" marR="92075"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$1,000</a:t>
                      </a:r>
                    </a:p>
                  </a:txBody>
                  <a:tcPr marL="92075" marR="92075"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20 hrs</a:t>
                      </a:r>
                    </a:p>
                  </a:txBody>
                  <a:tcPr marL="92075" marR="92075" marT="0" marB="0" horzOverflow="overflow">
                    <a:lnL w="12700"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tr>
            </a:tbl>
          </a:graphicData>
        </a:graphic>
      </p:graphicFrame>
      <p:grpSp>
        <p:nvGrpSpPr>
          <p:cNvPr id="1646735" name="Group 143"/>
          <p:cNvGrpSpPr>
            <a:grpSpLocks/>
          </p:cNvGrpSpPr>
          <p:nvPr/>
        </p:nvGrpSpPr>
        <p:grpSpPr bwMode="auto">
          <a:xfrm>
            <a:off x="3370263" y="3276600"/>
            <a:ext cx="896937" cy="869950"/>
            <a:chOff x="2075" y="3004"/>
            <a:chExt cx="565" cy="548"/>
          </a:xfrm>
        </p:grpSpPr>
        <p:sp>
          <p:nvSpPr>
            <p:cNvPr id="1646736" name="Freeform 144"/>
            <p:cNvSpPr>
              <a:spLocks/>
            </p:cNvSpPr>
            <p:nvPr/>
          </p:nvSpPr>
          <p:spPr bwMode="auto">
            <a:xfrm>
              <a:off x="2075" y="3004"/>
              <a:ext cx="565" cy="548"/>
            </a:xfrm>
            <a:custGeom>
              <a:avLst/>
              <a:gdLst/>
              <a:ahLst/>
              <a:cxnLst>
                <a:cxn ang="0">
                  <a:pos x="0" y="290"/>
                </a:cxn>
                <a:cxn ang="0">
                  <a:pos x="274" y="0"/>
                </a:cxn>
                <a:cxn ang="0">
                  <a:pos x="547" y="290"/>
                </a:cxn>
                <a:cxn ang="0">
                  <a:pos x="274" y="580"/>
                </a:cxn>
                <a:cxn ang="0">
                  <a:pos x="0" y="290"/>
                </a:cxn>
              </a:cxnLst>
              <a:rect l="0" t="0" r="r" b="b"/>
              <a:pathLst>
                <a:path w="547" h="580">
                  <a:moveTo>
                    <a:pt x="0" y="290"/>
                  </a:moveTo>
                  <a:lnTo>
                    <a:pt x="274" y="0"/>
                  </a:lnTo>
                  <a:lnTo>
                    <a:pt x="547" y="290"/>
                  </a:lnTo>
                  <a:lnTo>
                    <a:pt x="274" y="580"/>
                  </a:lnTo>
                  <a:lnTo>
                    <a:pt x="0" y="290"/>
                  </a:lnTo>
                  <a:close/>
                </a:path>
              </a:pathLst>
            </a:custGeom>
            <a:solidFill>
              <a:srgbClr val="CCFFCC"/>
            </a:solidFill>
            <a:ln w="9525">
              <a:solidFill>
                <a:schemeClr val="tx1"/>
              </a:solidFill>
              <a:round/>
              <a:headEnd/>
              <a:tailEnd/>
            </a:ln>
          </p:spPr>
          <p:txBody>
            <a:bodyPr/>
            <a:lstStyle/>
            <a:p>
              <a:endParaRPr lang="en-US"/>
            </a:p>
          </p:txBody>
        </p:sp>
        <p:sp>
          <p:nvSpPr>
            <p:cNvPr id="1646737" name="Text Box 145"/>
            <p:cNvSpPr txBox="1">
              <a:spLocks noChangeArrowheads="1"/>
            </p:cNvSpPr>
            <p:nvPr/>
          </p:nvSpPr>
          <p:spPr bwMode="blackWhite">
            <a:xfrm>
              <a:off x="2089" y="3180"/>
              <a:ext cx="527" cy="192"/>
            </a:xfrm>
            <a:prstGeom prst="rect">
              <a:avLst/>
            </a:prstGeom>
            <a:noFill/>
            <a:ln w="12700" algn="ctr">
              <a:noFill/>
              <a:miter lim="800000"/>
              <a:headEnd/>
              <a:tailEnd/>
            </a:ln>
            <a:effectLst/>
          </p:spPr>
          <p:txBody>
            <a:bodyPr wrap="none" lIns="92075" tIns="46038" rIns="92075" bIns="46038">
              <a:spAutoFit/>
            </a:bodyPr>
            <a:lstStyle/>
            <a:p>
              <a:pPr marL="342900" indent="-342900" eaLnBrk="0" hangingPunct="0">
                <a:spcAft>
                  <a:spcPts val="200"/>
                </a:spcAft>
                <a:buFont typeface="Monotype Sorts" pitchFamily="2" charset="2"/>
                <a:buNone/>
              </a:pPr>
              <a:r>
                <a:rPr lang="en-US" sz="1400" b="1">
                  <a:cs typeface="Times New Roman" pitchFamily="18" charset="0"/>
                </a:rPr>
                <a:t> CIV HR</a:t>
              </a:r>
              <a:endParaRPr lang="en-US" sz="1400" b="1">
                <a:solidFill>
                  <a:srgbClr val="000000"/>
                </a:solidFill>
                <a:cs typeface="Times New Roman"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4664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466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4664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4663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466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4661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64666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64664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64664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64671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64668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466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6615" grpId="0" animBg="1"/>
      <p:bldP spid="1646617" grpId="0" animBg="1"/>
      <p:bldP spid="1646639" grpId="0" animBg="1"/>
      <p:bldP spid="1646640" grpId="0" animBg="1"/>
      <p:bldP spid="164664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42" name="Rectangle 2"/>
          <p:cNvSpPr>
            <a:spLocks noGrp="1" noChangeArrowheads="1"/>
          </p:cNvSpPr>
          <p:nvPr>
            <p:ph type="body" idx="1"/>
          </p:nvPr>
        </p:nvSpPr>
        <p:spPr bwMode="auto">
          <a:xfrm>
            <a:off x="285750" y="1676400"/>
            <a:ext cx="8543925" cy="1219200"/>
          </a:xfrm>
          <a:noFill/>
          <a:ln>
            <a:miter lim="800000"/>
            <a:headEnd/>
            <a:tailEnd/>
          </a:ln>
        </p:spPr>
        <p:txBody>
          <a:bodyPr vert="horz" wrap="square" lIns="91440" tIns="45720" rIns="91440" bIns="45720" numCol="1" anchor="t" anchorCtr="0" compatLnSpc="1">
            <a:prstTxWarp prst="textNoShape">
              <a:avLst/>
            </a:prstTxWarp>
          </a:bodyPr>
          <a:lstStyle/>
          <a:p>
            <a:pPr marL="609600" indent="-609600"/>
            <a:r>
              <a:rPr lang="en-US" sz="2800"/>
              <a:t>What examples are there currently which would match a Direct Activity Allocation?</a:t>
            </a:r>
          </a:p>
        </p:txBody>
      </p:sp>
      <p:sp>
        <p:nvSpPr>
          <p:cNvPr id="1648643" name="Rectangle 3"/>
          <p:cNvSpPr>
            <a:spLocks noGrp="1" noChangeArrowheads="1"/>
          </p:cNvSpPr>
          <p:nvPr>
            <p:ph type="title"/>
          </p:nvPr>
        </p:nvSpPr>
        <p:spPr bwMode="auto">
          <a:xfrm>
            <a:off x="1219200" y="228600"/>
            <a:ext cx="6705600" cy="974725"/>
          </a:xfrm>
          <a:noFill/>
          <a:ln w="76200" cmpd="tri" algn="ctr">
            <a:miter lim="800000"/>
            <a:headEnd/>
            <a:tailEnd/>
          </a:ln>
        </p:spPr>
        <p:txBody>
          <a:bodyPr vert="horz" wrap="square" lIns="92075" tIns="0" rIns="92075" bIns="0" numCol="1" anchor="t" anchorCtr="0" compatLnSpc="1">
            <a:prstTxWarp prst="textNoShape">
              <a:avLst/>
            </a:prstTxWarp>
            <a:spAutoFit/>
          </a:bodyPr>
          <a:lstStyle/>
          <a:p>
            <a:pPr>
              <a:buClr>
                <a:schemeClr val="tx1"/>
              </a:buClr>
            </a:pPr>
            <a:r>
              <a:rPr lang="en-US" sz="3200"/>
              <a:t>Direct Activity Allocation </a:t>
            </a:r>
            <a:br>
              <a:rPr lang="en-US" sz="3200"/>
            </a:br>
            <a:r>
              <a:rPr lang="en-US" sz="3200"/>
              <a:t>How Currently Used?</a:t>
            </a:r>
          </a:p>
        </p:txBody>
      </p:sp>
      <p:sp>
        <p:nvSpPr>
          <p:cNvPr id="1648644" name="Text Box 4"/>
          <p:cNvSpPr txBox="1">
            <a:spLocks noChangeArrowheads="1"/>
          </p:cNvSpPr>
          <p:nvPr/>
        </p:nvSpPr>
        <p:spPr bwMode="auto">
          <a:xfrm>
            <a:off x="228600" y="6477000"/>
            <a:ext cx="798513" cy="182563"/>
          </a:xfrm>
          <a:prstGeom prst="rect">
            <a:avLst/>
          </a:prstGeom>
          <a:noFill/>
          <a:ln w="12700" algn="ctr">
            <a:noFill/>
            <a:miter lim="800000"/>
            <a:headEnd/>
            <a:tailEnd/>
          </a:ln>
          <a:effectLst/>
        </p:spPr>
        <p:txBody>
          <a:bodyPr wrap="none" lIns="92075" tIns="0" rIns="92075" bIns="0">
            <a:spAutoFit/>
          </a:bodyPr>
          <a:lstStyle/>
          <a:p>
            <a:r>
              <a:rPr lang="en-US" sz="1200"/>
              <a:t>D3L2_p4</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0690" name="Rectangle 2"/>
          <p:cNvSpPr>
            <a:spLocks noGrp="1" noChangeArrowheads="1"/>
          </p:cNvSpPr>
          <p:nvPr>
            <p:ph type="body" idx="1"/>
          </p:nvPr>
        </p:nvSpPr>
        <p:spPr bwMode="auto">
          <a:xfrm>
            <a:off x="285750" y="1676400"/>
            <a:ext cx="8543925" cy="2743200"/>
          </a:xfrm>
          <a:noFill/>
          <a:ln>
            <a:miter lim="800000"/>
            <a:headEnd/>
            <a:tailEnd/>
          </a:ln>
        </p:spPr>
        <p:txBody>
          <a:bodyPr vert="horz" wrap="square" lIns="91440" tIns="45720" rIns="91440" bIns="45720" numCol="1" anchor="t" anchorCtr="0" compatLnSpc="1">
            <a:prstTxWarp prst="textNoShape">
              <a:avLst/>
            </a:prstTxWarp>
          </a:bodyPr>
          <a:lstStyle/>
          <a:p>
            <a:pPr marL="609600" indent="-609600"/>
            <a:r>
              <a:rPr lang="en-US" sz="2800"/>
              <a:t>Used to reflected the ATAAPS time entered “directly” against an SSP – this information will feed into GFEBS and charge the Cost Center/Activity Type out to the receiving SSP</a:t>
            </a:r>
          </a:p>
          <a:p>
            <a:pPr marL="609600" indent="-609600"/>
            <a:endParaRPr lang="en-US" sz="2800"/>
          </a:p>
          <a:p>
            <a:pPr marL="609600" indent="-609600"/>
            <a:r>
              <a:rPr lang="en-US" sz="2800"/>
              <a:t>Confirmations within GFEBS are a form of Direct Activity Allocations. </a:t>
            </a:r>
          </a:p>
          <a:p>
            <a:pPr marL="990600" lvl="1" indent="-533400"/>
            <a:r>
              <a:rPr lang="en-US" sz="2400"/>
              <a:t>Used to reflect the DPW work to an order for Equipment, GSA Vehicles, and DPW work hrs (DPW Hrs to work orders are not charged out in ATAAPS)</a:t>
            </a:r>
          </a:p>
          <a:p>
            <a:pPr marL="609600" indent="-609600"/>
            <a:endParaRPr lang="en-US" sz="2800"/>
          </a:p>
        </p:txBody>
      </p:sp>
      <p:sp>
        <p:nvSpPr>
          <p:cNvPr id="1650691" name="Rectangle 3"/>
          <p:cNvSpPr>
            <a:spLocks noGrp="1" noChangeArrowheads="1"/>
          </p:cNvSpPr>
          <p:nvPr>
            <p:ph type="title"/>
          </p:nvPr>
        </p:nvSpPr>
        <p:spPr bwMode="auto">
          <a:xfrm>
            <a:off x="1219200" y="228600"/>
            <a:ext cx="6705600" cy="974725"/>
          </a:xfrm>
          <a:noFill/>
          <a:ln w="76200" cmpd="tri" algn="ctr">
            <a:miter lim="800000"/>
            <a:headEnd/>
            <a:tailEnd/>
          </a:ln>
        </p:spPr>
        <p:txBody>
          <a:bodyPr vert="horz" wrap="square" lIns="92075" tIns="0" rIns="92075" bIns="0" numCol="1" anchor="t" anchorCtr="0" compatLnSpc="1">
            <a:prstTxWarp prst="textNoShape">
              <a:avLst/>
            </a:prstTxWarp>
            <a:spAutoFit/>
          </a:bodyPr>
          <a:lstStyle/>
          <a:p>
            <a:pPr>
              <a:buClr>
                <a:schemeClr val="tx1"/>
              </a:buClr>
            </a:pPr>
            <a:r>
              <a:rPr lang="en-US" sz="3200"/>
              <a:t>Direct Activity Allocation </a:t>
            </a:r>
            <a:br>
              <a:rPr lang="en-US" sz="3200"/>
            </a:br>
            <a:r>
              <a:rPr lang="en-US" sz="3200"/>
              <a:t>How Supported in GFEBS</a:t>
            </a:r>
          </a:p>
        </p:txBody>
      </p:sp>
      <p:sp>
        <p:nvSpPr>
          <p:cNvPr id="1650692" name="Text Box 4"/>
          <p:cNvSpPr txBox="1">
            <a:spLocks noChangeArrowheads="1"/>
          </p:cNvSpPr>
          <p:nvPr/>
        </p:nvSpPr>
        <p:spPr bwMode="auto">
          <a:xfrm>
            <a:off x="228600" y="6477000"/>
            <a:ext cx="798513" cy="182563"/>
          </a:xfrm>
          <a:prstGeom prst="rect">
            <a:avLst/>
          </a:prstGeom>
          <a:noFill/>
          <a:ln w="12700" algn="ctr">
            <a:noFill/>
            <a:miter lim="800000"/>
            <a:headEnd/>
            <a:tailEnd/>
          </a:ln>
          <a:effectLst/>
        </p:spPr>
        <p:txBody>
          <a:bodyPr wrap="none" lIns="92075" tIns="0" rIns="92075" bIns="0">
            <a:spAutoFit/>
          </a:bodyPr>
          <a:lstStyle/>
          <a:p>
            <a:r>
              <a:rPr lang="en-US" sz="1200"/>
              <a:t>D3L2_p5</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62" name="Rectangle 2"/>
          <p:cNvSpPr>
            <a:spLocks noGrp="1" noChangeArrowheads="1"/>
          </p:cNvSpPr>
          <p:nvPr>
            <p:ph type="title"/>
          </p:nvPr>
        </p:nvSpPr>
        <p:spPr bwMode="auto">
          <a:xfrm>
            <a:off x="1219200" y="228600"/>
            <a:ext cx="6705600" cy="685800"/>
          </a:xfrm>
          <a:noFill/>
          <a:ln>
            <a:miter lim="800000"/>
            <a:headEnd/>
            <a:tailEnd/>
          </a:ln>
        </p:spPr>
        <p:txBody>
          <a:bodyPr vert="horz" wrap="square" lIns="91440" tIns="0" rIns="91440" bIns="0" numCol="1" anchor="t" anchorCtr="0" compatLnSpc="1">
            <a:prstTxWarp prst="textNoShape">
              <a:avLst/>
            </a:prstTxWarp>
          </a:bodyPr>
          <a:lstStyle/>
          <a:p>
            <a:r>
              <a:rPr lang="en-US"/>
              <a:t>Day 3 Objective &amp; Agenda</a:t>
            </a:r>
          </a:p>
        </p:txBody>
      </p:sp>
      <p:sp>
        <p:nvSpPr>
          <p:cNvPr id="1525763" name="Rectangle 3"/>
          <p:cNvSpPr>
            <a:spLocks noGrp="1" noChangeArrowheads="1"/>
          </p:cNvSpPr>
          <p:nvPr>
            <p:ph type="body" idx="1"/>
          </p:nvPr>
        </p:nvSpPr>
        <p:spPr bwMode="auto">
          <a:xfrm>
            <a:off x="228600" y="1219200"/>
            <a:ext cx="8686800" cy="5562600"/>
          </a:xfrm>
          <a:noFill/>
          <a:ln>
            <a:miter lim="800000"/>
            <a:headEnd/>
            <a:tailEnd/>
          </a:ln>
        </p:spPr>
        <p:txBody>
          <a:bodyPr vert="horz" wrap="square" lIns="91440" tIns="45720" rIns="91440" bIns="45720" numCol="1" anchor="t" anchorCtr="0" compatLnSpc="1">
            <a:prstTxWarp prst="textNoShape">
              <a:avLst/>
            </a:prstTxWarp>
          </a:bodyPr>
          <a:lstStyle/>
          <a:p>
            <a:pPr>
              <a:lnSpc>
                <a:spcPct val="90000"/>
              </a:lnSpc>
              <a:buFontTx/>
              <a:buNone/>
            </a:pPr>
            <a:r>
              <a:rPr lang="en-US" sz="2800" b="1"/>
              <a:t>Day 3: Assignment of Costs</a:t>
            </a:r>
          </a:p>
          <a:p>
            <a:pPr>
              <a:lnSpc>
                <a:spcPct val="90000"/>
              </a:lnSpc>
            </a:pPr>
            <a:r>
              <a:rPr lang="en-US" sz="2800"/>
              <a:t>Understanding of cost allocations/assignments, how to chose which to utilize when, how to valuate the results of the assignments (Std. vs Actual), and rate creation</a:t>
            </a:r>
          </a:p>
          <a:p>
            <a:pPr lvl="1">
              <a:lnSpc>
                <a:spcPct val="90000"/>
              </a:lnSpc>
            </a:pPr>
            <a:r>
              <a:rPr lang="en-US" sz="2400" b="1" i="1"/>
              <a:t>Lesson 1</a:t>
            </a:r>
            <a:r>
              <a:rPr lang="en-US" sz="2400"/>
              <a:t>: Cost Assignments Overview</a:t>
            </a:r>
          </a:p>
          <a:p>
            <a:pPr lvl="1">
              <a:lnSpc>
                <a:spcPct val="90000"/>
              </a:lnSpc>
            </a:pPr>
            <a:r>
              <a:rPr lang="en-US" sz="2400" b="1" i="1"/>
              <a:t>Lesson 2</a:t>
            </a:r>
            <a:r>
              <a:rPr lang="en-US" sz="2400"/>
              <a:t>: Direct Activity Allocation</a:t>
            </a:r>
          </a:p>
          <a:p>
            <a:pPr lvl="1">
              <a:lnSpc>
                <a:spcPct val="90000"/>
              </a:lnSpc>
            </a:pPr>
            <a:r>
              <a:rPr lang="en-US" sz="2400" b="1" i="1"/>
              <a:t>Lesson 3</a:t>
            </a:r>
            <a:r>
              <a:rPr lang="en-US" sz="2400"/>
              <a:t>: Assessment Cycles</a:t>
            </a:r>
          </a:p>
          <a:p>
            <a:pPr lvl="1">
              <a:lnSpc>
                <a:spcPct val="90000"/>
              </a:lnSpc>
            </a:pPr>
            <a:r>
              <a:rPr lang="en-US" sz="2400" b="1" i="1"/>
              <a:t>Lesson 4</a:t>
            </a:r>
            <a:r>
              <a:rPr lang="en-US" sz="2400"/>
              <a:t>: Indirect Activity Allocation, Target/Actual, and Templates</a:t>
            </a:r>
          </a:p>
          <a:p>
            <a:pPr lvl="1">
              <a:lnSpc>
                <a:spcPct val="90000"/>
              </a:lnSpc>
            </a:pPr>
            <a:r>
              <a:rPr lang="en-US" sz="2400" b="1" i="1"/>
              <a:t>Lesson 7</a:t>
            </a:r>
            <a:r>
              <a:rPr lang="en-US" sz="2400"/>
              <a:t>: Overhead Costing Sheet</a:t>
            </a:r>
          </a:p>
          <a:p>
            <a:pPr lvl="1">
              <a:lnSpc>
                <a:spcPct val="90000"/>
              </a:lnSpc>
            </a:pPr>
            <a:r>
              <a:rPr lang="en-US" sz="2400" b="1" i="1"/>
              <a:t>Lesson 8</a:t>
            </a:r>
            <a:r>
              <a:rPr lang="en-US" sz="2400"/>
              <a:t>: Costing Assignment Methods Comparison</a:t>
            </a:r>
          </a:p>
          <a:p>
            <a:pPr lvl="1">
              <a:lnSpc>
                <a:spcPct val="90000"/>
              </a:lnSpc>
            </a:pPr>
            <a:r>
              <a:rPr lang="en-US" sz="2400" b="1" i="1"/>
              <a:t>Lesson 9</a:t>
            </a:r>
            <a:r>
              <a:rPr lang="en-US" sz="2400"/>
              <a:t>: Standard vs. Actual &amp; Depreciation</a:t>
            </a:r>
          </a:p>
        </p:txBody>
      </p:sp>
      <p:sp>
        <p:nvSpPr>
          <p:cNvPr id="1525764" name="Text Box 4"/>
          <p:cNvSpPr txBox="1">
            <a:spLocks noChangeArrowheads="1"/>
          </p:cNvSpPr>
          <p:nvPr/>
        </p:nvSpPr>
        <p:spPr bwMode="auto">
          <a:xfrm>
            <a:off x="228600" y="6477000"/>
            <a:ext cx="798513" cy="182563"/>
          </a:xfrm>
          <a:prstGeom prst="rect">
            <a:avLst/>
          </a:prstGeom>
          <a:noFill/>
          <a:ln w="12700" algn="ctr">
            <a:noFill/>
            <a:miter lim="800000"/>
            <a:headEnd/>
            <a:tailEnd/>
          </a:ln>
          <a:effectLst/>
        </p:spPr>
        <p:txBody>
          <a:bodyPr wrap="none" lIns="92075" tIns="0" rIns="92075" bIns="0">
            <a:spAutoFit/>
          </a:bodyPr>
          <a:lstStyle/>
          <a:p>
            <a:r>
              <a:rPr lang="en-US" sz="1200"/>
              <a:t>D3L1_p2</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2738" name="Rectangle 2"/>
          <p:cNvSpPr>
            <a:spLocks noGrp="1" noChangeArrowheads="1"/>
          </p:cNvSpPr>
          <p:nvPr>
            <p:ph type="title"/>
          </p:nvPr>
        </p:nvSpPr>
        <p:spPr bwMode="auto">
          <a:xfrm>
            <a:off x="1227138" y="228600"/>
            <a:ext cx="6697662" cy="914400"/>
          </a:xfrm>
          <a:noFill/>
          <a:ln>
            <a:miter lim="800000"/>
            <a:headEnd/>
            <a:tailEnd/>
          </a:ln>
        </p:spPr>
        <p:txBody>
          <a:bodyPr vert="horz" wrap="square" lIns="91440" tIns="0" rIns="91440" bIns="0" numCol="1" anchor="t" anchorCtr="0" compatLnSpc="1">
            <a:prstTxWarp prst="textNoShape">
              <a:avLst/>
            </a:prstTxWarp>
          </a:bodyPr>
          <a:lstStyle/>
          <a:p>
            <a:r>
              <a:rPr lang="en-US" sz="3200"/>
              <a:t>Lesson 2: Wrap-Up</a:t>
            </a:r>
          </a:p>
        </p:txBody>
      </p:sp>
      <p:sp>
        <p:nvSpPr>
          <p:cNvPr id="1652739" name="Rectangle 3"/>
          <p:cNvSpPr>
            <a:spLocks noGrp="1" noChangeArrowheads="1"/>
          </p:cNvSpPr>
          <p:nvPr>
            <p:ph type="body" idx="1"/>
          </p:nvPr>
        </p:nvSpPr>
        <p:spPr bwMode="auto">
          <a:xfrm>
            <a:off x="431800" y="1270000"/>
            <a:ext cx="8255000" cy="5130800"/>
          </a:xfrm>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en-US" sz="2800">
                <a:cs typeface="Times New Roman" pitchFamily="18" charset="0"/>
              </a:rPr>
              <a:t>A </a:t>
            </a:r>
            <a:r>
              <a:rPr lang="en-US" sz="2800" b="1" i="1">
                <a:cs typeface="Times New Roman" pitchFamily="18" charset="0"/>
              </a:rPr>
              <a:t>direct activity allocation</a:t>
            </a:r>
            <a:r>
              <a:rPr lang="en-US" sz="2800">
                <a:cs typeface="Times New Roman" pitchFamily="18" charset="0"/>
              </a:rPr>
              <a:t> is the direct recording and posting of either an activity type (resource driver) or a process (activity driver) quantity.  This method is a direct charging of the quantity to the receiver.</a:t>
            </a:r>
          </a:p>
          <a:p>
            <a:pPr>
              <a:lnSpc>
                <a:spcPct val="90000"/>
              </a:lnSpc>
            </a:pPr>
            <a:r>
              <a:rPr lang="en-US" sz="2800">
                <a:cs typeface="Times New Roman" pitchFamily="18" charset="0"/>
              </a:rPr>
              <a:t>Requires the sender cost object quantity to be known by receiver</a:t>
            </a:r>
          </a:p>
          <a:p>
            <a:pPr>
              <a:lnSpc>
                <a:spcPct val="90000"/>
              </a:lnSpc>
            </a:pPr>
            <a:r>
              <a:rPr lang="en-US" sz="2800">
                <a:cs typeface="Times New Roman" pitchFamily="18" charset="0"/>
              </a:rPr>
              <a:t>Is a real-time posting providing information immediately</a:t>
            </a:r>
          </a:p>
          <a:p>
            <a:pPr>
              <a:lnSpc>
                <a:spcPct val="90000"/>
              </a:lnSpc>
            </a:pPr>
            <a:r>
              <a:rPr lang="en-US" sz="2800">
                <a:cs typeface="Times New Roman" pitchFamily="18" charset="0"/>
              </a:rPr>
              <a:t>The cost flowed from the sender to the receiver is based determined by the rate * quantity charged </a:t>
            </a:r>
          </a:p>
        </p:txBody>
      </p:sp>
      <p:sp>
        <p:nvSpPr>
          <p:cNvPr id="1652740" name="Text Box 4"/>
          <p:cNvSpPr txBox="1">
            <a:spLocks noChangeArrowheads="1"/>
          </p:cNvSpPr>
          <p:nvPr/>
        </p:nvSpPr>
        <p:spPr bwMode="auto">
          <a:xfrm>
            <a:off x="228600" y="6477000"/>
            <a:ext cx="798513" cy="182563"/>
          </a:xfrm>
          <a:prstGeom prst="rect">
            <a:avLst/>
          </a:prstGeom>
          <a:noFill/>
          <a:ln w="12700" algn="ctr">
            <a:noFill/>
            <a:miter lim="800000"/>
            <a:headEnd/>
            <a:tailEnd/>
          </a:ln>
          <a:effectLst/>
        </p:spPr>
        <p:txBody>
          <a:bodyPr wrap="none" lIns="92075" tIns="0" rIns="92075" bIns="0">
            <a:spAutoFit/>
          </a:bodyPr>
          <a:lstStyle/>
          <a:p>
            <a:r>
              <a:rPr lang="en-US" sz="1200"/>
              <a:t>D3L2_p6</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4786" name="Rectangle 2"/>
          <p:cNvSpPr>
            <a:spLocks noGrp="1" noChangeArrowheads="1"/>
          </p:cNvSpPr>
          <p:nvPr>
            <p:ph type="title"/>
          </p:nvPr>
        </p:nvSpPr>
        <p:spPr bwMode="auto">
          <a:xfrm>
            <a:off x="1219200" y="274638"/>
            <a:ext cx="6705600" cy="1143000"/>
          </a:xfrm>
          <a:noFill/>
          <a:ln>
            <a:miter lim="800000"/>
            <a:headEnd/>
            <a:tailEnd/>
          </a:ln>
        </p:spPr>
        <p:txBody>
          <a:bodyPr vert="horz" wrap="square" lIns="91440" tIns="45720" rIns="91440" bIns="45720" numCol="1" anchor="t" anchorCtr="0" compatLnSpc="1">
            <a:prstTxWarp prst="textNoShape">
              <a:avLst/>
            </a:prstTxWarp>
          </a:bodyPr>
          <a:lstStyle/>
          <a:p>
            <a:r>
              <a:rPr lang="en-US" sz="3600"/>
              <a:t>Questions:</a:t>
            </a:r>
          </a:p>
        </p:txBody>
      </p:sp>
      <p:sp>
        <p:nvSpPr>
          <p:cNvPr id="1654787" name="Rectangle 3"/>
          <p:cNvSpPr>
            <a:spLocks noGrp="1" noChangeArrowheads="1"/>
          </p:cNvSpPr>
          <p:nvPr>
            <p:ph type="body" idx="1"/>
          </p:nvPr>
        </p:nvSpPr>
        <p:spPr bwMode="auto">
          <a:xfrm>
            <a:off x="457200" y="1295400"/>
            <a:ext cx="8229600" cy="2209800"/>
          </a:xfrm>
          <a:noFill/>
          <a:ln>
            <a:miter lim="800000"/>
            <a:headEnd/>
            <a:tailEnd/>
          </a:ln>
        </p:spPr>
        <p:txBody>
          <a:bodyPr vert="horz" wrap="square" lIns="91440" tIns="45720" rIns="91440" bIns="45720" numCol="1" anchor="t" anchorCtr="0" compatLnSpc="1">
            <a:prstTxWarp prst="textNoShape">
              <a:avLst/>
            </a:prstTxWarp>
          </a:bodyPr>
          <a:lstStyle/>
          <a:p>
            <a:pPr marL="609600" indent="-609600">
              <a:lnSpc>
                <a:spcPct val="90000"/>
              </a:lnSpc>
              <a:buFontTx/>
              <a:buAutoNum type="arabicPeriod"/>
            </a:pPr>
            <a:r>
              <a:rPr lang="en-US" sz="2400"/>
              <a:t>Direct Activity Allocations provide information on the quantity and the dollars related to the sender/receiver relationship?</a:t>
            </a:r>
          </a:p>
          <a:p>
            <a:pPr marL="990600" lvl="1" indent="-533400">
              <a:lnSpc>
                <a:spcPct val="90000"/>
              </a:lnSpc>
              <a:buFontTx/>
              <a:buChar char="o"/>
            </a:pPr>
            <a:r>
              <a:rPr lang="en-US" sz="2400"/>
              <a:t>True</a:t>
            </a:r>
          </a:p>
          <a:p>
            <a:pPr marL="990600" lvl="1" indent="-533400">
              <a:lnSpc>
                <a:spcPct val="90000"/>
              </a:lnSpc>
              <a:buFontTx/>
              <a:buChar char="o"/>
            </a:pPr>
            <a:r>
              <a:rPr lang="en-US" sz="2400"/>
              <a:t>False</a:t>
            </a:r>
          </a:p>
        </p:txBody>
      </p:sp>
      <p:sp>
        <p:nvSpPr>
          <p:cNvPr id="1654788" name="Rectangle 4"/>
          <p:cNvSpPr>
            <a:spLocks noChangeArrowheads="1"/>
          </p:cNvSpPr>
          <p:nvPr/>
        </p:nvSpPr>
        <p:spPr bwMode="auto">
          <a:xfrm>
            <a:off x="457200" y="3276600"/>
            <a:ext cx="8229600" cy="2209800"/>
          </a:xfrm>
          <a:prstGeom prst="rect">
            <a:avLst/>
          </a:prstGeom>
          <a:noFill/>
          <a:ln w="9525">
            <a:noFill/>
            <a:miter lim="800000"/>
            <a:headEnd/>
            <a:tailEnd/>
          </a:ln>
          <a:effectLst/>
        </p:spPr>
        <p:txBody>
          <a:bodyPr/>
          <a:lstStyle/>
          <a:p>
            <a:pPr marL="609600" indent="-609600" algn="l">
              <a:spcBef>
                <a:spcPct val="20000"/>
              </a:spcBef>
              <a:buClrTx/>
            </a:pPr>
            <a:r>
              <a:rPr lang="en-US" sz="2400"/>
              <a:t>2.  Direct Activity Allocations are batch run at the end of the period?</a:t>
            </a:r>
          </a:p>
          <a:p>
            <a:pPr marL="990600" lvl="1" indent="-533400" algn="l">
              <a:spcBef>
                <a:spcPct val="20000"/>
              </a:spcBef>
              <a:buClrTx/>
              <a:buFontTx/>
              <a:buChar char="o"/>
            </a:pPr>
            <a:r>
              <a:rPr lang="en-US" sz="2400"/>
              <a:t>True</a:t>
            </a:r>
          </a:p>
          <a:p>
            <a:pPr marL="990600" lvl="1" indent="-533400" algn="l">
              <a:spcBef>
                <a:spcPct val="20000"/>
              </a:spcBef>
              <a:buClrTx/>
              <a:buFontTx/>
              <a:buChar char="o"/>
            </a:pPr>
            <a:r>
              <a:rPr lang="en-US" sz="2400"/>
              <a:t>False</a:t>
            </a:r>
          </a:p>
        </p:txBody>
      </p:sp>
      <p:sp>
        <p:nvSpPr>
          <p:cNvPr id="1654789" name="Text Box 5"/>
          <p:cNvSpPr txBox="1">
            <a:spLocks noChangeArrowheads="1"/>
          </p:cNvSpPr>
          <p:nvPr/>
        </p:nvSpPr>
        <p:spPr bwMode="auto">
          <a:xfrm>
            <a:off x="890588" y="2286000"/>
            <a:ext cx="503237" cy="487363"/>
          </a:xfrm>
          <a:prstGeom prst="rect">
            <a:avLst/>
          </a:prstGeom>
          <a:noFill/>
          <a:ln w="12700" algn="ctr">
            <a:noFill/>
            <a:miter lim="800000"/>
            <a:headEnd/>
            <a:tailEnd/>
          </a:ln>
          <a:effectLst/>
        </p:spPr>
        <p:txBody>
          <a:bodyPr wrap="none" lIns="92075" tIns="0" rIns="92075" bIns="0">
            <a:spAutoFit/>
          </a:bodyPr>
          <a:lstStyle/>
          <a:p>
            <a:r>
              <a:rPr lang="en-US" b="1">
                <a:sym typeface="Wingdings" pitchFamily="2" charset="2"/>
              </a:rPr>
              <a:t></a:t>
            </a:r>
          </a:p>
        </p:txBody>
      </p:sp>
      <p:sp>
        <p:nvSpPr>
          <p:cNvPr id="1654790" name="Text Box 6"/>
          <p:cNvSpPr txBox="1">
            <a:spLocks noChangeArrowheads="1"/>
          </p:cNvSpPr>
          <p:nvPr/>
        </p:nvSpPr>
        <p:spPr bwMode="auto">
          <a:xfrm>
            <a:off x="914400" y="4572000"/>
            <a:ext cx="387350" cy="365125"/>
          </a:xfrm>
          <a:prstGeom prst="rect">
            <a:avLst/>
          </a:prstGeom>
          <a:noFill/>
          <a:ln w="12700" algn="ctr">
            <a:noFill/>
            <a:miter lim="800000"/>
            <a:headEnd/>
            <a:tailEnd/>
          </a:ln>
          <a:effectLst/>
        </p:spPr>
        <p:txBody>
          <a:bodyPr wrap="none" lIns="92075" tIns="0" rIns="92075" bIns="0">
            <a:spAutoFit/>
          </a:bodyPr>
          <a:lstStyle/>
          <a:p>
            <a:r>
              <a:rPr lang="en-US" sz="2400" b="1">
                <a:sym typeface="Wingdings" pitchFamily="2" charset="2"/>
              </a:rPr>
              <a:t>X</a:t>
            </a:r>
          </a:p>
        </p:txBody>
      </p:sp>
      <p:sp>
        <p:nvSpPr>
          <p:cNvPr id="1654791" name="Text Box 7"/>
          <p:cNvSpPr txBox="1">
            <a:spLocks noChangeArrowheads="1"/>
          </p:cNvSpPr>
          <p:nvPr/>
        </p:nvSpPr>
        <p:spPr bwMode="auto">
          <a:xfrm>
            <a:off x="228600" y="6477000"/>
            <a:ext cx="798513" cy="182563"/>
          </a:xfrm>
          <a:prstGeom prst="rect">
            <a:avLst/>
          </a:prstGeom>
          <a:noFill/>
          <a:ln w="12700" algn="ctr">
            <a:noFill/>
            <a:miter lim="800000"/>
            <a:headEnd/>
            <a:tailEnd/>
          </a:ln>
          <a:effectLst/>
        </p:spPr>
        <p:txBody>
          <a:bodyPr wrap="none" lIns="92075" tIns="0" rIns="92075" bIns="0">
            <a:spAutoFit/>
          </a:bodyPr>
          <a:lstStyle/>
          <a:p>
            <a:r>
              <a:rPr lang="en-US" sz="1200"/>
              <a:t>D3L2_p7</a:t>
            </a:r>
          </a:p>
        </p:txBody>
      </p:sp>
      <p:sp>
        <p:nvSpPr>
          <p:cNvPr id="1654792" name="Rectangle 8"/>
          <p:cNvSpPr>
            <a:spLocks noChangeArrowheads="1"/>
          </p:cNvSpPr>
          <p:nvPr/>
        </p:nvSpPr>
        <p:spPr bwMode="auto">
          <a:xfrm>
            <a:off x="404813" y="5334000"/>
            <a:ext cx="8434387" cy="730250"/>
          </a:xfrm>
          <a:prstGeom prst="rect">
            <a:avLst/>
          </a:prstGeom>
          <a:noFill/>
          <a:ln w="12700" algn="ctr">
            <a:noFill/>
            <a:miter lim="800000"/>
            <a:headEnd/>
            <a:tailEnd/>
          </a:ln>
          <a:effectLst/>
        </p:spPr>
        <p:txBody>
          <a:bodyPr lIns="92075" tIns="0" rIns="92075" bIns="0">
            <a:spAutoFit/>
          </a:bodyPr>
          <a:lstStyle/>
          <a:p>
            <a:pPr marL="342900" indent="-342900" algn="l"/>
            <a:r>
              <a:rPr lang="en-US" sz="2400"/>
              <a:t>3. When is Direct Allocation preferred and what information is needed?</a:t>
            </a:r>
          </a:p>
        </p:txBody>
      </p:sp>
      <p:sp>
        <p:nvSpPr>
          <p:cNvPr id="1654793" name="Rectangle 9"/>
          <p:cNvSpPr>
            <a:spLocks noChangeArrowheads="1"/>
          </p:cNvSpPr>
          <p:nvPr/>
        </p:nvSpPr>
        <p:spPr bwMode="auto">
          <a:xfrm>
            <a:off x="2438400" y="5715000"/>
            <a:ext cx="1752600" cy="365125"/>
          </a:xfrm>
          <a:prstGeom prst="rect">
            <a:avLst/>
          </a:prstGeom>
          <a:noFill/>
          <a:ln w="12700" algn="ctr">
            <a:noFill/>
            <a:miter lim="800000"/>
            <a:headEnd/>
            <a:tailEnd/>
          </a:ln>
          <a:effectLst/>
        </p:spPr>
        <p:txBody>
          <a:bodyPr lIns="92075" tIns="0" rIns="92075" bIns="0">
            <a:spAutoFit/>
          </a:bodyPr>
          <a:lstStyle/>
          <a:p>
            <a:pPr marL="342900" indent="-342900" algn="l"/>
            <a:r>
              <a:rPr lang="en-US" sz="2400" b="1"/>
              <a:t>ALWAYS!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54789"/>
                                        </p:tgtEl>
                                        <p:attrNameLst>
                                          <p:attrName>style.visibility</p:attrName>
                                        </p:attrNameLst>
                                      </p:cBhvr>
                                      <p:to>
                                        <p:strVal val="visible"/>
                                      </p:to>
                                    </p:set>
                                    <p:animEffect transition="in" filter="blinds(horizontal)">
                                      <p:cBhvr>
                                        <p:cTn id="7" dur="1000"/>
                                        <p:tgtEl>
                                          <p:spTgt spid="1654789"/>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654790"/>
                                        </p:tgtEl>
                                        <p:attrNameLst>
                                          <p:attrName>style.visibility</p:attrName>
                                        </p:attrNameLst>
                                      </p:cBhvr>
                                      <p:to>
                                        <p:strVal val="visible"/>
                                      </p:to>
                                    </p:set>
                                    <p:animEffect transition="in" filter="box(in)">
                                      <p:cBhvr>
                                        <p:cTn id="12" dur="1000"/>
                                        <p:tgtEl>
                                          <p:spTgt spid="1654790"/>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654793"/>
                                        </p:tgtEl>
                                        <p:attrNameLst>
                                          <p:attrName>style.visibility</p:attrName>
                                        </p:attrNameLst>
                                      </p:cBhvr>
                                      <p:to>
                                        <p:strVal val="visible"/>
                                      </p:to>
                                    </p:set>
                                    <p:anim calcmode="lin" valueType="num">
                                      <p:cBhvr additive="base">
                                        <p:cTn id="17" dur="500" fill="hold"/>
                                        <p:tgtEl>
                                          <p:spTgt spid="1654793"/>
                                        </p:tgtEl>
                                        <p:attrNameLst>
                                          <p:attrName>ppt_x</p:attrName>
                                        </p:attrNameLst>
                                      </p:cBhvr>
                                      <p:tavLst>
                                        <p:tav tm="0">
                                          <p:val>
                                            <p:strVal val="#ppt_x"/>
                                          </p:val>
                                        </p:tav>
                                        <p:tav tm="100000">
                                          <p:val>
                                            <p:strVal val="#ppt_x"/>
                                          </p:val>
                                        </p:tav>
                                      </p:tavLst>
                                    </p:anim>
                                    <p:anim calcmode="lin" valueType="num">
                                      <p:cBhvr additive="base">
                                        <p:cTn id="18" dur="500" fill="hold"/>
                                        <p:tgtEl>
                                          <p:spTgt spid="165479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4789" grpId="0"/>
      <p:bldP spid="1654790" grpId="0"/>
      <p:bldP spid="165479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6834" name="Rectangle 2"/>
          <p:cNvSpPr>
            <a:spLocks noGrp="1" noChangeArrowheads="1"/>
          </p:cNvSpPr>
          <p:nvPr>
            <p:ph type="title"/>
          </p:nvPr>
        </p:nvSpPr>
        <p:spPr bwMode="auto">
          <a:xfrm>
            <a:off x="1219200" y="228600"/>
            <a:ext cx="6705600" cy="685800"/>
          </a:xfrm>
          <a:noFill/>
          <a:ln>
            <a:miter lim="800000"/>
            <a:headEnd/>
            <a:tailEnd/>
          </a:ln>
        </p:spPr>
        <p:txBody>
          <a:bodyPr vert="horz" wrap="square" lIns="91440" tIns="0" rIns="91440" bIns="0" numCol="1" anchor="t" anchorCtr="0" compatLnSpc="1">
            <a:prstTxWarp prst="textNoShape">
              <a:avLst/>
            </a:prstTxWarp>
          </a:bodyPr>
          <a:lstStyle/>
          <a:p>
            <a:r>
              <a:rPr lang="en-US" sz="3200"/>
              <a:t>Lesson 3: Assessment Cycles</a:t>
            </a:r>
          </a:p>
        </p:txBody>
      </p:sp>
      <p:sp>
        <p:nvSpPr>
          <p:cNvPr id="1656835" name="Rectangle 3"/>
          <p:cNvSpPr>
            <a:spLocks noGrp="1" noChangeArrowheads="1"/>
          </p:cNvSpPr>
          <p:nvPr>
            <p:ph type="body" idx="1"/>
          </p:nvPr>
        </p:nvSpPr>
        <p:spPr bwMode="auto">
          <a:xfrm>
            <a:off x="457200" y="1600200"/>
            <a:ext cx="8229600" cy="3733800"/>
          </a:xfrm>
          <a:noFill/>
          <a:ln>
            <a:miter lim="800000"/>
            <a:headEnd/>
            <a:tailEnd/>
          </a:ln>
        </p:spPr>
        <p:txBody>
          <a:bodyPr vert="horz" wrap="square" lIns="91440" tIns="45720" rIns="91440" bIns="45720" numCol="1" anchor="t" anchorCtr="0" compatLnSpc="1">
            <a:prstTxWarp prst="textNoShape">
              <a:avLst/>
            </a:prstTxWarp>
          </a:bodyPr>
          <a:lstStyle/>
          <a:p>
            <a:pPr>
              <a:buFontTx/>
              <a:buNone/>
            </a:pPr>
            <a:r>
              <a:rPr lang="en-US" b="1"/>
              <a:t>Objective(s):</a:t>
            </a:r>
          </a:p>
          <a:p>
            <a:r>
              <a:rPr lang="en-US" sz="2800"/>
              <a:t>Understand what are cycles</a:t>
            </a:r>
          </a:p>
          <a:p>
            <a:r>
              <a:rPr lang="en-US" sz="2800"/>
              <a:t>Learn about Assessment cycle</a:t>
            </a:r>
          </a:p>
          <a:p>
            <a:pPr>
              <a:buFontTx/>
              <a:buNone/>
            </a:pPr>
            <a:endParaRPr lang="en-US" sz="2800"/>
          </a:p>
        </p:txBody>
      </p:sp>
      <p:sp>
        <p:nvSpPr>
          <p:cNvPr id="1656836" name="Text Box 4"/>
          <p:cNvSpPr txBox="1">
            <a:spLocks noChangeArrowheads="1"/>
          </p:cNvSpPr>
          <p:nvPr/>
        </p:nvSpPr>
        <p:spPr bwMode="auto">
          <a:xfrm>
            <a:off x="228600" y="6477000"/>
            <a:ext cx="798513" cy="182563"/>
          </a:xfrm>
          <a:prstGeom prst="rect">
            <a:avLst/>
          </a:prstGeom>
          <a:noFill/>
          <a:ln w="12700" algn="ctr">
            <a:noFill/>
            <a:miter lim="800000"/>
            <a:headEnd/>
            <a:tailEnd/>
          </a:ln>
          <a:effectLst/>
        </p:spPr>
        <p:txBody>
          <a:bodyPr wrap="none" lIns="92075" tIns="0" rIns="92075" bIns="0">
            <a:spAutoFit/>
          </a:bodyPr>
          <a:lstStyle/>
          <a:p>
            <a:r>
              <a:rPr lang="en-US" sz="1200"/>
              <a:t>D3L3_p1</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882" name="Rectangle 2"/>
          <p:cNvSpPr>
            <a:spLocks noGrp="1" noChangeArrowheads="1"/>
          </p:cNvSpPr>
          <p:nvPr>
            <p:ph type="title"/>
          </p:nvPr>
        </p:nvSpPr>
        <p:spPr bwMode="auto">
          <a:xfrm>
            <a:off x="1219200" y="228600"/>
            <a:ext cx="6705600" cy="1143000"/>
          </a:xfrm>
          <a:noFill/>
          <a:ln>
            <a:miter lim="800000"/>
            <a:headEnd/>
            <a:tailEnd/>
          </a:ln>
        </p:spPr>
        <p:txBody>
          <a:bodyPr vert="horz" wrap="square" lIns="91440" tIns="45720" rIns="91440" bIns="45720" numCol="1" anchor="t" anchorCtr="0" compatLnSpc="1">
            <a:prstTxWarp prst="textNoShape">
              <a:avLst/>
            </a:prstTxWarp>
          </a:bodyPr>
          <a:lstStyle/>
          <a:p>
            <a:r>
              <a:rPr lang="en-US" sz="3200"/>
              <a:t>What Are Cycles?</a:t>
            </a:r>
          </a:p>
        </p:txBody>
      </p:sp>
      <p:sp>
        <p:nvSpPr>
          <p:cNvPr id="1658883" name="Rectangle 3"/>
          <p:cNvSpPr>
            <a:spLocks noGrp="1" noChangeArrowheads="1"/>
          </p:cNvSpPr>
          <p:nvPr>
            <p:ph type="body" idx="1"/>
          </p:nvPr>
        </p:nvSpPr>
        <p:spPr bwMode="auto">
          <a:xfrm>
            <a:off x="457200" y="1600200"/>
            <a:ext cx="8229600" cy="4800600"/>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en-US" sz="2800"/>
              <a:t>Cycles are a form of allocation within GFEBS</a:t>
            </a:r>
          </a:p>
          <a:p>
            <a:pPr>
              <a:lnSpc>
                <a:spcPct val="80000"/>
              </a:lnSpc>
            </a:pPr>
            <a:r>
              <a:rPr lang="en-US" sz="2800"/>
              <a:t>Used when tracking of the actual quantity between sender and receiver is not available or is cost prohibitive</a:t>
            </a:r>
          </a:p>
          <a:p>
            <a:pPr>
              <a:lnSpc>
                <a:spcPct val="80000"/>
              </a:lnSpc>
            </a:pPr>
            <a:r>
              <a:rPr lang="en-US" sz="2800"/>
              <a:t>Run at the end of a period (i.e. batch oriented not real-time)</a:t>
            </a:r>
          </a:p>
          <a:p>
            <a:pPr>
              <a:lnSpc>
                <a:spcPct val="80000"/>
              </a:lnSpc>
            </a:pPr>
            <a:r>
              <a:rPr lang="en-US" sz="2800"/>
              <a:t>Allow for the set-up of individual sender/receiver relationships or groups of senders to groups of receivers</a:t>
            </a:r>
          </a:p>
          <a:p>
            <a:pPr>
              <a:lnSpc>
                <a:spcPct val="80000"/>
              </a:lnSpc>
            </a:pPr>
            <a:r>
              <a:rPr lang="en-US" sz="2800"/>
              <a:t>Support various cost basis as the determine of the % split to the receivers (e.g. $s, hrs, SKFs, %s, etc.)</a:t>
            </a:r>
          </a:p>
        </p:txBody>
      </p:sp>
      <p:sp>
        <p:nvSpPr>
          <p:cNvPr id="1658884" name="Text Box 4"/>
          <p:cNvSpPr txBox="1">
            <a:spLocks noChangeArrowheads="1"/>
          </p:cNvSpPr>
          <p:nvPr/>
        </p:nvSpPr>
        <p:spPr bwMode="auto">
          <a:xfrm>
            <a:off x="228600" y="6477000"/>
            <a:ext cx="798513" cy="182563"/>
          </a:xfrm>
          <a:prstGeom prst="rect">
            <a:avLst/>
          </a:prstGeom>
          <a:noFill/>
          <a:ln w="12700" algn="ctr">
            <a:noFill/>
            <a:miter lim="800000"/>
            <a:headEnd/>
            <a:tailEnd/>
          </a:ln>
          <a:effectLst/>
        </p:spPr>
        <p:txBody>
          <a:bodyPr wrap="none" lIns="92075" tIns="0" rIns="92075" bIns="0">
            <a:spAutoFit/>
          </a:bodyPr>
          <a:lstStyle/>
          <a:p>
            <a:r>
              <a:rPr lang="en-US" sz="1200"/>
              <a:t>D3L3_p2</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0930" name="Rectangle 2"/>
          <p:cNvSpPr>
            <a:spLocks noChangeArrowheads="1"/>
          </p:cNvSpPr>
          <p:nvPr/>
        </p:nvSpPr>
        <p:spPr bwMode="auto">
          <a:xfrm>
            <a:off x="533400" y="3581400"/>
            <a:ext cx="2895600" cy="1447800"/>
          </a:xfrm>
          <a:prstGeom prst="rect">
            <a:avLst/>
          </a:prstGeom>
          <a:solidFill>
            <a:srgbClr val="CCFFCC"/>
          </a:solidFill>
          <a:ln w="9525">
            <a:solidFill>
              <a:schemeClr val="tx1"/>
            </a:solidFill>
            <a:miter lim="800000"/>
            <a:headEnd/>
            <a:tailEnd/>
          </a:ln>
        </p:spPr>
        <p:txBody>
          <a:bodyPr/>
          <a:lstStyle/>
          <a:p>
            <a:pPr algn="l" eaLnBrk="0" hangingPunct="0">
              <a:lnSpc>
                <a:spcPct val="110000"/>
              </a:lnSpc>
              <a:buFont typeface="Monotype Sorts" pitchFamily="2" charset="2"/>
              <a:buNone/>
            </a:pPr>
            <a:endParaRPr lang="en-US" sz="1400" b="1">
              <a:cs typeface="Times New Roman" pitchFamily="18" charset="0"/>
            </a:endParaRPr>
          </a:p>
          <a:p>
            <a:pPr algn="l" eaLnBrk="0" hangingPunct="0">
              <a:lnSpc>
                <a:spcPct val="110000"/>
              </a:lnSpc>
              <a:buFont typeface="Monotype Sorts" pitchFamily="2" charset="2"/>
              <a:buNone/>
            </a:pPr>
            <a:endParaRPr lang="en-US" sz="1400" b="1">
              <a:cs typeface="Times New Roman" pitchFamily="18" charset="0"/>
            </a:endParaRPr>
          </a:p>
        </p:txBody>
      </p:sp>
      <p:graphicFrame>
        <p:nvGraphicFramePr>
          <p:cNvPr id="1660931" name="Group 3"/>
          <p:cNvGraphicFramePr>
            <a:graphicFrameLocks noGrp="1"/>
          </p:cNvGraphicFramePr>
          <p:nvPr/>
        </p:nvGraphicFramePr>
        <p:xfrm>
          <a:off x="533400" y="3581400"/>
          <a:ext cx="2895600" cy="914400"/>
        </p:xfrm>
        <a:graphic>
          <a:graphicData uri="http://schemas.openxmlformats.org/drawingml/2006/table">
            <a:tbl>
              <a:tblPr/>
              <a:tblGrid>
                <a:gridCol w="757238"/>
                <a:gridCol w="1249362"/>
                <a:gridCol w="889000"/>
              </a:tblGrid>
              <a:tr h="195263">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Sender Cost Center</a:t>
                      </a:r>
                    </a:p>
                  </a:txBody>
                  <a:tcPr horzOverflow="overflow">
                    <a:lnL cap="flat">
                      <a:noFill/>
                    </a:lnL>
                    <a:lnR cap="flat">
                      <a:noFill/>
                    </a:lnR>
                    <a:lnT cap="flat">
                      <a:noFill/>
                    </a:lnT>
                    <a:lnB>
                      <a:noFill/>
                    </a:lnB>
                    <a:lnTlToBr>
                      <a:noFill/>
                    </a:lnTlToBr>
                    <a:lnBlToTr>
                      <a:noFill/>
                    </a:lnBlToTr>
                    <a:noFill/>
                  </a:tcPr>
                </a:tc>
                <a:tc hMerge="1">
                  <a:txBody>
                    <a:bodyPr/>
                    <a:lstStyle/>
                    <a:p>
                      <a:endParaRPr lang="en-US"/>
                    </a:p>
                  </a:txBody>
                  <a:tcPr/>
                </a:tc>
                <a:tc hMerge="1">
                  <a:txBody>
                    <a:bodyPr/>
                    <a:lstStyle/>
                    <a:p>
                      <a:endParaRPr lang="en-US"/>
                    </a:p>
                  </a:txBody>
                  <a:tcPr/>
                </a:tc>
              </a:tr>
              <a:tr h="193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Name</a:t>
                      </a: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Cost Element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Amount</a:t>
                      </a:r>
                    </a:p>
                  </a:txBody>
                  <a:tcP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Cost </a:t>
                      </a:r>
                    </a:p>
                  </a:txBody>
                  <a:tcPr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XXXX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$ZZZZ</a:t>
                      </a:r>
                    </a:p>
                  </a:txBody>
                  <a:tcPr horzOverflow="overflow">
                    <a:lnL w="12700"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tr>
            </a:tbl>
          </a:graphicData>
        </a:graphic>
      </p:graphicFrame>
      <p:sp>
        <p:nvSpPr>
          <p:cNvPr id="1660951" name="Line 23"/>
          <p:cNvSpPr>
            <a:spLocks noChangeShapeType="1"/>
          </p:cNvSpPr>
          <p:nvPr/>
        </p:nvSpPr>
        <p:spPr bwMode="auto">
          <a:xfrm flipV="1">
            <a:off x="3505200" y="3810000"/>
            <a:ext cx="2133600" cy="685800"/>
          </a:xfrm>
          <a:prstGeom prst="line">
            <a:avLst/>
          </a:prstGeom>
          <a:noFill/>
          <a:ln w="12700">
            <a:solidFill>
              <a:schemeClr val="tx1"/>
            </a:solidFill>
            <a:round/>
            <a:headEnd/>
            <a:tailEnd type="triangle" w="med" len="med"/>
          </a:ln>
          <a:effectLst/>
        </p:spPr>
        <p:txBody>
          <a:bodyPr lIns="92075" tIns="0" rIns="92075" bIns="0">
            <a:spAutoFit/>
          </a:bodyPr>
          <a:lstStyle/>
          <a:p>
            <a:endParaRPr lang="en-US"/>
          </a:p>
        </p:txBody>
      </p:sp>
      <p:sp>
        <p:nvSpPr>
          <p:cNvPr id="1660952" name="Rectangle 24"/>
          <p:cNvSpPr>
            <a:spLocks noChangeArrowheads="1"/>
          </p:cNvSpPr>
          <p:nvPr/>
        </p:nvSpPr>
        <p:spPr bwMode="auto">
          <a:xfrm>
            <a:off x="1209675" y="228600"/>
            <a:ext cx="6705600" cy="487363"/>
          </a:xfrm>
          <a:prstGeom prst="rect">
            <a:avLst/>
          </a:prstGeom>
          <a:noFill/>
          <a:ln w="9525" algn="ctr">
            <a:noFill/>
            <a:miter lim="800000"/>
            <a:headEnd/>
            <a:tailEnd/>
          </a:ln>
          <a:effectLst/>
        </p:spPr>
        <p:txBody>
          <a:bodyPr tIns="0" bIns="0">
            <a:spAutoFit/>
          </a:bodyPr>
          <a:lstStyle/>
          <a:p>
            <a:pPr>
              <a:buClrTx/>
            </a:pPr>
            <a:r>
              <a:rPr lang="en-US" b="1">
                <a:cs typeface="Arial" charset="0"/>
              </a:rPr>
              <a:t>Cycles Overview</a:t>
            </a:r>
            <a:endParaRPr lang="en-US" b="1">
              <a:solidFill>
                <a:srgbClr val="FF0000"/>
              </a:solidFill>
            </a:endParaRPr>
          </a:p>
        </p:txBody>
      </p:sp>
      <p:sp>
        <p:nvSpPr>
          <p:cNvPr id="1660953" name="AutoShape 25"/>
          <p:cNvSpPr>
            <a:spLocks noChangeArrowheads="1"/>
          </p:cNvSpPr>
          <p:nvPr/>
        </p:nvSpPr>
        <p:spPr bwMode="auto">
          <a:xfrm>
            <a:off x="2743200" y="1905000"/>
            <a:ext cx="1828800" cy="1371600"/>
          </a:xfrm>
          <a:prstGeom prst="wedgeEllipseCallout">
            <a:avLst>
              <a:gd name="adj1" fmla="val 39671"/>
              <a:gd name="adj2" fmla="val 96644"/>
            </a:avLst>
          </a:prstGeom>
          <a:solidFill>
            <a:srgbClr val="FFFFCC"/>
          </a:solidFill>
          <a:ln w="9525" algn="ctr">
            <a:solidFill>
              <a:schemeClr val="tx1"/>
            </a:solidFill>
            <a:miter lim="800000"/>
            <a:headEnd/>
            <a:tailEnd/>
          </a:ln>
          <a:effectLst/>
        </p:spPr>
        <p:txBody>
          <a:bodyPr anchor="ctr"/>
          <a:lstStyle/>
          <a:p>
            <a:pPr>
              <a:buClrTx/>
              <a:buFontTx/>
              <a:buChar char="•"/>
            </a:pPr>
            <a:r>
              <a:rPr lang="en-US" sz="1400" b="1">
                <a:solidFill>
                  <a:schemeClr val="tx2"/>
                </a:solidFill>
              </a:rPr>
              <a:t> Labor HRs</a:t>
            </a:r>
          </a:p>
          <a:p>
            <a:pPr>
              <a:buClrTx/>
              <a:buFontTx/>
              <a:buChar char="•"/>
            </a:pPr>
            <a:r>
              <a:rPr lang="en-US" sz="1400" b="1">
                <a:solidFill>
                  <a:schemeClr val="tx2"/>
                </a:solidFill>
              </a:rPr>
              <a:t> % Time</a:t>
            </a:r>
          </a:p>
          <a:p>
            <a:pPr>
              <a:buClrTx/>
              <a:buFontTx/>
              <a:buChar char="•"/>
            </a:pPr>
            <a:r>
              <a:rPr lang="en-US" sz="1400" b="1">
                <a:solidFill>
                  <a:schemeClr val="tx2"/>
                </a:solidFill>
              </a:rPr>
              <a:t> Labor $s</a:t>
            </a:r>
          </a:p>
          <a:p>
            <a:pPr>
              <a:buClrTx/>
              <a:buFontTx/>
              <a:buChar char="•"/>
            </a:pPr>
            <a:r>
              <a:rPr lang="en-US" sz="1400" b="1">
                <a:solidFill>
                  <a:schemeClr val="tx2"/>
                </a:solidFill>
              </a:rPr>
              <a:t>SQ FT</a:t>
            </a:r>
          </a:p>
          <a:p>
            <a:pPr>
              <a:buClrTx/>
              <a:buFontTx/>
              <a:buChar char="•"/>
            </a:pPr>
            <a:r>
              <a:rPr lang="en-US" sz="1400" b="1">
                <a:solidFill>
                  <a:schemeClr val="tx2"/>
                </a:solidFill>
              </a:rPr>
              <a:t> Etc.</a:t>
            </a:r>
          </a:p>
        </p:txBody>
      </p:sp>
      <p:sp>
        <p:nvSpPr>
          <p:cNvPr id="1660954" name="Rectangle 26"/>
          <p:cNvSpPr>
            <a:spLocks noChangeArrowheads="1"/>
          </p:cNvSpPr>
          <p:nvPr/>
        </p:nvSpPr>
        <p:spPr bwMode="auto">
          <a:xfrm>
            <a:off x="381000" y="3886200"/>
            <a:ext cx="2895600" cy="1447800"/>
          </a:xfrm>
          <a:prstGeom prst="rect">
            <a:avLst/>
          </a:prstGeom>
          <a:solidFill>
            <a:srgbClr val="CCFFCC"/>
          </a:solidFill>
          <a:ln w="9525">
            <a:solidFill>
              <a:schemeClr val="tx1"/>
            </a:solidFill>
            <a:miter lim="800000"/>
            <a:headEnd/>
            <a:tailEnd/>
          </a:ln>
        </p:spPr>
        <p:txBody>
          <a:bodyPr/>
          <a:lstStyle/>
          <a:p>
            <a:pPr algn="l" eaLnBrk="0" hangingPunct="0">
              <a:lnSpc>
                <a:spcPct val="110000"/>
              </a:lnSpc>
              <a:buFont typeface="Monotype Sorts" pitchFamily="2" charset="2"/>
              <a:buNone/>
            </a:pPr>
            <a:endParaRPr lang="en-US" sz="1400" b="1">
              <a:cs typeface="Times New Roman" pitchFamily="18" charset="0"/>
            </a:endParaRPr>
          </a:p>
          <a:p>
            <a:pPr algn="l" eaLnBrk="0" hangingPunct="0">
              <a:lnSpc>
                <a:spcPct val="110000"/>
              </a:lnSpc>
              <a:buFont typeface="Monotype Sorts" pitchFamily="2" charset="2"/>
              <a:buNone/>
            </a:pPr>
            <a:endParaRPr lang="en-US" sz="1400" b="1">
              <a:cs typeface="Times New Roman" pitchFamily="18" charset="0"/>
            </a:endParaRPr>
          </a:p>
        </p:txBody>
      </p:sp>
      <p:graphicFrame>
        <p:nvGraphicFramePr>
          <p:cNvPr id="1660955" name="Group 27"/>
          <p:cNvGraphicFramePr>
            <a:graphicFrameLocks noGrp="1"/>
          </p:cNvGraphicFramePr>
          <p:nvPr/>
        </p:nvGraphicFramePr>
        <p:xfrm>
          <a:off x="381000" y="4114800"/>
          <a:ext cx="2895600" cy="914400"/>
        </p:xfrm>
        <a:graphic>
          <a:graphicData uri="http://schemas.openxmlformats.org/drawingml/2006/table">
            <a:tbl>
              <a:tblPr/>
              <a:tblGrid>
                <a:gridCol w="757238"/>
                <a:gridCol w="1249362"/>
                <a:gridCol w="889000"/>
              </a:tblGrid>
              <a:tr h="195263">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Sender Cost Center</a:t>
                      </a:r>
                    </a:p>
                  </a:txBody>
                  <a:tcPr horzOverflow="overflow">
                    <a:lnL cap="flat">
                      <a:noFill/>
                    </a:lnL>
                    <a:lnR cap="flat">
                      <a:noFill/>
                    </a:lnR>
                    <a:lnT cap="flat">
                      <a:noFill/>
                    </a:lnT>
                    <a:lnB>
                      <a:noFill/>
                    </a:lnB>
                    <a:lnTlToBr>
                      <a:noFill/>
                    </a:lnTlToBr>
                    <a:lnBlToTr>
                      <a:noFill/>
                    </a:lnBlToTr>
                    <a:noFill/>
                  </a:tcPr>
                </a:tc>
                <a:tc hMerge="1">
                  <a:txBody>
                    <a:bodyPr/>
                    <a:lstStyle/>
                    <a:p>
                      <a:endParaRPr lang="en-US"/>
                    </a:p>
                  </a:txBody>
                  <a:tcPr/>
                </a:tc>
                <a:tc hMerge="1">
                  <a:txBody>
                    <a:bodyPr/>
                    <a:lstStyle/>
                    <a:p>
                      <a:endParaRPr lang="en-US"/>
                    </a:p>
                  </a:txBody>
                  <a:tcPr/>
                </a:tc>
              </a:tr>
              <a:tr h="193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Name</a:t>
                      </a: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Cost Element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Amount</a:t>
                      </a:r>
                    </a:p>
                  </a:txBody>
                  <a:tcP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Cost </a:t>
                      </a:r>
                    </a:p>
                  </a:txBody>
                  <a:tcPr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XXXX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$ZZZZ</a:t>
                      </a:r>
                    </a:p>
                  </a:txBody>
                  <a:tcPr horzOverflow="overflow">
                    <a:lnL w="12700"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tr>
            </a:tbl>
          </a:graphicData>
        </a:graphic>
      </p:graphicFrame>
      <p:sp>
        <p:nvSpPr>
          <p:cNvPr id="1660975" name="Line 47"/>
          <p:cNvSpPr>
            <a:spLocks noChangeShapeType="1"/>
          </p:cNvSpPr>
          <p:nvPr/>
        </p:nvSpPr>
        <p:spPr bwMode="auto">
          <a:xfrm>
            <a:off x="3505200" y="4724400"/>
            <a:ext cx="2209800" cy="838200"/>
          </a:xfrm>
          <a:prstGeom prst="line">
            <a:avLst/>
          </a:prstGeom>
          <a:noFill/>
          <a:ln w="12700">
            <a:solidFill>
              <a:schemeClr val="tx1"/>
            </a:solidFill>
            <a:round/>
            <a:headEnd/>
            <a:tailEnd type="triangle" w="med" len="med"/>
          </a:ln>
          <a:effectLst/>
        </p:spPr>
        <p:txBody>
          <a:bodyPr lIns="92075" tIns="0" rIns="92075" bIns="0">
            <a:spAutoFit/>
          </a:bodyPr>
          <a:lstStyle/>
          <a:p>
            <a:endParaRPr lang="en-US"/>
          </a:p>
        </p:txBody>
      </p:sp>
      <p:sp>
        <p:nvSpPr>
          <p:cNvPr id="1660976" name="Rectangle 48"/>
          <p:cNvSpPr>
            <a:spLocks noChangeArrowheads="1"/>
          </p:cNvSpPr>
          <p:nvPr/>
        </p:nvSpPr>
        <p:spPr bwMode="auto">
          <a:xfrm>
            <a:off x="5791200" y="2971800"/>
            <a:ext cx="2895600" cy="1447800"/>
          </a:xfrm>
          <a:prstGeom prst="rect">
            <a:avLst/>
          </a:prstGeom>
          <a:solidFill>
            <a:srgbClr val="CCFFCC"/>
          </a:solidFill>
          <a:ln w="9525">
            <a:solidFill>
              <a:schemeClr val="tx1"/>
            </a:solidFill>
            <a:miter lim="800000"/>
            <a:headEnd/>
            <a:tailEnd/>
          </a:ln>
        </p:spPr>
        <p:txBody>
          <a:bodyPr/>
          <a:lstStyle/>
          <a:p>
            <a:pPr algn="l" eaLnBrk="0" hangingPunct="0">
              <a:lnSpc>
                <a:spcPct val="110000"/>
              </a:lnSpc>
              <a:buFont typeface="Monotype Sorts" pitchFamily="2" charset="2"/>
              <a:buNone/>
            </a:pPr>
            <a:endParaRPr lang="en-US" sz="1400" b="1">
              <a:cs typeface="Times New Roman" pitchFamily="18" charset="0"/>
            </a:endParaRPr>
          </a:p>
          <a:p>
            <a:pPr algn="l" eaLnBrk="0" hangingPunct="0">
              <a:lnSpc>
                <a:spcPct val="110000"/>
              </a:lnSpc>
              <a:buFont typeface="Monotype Sorts" pitchFamily="2" charset="2"/>
              <a:buNone/>
            </a:pPr>
            <a:endParaRPr lang="en-US" sz="1400" b="1">
              <a:cs typeface="Times New Roman" pitchFamily="18" charset="0"/>
            </a:endParaRPr>
          </a:p>
        </p:txBody>
      </p:sp>
      <p:graphicFrame>
        <p:nvGraphicFramePr>
          <p:cNvPr id="1660977" name="Group 49"/>
          <p:cNvGraphicFramePr>
            <a:graphicFrameLocks noGrp="1"/>
          </p:cNvGraphicFramePr>
          <p:nvPr/>
        </p:nvGraphicFramePr>
        <p:xfrm>
          <a:off x="5791200" y="3357563"/>
          <a:ext cx="2895600" cy="1127760"/>
        </p:xfrm>
        <a:graphic>
          <a:graphicData uri="http://schemas.openxmlformats.org/drawingml/2006/table">
            <a:tbl>
              <a:tblPr/>
              <a:tblGrid>
                <a:gridCol w="757238"/>
                <a:gridCol w="1376362"/>
                <a:gridCol w="762000"/>
              </a:tblGrid>
              <a:tr h="195263">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Receiver Cost Center1</a:t>
                      </a:r>
                    </a:p>
                  </a:txBody>
                  <a:tcPr horzOverflow="overflow">
                    <a:lnL cap="flat">
                      <a:noFill/>
                    </a:lnL>
                    <a:lnR cap="flat">
                      <a:noFill/>
                    </a:lnR>
                    <a:lnT cap="flat">
                      <a:noFill/>
                    </a:lnT>
                    <a:lnB>
                      <a:noFill/>
                    </a:lnB>
                    <a:lnTlToBr>
                      <a:noFill/>
                    </a:lnTlToBr>
                    <a:lnBlToTr>
                      <a:noFill/>
                    </a:lnBlToTr>
                    <a:noFill/>
                  </a:tcPr>
                </a:tc>
                <a:tc hMerge="1">
                  <a:txBody>
                    <a:bodyPr/>
                    <a:lstStyle/>
                    <a:p>
                      <a:endParaRPr lang="en-US"/>
                    </a:p>
                  </a:txBody>
                  <a:tcPr/>
                </a:tc>
                <a:tc hMerge="1">
                  <a:txBody>
                    <a:bodyPr/>
                    <a:lstStyle/>
                    <a:p>
                      <a:endParaRPr lang="en-US"/>
                    </a:p>
                  </a:txBody>
                  <a:tcPr/>
                </a:tc>
              </a:tr>
              <a:tr h="193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Allocated Costs</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a:noFill/>
                    </a:lnL>
                    <a:lnR cap="flat">
                      <a:noFill/>
                    </a:lnR>
                    <a:lnT>
                      <a:noFill/>
                    </a:lnT>
                    <a:lnB>
                      <a:noFill/>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a:noFill/>
                    </a:lnL>
                    <a:lnR cap="flat">
                      <a:noFill/>
                    </a:lnR>
                    <a:lnT>
                      <a:noFill/>
                    </a:lnT>
                    <a:lnB cap="flat">
                      <a:noFill/>
                    </a:lnB>
                    <a:lnTlToBr>
                      <a:noFill/>
                    </a:lnTlToBr>
                    <a:lnBlToTr>
                      <a:noFill/>
                    </a:lnBlToTr>
                    <a:noFill/>
                  </a:tcPr>
                </a:tc>
              </a:tr>
            </a:tbl>
          </a:graphicData>
        </a:graphic>
      </p:graphicFrame>
      <p:sp>
        <p:nvSpPr>
          <p:cNvPr id="1660995" name="Rectangle 67"/>
          <p:cNvSpPr>
            <a:spLocks noChangeArrowheads="1"/>
          </p:cNvSpPr>
          <p:nvPr/>
        </p:nvSpPr>
        <p:spPr bwMode="auto">
          <a:xfrm>
            <a:off x="5791200" y="4800600"/>
            <a:ext cx="2895600" cy="1447800"/>
          </a:xfrm>
          <a:prstGeom prst="rect">
            <a:avLst/>
          </a:prstGeom>
          <a:solidFill>
            <a:srgbClr val="CCFFCC"/>
          </a:solidFill>
          <a:ln w="9525">
            <a:solidFill>
              <a:schemeClr val="tx1"/>
            </a:solidFill>
            <a:miter lim="800000"/>
            <a:headEnd/>
            <a:tailEnd/>
          </a:ln>
        </p:spPr>
        <p:txBody>
          <a:bodyPr/>
          <a:lstStyle/>
          <a:p>
            <a:pPr algn="l" eaLnBrk="0" hangingPunct="0">
              <a:lnSpc>
                <a:spcPct val="110000"/>
              </a:lnSpc>
              <a:buFont typeface="Monotype Sorts" pitchFamily="2" charset="2"/>
              <a:buNone/>
            </a:pPr>
            <a:endParaRPr lang="en-US" sz="1400" b="1">
              <a:cs typeface="Times New Roman" pitchFamily="18" charset="0"/>
            </a:endParaRPr>
          </a:p>
          <a:p>
            <a:pPr algn="l" eaLnBrk="0" hangingPunct="0">
              <a:lnSpc>
                <a:spcPct val="110000"/>
              </a:lnSpc>
              <a:buFont typeface="Monotype Sorts" pitchFamily="2" charset="2"/>
              <a:buNone/>
            </a:pPr>
            <a:endParaRPr lang="en-US" sz="1400" b="1">
              <a:cs typeface="Times New Roman" pitchFamily="18" charset="0"/>
            </a:endParaRPr>
          </a:p>
        </p:txBody>
      </p:sp>
      <p:graphicFrame>
        <p:nvGraphicFramePr>
          <p:cNvPr id="1660996" name="Group 68"/>
          <p:cNvGraphicFramePr>
            <a:graphicFrameLocks noGrp="1"/>
          </p:cNvGraphicFramePr>
          <p:nvPr/>
        </p:nvGraphicFramePr>
        <p:xfrm>
          <a:off x="5791200" y="5186363"/>
          <a:ext cx="2895600" cy="1127760"/>
        </p:xfrm>
        <a:graphic>
          <a:graphicData uri="http://schemas.openxmlformats.org/drawingml/2006/table">
            <a:tbl>
              <a:tblPr/>
              <a:tblGrid>
                <a:gridCol w="757238"/>
                <a:gridCol w="1376362"/>
                <a:gridCol w="762000"/>
              </a:tblGrid>
              <a:tr h="195263">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Receiver Cost Center1</a:t>
                      </a:r>
                    </a:p>
                  </a:txBody>
                  <a:tcPr horzOverflow="overflow">
                    <a:lnL cap="flat">
                      <a:noFill/>
                    </a:lnL>
                    <a:lnR cap="flat">
                      <a:noFill/>
                    </a:lnR>
                    <a:lnT cap="flat">
                      <a:noFill/>
                    </a:lnT>
                    <a:lnB>
                      <a:noFill/>
                    </a:lnB>
                    <a:lnTlToBr>
                      <a:noFill/>
                    </a:lnTlToBr>
                    <a:lnBlToTr>
                      <a:noFill/>
                    </a:lnBlToTr>
                    <a:noFill/>
                  </a:tcPr>
                </a:tc>
                <a:tc hMerge="1">
                  <a:txBody>
                    <a:bodyPr/>
                    <a:lstStyle/>
                    <a:p>
                      <a:endParaRPr lang="en-US"/>
                    </a:p>
                  </a:txBody>
                  <a:tcPr/>
                </a:tc>
                <a:tc hMerge="1">
                  <a:txBody>
                    <a:bodyPr/>
                    <a:lstStyle/>
                    <a:p>
                      <a:endParaRPr lang="en-US"/>
                    </a:p>
                  </a:txBody>
                  <a:tcPr/>
                </a:tc>
              </a:tr>
              <a:tr h="193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Allocated Costs</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a:noFill/>
                    </a:lnL>
                    <a:lnR cap="flat">
                      <a:noFill/>
                    </a:lnR>
                    <a:lnT>
                      <a:noFill/>
                    </a:lnT>
                    <a:lnB>
                      <a:noFill/>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a:noFill/>
                    </a:lnL>
                    <a:lnR cap="flat">
                      <a:noFill/>
                    </a:lnR>
                    <a:lnT>
                      <a:noFill/>
                    </a:lnT>
                    <a:lnB cap="flat">
                      <a:noFill/>
                    </a:lnB>
                    <a:lnTlToBr>
                      <a:noFill/>
                    </a:lnTlToBr>
                    <a:lnBlToTr>
                      <a:noFill/>
                    </a:lnBlToTr>
                    <a:noFill/>
                  </a:tcPr>
                </a:tc>
              </a:tr>
            </a:tbl>
          </a:graphicData>
        </a:graphic>
      </p:graphicFrame>
      <p:sp>
        <p:nvSpPr>
          <p:cNvPr id="1661014" name="Oval 86"/>
          <p:cNvSpPr>
            <a:spLocks noChangeArrowheads="1"/>
          </p:cNvSpPr>
          <p:nvPr/>
        </p:nvSpPr>
        <p:spPr bwMode="auto">
          <a:xfrm>
            <a:off x="4186238" y="3962400"/>
            <a:ext cx="771525" cy="358775"/>
          </a:xfrm>
          <a:prstGeom prst="ellipse">
            <a:avLst/>
          </a:prstGeom>
          <a:solidFill>
            <a:schemeClr val="accent1"/>
          </a:solidFill>
          <a:ln w="12700" algn="ctr">
            <a:solidFill>
              <a:schemeClr val="tx1"/>
            </a:solidFill>
            <a:round/>
            <a:headEnd/>
            <a:tailEnd/>
          </a:ln>
          <a:effectLst/>
        </p:spPr>
        <p:txBody>
          <a:bodyPr wrap="none" lIns="92075" tIns="0" rIns="92075" bIns="0" anchor="ctr">
            <a:spAutoFit/>
          </a:bodyPr>
          <a:lstStyle/>
          <a:p>
            <a:r>
              <a:rPr lang="en-US" sz="1600" b="1"/>
              <a:t>50%</a:t>
            </a:r>
          </a:p>
        </p:txBody>
      </p:sp>
      <p:sp>
        <p:nvSpPr>
          <p:cNvPr id="1661015" name="Oval 87"/>
          <p:cNvSpPr>
            <a:spLocks noChangeArrowheads="1"/>
          </p:cNvSpPr>
          <p:nvPr/>
        </p:nvSpPr>
        <p:spPr bwMode="auto">
          <a:xfrm>
            <a:off x="4186238" y="4953000"/>
            <a:ext cx="771525" cy="358775"/>
          </a:xfrm>
          <a:prstGeom prst="ellipse">
            <a:avLst/>
          </a:prstGeom>
          <a:solidFill>
            <a:schemeClr val="accent1"/>
          </a:solidFill>
          <a:ln w="12700" algn="ctr">
            <a:solidFill>
              <a:schemeClr val="tx1"/>
            </a:solidFill>
            <a:round/>
            <a:headEnd/>
            <a:tailEnd/>
          </a:ln>
          <a:effectLst/>
        </p:spPr>
        <p:txBody>
          <a:bodyPr wrap="none" lIns="92075" tIns="0" rIns="92075" bIns="0" anchor="ctr">
            <a:spAutoFit/>
          </a:bodyPr>
          <a:lstStyle/>
          <a:p>
            <a:r>
              <a:rPr lang="en-US" sz="1600" b="1"/>
              <a:t>50%</a:t>
            </a:r>
          </a:p>
        </p:txBody>
      </p:sp>
      <p:sp>
        <p:nvSpPr>
          <p:cNvPr id="1661016" name="Text Box 88"/>
          <p:cNvSpPr txBox="1">
            <a:spLocks noChangeArrowheads="1"/>
          </p:cNvSpPr>
          <p:nvPr/>
        </p:nvSpPr>
        <p:spPr bwMode="auto">
          <a:xfrm>
            <a:off x="228600" y="6477000"/>
            <a:ext cx="798513" cy="182563"/>
          </a:xfrm>
          <a:prstGeom prst="rect">
            <a:avLst/>
          </a:prstGeom>
          <a:noFill/>
          <a:ln w="12700" algn="ctr">
            <a:noFill/>
            <a:miter lim="800000"/>
            <a:headEnd/>
            <a:tailEnd/>
          </a:ln>
          <a:effectLst/>
        </p:spPr>
        <p:txBody>
          <a:bodyPr wrap="none" lIns="92075" tIns="0" rIns="92075" bIns="0">
            <a:spAutoFit/>
          </a:bodyPr>
          <a:lstStyle/>
          <a:p>
            <a:r>
              <a:rPr lang="en-US" sz="1200"/>
              <a:t>D3L3_p3</a:t>
            </a:r>
          </a:p>
        </p:txBody>
      </p:sp>
      <p:sp>
        <p:nvSpPr>
          <p:cNvPr id="1661017" name="Rectangle 89"/>
          <p:cNvSpPr>
            <a:spLocks noChangeArrowheads="1"/>
          </p:cNvSpPr>
          <p:nvPr/>
        </p:nvSpPr>
        <p:spPr bwMode="auto">
          <a:xfrm>
            <a:off x="228600" y="1371600"/>
            <a:ext cx="7391400" cy="365125"/>
          </a:xfrm>
          <a:prstGeom prst="rect">
            <a:avLst/>
          </a:prstGeom>
          <a:noFill/>
          <a:ln w="12700" algn="ctr">
            <a:noFill/>
            <a:miter lim="800000"/>
            <a:headEnd/>
            <a:tailEnd/>
          </a:ln>
          <a:effectLst/>
        </p:spPr>
        <p:txBody>
          <a:bodyPr lIns="92075" tIns="0" rIns="92075" bIns="0">
            <a:spAutoFit/>
          </a:bodyPr>
          <a:lstStyle/>
          <a:p>
            <a:pPr algn="l"/>
            <a:r>
              <a:rPr lang="en-US" sz="2400"/>
              <a:t>“Are there cost drivers available for allocations?”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67074" name="Group 2"/>
          <p:cNvGraphicFramePr>
            <a:graphicFrameLocks noGrp="1"/>
          </p:cNvGraphicFramePr>
          <p:nvPr/>
        </p:nvGraphicFramePr>
        <p:xfrm>
          <a:off x="152400" y="3200400"/>
          <a:ext cx="3521075" cy="1828800"/>
        </p:xfrm>
        <a:graphic>
          <a:graphicData uri="http://schemas.openxmlformats.org/drawingml/2006/table">
            <a:tbl>
              <a:tblPr/>
              <a:tblGrid>
                <a:gridCol w="1219200"/>
                <a:gridCol w="1249363"/>
                <a:gridCol w="1052512"/>
              </a:tblGrid>
              <a:tr h="195263">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2ABM0008: DIR. OF LOGISTICS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CCFFCC"/>
                    </a:solidFill>
                  </a:tcPr>
                </a:tc>
                <a:tc hMerge="1">
                  <a:txBody>
                    <a:bodyPr/>
                    <a:lstStyle/>
                    <a:p>
                      <a:endParaRPr lang="en-US"/>
                    </a:p>
                  </a:txBody>
                  <a:tcPr/>
                </a:tc>
                <a:tc hMerge="1">
                  <a:txBody>
                    <a:bodyPr/>
                    <a:lstStyle/>
                    <a:p>
                      <a:endParaRPr lang="en-US"/>
                    </a:p>
                  </a:txBody>
                  <a:tcPr/>
                </a:tc>
              </a:tr>
              <a:tr h="193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Cost Element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Amount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r>
              <a:tr h="273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Labor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6100.11B1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r>
              <a:tr h="273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Travel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6100.21T0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$4,000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r>
              <a:tr h="273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Supplies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6100.261B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r>
              <a:tr h="273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bl>
          </a:graphicData>
        </a:graphic>
      </p:graphicFrame>
      <p:sp>
        <p:nvSpPr>
          <p:cNvPr id="1667097" name="Rectangle 25"/>
          <p:cNvSpPr>
            <a:spLocks noChangeArrowheads="1"/>
          </p:cNvSpPr>
          <p:nvPr/>
        </p:nvSpPr>
        <p:spPr bwMode="blackWhite">
          <a:xfrm>
            <a:off x="520700" y="1295400"/>
            <a:ext cx="8077200" cy="379413"/>
          </a:xfrm>
          <a:prstGeom prst="rect">
            <a:avLst/>
          </a:prstGeom>
          <a:solidFill>
            <a:srgbClr val="CC0000"/>
          </a:solidFill>
          <a:ln w="12700">
            <a:solidFill>
              <a:schemeClr val="tx1"/>
            </a:solidFill>
            <a:miter lim="800000"/>
            <a:headEnd/>
            <a:tailEnd/>
          </a:ln>
          <a:effectLst/>
        </p:spPr>
        <p:txBody>
          <a:bodyPr lIns="92075" tIns="46038" rIns="92075" bIns="46038">
            <a:spAutoFit/>
          </a:bodyPr>
          <a:lstStyle/>
          <a:p>
            <a:pPr algn="l" eaLnBrk="0" hangingPunct="0">
              <a:buClrTx/>
            </a:pPr>
            <a:r>
              <a:rPr lang="en-US" sz="1800" b="1">
                <a:solidFill>
                  <a:schemeClr val="bg1"/>
                </a:solidFill>
                <a:cs typeface="Arial" charset="0"/>
              </a:rPr>
              <a:t>Definition </a:t>
            </a:r>
          </a:p>
        </p:txBody>
      </p:sp>
      <p:sp>
        <p:nvSpPr>
          <p:cNvPr id="1667098" name="Rectangle 26"/>
          <p:cNvSpPr>
            <a:spLocks noChangeArrowheads="1"/>
          </p:cNvSpPr>
          <p:nvPr/>
        </p:nvSpPr>
        <p:spPr bwMode="blackWhite">
          <a:xfrm>
            <a:off x="520700" y="1671638"/>
            <a:ext cx="8077200" cy="928687"/>
          </a:xfrm>
          <a:prstGeom prst="rect">
            <a:avLst/>
          </a:prstGeom>
          <a:solidFill>
            <a:schemeClr val="bg1"/>
          </a:solidFill>
          <a:ln w="12700">
            <a:solidFill>
              <a:schemeClr val="tx1"/>
            </a:solidFill>
            <a:miter lim="800000"/>
            <a:headEnd/>
            <a:tailEnd/>
          </a:ln>
          <a:effectLst/>
        </p:spPr>
        <p:txBody>
          <a:bodyPr lIns="92075" tIns="46038" rIns="92075" bIns="46038">
            <a:spAutoFit/>
          </a:bodyPr>
          <a:lstStyle/>
          <a:p>
            <a:pPr algn="l">
              <a:buClrTx/>
            </a:pPr>
            <a:r>
              <a:rPr lang="en-US" sz="1800" b="1" i="1">
                <a:solidFill>
                  <a:srgbClr val="000000"/>
                </a:solidFill>
                <a:latin typeface="Times New Roman" pitchFamily="18" charset="0"/>
                <a:cs typeface="Arial" charset="0"/>
              </a:rPr>
              <a:t>A value-based allocation method that uses an aggregate account to move both primary (G/L accounts) and secondary cost elements (internal allocation accounts) between senders and receivers.</a:t>
            </a:r>
          </a:p>
        </p:txBody>
      </p:sp>
      <p:sp>
        <p:nvSpPr>
          <p:cNvPr id="1667099" name="Rectangle 27"/>
          <p:cNvSpPr>
            <a:spLocks noChangeArrowheads="1"/>
          </p:cNvSpPr>
          <p:nvPr/>
        </p:nvSpPr>
        <p:spPr bwMode="auto">
          <a:xfrm>
            <a:off x="1209675" y="228600"/>
            <a:ext cx="6705600" cy="487363"/>
          </a:xfrm>
          <a:prstGeom prst="rect">
            <a:avLst/>
          </a:prstGeom>
          <a:noFill/>
          <a:ln w="9525" algn="ctr">
            <a:noFill/>
            <a:miter lim="800000"/>
            <a:headEnd/>
            <a:tailEnd/>
          </a:ln>
          <a:effectLst/>
        </p:spPr>
        <p:txBody>
          <a:bodyPr tIns="0" bIns="0">
            <a:spAutoFit/>
          </a:bodyPr>
          <a:lstStyle/>
          <a:p>
            <a:pPr>
              <a:buClrTx/>
            </a:pPr>
            <a:r>
              <a:rPr lang="en-US" b="1"/>
              <a:t>Assessment Cycles</a:t>
            </a:r>
            <a:endParaRPr lang="en-US" b="1">
              <a:solidFill>
                <a:srgbClr val="FF0000"/>
              </a:solidFill>
            </a:endParaRPr>
          </a:p>
        </p:txBody>
      </p:sp>
      <p:sp>
        <p:nvSpPr>
          <p:cNvPr id="1667100" name="Text Box 28"/>
          <p:cNvSpPr txBox="1">
            <a:spLocks noChangeArrowheads="1"/>
          </p:cNvSpPr>
          <p:nvPr/>
        </p:nvSpPr>
        <p:spPr bwMode="auto">
          <a:xfrm>
            <a:off x="228600" y="6477000"/>
            <a:ext cx="798513" cy="182563"/>
          </a:xfrm>
          <a:prstGeom prst="rect">
            <a:avLst/>
          </a:prstGeom>
          <a:noFill/>
          <a:ln w="12700" algn="ctr">
            <a:noFill/>
            <a:miter lim="800000"/>
            <a:headEnd/>
            <a:tailEnd/>
          </a:ln>
          <a:effectLst/>
        </p:spPr>
        <p:txBody>
          <a:bodyPr wrap="none" lIns="92075" tIns="0" rIns="92075" bIns="0">
            <a:spAutoFit/>
          </a:bodyPr>
          <a:lstStyle/>
          <a:p>
            <a:r>
              <a:rPr lang="en-US" sz="1200"/>
              <a:t>D3L3_p6</a:t>
            </a:r>
          </a:p>
        </p:txBody>
      </p:sp>
      <p:graphicFrame>
        <p:nvGraphicFramePr>
          <p:cNvPr id="1667101" name="Group 29"/>
          <p:cNvGraphicFramePr>
            <a:graphicFrameLocks noGrp="1"/>
          </p:cNvGraphicFramePr>
          <p:nvPr/>
        </p:nvGraphicFramePr>
        <p:xfrm>
          <a:off x="174625" y="3200400"/>
          <a:ext cx="3521075" cy="1828800"/>
        </p:xfrm>
        <a:graphic>
          <a:graphicData uri="http://schemas.openxmlformats.org/drawingml/2006/table">
            <a:tbl>
              <a:tblPr/>
              <a:tblGrid>
                <a:gridCol w="1219200"/>
                <a:gridCol w="1249363"/>
                <a:gridCol w="1052512"/>
              </a:tblGrid>
              <a:tr h="195263">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2ABM0008: DIR. OF LOGISTICS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CCFFCC"/>
                    </a:solidFill>
                  </a:tcPr>
                </a:tc>
                <a:tc hMerge="1">
                  <a:txBody>
                    <a:bodyPr/>
                    <a:lstStyle/>
                    <a:p>
                      <a:endParaRPr lang="en-US"/>
                    </a:p>
                  </a:txBody>
                  <a:tcPr/>
                </a:tc>
                <a:tc hMerge="1">
                  <a:txBody>
                    <a:bodyPr/>
                    <a:lstStyle/>
                    <a:p>
                      <a:endParaRPr lang="en-US"/>
                    </a:p>
                  </a:txBody>
                  <a:tcPr/>
                </a:tc>
              </a:tr>
              <a:tr h="193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Cost Element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Amount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r>
              <a:tr h="273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Labor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6100.11B1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r>
              <a:tr h="273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Travel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6100.21T0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$4,000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r>
              <a:tr h="273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Supplies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6100.261B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r>
              <a:tr h="273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DOL Support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9100.0000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rPr>
                        <a:t>($16,000)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bl>
          </a:graphicData>
        </a:graphic>
      </p:graphicFrame>
      <p:sp>
        <p:nvSpPr>
          <p:cNvPr id="1667124" name="Line 52"/>
          <p:cNvSpPr>
            <a:spLocks noChangeShapeType="1"/>
          </p:cNvSpPr>
          <p:nvPr/>
        </p:nvSpPr>
        <p:spPr bwMode="auto">
          <a:xfrm flipV="1">
            <a:off x="3797300" y="3276600"/>
            <a:ext cx="1536700" cy="577850"/>
          </a:xfrm>
          <a:prstGeom prst="line">
            <a:avLst/>
          </a:prstGeom>
          <a:noFill/>
          <a:ln w="12700">
            <a:solidFill>
              <a:schemeClr val="tx1"/>
            </a:solidFill>
            <a:round/>
            <a:headEnd/>
            <a:tailEnd type="triangle" w="med" len="med"/>
          </a:ln>
          <a:effectLst/>
        </p:spPr>
        <p:txBody>
          <a:bodyPr lIns="92075" tIns="0" rIns="92075" bIns="0">
            <a:spAutoFit/>
          </a:bodyPr>
          <a:lstStyle/>
          <a:p>
            <a:endParaRPr lang="en-US"/>
          </a:p>
        </p:txBody>
      </p:sp>
      <p:sp>
        <p:nvSpPr>
          <p:cNvPr id="1667125" name="Line 53"/>
          <p:cNvSpPr>
            <a:spLocks noChangeShapeType="1"/>
          </p:cNvSpPr>
          <p:nvPr/>
        </p:nvSpPr>
        <p:spPr bwMode="auto">
          <a:xfrm>
            <a:off x="3873500" y="4464050"/>
            <a:ext cx="1384300" cy="565150"/>
          </a:xfrm>
          <a:prstGeom prst="line">
            <a:avLst/>
          </a:prstGeom>
          <a:noFill/>
          <a:ln w="12700">
            <a:solidFill>
              <a:schemeClr val="tx1"/>
            </a:solidFill>
            <a:round/>
            <a:headEnd/>
            <a:tailEnd type="triangle" w="med" len="med"/>
          </a:ln>
          <a:effectLst/>
        </p:spPr>
        <p:txBody>
          <a:bodyPr lIns="92075" tIns="0" rIns="92075" bIns="0">
            <a:spAutoFit/>
          </a:bodyPr>
          <a:lstStyle/>
          <a:p>
            <a:endParaRPr lang="en-US"/>
          </a:p>
        </p:txBody>
      </p:sp>
      <p:graphicFrame>
        <p:nvGraphicFramePr>
          <p:cNvPr id="1667126" name="Group 54"/>
          <p:cNvGraphicFramePr>
            <a:graphicFrameLocks noGrp="1"/>
          </p:cNvGraphicFramePr>
          <p:nvPr/>
        </p:nvGraphicFramePr>
        <p:xfrm>
          <a:off x="5410200" y="2819400"/>
          <a:ext cx="3402013" cy="1524000"/>
        </p:xfrm>
        <a:graphic>
          <a:graphicData uri="http://schemas.openxmlformats.org/drawingml/2006/table">
            <a:tbl>
              <a:tblPr/>
              <a:tblGrid>
                <a:gridCol w="1219200"/>
                <a:gridCol w="1249363"/>
                <a:gridCol w="933450"/>
              </a:tblGrid>
              <a:tr h="141288">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2ABM0066: CONSOL ISSUE FAC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CCFFCC"/>
                    </a:solidFill>
                  </a:tcPr>
                </a:tc>
                <a:tc hMerge="1">
                  <a:txBody>
                    <a:bodyPr/>
                    <a:lstStyle/>
                    <a:p>
                      <a:endParaRPr lang="en-US"/>
                    </a:p>
                  </a:txBody>
                  <a:tcPr/>
                </a:tc>
                <a:tc hMerge="1">
                  <a:txBody>
                    <a:bodyPr/>
                    <a:lstStyle/>
                    <a:p>
                      <a:endParaRPr lang="en-US"/>
                    </a:p>
                  </a:txBody>
                  <a:tcPr/>
                </a:tc>
              </a:tr>
              <a:tr h="142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Cost Element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Amount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r>
              <a:tr h="165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Labor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6100.11B1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r>
              <a:tr h="141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Travel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6100.21T0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r>
              <a:tr h="2365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bl>
          </a:graphicData>
        </a:graphic>
      </p:graphicFrame>
      <p:sp>
        <p:nvSpPr>
          <p:cNvPr id="1667146" name="Oval 74"/>
          <p:cNvSpPr>
            <a:spLocks noChangeArrowheads="1"/>
          </p:cNvSpPr>
          <p:nvPr/>
        </p:nvSpPr>
        <p:spPr bwMode="auto">
          <a:xfrm>
            <a:off x="3943350" y="3424238"/>
            <a:ext cx="1233488" cy="704850"/>
          </a:xfrm>
          <a:prstGeom prst="ellipse">
            <a:avLst/>
          </a:prstGeom>
          <a:solidFill>
            <a:schemeClr val="accent1"/>
          </a:solidFill>
          <a:ln w="12700" algn="ctr">
            <a:solidFill>
              <a:schemeClr val="tx1"/>
            </a:solidFill>
            <a:round/>
            <a:headEnd/>
            <a:tailEnd/>
          </a:ln>
          <a:effectLst/>
        </p:spPr>
        <p:txBody>
          <a:bodyPr wrap="none" lIns="92075" tIns="0" rIns="92075" bIns="0" anchor="ctr">
            <a:spAutoFit/>
          </a:bodyPr>
          <a:lstStyle/>
          <a:p>
            <a:r>
              <a:rPr lang="en-US" sz="1600" b="1"/>
              <a:t>50% of</a:t>
            </a:r>
          </a:p>
          <a:p>
            <a:r>
              <a:rPr lang="en-US" sz="1600" b="1"/>
              <a:t>Labor $</a:t>
            </a:r>
          </a:p>
        </p:txBody>
      </p:sp>
      <p:sp>
        <p:nvSpPr>
          <p:cNvPr id="1667147" name="Oval 75"/>
          <p:cNvSpPr>
            <a:spLocks noChangeArrowheads="1"/>
          </p:cNvSpPr>
          <p:nvPr/>
        </p:nvSpPr>
        <p:spPr bwMode="auto">
          <a:xfrm>
            <a:off x="3943350" y="4338638"/>
            <a:ext cx="1233488" cy="704850"/>
          </a:xfrm>
          <a:prstGeom prst="ellipse">
            <a:avLst/>
          </a:prstGeom>
          <a:solidFill>
            <a:schemeClr val="accent1"/>
          </a:solidFill>
          <a:ln w="12700" algn="ctr">
            <a:solidFill>
              <a:schemeClr val="tx1"/>
            </a:solidFill>
            <a:round/>
            <a:headEnd/>
            <a:tailEnd/>
          </a:ln>
          <a:effectLst/>
        </p:spPr>
        <p:txBody>
          <a:bodyPr wrap="none" lIns="92075" tIns="0" rIns="92075" bIns="0" anchor="ctr">
            <a:spAutoFit/>
          </a:bodyPr>
          <a:lstStyle/>
          <a:p>
            <a:r>
              <a:rPr lang="en-US" sz="1600" b="1"/>
              <a:t>50% of</a:t>
            </a:r>
          </a:p>
          <a:p>
            <a:r>
              <a:rPr lang="en-US" sz="1600" b="1"/>
              <a:t>Labor $</a:t>
            </a:r>
          </a:p>
        </p:txBody>
      </p:sp>
      <p:graphicFrame>
        <p:nvGraphicFramePr>
          <p:cNvPr id="1667148" name="Group 76"/>
          <p:cNvGraphicFramePr>
            <a:graphicFrameLocks noGrp="1"/>
          </p:cNvGraphicFramePr>
          <p:nvPr/>
        </p:nvGraphicFramePr>
        <p:xfrm>
          <a:off x="5410200" y="2819400"/>
          <a:ext cx="3402013" cy="1524000"/>
        </p:xfrm>
        <a:graphic>
          <a:graphicData uri="http://schemas.openxmlformats.org/drawingml/2006/table">
            <a:tbl>
              <a:tblPr/>
              <a:tblGrid>
                <a:gridCol w="1219200"/>
                <a:gridCol w="1249363"/>
                <a:gridCol w="933450"/>
              </a:tblGrid>
              <a:tr h="141288">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2ABM0066: CONSOL ISSUE FAC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CCFFCC"/>
                    </a:solidFill>
                  </a:tcPr>
                </a:tc>
                <a:tc hMerge="1">
                  <a:txBody>
                    <a:bodyPr/>
                    <a:lstStyle/>
                    <a:p>
                      <a:endParaRPr lang="en-US"/>
                    </a:p>
                  </a:txBody>
                  <a:tcPr/>
                </a:tc>
                <a:tc hMerge="1">
                  <a:txBody>
                    <a:bodyPr/>
                    <a:lstStyle/>
                    <a:p>
                      <a:endParaRPr lang="en-US"/>
                    </a:p>
                  </a:txBody>
                  <a:tcPr/>
                </a:tc>
              </a:tr>
              <a:tr h="142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Cost Element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Amount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r>
              <a:tr h="165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Labor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6100.11B1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r>
              <a:tr h="141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Travel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6100.21T0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r>
              <a:tr h="2365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DOL Support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9100.0000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$8,000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bl>
          </a:graphicData>
        </a:graphic>
      </p:graphicFrame>
      <p:graphicFrame>
        <p:nvGraphicFramePr>
          <p:cNvPr id="1667168" name="Group 96"/>
          <p:cNvGraphicFramePr>
            <a:graphicFrameLocks noGrp="1"/>
          </p:cNvGraphicFramePr>
          <p:nvPr/>
        </p:nvGraphicFramePr>
        <p:xfrm>
          <a:off x="5410200" y="4724400"/>
          <a:ext cx="3402013" cy="1524000"/>
        </p:xfrm>
        <a:graphic>
          <a:graphicData uri="http://schemas.openxmlformats.org/drawingml/2006/table">
            <a:tbl>
              <a:tblPr/>
              <a:tblGrid>
                <a:gridCol w="1219200"/>
                <a:gridCol w="1249363"/>
                <a:gridCol w="933450"/>
              </a:tblGrid>
              <a:tr h="141288">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2ABM0061: FOOD SVC &amp; BR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CCFFCC"/>
                    </a:solidFill>
                  </a:tcPr>
                </a:tc>
                <a:tc hMerge="1">
                  <a:txBody>
                    <a:bodyPr/>
                    <a:lstStyle/>
                    <a:p>
                      <a:endParaRPr lang="en-US"/>
                    </a:p>
                  </a:txBody>
                  <a:tcPr/>
                </a:tc>
                <a:tc hMerge="1">
                  <a:txBody>
                    <a:bodyPr/>
                    <a:lstStyle/>
                    <a:p>
                      <a:endParaRPr lang="en-US"/>
                    </a:p>
                  </a:txBody>
                  <a:tcPr/>
                </a:tc>
              </a:tr>
              <a:tr h="142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Cost Element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Amount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r>
              <a:tr h="165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Labor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6100.11B1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r>
              <a:tr h="141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Travel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6100.21T0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r>
              <a:tr h="2365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bl>
          </a:graphicData>
        </a:graphic>
      </p:graphicFrame>
      <p:graphicFrame>
        <p:nvGraphicFramePr>
          <p:cNvPr id="1667188" name="Group 116"/>
          <p:cNvGraphicFramePr>
            <a:graphicFrameLocks noGrp="1"/>
          </p:cNvGraphicFramePr>
          <p:nvPr/>
        </p:nvGraphicFramePr>
        <p:xfrm>
          <a:off x="5410200" y="4724400"/>
          <a:ext cx="3402013" cy="1524000"/>
        </p:xfrm>
        <a:graphic>
          <a:graphicData uri="http://schemas.openxmlformats.org/drawingml/2006/table">
            <a:tbl>
              <a:tblPr/>
              <a:tblGrid>
                <a:gridCol w="1219200"/>
                <a:gridCol w="1249363"/>
                <a:gridCol w="933450"/>
              </a:tblGrid>
              <a:tr h="141288">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2ABM0061: FOOD SVC &amp; BR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CCFFCC"/>
                    </a:solidFill>
                  </a:tcPr>
                </a:tc>
                <a:tc hMerge="1">
                  <a:txBody>
                    <a:bodyPr/>
                    <a:lstStyle/>
                    <a:p>
                      <a:endParaRPr lang="en-US"/>
                    </a:p>
                  </a:txBody>
                  <a:tcPr/>
                </a:tc>
                <a:tc hMerge="1">
                  <a:txBody>
                    <a:bodyPr/>
                    <a:lstStyle/>
                    <a:p>
                      <a:endParaRPr lang="en-US"/>
                    </a:p>
                  </a:txBody>
                  <a:tcPr/>
                </a:tc>
              </a:tr>
              <a:tr h="142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Cost Element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Amount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r>
              <a:tr h="165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Labor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6100.11B1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r>
              <a:tr h="141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Travel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6100.21T0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r>
              <a:tr h="2365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DOL Support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9100.0000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$8,000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67168"/>
                                        </p:tgtEl>
                                        <p:attrNameLst>
                                          <p:attrName>style.visibility</p:attrName>
                                        </p:attrNameLst>
                                      </p:cBhvr>
                                      <p:to>
                                        <p:strVal val="visible"/>
                                      </p:to>
                                    </p:set>
                                    <p:anim calcmode="lin" valueType="num">
                                      <p:cBhvr additive="base">
                                        <p:cTn id="7" dur="500" fill="hold"/>
                                        <p:tgtEl>
                                          <p:spTgt spid="1667168"/>
                                        </p:tgtEl>
                                        <p:attrNameLst>
                                          <p:attrName>ppt_x</p:attrName>
                                        </p:attrNameLst>
                                      </p:cBhvr>
                                      <p:tavLst>
                                        <p:tav tm="0">
                                          <p:val>
                                            <p:strVal val="#ppt_x"/>
                                          </p:val>
                                        </p:tav>
                                        <p:tav tm="100000">
                                          <p:val>
                                            <p:strVal val="#ppt_x"/>
                                          </p:val>
                                        </p:tav>
                                      </p:tavLst>
                                    </p:anim>
                                    <p:anim calcmode="lin" valueType="num">
                                      <p:cBhvr additive="base">
                                        <p:cTn id="8" dur="500" fill="hold"/>
                                        <p:tgtEl>
                                          <p:spTgt spid="1667168"/>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667126"/>
                                        </p:tgtEl>
                                        <p:attrNameLst>
                                          <p:attrName>style.visibility</p:attrName>
                                        </p:attrNameLst>
                                      </p:cBhvr>
                                      <p:to>
                                        <p:strVal val="visible"/>
                                      </p:to>
                                    </p:set>
                                    <p:anim calcmode="lin" valueType="num">
                                      <p:cBhvr additive="base">
                                        <p:cTn id="11" dur="500" fill="hold"/>
                                        <p:tgtEl>
                                          <p:spTgt spid="1667126"/>
                                        </p:tgtEl>
                                        <p:attrNameLst>
                                          <p:attrName>ppt_x</p:attrName>
                                        </p:attrNameLst>
                                      </p:cBhvr>
                                      <p:tavLst>
                                        <p:tav tm="0">
                                          <p:val>
                                            <p:strVal val="#ppt_x"/>
                                          </p:val>
                                        </p:tav>
                                        <p:tav tm="100000">
                                          <p:val>
                                            <p:strVal val="#ppt_x"/>
                                          </p:val>
                                        </p:tav>
                                      </p:tavLst>
                                    </p:anim>
                                    <p:anim calcmode="lin" valueType="num">
                                      <p:cBhvr additive="base">
                                        <p:cTn id="12" dur="500" fill="hold"/>
                                        <p:tgtEl>
                                          <p:spTgt spid="166712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667124"/>
                                        </p:tgtEl>
                                        <p:attrNameLst>
                                          <p:attrName>style.visibility</p:attrName>
                                        </p:attrNameLst>
                                      </p:cBhvr>
                                      <p:to>
                                        <p:strVal val="visible"/>
                                      </p:to>
                                    </p:set>
                                    <p:anim calcmode="lin" valueType="num">
                                      <p:cBhvr additive="base">
                                        <p:cTn id="15" dur="500" fill="hold"/>
                                        <p:tgtEl>
                                          <p:spTgt spid="1667124"/>
                                        </p:tgtEl>
                                        <p:attrNameLst>
                                          <p:attrName>ppt_x</p:attrName>
                                        </p:attrNameLst>
                                      </p:cBhvr>
                                      <p:tavLst>
                                        <p:tav tm="0">
                                          <p:val>
                                            <p:strVal val="#ppt_x"/>
                                          </p:val>
                                        </p:tav>
                                        <p:tav tm="100000">
                                          <p:val>
                                            <p:strVal val="#ppt_x"/>
                                          </p:val>
                                        </p:tav>
                                      </p:tavLst>
                                    </p:anim>
                                    <p:anim calcmode="lin" valueType="num">
                                      <p:cBhvr additive="base">
                                        <p:cTn id="16" dur="500" fill="hold"/>
                                        <p:tgtEl>
                                          <p:spTgt spid="1667124"/>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667125"/>
                                        </p:tgtEl>
                                        <p:attrNameLst>
                                          <p:attrName>style.visibility</p:attrName>
                                        </p:attrNameLst>
                                      </p:cBhvr>
                                      <p:to>
                                        <p:strVal val="visible"/>
                                      </p:to>
                                    </p:set>
                                    <p:anim calcmode="lin" valueType="num">
                                      <p:cBhvr additive="base">
                                        <p:cTn id="19" dur="500" fill="hold"/>
                                        <p:tgtEl>
                                          <p:spTgt spid="1667125"/>
                                        </p:tgtEl>
                                        <p:attrNameLst>
                                          <p:attrName>ppt_x</p:attrName>
                                        </p:attrNameLst>
                                      </p:cBhvr>
                                      <p:tavLst>
                                        <p:tav tm="0">
                                          <p:val>
                                            <p:strVal val="#ppt_x"/>
                                          </p:val>
                                        </p:tav>
                                        <p:tav tm="100000">
                                          <p:val>
                                            <p:strVal val="#ppt_x"/>
                                          </p:val>
                                        </p:tav>
                                      </p:tavLst>
                                    </p:anim>
                                    <p:anim calcmode="lin" valueType="num">
                                      <p:cBhvr additive="base">
                                        <p:cTn id="20" dur="500" fill="hold"/>
                                        <p:tgtEl>
                                          <p:spTgt spid="1667125"/>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667074"/>
                                        </p:tgtEl>
                                        <p:attrNameLst>
                                          <p:attrName>style.visibility</p:attrName>
                                        </p:attrNameLst>
                                      </p:cBhvr>
                                      <p:to>
                                        <p:strVal val="visible"/>
                                      </p:to>
                                    </p:set>
                                    <p:anim calcmode="lin" valueType="num">
                                      <p:cBhvr additive="base">
                                        <p:cTn id="23" dur="500" fill="hold"/>
                                        <p:tgtEl>
                                          <p:spTgt spid="1667074"/>
                                        </p:tgtEl>
                                        <p:attrNameLst>
                                          <p:attrName>ppt_x</p:attrName>
                                        </p:attrNameLst>
                                      </p:cBhvr>
                                      <p:tavLst>
                                        <p:tav tm="0">
                                          <p:val>
                                            <p:strVal val="#ppt_x"/>
                                          </p:val>
                                        </p:tav>
                                        <p:tav tm="100000">
                                          <p:val>
                                            <p:strVal val="#ppt_x"/>
                                          </p:val>
                                        </p:tav>
                                      </p:tavLst>
                                    </p:anim>
                                    <p:anim calcmode="lin" valueType="num">
                                      <p:cBhvr additive="base">
                                        <p:cTn id="24" dur="500" fill="hold"/>
                                        <p:tgtEl>
                                          <p:spTgt spid="166707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6714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6714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1667101"/>
                                        </p:tgtEl>
                                        <p:attrNameLst>
                                          <p:attrName>style.visibility</p:attrName>
                                        </p:attrNameLst>
                                      </p:cBhvr>
                                      <p:to>
                                        <p:strVal val="visible"/>
                                      </p:to>
                                    </p:set>
                                    <p:animEffect transition="in" filter="blinds(horizontal)">
                                      <p:cBhvr>
                                        <p:cTn id="35" dur="500"/>
                                        <p:tgtEl>
                                          <p:spTgt spid="1667101"/>
                                        </p:tgtEl>
                                      </p:cBhvr>
                                    </p:animEffect>
                                  </p:childTnLst>
                                </p:cTn>
                              </p:par>
                              <p:par>
                                <p:cTn id="36" presetID="3" presetClass="entr" presetSubtype="10" fill="hold" nodeType="withEffect">
                                  <p:stCondLst>
                                    <p:cond delay="0"/>
                                  </p:stCondLst>
                                  <p:childTnLst>
                                    <p:set>
                                      <p:cBhvr>
                                        <p:cTn id="37" dur="1" fill="hold">
                                          <p:stCondLst>
                                            <p:cond delay="0"/>
                                          </p:stCondLst>
                                        </p:cTn>
                                        <p:tgtEl>
                                          <p:spTgt spid="1667188"/>
                                        </p:tgtEl>
                                        <p:attrNameLst>
                                          <p:attrName>style.visibility</p:attrName>
                                        </p:attrNameLst>
                                      </p:cBhvr>
                                      <p:to>
                                        <p:strVal val="visible"/>
                                      </p:to>
                                    </p:set>
                                    <p:animEffect transition="in" filter="blinds(horizontal)">
                                      <p:cBhvr>
                                        <p:cTn id="38" dur="500"/>
                                        <p:tgtEl>
                                          <p:spTgt spid="1667188"/>
                                        </p:tgtEl>
                                      </p:cBhvr>
                                    </p:animEffect>
                                  </p:childTnLst>
                                </p:cTn>
                              </p:par>
                              <p:par>
                                <p:cTn id="39" presetID="3" presetClass="entr" presetSubtype="10" fill="hold" nodeType="withEffect">
                                  <p:stCondLst>
                                    <p:cond delay="0"/>
                                  </p:stCondLst>
                                  <p:childTnLst>
                                    <p:set>
                                      <p:cBhvr>
                                        <p:cTn id="40" dur="1" fill="hold">
                                          <p:stCondLst>
                                            <p:cond delay="0"/>
                                          </p:stCondLst>
                                        </p:cTn>
                                        <p:tgtEl>
                                          <p:spTgt spid="1667148"/>
                                        </p:tgtEl>
                                        <p:attrNameLst>
                                          <p:attrName>style.visibility</p:attrName>
                                        </p:attrNameLst>
                                      </p:cBhvr>
                                      <p:to>
                                        <p:strVal val="visible"/>
                                      </p:to>
                                    </p:set>
                                    <p:animEffect transition="in" filter="blinds(horizontal)">
                                      <p:cBhvr>
                                        <p:cTn id="41" dur="500"/>
                                        <p:tgtEl>
                                          <p:spTgt spid="1667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7124" grpId="0" animBg="1"/>
      <p:bldP spid="1667125" grpId="0" animBg="1"/>
      <p:bldP spid="1667146" grpId="0" animBg="1"/>
      <p:bldP spid="166714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22" name="Rectangle 2"/>
          <p:cNvSpPr>
            <a:spLocks noGrp="1" noChangeArrowheads="1"/>
          </p:cNvSpPr>
          <p:nvPr>
            <p:ph type="title"/>
          </p:nvPr>
        </p:nvSpPr>
        <p:spPr bwMode="auto">
          <a:xfrm>
            <a:off x="457200" y="22860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sz="3200"/>
              <a:t>Assessment Cycles</a:t>
            </a:r>
          </a:p>
        </p:txBody>
      </p:sp>
      <p:sp>
        <p:nvSpPr>
          <p:cNvPr id="1669123"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t>A secondary cost element is utilized to aggregate the costs being allocated from the sender(s) to the receiver(s) </a:t>
            </a:r>
          </a:p>
          <a:p>
            <a:r>
              <a:rPr lang="en-US"/>
              <a:t>Have visibility to the original postings versus the allocated costs without having to drill-down and search for information</a:t>
            </a:r>
          </a:p>
          <a:p>
            <a:r>
              <a:rPr lang="en-US"/>
              <a:t>Reduced volume of transaction saving on system performance</a:t>
            </a:r>
          </a:p>
          <a:p>
            <a:pPr>
              <a:buFontTx/>
              <a:buNone/>
            </a:pPr>
            <a:endParaRPr lang="en-US"/>
          </a:p>
          <a:p>
            <a:endParaRPr lang="en-US"/>
          </a:p>
        </p:txBody>
      </p:sp>
      <p:sp>
        <p:nvSpPr>
          <p:cNvPr id="1669124" name="Text Box 4"/>
          <p:cNvSpPr txBox="1">
            <a:spLocks noChangeArrowheads="1"/>
          </p:cNvSpPr>
          <p:nvPr/>
        </p:nvSpPr>
        <p:spPr bwMode="auto">
          <a:xfrm>
            <a:off x="228600" y="6477000"/>
            <a:ext cx="798513" cy="182563"/>
          </a:xfrm>
          <a:prstGeom prst="rect">
            <a:avLst/>
          </a:prstGeom>
          <a:noFill/>
          <a:ln w="12700" algn="ctr">
            <a:noFill/>
            <a:miter lim="800000"/>
            <a:headEnd/>
            <a:tailEnd/>
          </a:ln>
          <a:effectLst/>
        </p:spPr>
        <p:txBody>
          <a:bodyPr wrap="none" lIns="92075" tIns="0" rIns="92075" bIns="0">
            <a:spAutoFit/>
          </a:bodyPr>
          <a:lstStyle/>
          <a:p>
            <a:r>
              <a:rPr lang="en-US" sz="1200"/>
              <a:t>D3L3_p7</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1170" name="Rectangle 2"/>
          <p:cNvSpPr>
            <a:spLocks noGrp="1" noChangeArrowheads="1"/>
          </p:cNvSpPr>
          <p:nvPr>
            <p:ph type="title"/>
          </p:nvPr>
        </p:nvSpPr>
        <p:spPr bwMode="auto">
          <a:xfrm>
            <a:off x="1227138" y="228600"/>
            <a:ext cx="6697662" cy="914400"/>
          </a:xfrm>
          <a:noFill/>
          <a:ln>
            <a:miter lim="800000"/>
            <a:headEnd/>
            <a:tailEnd/>
          </a:ln>
        </p:spPr>
        <p:txBody>
          <a:bodyPr vert="horz" wrap="square" lIns="91440" tIns="0" rIns="91440" bIns="0" numCol="1" anchor="t" anchorCtr="0" compatLnSpc="1">
            <a:prstTxWarp prst="textNoShape">
              <a:avLst/>
            </a:prstTxWarp>
          </a:bodyPr>
          <a:lstStyle/>
          <a:p>
            <a:r>
              <a:rPr lang="en-US" sz="3600"/>
              <a:t>Lesson 3: Wrap-Up</a:t>
            </a:r>
          </a:p>
        </p:txBody>
      </p:sp>
      <p:sp>
        <p:nvSpPr>
          <p:cNvPr id="1671171" name="Rectangle 3"/>
          <p:cNvSpPr>
            <a:spLocks noGrp="1" noChangeArrowheads="1"/>
          </p:cNvSpPr>
          <p:nvPr>
            <p:ph type="body" idx="1"/>
          </p:nvPr>
        </p:nvSpPr>
        <p:spPr bwMode="auto">
          <a:xfrm>
            <a:off x="431800" y="1270000"/>
            <a:ext cx="8255000" cy="5130800"/>
          </a:xfrm>
          <a:noFill/>
          <a:ln>
            <a:miter lim="800000"/>
            <a:headEnd/>
            <a:tailEnd/>
          </a:ln>
        </p:spPr>
        <p:txBody>
          <a:bodyPr vert="horz" wrap="square" lIns="91440" tIns="45720" rIns="91440" bIns="45720" numCol="1" anchor="t" anchorCtr="0" compatLnSpc="1">
            <a:prstTxWarp prst="textNoShape">
              <a:avLst/>
            </a:prstTxWarp>
          </a:bodyPr>
          <a:lstStyle/>
          <a:p>
            <a:pPr>
              <a:spcBef>
                <a:spcPct val="0"/>
              </a:spcBef>
            </a:pPr>
            <a:r>
              <a:rPr lang="en-US"/>
              <a:t>An </a:t>
            </a:r>
            <a:r>
              <a:rPr lang="en-US" b="1" i="1"/>
              <a:t>assessment cycle</a:t>
            </a:r>
            <a:r>
              <a:rPr lang="en-US"/>
              <a:t> is a value-based allocation method that uses an aggregate account to move both primary (G/L accounts) and secondary cost elements (internal allocation accounts) between senders and receivers. </a:t>
            </a:r>
          </a:p>
          <a:p>
            <a:pPr>
              <a:spcBef>
                <a:spcPct val="0"/>
              </a:spcBef>
            </a:pPr>
            <a:r>
              <a:rPr lang="en-US"/>
              <a:t>Cycles support the ability to defined relationships between individual sender/receiver relationship or groups</a:t>
            </a:r>
          </a:p>
          <a:p>
            <a:pPr>
              <a:spcBef>
                <a:spcPct val="0"/>
              </a:spcBef>
            </a:pPr>
            <a:r>
              <a:rPr lang="en-US"/>
              <a:t>Cycles are run at period-end close</a:t>
            </a:r>
            <a:endParaRPr lang="en-US">
              <a:cs typeface="Times New Roman" pitchFamily="18" charset="0"/>
            </a:endParaRPr>
          </a:p>
        </p:txBody>
      </p:sp>
      <p:sp>
        <p:nvSpPr>
          <p:cNvPr id="1671172" name="Text Box 4"/>
          <p:cNvSpPr txBox="1">
            <a:spLocks noChangeArrowheads="1"/>
          </p:cNvSpPr>
          <p:nvPr/>
        </p:nvSpPr>
        <p:spPr bwMode="auto">
          <a:xfrm>
            <a:off x="228600" y="6477000"/>
            <a:ext cx="798513" cy="182563"/>
          </a:xfrm>
          <a:prstGeom prst="rect">
            <a:avLst/>
          </a:prstGeom>
          <a:noFill/>
          <a:ln w="12700" algn="ctr">
            <a:noFill/>
            <a:miter lim="800000"/>
            <a:headEnd/>
            <a:tailEnd/>
          </a:ln>
          <a:effectLst/>
        </p:spPr>
        <p:txBody>
          <a:bodyPr wrap="none" lIns="92075" tIns="0" rIns="92075" bIns="0">
            <a:spAutoFit/>
          </a:bodyPr>
          <a:lstStyle/>
          <a:p>
            <a:r>
              <a:rPr lang="en-US" sz="1200"/>
              <a:t>D3L3_p8</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3218" name="Rectangle 2"/>
          <p:cNvSpPr>
            <a:spLocks noGrp="1" noChangeArrowheads="1"/>
          </p:cNvSpPr>
          <p:nvPr>
            <p:ph type="title"/>
          </p:nvPr>
        </p:nvSpPr>
        <p:spPr bwMode="auto">
          <a:xfrm>
            <a:off x="457200" y="22860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sz="3600"/>
              <a:t>Questions:</a:t>
            </a:r>
          </a:p>
        </p:txBody>
      </p:sp>
      <p:sp>
        <p:nvSpPr>
          <p:cNvPr id="1673219" name="Rectangle 3"/>
          <p:cNvSpPr>
            <a:spLocks noGrp="1" noChangeArrowheads="1"/>
          </p:cNvSpPr>
          <p:nvPr>
            <p:ph type="body" idx="1"/>
          </p:nvPr>
        </p:nvSpPr>
        <p:spPr bwMode="auto">
          <a:xfrm>
            <a:off x="457200" y="1600200"/>
            <a:ext cx="8229600" cy="4495800"/>
          </a:xfrm>
          <a:noFill/>
          <a:ln>
            <a:miter lim="800000"/>
            <a:headEnd/>
            <a:tailEnd/>
          </a:ln>
        </p:spPr>
        <p:txBody>
          <a:bodyPr vert="horz" wrap="square" lIns="91440" tIns="45720" rIns="91440" bIns="45720" numCol="1" anchor="t" anchorCtr="0" compatLnSpc="1">
            <a:prstTxWarp prst="textNoShape">
              <a:avLst/>
            </a:prstTxWarp>
          </a:bodyPr>
          <a:lstStyle/>
          <a:p>
            <a:pPr marL="609600" indent="-609600">
              <a:buFontTx/>
              <a:buAutoNum type="arabicPeriod"/>
            </a:pPr>
            <a:r>
              <a:rPr lang="en-US"/>
              <a:t>Cycles are:</a:t>
            </a:r>
          </a:p>
          <a:p>
            <a:pPr marL="990600" lvl="1" indent="-533400">
              <a:buFontTx/>
              <a:buChar char="o"/>
            </a:pPr>
            <a:r>
              <a:rPr lang="en-US"/>
              <a:t>Run at Period-End Close</a:t>
            </a:r>
          </a:p>
          <a:p>
            <a:pPr marL="990600" lvl="1" indent="-533400">
              <a:buFontTx/>
              <a:buChar char="o"/>
            </a:pPr>
            <a:r>
              <a:rPr lang="en-US"/>
              <a:t>Real-Time</a:t>
            </a:r>
          </a:p>
          <a:p>
            <a:pPr marL="609600" indent="-609600">
              <a:buFontTx/>
              <a:buAutoNum type="arabicPeriod" startAt="2"/>
            </a:pPr>
            <a:r>
              <a:rPr lang="en-US"/>
              <a:t>Assessment Cycles allocate using a secondary cost element (aggregate account)</a:t>
            </a:r>
          </a:p>
          <a:p>
            <a:pPr marL="990600" lvl="1" indent="-533400">
              <a:buFontTx/>
              <a:buChar char="o"/>
            </a:pPr>
            <a:r>
              <a:rPr lang="en-US"/>
              <a:t>True</a:t>
            </a:r>
          </a:p>
          <a:p>
            <a:pPr marL="990600" lvl="1" indent="-533400">
              <a:buFontTx/>
              <a:buChar char="o"/>
            </a:pPr>
            <a:r>
              <a:rPr lang="en-US"/>
              <a:t>False</a:t>
            </a:r>
          </a:p>
          <a:p>
            <a:pPr marL="990600" lvl="1" indent="-533400">
              <a:buFontTx/>
              <a:buNone/>
            </a:pPr>
            <a:endParaRPr lang="en-US"/>
          </a:p>
        </p:txBody>
      </p:sp>
      <p:sp>
        <p:nvSpPr>
          <p:cNvPr id="1673220" name="Rectangle 4"/>
          <p:cNvSpPr>
            <a:spLocks noChangeArrowheads="1"/>
          </p:cNvSpPr>
          <p:nvPr/>
        </p:nvSpPr>
        <p:spPr bwMode="auto">
          <a:xfrm>
            <a:off x="457200" y="3886200"/>
            <a:ext cx="8229600" cy="2209800"/>
          </a:xfrm>
          <a:prstGeom prst="rect">
            <a:avLst/>
          </a:prstGeom>
          <a:noFill/>
          <a:ln w="9525">
            <a:noFill/>
            <a:miter lim="800000"/>
            <a:headEnd/>
            <a:tailEnd/>
          </a:ln>
          <a:effectLst/>
        </p:spPr>
        <p:txBody>
          <a:bodyPr/>
          <a:lstStyle/>
          <a:p>
            <a:pPr marL="609600" indent="-609600" algn="l">
              <a:spcBef>
                <a:spcPct val="20000"/>
              </a:spcBef>
              <a:buClrTx/>
              <a:buFontTx/>
              <a:buAutoNum type="arabicPeriod" startAt="2"/>
            </a:pPr>
            <a:endParaRPr lang="en-US" sz="2800"/>
          </a:p>
        </p:txBody>
      </p:sp>
      <p:sp>
        <p:nvSpPr>
          <p:cNvPr id="1673222" name="Text Box 6"/>
          <p:cNvSpPr txBox="1">
            <a:spLocks noChangeArrowheads="1"/>
          </p:cNvSpPr>
          <p:nvPr/>
        </p:nvSpPr>
        <p:spPr bwMode="auto">
          <a:xfrm>
            <a:off x="868363" y="2179638"/>
            <a:ext cx="503237" cy="487362"/>
          </a:xfrm>
          <a:prstGeom prst="rect">
            <a:avLst/>
          </a:prstGeom>
          <a:noFill/>
          <a:ln w="12700" algn="ctr">
            <a:noFill/>
            <a:miter lim="800000"/>
            <a:headEnd/>
            <a:tailEnd/>
          </a:ln>
          <a:effectLst/>
        </p:spPr>
        <p:txBody>
          <a:bodyPr wrap="none" lIns="92075" tIns="0" rIns="92075" bIns="0">
            <a:spAutoFit/>
          </a:bodyPr>
          <a:lstStyle/>
          <a:p>
            <a:r>
              <a:rPr lang="en-US" b="1">
                <a:sym typeface="Wingdings" pitchFamily="2" charset="2"/>
              </a:rPr>
              <a:t></a:t>
            </a:r>
          </a:p>
        </p:txBody>
      </p:sp>
      <p:sp>
        <p:nvSpPr>
          <p:cNvPr id="1673223" name="Text Box 7"/>
          <p:cNvSpPr txBox="1">
            <a:spLocks noChangeArrowheads="1"/>
          </p:cNvSpPr>
          <p:nvPr/>
        </p:nvSpPr>
        <p:spPr bwMode="auto">
          <a:xfrm>
            <a:off x="228600" y="6477000"/>
            <a:ext cx="798513" cy="182563"/>
          </a:xfrm>
          <a:prstGeom prst="rect">
            <a:avLst/>
          </a:prstGeom>
          <a:noFill/>
          <a:ln w="12700" algn="ctr">
            <a:noFill/>
            <a:miter lim="800000"/>
            <a:headEnd/>
            <a:tailEnd/>
          </a:ln>
          <a:effectLst/>
        </p:spPr>
        <p:txBody>
          <a:bodyPr wrap="none" lIns="92075" tIns="0" rIns="92075" bIns="0">
            <a:spAutoFit/>
          </a:bodyPr>
          <a:lstStyle/>
          <a:p>
            <a:r>
              <a:rPr lang="en-US" sz="1200"/>
              <a:t>D3L3_p9</a:t>
            </a:r>
          </a:p>
        </p:txBody>
      </p:sp>
      <p:sp>
        <p:nvSpPr>
          <p:cNvPr id="1673224" name="Text Box 8"/>
          <p:cNvSpPr txBox="1">
            <a:spLocks noChangeArrowheads="1"/>
          </p:cNvSpPr>
          <p:nvPr/>
        </p:nvSpPr>
        <p:spPr bwMode="auto">
          <a:xfrm>
            <a:off x="868363" y="4770438"/>
            <a:ext cx="503237" cy="487362"/>
          </a:xfrm>
          <a:prstGeom prst="rect">
            <a:avLst/>
          </a:prstGeom>
          <a:noFill/>
          <a:ln w="12700" algn="ctr">
            <a:noFill/>
            <a:miter lim="800000"/>
            <a:headEnd/>
            <a:tailEnd/>
          </a:ln>
          <a:effectLst/>
        </p:spPr>
        <p:txBody>
          <a:bodyPr wrap="none" lIns="92075" tIns="0" rIns="92075" bIns="0">
            <a:spAutoFit/>
          </a:bodyPr>
          <a:lstStyle/>
          <a:p>
            <a:r>
              <a:rPr lang="en-US" b="1">
                <a:sym typeface="Wingdings" pitchFamily="2" charset="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73222"/>
                                        </p:tgtEl>
                                        <p:attrNameLst>
                                          <p:attrName>style.visibility</p:attrName>
                                        </p:attrNameLst>
                                      </p:cBhvr>
                                      <p:to>
                                        <p:strVal val="visible"/>
                                      </p:to>
                                    </p:set>
                                    <p:animEffect transition="in" filter="box(in)">
                                      <p:cBhvr>
                                        <p:cTn id="7" dur="1000"/>
                                        <p:tgtEl>
                                          <p:spTgt spid="167322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73224"/>
                                        </p:tgtEl>
                                        <p:attrNameLst>
                                          <p:attrName>style.visibility</p:attrName>
                                        </p:attrNameLst>
                                      </p:cBhvr>
                                      <p:to>
                                        <p:strVal val="visible"/>
                                      </p:to>
                                    </p:set>
                                    <p:animEffect transition="in" filter="blinds(horizontal)">
                                      <p:cBhvr>
                                        <p:cTn id="12" dur="1000"/>
                                        <p:tgtEl>
                                          <p:spTgt spid="16732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3222" grpId="0"/>
      <p:bldP spid="167322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5266" name="Rectangle 2"/>
          <p:cNvSpPr>
            <a:spLocks noGrp="1" noChangeArrowheads="1"/>
          </p:cNvSpPr>
          <p:nvPr>
            <p:ph type="title"/>
          </p:nvPr>
        </p:nvSpPr>
        <p:spPr bwMode="auto">
          <a:xfrm>
            <a:off x="1219200" y="228600"/>
            <a:ext cx="6705600" cy="685800"/>
          </a:xfrm>
          <a:noFill/>
          <a:ln>
            <a:miter lim="800000"/>
            <a:headEnd/>
            <a:tailEnd/>
          </a:ln>
        </p:spPr>
        <p:txBody>
          <a:bodyPr vert="horz" wrap="square" lIns="91440" tIns="0" rIns="91440" bIns="0" numCol="1" anchor="t" anchorCtr="0" compatLnSpc="1">
            <a:prstTxWarp prst="textNoShape">
              <a:avLst/>
            </a:prstTxWarp>
          </a:bodyPr>
          <a:lstStyle/>
          <a:p>
            <a:r>
              <a:rPr lang="en-US" sz="3600"/>
              <a:t>Lesson 4: Indirect Activity Allocation, Target = Actual, and Templates</a:t>
            </a:r>
          </a:p>
        </p:txBody>
      </p:sp>
      <p:sp>
        <p:nvSpPr>
          <p:cNvPr id="1675267" name="Rectangle 3"/>
          <p:cNvSpPr>
            <a:spLocks noGrp="1" noChangeArrowheads="1"/>
          </p:cNvSpPr>
          <p:nvPr>
            <p:ph type="body" idx="1"/>
          </p:nvPr>
        </p:nvSpPr>
        <p:spPr bwMode="auto">
          <a:xfrm>
            <a:off x="457200" y="2133600"/>
            <a:ext cx="8229600" cy="3200400"/>
          </a:xfrm>
          <a:noFill/>
          <a:ln>
            <a:miter lim="800000"/>
            <a:headEnd/>
            <a:tailEnd/>
          </a:ln>
        </p:spPr>
        <p:txBody>
          <a:bodyPr vert="horz" wrap="square" lIns="91440" tIns="45720" rIns="91440" bIns="45720" numCol="1" anchor="t" anchorCtr="0" compatLnSpc="1">
            <a:prstTxWarp prst="textNoShape">
              <a:avLst/>
            </a:prstTxWarp>
          </a:bodyPr>
          <a:lstStyle/>
          <a:p>
            <a:pPr>
              <a:buFontTx/>
              <a:buNone/>
            </a:pPr>
            <a:r>
              <a:rPr lang="en-US" b="1"/>
              <a:t>Objective(s):</a:t>
            </a:r>
          </a:p>
          <a:p>
            <a:r>
              <a:rPr lang="en-US" sz="2800"/>
              <a:t>Understand more advanced costing assignment methods</a:t>
            </a:r>
          </a:p>
          <a:p>
            <a:r>
              <a:rPr lang="en-US" sz="2800"/>
              <a:t>Know when to use these different methods</a:t>
            </a:r>
          </a:p>
        </p:txBody>
      </p:sp>
      <p:sp>
        <p:nvSpPr>
          <p:cNvPr id="1675268" name="Text Box 4"/>
          <p:cNvSpPr txBox="1">
            <a:spLocks noChangeArrowheads="1"/>
          </p:cNvSpPr>
          <p:nvPr/>
        </p:nvSpPr>
        <p:spPr bwMode="auto">
          <a:xfrm>
            <a:off x="228600" y="6477000"/>
            <a:ext cx="798513" cy="182563"/>
          </a:xfrm>
          <a:prstGeom prst="rect">
            <a:avLst/>
          </a:prstGeom>
          <a:noFill/>
          <a:ln w="12700" algn="ctr">
            <a:noFill/>
            <a:miter lim="800000"/>
            <a:headEnd/>
            <a:tailEnd/>
          </a:ln>
          <a:effectLst/>
        </p:spPr>
        <p:txBody>
          <a:bodyPr wrap="none" lIns="92075" tIns="0" rIns="92075" bIns="0">
            <a:spAutoFit/>
          </a:bodyPr>
          <a:lstStyle/>
          <a:p>
            <a:r>
              <a:rPr lang="en-US" sz="1200"/>
              <a:t>D3L4_p1</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7810" name="Rectangle 2"/>
          <p:cNvSpPr>
            <a:spLocks noGrp="1" noChangeArrowheads="1"/>
          </p:cNvSpPr>
          <p:nvPr>
            <p:ph type="title"/>
          </p:nvPr>
        </p:nvSpPr>
        <p:spPr bwMode="auto">
          <a:xfrm>
            <a:off x="1219200" y="228600"/>
            <a:ext cx="6705600" cy="685800"/>
          </a:xfrm>
          <a:noFill/>
          <a:ln>
            <a:miter lim="800000"/>
            <a:headEnd/>
            <a:tailEnd/>
          </a:ln>
        </p:spPr>
        <p:txBody>
          <a:bodyPr vert="horz" wrap="square" lIns="91440" tIns="0" rIns="91440" bIns="0" numCol="1" anchor="t" anchorCtr="0" compatLnSpc="1">
            <a:prstTxWarp prst="textNoShape">
              <a:avLst/>
            </a:prstTxWarp>
          </a:bodyPr>
          <a:lstStyle/>
          <a:p>
            <a:r>
              <a:rPr lang="en-US" sz="3600"/>
              <a:t>Lesson 1: Cost</a:t>
            </a:r>
            <a:br>
              <a:rPr lang="en-US" sz="3600"/>
            </a:br>
            <a:r>
              <a:rPr lang="en-US" sz="3600"/>
              <a:t>Assignments Overview</a:t>
            </a:r>
          </a:p>
        </p:txBody>
      </p:sp>
      <p:sp>
        <p:nvSpPr>
          <p:cNvPr id="1527811" name="Rectangle 3"/>
          <p:cNvSpPr>
            <a:spLocks noGrp="1" noChangeArrowheads="1"/>
          </p:cNvSpPr>
          <p:nvPr>
            <p:ph type="body" idx="1"/>
          </p:nvPr>
        </p:nvSpPr>
        <p:spPr bwMode="auto">
          <a:xfrm>
            <a:off x="457200" y="1600200"/>
            <a:ext cx="8229600" cy="3733800"/>
          </a:xfrm>
          <a:noFill/>
          <a:ln>
            <a:miter lim="800000"/>
            <a:headEnd/>
            <a:tailEnd/>
          </a:ln>
        </p:spPr>
        <p:txBody>
          <a:bodyPr vert="horz" wrap="square" lIns="91440" tIns="45720" rIns="91440" bIns="45720" numCol="1" anchor="t" anchorCtr="0" compatLnSpc="1">
            <a:prstTxWarp prst="textNoShape">
              <a:avLst/>
            </a:prstTxWarp>
          </a:bodyPr>
          <a:lstStyle/>
          <a:p>
            <a:pPr>
              <a:buFontTx/>
              <a:buNone/>
            </a:pPr>
            <a:r>
              <a:rPr lang="en-US" b="1"/>
              <a:t>Objective(s):</a:t>
            </a:r>
          </a:p>
          <a:p>
            <a:r>
              <a:rPr lang="en-US"/>
              <a:t>To provide a high level understanding of the types of cost assignments</a:t>
            </a:r>
          </a:p>
          <a:p>
            <a:r>
              <a:rPr lang="en-US"/>
              <a:t>To understand what allocations and assignment are used for</a:t>
            </a:r>
          </a:p>
          <a:p>
            <a:endParaRPr lang="en-US"/>
          </a:p>
        </p:txBody>
      </p:sp>
      <p:sp>
        <p:nvSpPr>
          <p:cNvPr id="1527812" name="Text Box 4"/>
          <p:cNvSpPr txBox="1">
            <a:spLocks noChangeArrowheads="1"/>
          </p:cNvSpPr>
          <p:nvPr/>
        </p:nvSpPr>
        <p:spPr bwMode="auto">
          <a:xfrm>
            <a:off x="228600" y="6477000"/>
            <a:ext cx="798513" cy="182563"/>
          </a:xfrm>
          <a:prstGeom prst="rect">
            <a:avLst/>
          </a:prstGeom>
          <a:noFill/>
          <a:ln w="12700" algn="ctr">
            <a:noFill/>
            <a:miter lim="800000"/>
            <a:headEnd/>
            <a:tailEnd/>
          </a:ln>
          <a:effectLst/>
        </p:spPr>
        <p:txBody>
          <a:bodyPr wrap="none" lIns="92075" tIns="0" rIns="92075" bIns="0">
            <a:spAutoFit/>
          </a:bodyPr>
          <a:lstStyle/>
          <a:p>
            <a:r>
              <a:rPr lang="en-US" sz="1200"/>
              <a:t>D3L1_p3</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7314" name="Rectangle 2"/>
          <p:cNvSpPr>
            <a:spLocks noGrp="1" noChangeArrowheads="1"/>
          </p:cNvSpPr>
          <p:nvPr>
            <p:ph type="title"/>
          </p:nvPr>
        </p:nvSpPr>
        <p:spPr bwMode="auto">
          <a:xfrm>
            <a:off x="1219200" y="228600"/>
            <a:ext cx="6705600" cy="487363"/>
          </a:xfrm>
          <a:noFill/>
          <a:ln w="76200" cmpd="tri" algn="ctr">
            <a:miter lim="800000"/>
            <a:headEnd/>
            <a:tailEnd/>
          </a:ln>
        </p:spPr>
        <p:txBody>
          <a:bodyPr vert="horz" wrap="square" lIns="92075" tIns="0" rIns="92075" bIns="0" numCol="1" anchor="t" anchorCtr="0" compatLnSpc="1">
            <a:prstTxWarp prst="textNoShape">
              <a:avLst/>
            </a:prstTxWarp>
            <a:spAutoFit/>
          </a:bodyPr>
          <a:lstStyle/>
          <a:p>
            <a:pPr>
              <a:buClr>
                <a:schemeClr val="tx1"/>
              </a:buClr>
            </a:pPr>
            <a:r>
              <a:rPr lang="en-US" sz="3200"/>
              <a:t>Cost Assignment - Imputed</a:t>
            </a:r>
          </a:p>
        </p:txBody>
      </p:sp>
      <p:sp>
        <p:nvSpPr>
          <p:cNvPr id="1677315" name="Text Box 3"/>
          <p:cNvSpPr txBox="1">
            <a:spLocks noChangeArrowheads="1"/>
          </p:cNvSpPr>
          <p:nvPr/>
        </p:nvSpPr>
        <p:spPr bwMode="auto">
          <a:xfrm>
            <a:off x="228600" y="6477000"/>
            <a:ext cx="798513" cy="182563"/>
          </a:xfrm>
          <a:prstGeom prst="rect">
            <a:avLst/>
          </a:prstGeom>
          <a:noFill/>
          <a:ln w="12700" algn="ctr">
            <a:noFill/>
            <a:miter lim="800000"/>
            <a:headEnd/>
            <a:tailEnd/>
          </a:ln>
          <a:effectLst/>
        </p:spPr>
        <p:txBody>
          <a:bodyPr wrap="none" lIns="92075" tIns="0" rIns="92075" bIns="0">
            <a:spAutoFit/>
          </a:bodyPr>
          <a:lstStyle/>
          <a:p>
            <a:r>
              <a:rPr lang="en-US" sz="1200"/>
              <a:t>D3L4_p2</a:t>
            </a:r>
          </a:p>
        </p:txBody>
      </p:sp>
      <p:sp>
        <p:nvSpPr>
          <p:cNvPr id="1677316" name="Rectangle 4"/>
          <p:cNvSpPr>
            <a:spLocks noChangeArrowheads="1"/>
          </p:cNvSpPr>
          <p:nvPr/>
        </p:nvSpPr>
        <p:spPr bwMode="auto">
          <a:xfrm>
            <a:off x="304800" y="1447800"/>
            <a:ext cx="8610600" cy="4876800"/>
          </a:xfrm>
          <a:prstGeom prst="rect">
            <a:avLst/>
          </a:prstGeom>
          <a:noFill/>
          <a:ln w="9525">
            <a:noFill/>
            <a:miter lim="800000"/>
            <a:headEnd/>
            <a:tailEnd/>
          </a:ln>
          <a:effectLst/>
        </p:spPr>
        <p:txBody>
          <a:bodyPr/>
          <a:lstStyle/>
          <a:p>
            <a:pPr algn="l">
              <a:lnSpc>
                <a:spcPct val="90000"/>
              </a:lnSpc>
              <a:spcBef>
                <a:spcPct val="20000"/>
              </a:spcBef>
              <a:buClrTx/>
            </a:pPr>
            <a:r>
              <a:rPr lang="en-US"/>
              <a:t>There are three additional cost assignment methods which can be utilized when the direct activity allocation relationship is not known</a:t>
            </a:r>
            <a:r>
              <a:rPr lang="en-US" sz="2800"/>
              <a:t>:</a:t>
            </a:r>
          </a:p>
          <a:p>
            <a:pPr algn="l">
              <a:lnSpc>
                <a:spcPct val="90000"/>
              </a:lnSpc>
              <a:spcBef>
                <a:spcPct val="20000"/>
              </a:spcBef>
              <a:buClrTx/>
            </a:pPr>
            <a:endParaRPr lang="en-US" sz="1800"/>
          </a:p>
          <a:p>
            <a:pPr marL="742950" lvl="1" indent="-285750" algn="l">
              <a:lnSpc>
                <a:spcPct val="90000"/>
              </a:lnSpc>
              <a:spcBef>
                <a:spcPct val="20000"/>
              </a:spcBef>
              <a:spcAft>
                <a:spcPct val="25000"/>
              </a:spcAft>
              <a:buClrTx/>
              <a:buFontTx/>
              <a:buChar char="•"/>
            </a:pPr>
            <a:r>
              <a:rPr lang="en-US" sz="2800" b="1"/>
              <a:t>Indirect Activity Allocation</a:t>
            </a:r>
            <a:r>
              <a:rPr lang="en-US" sz="2800"/>
              <a:t> – Imputes/ Calculates the sender quantity based on the receiver quantities </a:t>
            </a:r>
            <a:r>
              <a:rPr lang="en-US" sz="2800" u="sng"/>
              <a:t>through cycles</a:t>
            </a:r>
          </a:p>
          <a:p>
            <a:pPr marL="742950" lvl="1" indent="-285750" algn="l">
              <a:lnSpc>
                <a:spcPct val="90000"/>
              </a:lnSpc>
              <a:spcBef>
                <a:spcPct val="20000"/>
              </a:spcBef>
              <a:spcAft>
                <a:spcPct val="25000"/>
              </a:spcAft>
              <a:buClrTx/>
              <a:buFontTx/>
              <a:buChar char="•"/>
            </a:pPr>
            <a:r>
              <a:rPr lang="en-US" sz="2800" b="1"/>
              <a:t>Target = Actual</a:t>
            </a:r>
            <a:r>
              <a:rPr lang="en-US" sz="2800"/>
              <a:t> – Imputes the sender quantity based on the receiver quantity through </a:t>
            </a:r>
            <a:r>
              <a:rPr lang="en-US" sz="2800" u="sng"/>
              <a:t>planning</a:t>
            </a:r>
          </a:p>
          <a:p>
            <a:pPr marL="742950" lvl="1" indent="-285750" algn="l">
              <a:lnSpc>
                <a:spcPct val="90000"/>
              </a:lnSpc>
              <a:spcBef>
                <a:spcPct val="20000"/>
              </a:spcBef>
              <a:spcAft>
                <a:spcPct val="25000"/>
              </a:spcAft>
              <a:buClrTx/>
              <a:buFontTx/>
              <a:buChar char="•"/>
            </a:pPr>
            <a:r>
              <a:rPr lang="en-US" sz="2800" b="1"/>
              <a:t>Template</a:t>
            </a:r>
            <a:r>
              <a:rPr lang="en-US" sz="2800"/>
              <a:t> – Imputes/Calculates sender quantity based on receiver information through </a:t>
            </a:r>
            <a:r>
              <a:rPr lang="en-US" sz="2800" u="sng"/>
              <a:t>rules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62" name="Rectangle 2"/>
          <p:cNvSpPr>
            <a:spLocks noChangeArrowheads="1"/>
          </p:cNvSpPr>
          <p:nvPr/>
        </p:nvSpPr>
        <p:spPr bwMode="auto">
          <a:xfrm>
            <a:off x="533400" y="2438400"/>
            <a:ext cx="8229600" cy="3886200"/>
          </a:xfrm>
          <a:prstGeom prst="rect">
            <a:avLst/>
          </a:prstGeom>
          <a:noFill/>
          <a:ln w="9525">
            <a:noFill/>
            <a:miter lim="800000"/>
            <a:headEnd/>
            <a:tailEnd/>
          </a:ln>
          <a:effectLst/>
        </p:spPr>
        <p:txBody>
          <a:bodyPr/>
          <a:lstStyle/>
          <a:p>
            <a:pPr marL="342900" indent="-342900" algn="l">
              <a:lnSpc>
                <a:spcPct val="80000"/>
              </a:lnSpc>
              <a:spcBef>
                <a:spcPct val="20000"/>
              </a:spcBef>
              <a:buClrTx/>
              <a:buFontTx/>
              <a:buChar char="•"/>
            </a:pPr>
            <a:endParaRPr lang="en-US" sz="2000"/>
          </a:p>
        </p:txBody>
      </p:sp>
      <p:sp>
        <p:nvSpPr>
          <p:cNvPr id="1679363" name="Rectangle 3"/>
          <p:cNvSpPr>
            <a:spLocks noChangeArrowheads="1"/>
          </p:cNvSpPr>
          <p:nvPr/>
        </p:nvSpPr>
        <p:spPr bwMode="blackWhite">
          <a:xfrm>
            <a:off x="444500" y="1373188"/>
            <a:ext cx="8229600" cy="379412"/>
          </a:xfrm>
          <a:prstGeom prst="rect">
            <a:avLst/>
          </a:prstGeom>
          <a:solidFill>
            <a:srgbClr val="CC0000"/>
          </a:solidFill>
          <a:ln w="12700">
            <a:solidFill>
              <a:schemeClr val="tx1"/>
            </a:solidFill>
            <a:miter lim="800000"/>
            <a:headEnd/>
            <a:tailEnd/>
          </a:ln>
          <a:effectLst/>
        </p:spPr>
        <p:txBody>
          <a:bodyPr lIns="92075" tIns="46038" rIns="92075" bIns="46038">
            <a:spAutoFit/>
          </a:bodyPr>
          <a:lstStyle/>
          <a:p>
            <a:pPr algn="l" eaLnBrk="0" hangingPunct="0">
              <a:buClrTx/>
            </a:pPr>
            <a:r>
              <a:rPr lang="en-US" sz="1800" b="1">
                <a:solidFill>
                  <a:schemeClr val="bg1"/>
                </a:solidFill>
                <a:latin typeface="Times New Roman" pitchFamily="18" charset="0"/>
                <a:cs typeface="Arial" charset="0"/>
              </a:rPr>
              <a:t>Definition </a:t>
            </a:r>
          </a:p>
        </p:txBody>
      </p:sp>
      <p:sp>
        <p:nvSpPr>
          <p:cNvPr id="1679364" name="Rectangle 4"/>
          <p:cNvSpPr>
            <a:spLocks noChangeArrowheads="1"/>
          </p:cNvSpPr>
          <p:nvPr/>
        </p:nvSpPr>
        <p:spPr bwMode="blackWhite">
          <a:xfrm>
            <a:off x="444500" y="1739900"/>
            <a:ext cx="8229600" cy="928688"/>
          </a:xfrm>
          <a:prstGeom prst="rect">
            <a:avLst/>
          </a:prstGeom>
          <a:solidFill>
            <a:schemeClr val="bg1"/>
          </a:solidFill>
          <a:ln w="12700">
            <a:solidFill>
              <a:schemeClr val="tx1"/>
            </a:solidFill>
            <a:miter lim="800000"/>
            <a:headEnd/>
            <a:tailEnd/>
          </a:ln>
          <a:effectLst/>
        </p:spPr>
        <p:txBody>
          <a:bodyPr lIns="92075" tIns="46038" rIns="92075" bIns="46038">
            <a:spAutoFit/>
          </a:bodyPr>
          <a:lstStyle/>
          <a:p>
            <a:pPr algn="l">
              <a:buClrTx/>
            </a:pPr>
            <a:r>
              <a:rPr lang="en-US" sz="1800" b="1" i="1">
                <a:solidFill>
                  <a:srgbClr val="000000"/>
                </a:solidFill>
                <a:latin typeface="Times New Roman" pitchFamily="18" charset="0"/>
                <a:cs typeface="Arial" charset="0"/>
              </a:rPr>
              <a:t>The allocation of quantities (rather than dollars) using the cycle-supported allocation basis such as fixed portion, fixed percentage, and so on. Has ability to inversely determine a sender quantity based on receiver information.</a:t>
            </a:r>
          </a:p>
        </p:txBody>
      </p:sp>
      <p:sp>
        <p:nvSpPr>
          <p:cNvPr id="1679365" name="Rectangle 5"/>
          <p:cNvSpPr>
            <a:spLocks noGrp="1" noChangeArrowheads="1"/>
          </p:cNvSpPr>
          <p:nvPr>
            <p:ph type="title"/>
          </p:nvPr>
        </p:nvSpPr>
        <p:spPr bwMode="auto">
          <a:xfrm>
            <a:off x="1219200" y="228600"/>
            <a:ext cx="6705600" cy="762000"/>
          </a:xfrm>
          <a:noFill/>
          <a:ln>
            <a:miter lim="800000"/>
            <a:headEnd/>
            <a:tailEnd/>
          </a:ln>
        </p:spPr>
        <p:txBody>
          <a:bodyPr vert="horz" wrap="square" lIns="91440" tIns="0" rIns="91440" bIns="0" numCol="1" anchor="t" anchorCtr="0" compatLnSpc="1">
            <a:prstTxWarp prst="textNoShape">
              <a:avLst/>
            </a:prstTxWarp>
          </a:bodyPr>
          <a:lstStyle/>
          <a:p>
            <a:r>
              <a:rPr lang="en-US" sz="3200"/>
              <a:t>Indirect Activity Allocation</a:t>
            </a:r>
            <a:endParaRPr lang="en-US" sz="3200">
              <a:solidFill>
                <a:srgbClr val="FF0000"/>
              </a:solidFill>
            </a:endParaRPr>
          </a:p>
        </p:txBody>
      </p:sp>
      <p:graphicFrame>
        <p:nvGraphicFramePr>
          <p:cNvPr id="1679366" name="Group 6"/>
          <p:cNvGraphicFramePr>
            <a:graphicFrameLocks noGrp="1"/>
          </p:cNvGraphicFramePr>
          <p:nvPr/>
        </p:nvGraphicFramePr>
        <p:xfrm>
          <a:off x="685800" y="3814763"/>
          <a:ext cx="2438400" cy="833438"/>
        </p:xfrm>
        <a:graphic>
          <a:graphicData uri="http://schemas.openxmlformats.org/drawingml/2006/table">
            <a:tbl>
              <a:tblPr/>
              <a:tblGrid>
                <a:gridCol w="2438400"/>
              </a:tblGrid>
              <a:tr h="833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500" b="1"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2ABM0008:</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DIRECTOR (DOL)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bl>
          </a:graphicData>
        </a:graphic>
      </p:graphicFrame>
      <p:grpSp>
        <p:nvGrpSpPr>
          <p:cNvPr id="1679372" name="Group 12"/>
          <p:cNvGrpSpPr>
            <a:grpSpLocks/>
          </p:cNvGrpSpPr>
          <p:nvPr/>
        </p:nvGrpSpPr>
        <p:grpSpPr bwMode="auto">
          <a:xfrm>
            <a:off x="2760663" y="4394200"/>
            <a:ext cx="896937" cy="869950"/>
            <a:chOff x="2075" y="3004"/>
            <a:chExt cx="565" cy="548"/>
          </a:xfrm>
        </p:grpSpPr>
        <p:sp>
          <p:nvSpPr>
            <p:cNvPr id="1679373" name="Freeform 13"/>
            <p:cNvSpPr>
              <a:spLocks/>
            </p:cNvSpPr>
            <p:nvPr/>
          </p:nvSpPr>
          <p:spPr bwMode="auto">
            <a:xfrm>
              <a:off x="2075" y="3004"/>
              <a:ext cx="565" cy="548"/>
            </a:xfrm>
            <a:custGeom>
              <a:avLst/>
              <a:gdLst/>
              <a:ahLst/>
              <a:cxnLst>
                <a:cxn ang="0">
                  <a:pos x="0" y="290"/>
                </a:cxn>
                <a:cxn ang="0">
                  <a:pos x="274" y="0"/>
                </a:cxn>
                <a:cxn ang="0">
                  <a:pos x="547" y="290"/>
                </a:cxn>
                <a:cxn ang="0">
                  <a:pos x="274" y="580"/>
                </a:cxn>
                <a:cxn ang="0">
                  <a:pos x="0" y="290"/>
                </a:cxn>
              </a:cxnLst>
              <a:rect l="0" t="0" r="r" b="b"/>
              <a:pathLst>
                <a:path w="547" h="580">
                  <a:moveTo>
                    <a:pt x="0" y="290"/>
                  </a:moveTo>
                  <a:lnTo>
                    <a:pt x="274" y="0"/>
                  </a:lnTo>
                  <a:lnTo>
                    <a:pt x="547" y="290"/>
                  </a:lnTo>
                  <a:lnTo>
                    <a:pt x="274" y="580"/>
                  </a:lnTo>
                  <a:lnTo>
                    <a:pt x="0" y="290"/>
                  </a:lnTo>
                  <a:close/>
                </a:path>
              </a:pathLst>
            </a:custGeom>
            <a:solidFill>
              <a:srgbClr val="CCFFCC"/>
            </a:solidFill>
            <a:ln w="9525">
              <a:solidFill>
                <a:schemeClr val="tx1"/>
              </a:solidFill>
              <a:round/>
              <a:headEnd/>
              <a:tailEnd/>
            </a:ln>
          </p:spPr>
          <p:txBody>
            <a:bodyPr/>
            <a:lstStyle/>
            <a:p>
              <a:endParaRPr lang="en-US"/>
            </a:p>
          </p:txBody>
        </p:sp>
        <p:sp>
          <p:nvSpPr>
            <p:cNvPr id="1679374" name="Text Box 14"/>
            <p:cNvSpPr txBox="1">
              <a:spLocks noChangeArrowheads="1"/>
            </p:cNvSpPr>
            <p:nvPr/>
          </p:nvSpPr>
          <p:spPr bwMode="blackWhite">
            <a:xfrm>
              <a:off x="2089" y="3180"/>
              <a:ext cx="527" cy="192"/>
            </a:xfrm>
            <a:prstGeom prst="rect">
              <a:avLst/>
            </a:prstGeom>
            <a:noFill/>
            <a:ln w="12700" algn="ctr">
              <a:noFill/>
              <a:miter lim="800000"/>
              <a:headEnd/>
              <a:tailEnd/>
            </a:ln>
            <a:effectLst/>
          </p:spPr>
          <p:txBody>
            <a:bodyPr wrap="none" lIns="92075" tIns="46038" rIns="92075" bIns="46038">
              <a:spAutoFit/>
            </a:bodyPr>
            <a:lstStyle/>
            <a:p>
              <a:pPr marL="342900" indent="-342900" eaLnBrk="0" hangingPunct="0">
                <a:spcAft>
                  <a:spcPts val="200"/>
                </a:spcAft>
                <a:buFont typeface="Monotype Sorts" pitchFamily="2" charset="2"/>
                <a:buNone/>
              </a:pPr>
              <a:r>
                <a:rPr lang="en-US" sz="1400" b="1">
                  <a:cs typeface="Times New Roman" pitchFamily="18" charset="0"/>
                </a:rPr>
                <a:t> CIV HR</a:t>
              </a:r>
              <a:endParaRPr lang="en-US" sz="1400" b="1">
                <a:solidFill>
                  <a:srgbClr val="000000"/>
                </a:solidFill>
                <a:cs typeface="Times New Roman" pitchFamily="18" charset="0"/>
              </a:endParaRPr>
            </a:p>
          </p:txBody>
        </p:sp>
      </p:grpSp>
      <p:graphicFrame>
        <p:nvGraphicFramePr>
          <p:cNvPr id="1679375" name="Group 15"/>
          <p:cNvGraphicFramePr>
            <a:graphicFrameLocks noGrp="1"/>
          </p:cNvGraphicFramePr>
          <p:nvPr/>
        </p:nvGraphicFramePr>
        <p:xfrm>
          <a:off x="4800600" y="3549650"/>
          <a:ext cx="3048000" cy="946150"/>
        </p:xfrm>
        <a:graphic>
          <a:graphicData uri="http://schemas.openxmlformats.org/drawingml/2006/table">
            <a:tbl>
              <a:tblPr/>
              <a:tblGrid>
                <a:gridCol w="3048000"/>
              </a:tblGrid>
              <a:tr h="946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2ABM0066:</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CONSOLIDATED ISSUE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FACILITIY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bl>
          </a:graphicData>
        </a:graphic>
      </p:graphicFrame>
      <p:grpSp>
        <p:nvGrpSpPr>
          <p:cNvPr id="1679381" name="Group 21"/>
          <p:cNvGrpSpPr>
            <a:grpSpLocks/>
          </p:cNvGrpSpPr>
          <p:nvPr/>
        </p:nvGrpSpPr>
        <p:grpSpPr bwMode="auto">
          <a:xfrm>
            <a:off x="7467600" y="4159250"/>
            <a:ext cx="896938" cy="869950"/>
            <a:chOff x="2075" y="3004"/>
            <a:chExt cx="565" cy="548"/>
          </a:xfrm>
        </p:grpSpPr>
        <p:sp>
          <p:nvSpPr>
            <p:cNvPr id="1679382" name="Freeform 22"/>
            <p:cNvSpPr>
              <a:spLocks/>
            </p:cNvSpPr>
            <p:nvPr/>
          </p:nvSpPr>
          <p:spPr bwMode="auto">
            <a:xfrm>
              <a:off x="2075" y="3004"/>
              <a:ext cx="565" cy="548"/>
            </a:xfrm>
            <a:custGeom>
              <a:avLst/>
              <a:gdLst/>
              <a:ahLst/>
              <a:cxnLst>
                <a:cxn ang="0">
                  <a:pos x="0" y="290"/>
                </a:cxn>
                <a:cxn ang="0">
                  <a:pos x="274" y="0"/>
                </a:cxn>
                <a:cxn ang="0">
                  <a:pos x="547" y="290"/>
                </a:cxn>
                <a:cxn ang="0">
                  <a:pos x="274" y="580"/>
                </a:cxn>
                <a:cxn ang="0">
                  <a:pos x="0" y="290"/>
                </a:cxn>
              </a:cxnLst>
              <a:rect l="0" t="0" r="r" b="b"/>
              <a:pathLst>
                <a:path w="547" h="580">
                  <a:moveTo>
                    <a:pt x="0" y="290"/>
                  </a:moveTo>
                  <a:lnTo>
                    <a:pt x="274" y="0"/>
                  </a:lnTo>
                  <a:lnTo>
                    <a:pt x="547" y="290"/>
                  </a:lnTo>
                  <a:lnTo>
                    <a:pt x="274" y="580"/>
                  </a:lnTo>
                  <a:lnTo>
                    <a:pt x="0" y="290"/>
                  </a:lnTo>
                  <a:close/>
                </a:path>
              </a:pathLst>
            </a:custGeom>
            <a:solidFill>
              <a:srgbClr val="CCFFCC"/>
            </a:solidFill>
            <a:ln w="9525">
              <a:solidFill>
                <a:schemeClr val="tx1"/>
              </a:solidFill>
              <a:round/>
              <a:headEnd/>
              <a:tailEnd/>
            </a:ln>
          </p:spPr>
          <p:txBody>
            <a:bodyPr/>
            <a:lstStyle/>
            <a:p>
              <a:endParaRPr lang="en-US"/>
            </a:p>
          </p:txBody>
        </p:sp>
        <p:sp>
          <p:nvSpPr>
            <p:cNvPr id="1679383" name="Text Box 23"/>
            <p:cNvSpPr txBox="1">
              <a:spLocks noChangeArrowheads="1"/>
            </p:cNvSpPr>
            <p:nvPr/>
          </p:nvSpPr>
          <p:spPr bwMode="blackWhite">
            <a:xfrm>
              <a:off x="2089" y="3180"/>
              <a:ext cx="527" cy="192"/>
            </a:xfrm>
            <a:prstGeom prst="rect">
              <a:avLst/>
            </a:prstGeom>
            <a:noFill/>
            <a:ln w="12700" algn="ctr">
              <a:noFill/>
              <a:miter lim="800000"/>
              <a:headEnd/>
              <a:tailEnd/>
            </a:ln>
            <a:effectLst/>
          </p:spPr>
          <p:txBody>
            <a:bodyPr wrap="none" lIns="92075" tIns="46038" rIns="92075" bIns="46038">
              <a:spAutoFit/>
            </a:bodyPr>
            <a:lstStyle/>
            <a:p>
              <a:pPr marL="342900" indent="-342900" eaLnBrk="0" hangingPunct="0">
                <a:spcAft>
                  <a:spcPts val="200"/>
                </a:spcAft>
                <a:buFont typeface="Monotype Sorts" pitchFamily="2" charset="2"/>
                <a:buNone/>
              </a:pPr>
              <a:r>
                <a:rPr lang="en-US" sz="1400" b="1">
                  <a:cs typeface="Times New Roman" pitchFamily="18" charset="0"/>
                </a:rPr>
                <a:t> CIV HR</a:t>
              </a:r>
              <a:endParaRPr lang="en-US" sz="1400" b="1">
                <a:solidFill>
                  <a:srgbClr val="000000"/>
                </a:solidFill>
                <a:cs typeface="Times New Roman" pitchFamily="18" charset="0"/>
              </a:endParaRPr>
            </a:p>
          </p:txBody>
        </p:sp>
      </p:grpSp>
      <p:graphicFrame>
        <p:nvGraphicFramePr>
          <p:cNvPr id="1679384" name="Group 24"/>
          <p:cNvGraphicFramePr>
            <a:graphicFrameLocks noGrp="1"/>
          </p:cNvGraphicFramePr>
          <p:nvPr/>
        </p:nvGraphicFramePr>
        <p:xfrm>
          <a:off x="4800600" y="5257800"/>
          <a:ext cx="3048000" cy="990600"/>
        </p:xfrm>
        <a:graphic>
          <a:graphicData uri="http://schemas.openxmlformats.org/drawingml/2006/table">
            <a:tbl>
              <a:tblPr/>
              <a:tblGrid>
                <a:gridCol w="3048000"/>
              </a:tblGrid>
              <a:tr h="990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2ABM0070: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CIIP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ISSUE &amp; FIT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bl>
          </a:graphicData>
        </a:graphic>
      </p:graphicFrame>
      <p:grpSp>
        <p:nvGrpSpPr>
          <p:cNvPr id="1679390" name="Group 30"/>
          <p:cNvGrpSpPr>
            <a:grpSpLocks/>
          </p:cNvGrpSpPr>
          <p:nvPr/>
        </p:nvGrpSpPr>
        <p:grpSpPr bwMode="auto">
          <a:xfrm>
            <a:off x="7467600" y="5867400"/>
            <a:ext cx="896938" cy="869950"/>
            <a:chOff x="2075" y="3004"/>
            <a:chExt cx="565" cy="548"/>
          </a:xfrm>
        </p:grpSpPr>
        <p:sp>
          <p:nvSpPr>
            <p:cNvPr id="1679391" name="Freeform 31"/>
            <p:cNvSpPr>
              <a:spLocks/>
            </p:cNvSpPr>
            <p:nvPr/>
          </p:nvSpPr>
          <p:spPr bwMode="auto">
            <a:xfrm>
              <a:off x="2075" y="3004"/>
              <a:ext cx="565" cy="548"/>
            </a:xfrm>
            <a:custGeom>
              <a:avLst/>
              <a:gdLst/>
              <a:ahLst/>
              <a:cxnLst>
                <a:cxn ang="0">
                  <a:pos x="0" y="290"/>
                </a:cxn>
                <a:cxn ang="0">
                  <a:pos x="274" y="0"/>
                </a:cxn>
                <a:cxn ang="0">
                  <a:pos x="547" y="290"/>
                </a:cxn>
                <a:cxn ang="0">
                  <a:pos x="274" y="580"/>
                </a:cxn>
                <a:cxn ang="0">
                  <a:pos x="0" y="290"/>
                </a:cxn>
              </a:cxnLst>
              <a:rect l="0" t="0" r="r" b="b"/>
              <a:pathLst>
                <a:path w="547" h="580">
                  <a:moveTo>
                    <a:pt x="0" y="290"/>
                  </a:moveTo>
                  <a:lnTo>
                    <a:pt x="274" y="0"/>
                  </a:lnTo>
                  <a:lnTo>
                    <a:pt x="547" y="290"/>
                  </a:lnTo>
                  <a:lnTo>
                    <a:pt x="274" y="580"/>
                  </a:lnTo>
                  <a:lnTo>
                    <a:pt x="0" y="290"/>
                  </a:lnTo>
                  <a:close/>
                </a:path>
              </a:pathLst>
            </a:custGeom>
            <a:solidFill>
              <a:srgbClr val="CCFFCC"/>
            </a:solidFill>
            <a:ln w="9525">
              <a:solidFill>
                <a:schemeClr val="tx1"/>
              </a:solidFill>
              <a:round/>
              <a:headEnd/>
              <a:tailEnd/>
            </a:ln>
          </p:spPr>
          <p:txBody>
            <a:bodyPr/>
            <a:lstStyle/>
            <a:p>
              <a:endParaRPr lang="en-US"/>
            </a:p>
          </p:txBody>
        </p:sp>
        <p:sp>
          <p:nvSpPr>
            <p:cNvPr id="1679392" name="Text Box 32"/>
            <p:cNvSpPr txBox="1">
              <a:spLocks noChangeArrowheads="1"/>
            </p:cNvSpPr>
            <p:nvPr/>
          </p:nvSpPr>
          <p:spPr bwMode="blackWhite">
            <a:xfrm>
              <a:off x="2089" y="3180"/>
              <a:ext cx="527" cy="192"/>
            </a:xfrm>
            <a:prstGeom prst="rect">
              <a:avLst/>
            </a:prstGeom>
            <a:noFill/>
            <a:ln w="12700" algn="ctr">
              <a:noFill/>
              <a:miter lim="800000"/>
              <a:headEnd/>
              <a:tailEnd/>
            </a:ln>
            <a:effectLst/>
          </p:spPr>
          <p:txBody>
            <a:bodyPr wrap="none" lIns="92075" tIns="46038" rIns="92075" bIns="46038">
              <a:spAutoFit/>
            </a:bodyPr>
            <a:lstStyle/>
            <a:p>
              <a:pPr marL="342900" indent="-342900" eaLnBrk="0" hangingPunct="0">
                <a:spcAft>
                  <a:spcPts val="200"/>
                </a:spcAft>
                <a:buFont typeface="Monotype Sorts" pitchFamily="2" charset="2"/>
                <a:buNone/>
              </a:pPr>
              <a:r>
                <a:rPr lang="en-US" sz="1400" b="1">
                  <a:cs typeface="Times New Roman" pitchFamily="18" charset="0"/>
                </a:rPr>
                <a:t> CIV HR</a:t>
              </a:r>
              <a:endParaRPr lang="en-US" sz="1400" b="1">
                <a:solidFill>
                  <a:srgbClr val="000000"/>
                </a:solidFill>
                <a:cs typeface="Times New Roman" pitchFamily="18" charset="0"/>
              </a:endParaRPr>
            </a:p>
          </p:txBody>
        </p:sp>
      </p:grpSp>
      <p:sp>
        <p:nvSpPr>
          <p:cNvPr id="1679393" name="Text Box 33"/>
          <p:cNvSpPr txBox="1">
            <a:spLocks noChangeArrowheads="1"/>
          </p:cNvSpPr>
          <p:nvPr/>
        </p:nvSpPr>
        <p:spPr bwMode="auto">
          <a:xfrm>
            <a:off x="228600" y="6477000"/>
            <a:ext cx="798513" cy="182563"/>
          </a:xfrm>
          <a:prstGeom prst="rect">
            <a:avLst/>
          </a:prstGeom>
          <a:noFill/>
          <a:ln w="12700" algn="ctr">
            <a:noFill/>
            <a:miter lim="800000"/>
            <a:headEnd/>
            <a:tailEnd/>
          </a:ln>
          <a:effectLst/>
        </p:spPr>
        <p:txBody>
          <a:bodyPr wrap="none" lIns="92075" tIns="0" rIns="92075" bIns="0">
            <a:spAutoFit/>
          </a:bodyPr>
          <a:lstStyle/>
          <a:p>
            <a:r>
              <a:rPr lang="en-US" sz="1200"/>
              <a:t>D3L4_p3</a:t>
            </a:r>
          </a:p>
        </p:txBody>
      </p:sp>
      <p:sp>
        <p:nvSpPr>
          <p:cNvPr id="1679394" name="Line 34"/>
          <p:cNvSpPr>
            <a:spLocks noChangeShapeType="1"/>
          </p:cNvSpPr>
          <p:nvPr/>
        </p:nvSpPr>
        <p:spPr bwMode="auto">
          <a:xfrm flipV="1">
            <a:off x="3657600" y="4343400"/>
            <a:ext cx="1066800" cy="457200"/>
          </a:xfrm>
          <a:prstGeom prst="line">
            <a:avLst/>
          </a:prstGeom>
          <a:noFill/>
          <a:ln w="28575">
            <a:solidFill>
              <a:schemeClr val="tx2"/>
            </a:solidFill>
            <a:round/>
            <a:headEnd/>
            <a:tailEnd type="triangle" w="med" len="med"/>
          </a:ln>
          <a:effectLst/>
        </p:spPr>
        <p:txBody>
          <a:bodyPr lIns="92075" tIns="0" rIns="92075" bIns="0">
            <a:spAutoFit/>
          </a:bodyPr>
          <a:lstStyle/>
          <a:p>
            <a:endParaRPr lang="en-US"/>
          </a:p>
        </p:txBody>
      </p:sp>
      <p:sp>
        <p:nvSpPr>
          <p:cNvPr id="1679395" name="Line 35"/>
          <p:cNvSpPr>
            <a:spLocks noChangeShapeType="1"/>
          </p:cNvSpPr>
          <p:nvPr/>
        </p:nvSpPr>
        <p:spPr bwMode="auto">
          <a:xfrm>
            <a:off x="3657600" y="4876800"/>
            <a:ext cx="1143000" cy="533400"/>
          </a:xfrm>
          <a:prstGeom prst="line">
            <a:avLst/>
          </a:prstGeom>
          <a:noFill/>
          <a:ln w="28575">
            <a:solidFill>
              <a:schemeClr val="tx2"/>
            </a:solidFill>
            <a:round/>
            <a:headEnd/>
            <a:tailEnd type="triangle" w="med" len="med"/>
          </a:ln>
          <a:effectLst/>
        </p:spPr>
        <p:txBody>
          <a:bodyPr lIns="92075" tIns="0" rIns="92075" bIns="0">
            <a:spAutoFit/>
          </a:bodyPr>
          <a:lstStyle/>
          <a:p>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1410" name="Rectangle 2"/>
          <p:cNvSpPr>
            <a:spLocks noChangeArrowheads="1"/>
          </p:cNvSpPr>
          <p:nvPr/>
        </p:nvSpPr>
        <p:spPr bwMode="auto">
          <a:xfrm>
            <a:off x="533400" y="2743200"/>
            <a:ext cx="8229600" cy="3429000"/>
          </a:xfrm>
          <a:prstGeom prst="rect">
            <a:avLst/>
          </a:prstGeom>
          <a:noFill/>
          <a:ln w="9525">
            <a:noFill/>
            <a:miter lim="800000"/>
            <a:headEnd/>
            <a:tailEnd/>
          </a:ln>
          <a:effectLst/>
        </p:spPr>
        <p:txBody>
          <a:bodyPr/>
          <a:lstStyle/>
          <a:p>
            <a:pPr marL="342900" indent="-342900" algn="l">
              <a:lnSpc>
                <a:spcPct val="80000"/>
              </a:lnSpc>
              <a:spcBef>
                <a:spcPct val="20000"/>
              </a:spcBef>
              <a:buClrTx/>
            </a:pPr>
            <a:endParaRPr lang="en-US" sz="2000"/>
          </a:p>
        </p:txBody>
      </p:sp>
      <p:sp>
        <p:nvSpPr>
          <p:cNvPr id="1681411" name="Rectangle 3"/>
          <p:cNvSpPr>
            <a:spLocks noChangeArrowheads="1"/>
          </p:cNvSpPr>
          <p:nvPr/>
        </p:nvSpPr>
        <p:spPr bwMode="auto">
          <a:xfrm>
            <a:off x="533400" y="2438400"/>
            <a:ext cx="8229600" cy="3886200"/>
          </a:xfrm>
          <a:prstGeom prst="rect">
            <a:avLst/>
          </a:prstGeom>
          <a:noFill/>
          <a:ln w="9525">
            <a:noFill/>
            <a:miter lim="800000"/>
            <a:headEnd/>
            <a:tailEnd/>
          </a:ln>
          <a:effectLst/>
        </p:spPr>
        <p:txBody>
          <a:bodyPr/>
          <a:lstStyle/>
          <a:p>
            <a:pPr marL="342900" indent="-342900" algn="l">
              <a:lnSpc>
                <a:spcPct val="80000"/>
              </a:lnSpc>
              <a:spcBef>
                <a:spcPct val="20000"/>
              </a:spcBef>
              <a:buClrTx/>
              <a:buFontTx/>
              <a:buChar char="•"/>
            </a:pPr>
            <a:endParaRPr lang="en-US" sz="2000"/>
          </a:p>
        </p:txBody>
      </p:sp>
      <p:sp>
        <p:nvSpPr>
          <p:cNvPr id="1681412" name="Rectangle 4"/>
          <p:cNvSpPr>
            <a:spLocks noGrp="1" noChangeArrowheads="1"/>
          </p:cNvSpPr>
          <p:nvPr>
            <p:ph type="title"/>
          </p:nvPr>
        </p:nvSpPr>
        <p:spPr bwMode="auto">
          <a:xfrm>
            <a:off x="1219200" y="228600"/>
            <a:ext cx="6705600" cy="762000"/>
          </a:xfrm>
          <a:noFill/>
          <a:ln>
            <a:miter lim="800000"/>
            <a:headEnd/>
            <a:tailEnd/>
          </a:ln>
        </p:spPr>
        <p:txBody>
          <a:bodyPr vert="horz" wrap="square" lIns="91440" tIns="0" rIns="91440" bIns="0" numCol="1" anchor="t" anchorCtr="0" compatLnSpc="1">
            <a:prstTxWarp prst="textNoShape">
              <a:avLst/>
            </a:prstTxWarp>
          </a:bodyPr>
          <a:lstStyle/>
          <a:p>
            <a:r>
              <a:rPr lang="en-US" sz="3200"/>
              <a:t>Indirect Activity Allocation</a:t>
            </a:r>
            <a:endParaRPr lang="en-US" sz="3200">
              <a:solidFill>
                <a:srgbClr val="FF0000"/>
              </a:solidFill>
            </a:endParaRPr>
          </a:p>
        </p:txBody>
      </p:sp>
      <p:sp>
        <p:nvSpPr>
          <p:cNvPr id="1681413" name="Line 5"/>
          <p:cNvSpPr>
            <a:spLocks noChangeShapeType="1"/>
          </p:cNvSpPr>
          <p:nvPr/>
        </p:nvSpPr>
        <p:spPr bwMode="auto">
          <a:xfrm flipV="1">
            <a:off x="3505200" y="2292350"/>
            <a:ext cx="1295400" cy="609600"/>
          </a:xfrm>
          <a:prstGeom prst="line">
            <a:avLst/>
          </a:prstGeom>
          <a:noFill/>
          <a:ln w="12700">
            <a:solidFill>
              <a:schemeClr val="tx1"/>
            </a:solidFill>
            <a:round/>
            <a:headEnd/>
            <a:tailEnd type="triangle" w="med" len="med"/>
          </a:ln>
          <a:effectLst/>
        </p:spPr>
        <p:txBody>
          <a:bodyPr lIns="92075" tIns="0" rIns="92075" bIns="0">
            <a:spAutoFit/>
          </a:bodyPr>
          <a:lstStyle/>
          <a:p>
            <a:endParaRPr lang="en-US"/>
          </a:p>
        </p:txBody>
      </p:sp>
      <p:sp>
        <p:nvSpPr>
          <p:cNvPr id="1681414" name="Line 6"/>
          <p:cNvSpPr>
            <a:spLocks noChangeShapeType="1"/>
          </p:cNvSpPr>
          <p:nvPr/>
        </p:nvSpPr>
        <p:spPr bwMode="auto">
          <a:xfrm>
            <a:off x="3505200" y="3359150"/>
            <a:ext cx="1295400" cy="609600"/>
          </a:xfrm>
          <a:prstGeom prst="line">
            <a:avLst/>
          </a:prstGeom>
          <a:noFill/>
          <a:ln w="12700">
            <a:solidFill>
              <a:schemeClr val="tx1"/>
            </a:solidFill>
            <a:round/>
            <a:headEnd/>
            <a:tailEnd type="triangle" w="med" len="med"/>
          </a:ln>
          <a:effectLst/>
        </p:spPr>
        <p:txBody>
          <a:bodyPr lIns="92075" tIns="0" rIns="92075" bIns="0">
            <a:spAutoFit/>
          </a:bodyPr>
          <a:lstStyle/>
          <a:p>
            <a:endParaRPr lang="en-US"/>
          </a:p>
        </p:txBody>
      </p:sp>
      <p:sp>
        <p:nvSpPr>
          <p:cNvPr id="1681415" name="Oval 7"/>
          <p:cNvSpPr>
            <a:spLocks noChangeArrowheads="1"/>
          </p:cNvSpPr>
          <p:nvPr/>
        </p:nvSpPr>
        <p:spPr bwMode="auto">
          <a:xfrm>
            <a:off x="3524250" y="2286000"/>
            <a:ext cx="1155700" cy="704850"/>
          </a:xfrm>
          <a:prstGeom prst="ellipse">
            <a:avLst/>
          </a:prstGeom>
          <a:solidFill>
            <a:schemeClr val="accent1"/>
          </a:solidFill>
          <a:ln w="12700" algn="ctr">
            <a:solidFill>
              <a:schemeClr val="tx1"/>
            </a:solidFill>
            <a:round/>
            <a:headEnd/>
            <a:tailEnd/>
          </a:ln>
          <a:effectLst/>
        </p:spPr>
        <p:txBody>
          <a:bodyPr wrap="none" lIns="92075" tIns="0" rIns="92075" bIns="0" anchor="ctr">
            <a:spAutoFit/>
          </a:bodyPr>
          <a:lstStyle/>
          <a:p>
            <a:r>
              <a:rPr lang="en-US" sz="1600" b="1"/>
              <a:t>25%</a:t>
            </a:r>
          </a:p>
          <a:p>
            <a:r>
              <a:rPr lang="en-US" sz="1600" b="1"/>
              <a:t> 40 Hrs</a:t>
            </a:r>
          </a:p>
        </p:txBody>
      </p:sp>
      <p:sp>
        <p:nvSpPr>
          <p:cNvPr id="1681416" name="Oval 8"/>
          <p:cNvSpPr>
            <a:spLocks noChangeArrowheads="1"/>
          </p:cNvSpPr>
          <p:nvPr/>
        </p:nvSpPr>
        <p:spPr bwMode="auto">
          <a:xfrm>
            <a:off x="3460750" y="3371850"/>
            <a:ext cx="1233488" cy="704850"/>
          </a:xfrm>
          <a:prstGeom prst="ellipse">
            <a:avLst/>
          </a:prstGeom>
          <a:solidFill>
            <a:schemeClr val="accent1"/>
          </a:solidFill>
          <a:ln w="12700" algn="ctr">
            <a:solidFill>
              <a:schemeClr val="tx1"/>
            </a:solidFill>
            <a:round/>
            <a:headEnd/>
            <a:tailEnd/>
          </a:ln>
          <a:effectLst/>
        </p:spPr>
        <p:txBody>
          <a:bodyPr wrap="none" lIns="92075" tIns="0" rIns="92075" bIns="0" anchor="ctr">
            <a:spAutoFit/>
          </a:bodyPr>
          <a:lstStyle/>
          <a:p>
            <a:r>
              <a:rPr lang="en-US" sz="1600" b="1"/>
              <a:t>75% </a:t>
            </a:r>
          </a:p>
          <a:p>
            <a:r>
              <a:rPr lang="en-US" sz="1600" b="1"/>
              <a:t>120 Hrs</a:t>
            </a:r>
          </a:p>
        </p:txBody>
      </p:sp>
      <p:graphicFrame>
        <p:nvGraphicFramePr>
          <p:cNvPr id="1681417" name="Group 9"/>
          <p:cNvGraphicFramePr>
            <a:graphicFrameLocks noGrp="1"/>
          </p:cNvGraphicFramePr>
          <p:nvPr/>
        </p:nvGraphicFramePr>
        <p:xfrm>
          <a:off x="152400" y="1882775"/>
          <a:ext cx="2971800" cy="1170432"/>
        </p:xfrm>
        <a:graphic>
          <a:graphicData uri="http://schemas.openxmlformats.org/drawingml/2006/table">
            <a:tbl>
              <a:tblPr/>
              <a:tblGrid>
                <a:gridCol w="657225"/>
                <a:gridCol w="1249363"/>
                <a:gridCol w="836612"/>
                <a:gridCol w="228600"/>
              </a:tblGrid>
              <a:tr h="0">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2ABM0008: DIR DOL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524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Cost Element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Amount</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Perm</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6100.11B1</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$8,000</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bl>
          </a:graphicData>
        </a:graphic>
      </p:graphicFrame>
      <p:grpSp>
        <p:nvGrpSpPr>
          <p:cNvPr id="1681435" name="Group 27"/>
          <p:cNvGrpSpPr>
            <a:grpSpLocks/>
          </p:cNvGrpSpPr>
          <p:nvPr/>
        </p:nvGrpSpPr>
        <p:grpSpPr bwMode="auto">
          <a:xfrm>
            <a:off x="2760663" y="2673350"/>
            <a:ext cx="896937" cy="869950"/>
            <a:chOff x="2075" y="3004"/>
            <a:chExt cx="565" cy="548"/>
          </a:xfrm>
        </p:grpSpPr>
        <p:sp>
          <p:nvSpPr>
            <p:cNvPr id="1681436" name="Freeform 28"/>
            <p:cNvSpPr>
              <a:spLocks/>
            </p:cNvSpPr>
            <p:nvPr/>
          </p:nvSpPr>
          <p:spPr bwMode="auto">
            <a:xfrm>
              <a:off x="2075" y="3004"/>
              <a:ext cx="565" cy="548"/>
            </a:xfrm>
            <a:custGeom>
              <a:avLst/>
              <a:gdLst/>
              <a:ahLst/>
              <a:cxnLst>
                <a:cxn ang="0">
                  <a:pos x="0" y="290"/>
                </a:cxn>
                <a:cxn ang="0">
                  <a:pos x="274" y="0"/>
                </a:cxn>
                <a:cxn ang="0">
                  <a:pos x="547" y="290"/>
                </a:cxn>
                <a:cxn ang="0">
                  <a:pos x="274" y="580"/>
                </a:cxn>
                <a:cxn ang="0">
                  <a:pos x="0" y="290"/>
                </a:cxn>
              </a:cxnLst>
              <a:rect l="0" t="0" r="r" b="b"/>
              <a:pathLst>
                <a:path w="547" h="580">
                  <a:moveTo>
                    <a:pt x="0" y="290"/>
                  </a:moveTo>
                  <a:lnTo>
                    <a:pt x="274" y="0"/>
                  </a:lnTo>
                  <a:lnTo>
                    <a:pt x="547" y="290"/>
                  </a:lnTo>
                  <a:lnTo>
                    <a:pt x="274" y="580"/>
                  </a:lnTo>
                  <a:lnTo>
                    <a:pt x="0" y="290"/>
                  </a:lnTo>
                  <a:close/>
                </a:path>
              </a:pathLst>
            </a:custGeom>
            <a:solidFill>
              <a:srgbClr val="CCFFCC"/>
            </a:solidFill>
            <a:ln w="9525">
              <a:solidFill>
                <a:schemeClr val="tx1"/>
              </a:solidFill>
              <a:round/>
              <a:headEnd/>
              <a:tailEnd/>
            </a:ln>
          </p:spPr>
          <p:txBody>
            <a:bodyPr/>
            <a:lstStyle/>
            <a:p>
              <a:endParaRPr lang="en-US"/>
            </a:p>
          </p:txBody>
        </p:sp>
        <p:sp>
          <p:nvSpPr>
            <p:cNvPr id="1681437" name="Text Box 29"/>
            <p:cNvSpPr txBox="1">
              <a:spLocks noChangeArrowheads="1"/>
            </p:cNvSpPr>
            <p:nvPr/>
          </p:nvSpPr>
          <p:spPr bwMode="blackWhite">
            <a:xfrm>
              <a:off x="2089" y="3180"/>
              <a:ext cx="527" cy="192"/>
            </a:xfrm>
            <a:prstGeom prst="rect">
              <a:avLst/>
            </a:prstGeom>
            <a:noFill/>
            <a:ln w="12700" algn="ctr">
              <a:noFill/>
              <a:miter lim="800000"/>
              <a:headEnd/>
              <a:tailEnd/>
            </a:ln>
            <a:effectLst/>
          </p:spPr>
          <p:txBody>
            <a:bodyPr wrap="none" lIns="92075" tIns="46038" rIns="92075" bIns="46038">
              <a:spAutoFit/>
            </a:bodyPr>
            <a:lstStyle/>
            <a:p>
              <a:pPr marL="342900" indent="-342900" eaLnBrk="0" hangingPunct="0">
                <a:spcAft>
                  <a:spcPts val="200"/>
                </a:spcAft>
                <a:buFont typeface="Monotype Sorts" pitchFamily="2" charset="2"/>
                <a:buNone/>
              </a:pPr>
              <a:r>
                <a:rPr lang="en-US" sz="1400" b="1">
                  <a:cs typeface="Times New Roman" pitchFamily="18" charset="0"/>
                </a:rPr>
                <a:t> CIV HR</a:t>
              </a:r>
              <a:endParaRPr lang="en-US" sz="1400" b="1">
                <a:solidFill>
                  <a:srgbClr val="000000"/>
                </a:solidFill>
                <a:cs typeface="Times New Roman" pitchFamily="18" charset="0"/>
              </a:endParaRPr>
            </a:p>
          </p:txBody>
        </p:sp>
      </p:grpSp>
      <p:graphicFrame>
        <p:nvGraphicFramePr>
          <p:cNvPr id="1681438" name="Group 30"/>
          <p:cNvGraphicFramePr>
            <a:graphicFrameLocks noGrp="1"/>
          </p:cNvGraphicFramePr>
          <p:nvPr/>
        </p:nvGraphicFramePr>
        <p:xfrm>
          <a:off x="4800600" y="1828800"/>
          <a:ext cx="3657600" cy="914400"/>
        </p:xfrm>
        <a:graphic>
          <a:graphicData uri="http://schemas.openxmlformats.org/drawingml/2006/table">
            <a:tbl>
              <a:tblPr/>
              <a:tblGrid>
                <a:gridCol w="657225"/>
                <a:gridCol w="1249363"/>
                <a:gridCol w="836612"/>
                <a:gridCol w="914400"/>
              </a:tblGrid>
              <a:tr h="0">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2ABM0066: CONSOL ISSUE FAC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Cost Element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Amount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Quantity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Labor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9300.0100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bl>
          </a:graphicData>
        </a:graphic>
      </p:graphicFrame>
      <p:grpSp>
        <p:nvGrpSpPr>
          <p:cNvPr id="1681455" name="Group 47"/>
          <p:cNvGrpSpPr>
            <a:grpSpLocks/>
          </p:cNvGrpSpPr>
          <p:nvPr/>
        </p:nvGrpSpPr>
        <p:grpSpPr bwMode="auto">
          <a:xfrm>
            <a:off x="8094663" y="2438400"/>
            <a:ext cx="896937" cy="869950"/>
            <a:chOff x="2075" y="3004"/>
            <a:chExt cx="565" cy="548"/>
          </a:xfrm>
        </p:grpSpPr>
        <p:sp>
          <p:nvSpPr>
            <p:cNvPr id="1681456" name="Freeform 48"/>
            <p:cNvSpPr>
              <a:spLocks/>
            </p:cNvSpPr>
            <p:nvPr/>
          </p:nvSpPr>
          <p:spPr bwMode="auto">
            <a:xfrm>
              <a:off x="2075" y="3004"/>
              <a:ext cx="565" cy="548"/>
            </a:xfrm>
            <a:custGeom>
              <a:avLst/>
              <a:gdLst/>
              <a:ahLst/>
              <a:cxnLst>
                <a:cxn ang="0">
                  <a:pos x="0" y="290"/>
                </a:cxn>
                <a:cxn ang="0">
                  <a:pos x="274" y="0"/>
                </a:cxn>
                <a:cxn ang="0">
                  <a:pos x="547" y="290"/>
                </a:cxn>
                <a:cxn ang="0">
                  <a:pos x="274" y="580"/>
                </a:cxn>
                <a:cxn ang="0">
                  <a:pos x="0" y="290"/>
                </a:cxn>
              </a:cxnLst>
              <a:rect l="0" t="0" r="r" b="b"/>
              <a:pathLst>
                <a:path w="547" h="580">
                  <a:moveTo>
                    <a:pt x="0" y="290"/>
                  </a:moveTo>
                  <a:lnTo>
                    <a:pt x="274" y="0"/>
                  </a:lnTo>
                  <a:lnTo>
                    <a:pt x="547" y="290"/>
                  </a:lnTo>
                  <a:lnTo>
                    <a:pt x="274" y="580"/>
                  </a:lnTo>
                  <a:lnTo>
                    <a:pt x="0" y="290"/>
                  </a:lnTo>
                  <a:close/>
                </a:path>
              </a:pathLst>
            </a:custGeom>
            <a:solidFill>
              <a:srgbClr val="CCFFCC"/>
            </a:solidFill>
            <a:ln w="9525">
              <a:solidFill>
                <a:schemeClr val="tx1"/>
              </a:solidFill>
              <a:round/>
              <a:headEnd/>
              <a:tailEnd/>
            </a:ln>
          </p:spPr>
          <p:txBody>
            <a:bodyPr/>
            <a:lstStyle/>
            <a:p>
              <a:endParaRPr lang="en-US"/>
            </a:p>
          </p:txBody>
        </p:sp>
        <p:sp>
          <p:nvSpPr>
            <p:cNvPr id="1681457" name="Text Box 49"/>
            <p:cNvSpPr txBox="1">
              <a:spLocks noChangeArrowheads="1"/>
            </p:cNvSpPr>
            <p:nvPr/>
          </p:nvSpPr>
          <p:spPr bwMode="blackWhite">
            <a:xfrm>
              <a:off x="2089" y="3180"/>
              <a:ext cx="527" cy="192"/>
            </a:xfrm>
            <a:prstGeom prst="rect">
              <a:avLst/>
            </a:prstGeom>
            <a:noFill/>
            <a:ln w="12700" algn="ctr">
              <a:noFill/>
              <a:miter lim="800000"/>
              <a:headEnd/>
              <a:tailEnd/>
            </a:ln>
            <a:effectLst/>
          </p:spPr>
          <p:txBody>
            <a:bodyPr wrap="none" lIns="92075" tIns="46038" rIns="92075" bIns="46038">
              <a:spAutoFit/>
            </a:bodyPr>
            <a:lstStyle/>
            <a:p>
              <a:pPr marL="342900" indent="-342900" eaLnBrk="0" hangingPunct="0">
                <a:spcAft>
                  <a:spcPts val="200"/>
                </a:spcAft>
                <a:buFont typeface="Monotype Sorts" pitchFamily="2" charset="2"/>
                <a:buNone/>
              </a:pPr>
              <a:r>
                <a:rPr lang="en-US" sz="1400" b="1">
                  <a:cs typeface="Times New Roman" pitchFamily="18" charset="0"/>
                </a:rPr>
                <a:t> CIV HR</a:t>
              </a:r>
              <a:endParaRPr lang="en-US" sz="1400" b="1">
                <a:solidFill>
                  <a:srgbClr val="000000"/>
                </a:solidFill>
                <a:cs typeface="Times New Roman" pitchFamily="18" charset="0"/>
              </a:endParaRPr>
            </a:p>
          </p:txBody>
        </p:sp>
      </p:grpSp>
      <p:graphicFrame>
        <p:nvGraphicFramePr>
          <p:cNvPr id="1681458" name="Group 50"/>
          <p:cNvGraphicFramePr>
            <a:graphicFrameLocks noGrp="1"/>
          </p:cNvGraphicFramePr>
          <p:nvPr/>
        </p:nvGraphicFramePr>
        <p:xfrm>
          <a:off x="4800600" y="3536950"/>
          <a:ext cx="3657600" cy="914400"/>
        </p:xfrm>
        <a:graphic>
          <a:graphicData uri="http://schemas.openxmlformats.org/drawingml/2006/table">
            <a:tbl>
              <a:tblPr/>
              <a:tblGrid>
                <a:gridCol w="657225"/>
                <a:gridCol w="1249363"/>
                <a:gridCol w="836612"/>
                <a:gridCol w="914400"/>
              </a:tblGrid>
              <a:tr h="0">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2ABM0070: CIIP ISSUE &amp; FIT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Cost Element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Amount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Quantity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Labor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9300.0100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bl>
          </a:graphicData>
        </a:graphic>
      </p:graphicFrame>
      <p:grpSp>
        <p:nvGrpSpPr>
          <p:cNvPr id="1681475" name="Group 67"/>
          <p:cNvGrpSpPr>
            <a:grpSpLocks/>
          </p:cNvGrpSpPr>
          <p:nvPr/>
        </p:nvGrpSpPr>
        <p:grpSpPr bwMode="auto">
          <a:xfrm>
            <a:off x="8094663" y="4146550"/>
            <a:ext cx="896937" cy="869950"/>
            <a:chOff x="2075" y="3004"/>
            <a:chExt cx="565" cy="548"/>
          </a:xfrm>
        </p:grpSpPr>
        <p:sp>
          <p:nvSpPr>
            <p:cNvPr id="1681476" name="Freeform 68"/>
            <p:cNvSpPr>
              <a:spLocks/>
            </p:cNvSpPr>
            <p:nvPr/>
          </p:nvSpPr>
          <p:spPr bwMode="auto">
            <a:xfrm>
              <a:off x="2075" y="3004"/>
              <a:ext cx="565" cy="548"/>
            </a:xfrm>
            <a:custGeom>
              <a:avLst/>
              <a:gdLst/>
              <a:ahLst/>
              <a:cxnLst>
                <a:cxn ang="0">
                  <a:pos x="0" y="290"/>
                </a:cxn>
                <a:cxn ang="0">
                  <a:pos x="274" y="0"/>
                </a:cxn>
                <a:cxn ang="0">
                  <a:pos x="547" y="290"/>
                </a:cxn>
                <a:cxn ang="0">
                  <a:pos x="274" y="580"/>
                </a:cxn>
                <a:cxn ang="0">
                  <a:pos x="0" y="290"/>
                </a:cxn>
              </a:cxnLst>
              <a:rect l="0" t="0" r="r" b="b"/>
              <a:pathLst>
                <a:path w="547" h="580">
                  <a:moveTo>
                    <a:pt x="0" y="290"/>
                  </a:moveTo>
                  <a:lnTo>
                    <a:pt x="274" y="0"/>
                  </a:lnTo>
                  <a:lnTo>
                    <a:pt x="547" y="290"/>
                  </a:lnTo>
                  <a:lnTo>
                    <a:pt x="274" y="580"/>
                  </a:lnTo>
                  <a:lnTo>
                    <a:pt x="0" y="290"/>
                  </a:lnTo>
                  <a:close/>
                </a:path>
              </a:pathLst>
            </a:custGeom>
            <a:solidFill>
              <a:srgbClr val="CCFFCC"/>
            </a:solidFill>
            <a:ln w="9525">
              <a:solidFill>
                <a:schemeClr val="tx1"/>
              </a:solidFill>
              <a:round/>
              <a:headEnd/>
              <a:tailEnd/>
            </a:ln>
          </p:spPr>
          <p:txBody>
            <a:bodyPr/>
            <a:lstStyle/>
            <a:p>
              <a:endParaRPr lang="en-US"/>
            </a:p>
          </p:txBody>
        </p:sp>
        <p:sp>
          <p:nvSpPr>
            <p:cNvPr id="1681477" name="Text Box 69"/>
            <p:cNvSpPr txBox="1">
              <a:spLocks noChangeArrowheads="1"/>
            </p:cNvSpPr>
            <p:nvPr/>
          </p:nvSpPr>
          <p:spPr bwMode="blackWhite">
            <a:xfrm>
              <a:off x="2089" y="3180"/>
              <a:ext cx="527" cy="192"/>
            </a:xfrm>
            <a:prstGeom prst="rect">
              <a:avLst/>
            </a:prstGeom>
            <a:noFill/>
            <a:ln w="12700" algn="ctr">
              <a:noFill/>
              <a:miter lim="800000"/>
              <a:headEnd/>
              <a:tailEnd/>
            </a:ln>
            <a:effectLst/>
          </p:spPr>
          <p:txBody>
            <a:bodyPr wrap="none" lIns="92075" tIns="46038" rIns="92075" bIns="46038">
              <a:spAutoFit/>
            </a:bodyPr>
            <a:lstStyle/>
            <a:p>
              <a:pPr marL="342900" indent="-342900" eaLnBrk="0" hangingPunct="0">
                <a:spcAft>
                  <a:spcPts val="200"/>
                </a:spcAft>
                <a:buFont typeface="Monotype Sorts" pitchFamily="2" charset="2"/>
                <a:buNone/>
              </a:pPr>
              <a:r>
                <a:rPr lang="en-US" sz="1400" b="1">
                  <a:cs typeface="Times New Roman" pitchFamily="18" charset="0"/>
                </a:rPr>
                <a:t> CIV HR</a:t>
              </a:r>
              <a:endParaRPr lang="en-US" sz="1400" b="1">
                <a:solidFill>
                  <a:srgbClr val="000000"/>
                </a:solidFill>
                <a:cs typeface="Times New Roman" pitchFamily="18" charset="0"/>
              </a:endParaRPr>
            </a:p>
          </p:txBody>
        </p:sp>
      </p:grpSp>
      <p:sp>
        <p:nvSpPr>
          <p:cNvPr id="1681478" name="Text Box 70"/>
          <p:cNvSpPr txBox="1">
            <a:spLocks noChangeArrowheads="1"/>
          </p:cNvSpPr>
          <p:nvPr/>
        </p:nvSpPr>
        <p:spPr bwMode="auto">
          <a:xfrm>
            <a:off x="228600" y="6477000"/>
            <a:ext cx="798513" cy="182563"/>
          </a:xfrm>
          <a:prstGeom prst="rect">
            <a:avLst/>
          </a:prstGeom>
          <a:noFill/>
          <a:ln w="12700" algn="ctr">
            <a:noFill/>
            <a:miter lim="800000"/>
            <a:headEnd/>
            <a:tailEnd/>
          </a:ln>
          <a:effectLst/>
        </p:spPr>
        <p:txBody>
          <a:bodyPr wrap="none" lIns="92075" tIns="0" rIns="92075" bIns="0">
            <a:spAutoFit/>
          </a:bodyPr>
          <a:lstStyle/>
          <a:p>
            <a:r>
              <a:rPr lang="en-US" sz="1200"/>
              <a:t>D3L4_p4</a:t>
            </a:r>
          </a:p>
        </p:txBody>
      </p:sp>
      <p:sp>
        <p:nvSpPr>
          <p:cNvPr id="1681479" name="Text Box 71"/>
          <p:cNvSpPr txBox="1">
            <a:spLocks noChangeArrowheads="1"/>
          </p:cNvSpPr>
          <p:nvPr/>
        </p:nvSpPr>
        <p:spPr bwMode="auto">
          <a:xfrm>
            <a:off x="5486400" y="2803525"/>
            <a:ext cx="1981200" cy="244475"/>
          </a:xfrm>
          <a:prstGeom prst="rect">
            <a:avLst/>
          </a:prstGeom>
          <a:noFill/>
          <a:ln w="12700" algn="ctr">
            <a:noFill/>
            <a:miter lim="800000"/>
            <a:headEnd/>
            <a:tailEnd/>
          </a:ln>
          <a:effectLst/>
        </p:spPr>
        <p:txBody>
          <a:bodyPr lIns="92075" tIns="0" rIns="92075" bIns="0">
            <a:spAutoFit/>
          </a:bodyPr>
          <a:lstStyle/>
          <a:p>
            <a:pPr>
              <a:spcBef>
                <a:spcPct val="50000"/>
              </a:spcBef>
            </a:pPr>
            <a:r>
              <a:rPr lang="en-US" sz="1600" b="1"/>
              <a:t>Headcount = 10</a:t>
            </a:r>
          </a:p>
        </p:txBody>
      </p:sp>
      <p:sp>
        <p:nvSpPr>
          <p:cNvPr id="1681480" name="Text Box 72"/>
          <p:cNvSpPr txBox="1">
            <a:spLocks noChangeArrowheads="1"/>
          </p:cNvSpPr>
          <p:nvPr/>
        </p:nvSpPr>
        <p:spPr bwMode="auto">
          <a:xfrm>
            <a:off x="5486400" y="4543425"/>
            <a:ext cx="1981200" cy="244475"/>
          </a:xfrm>
          <a:prstGeom prst="rect">
            <a:avLst/>
          </a:prstGeom>
          <a:noFill/>
          <a:ln w="12700" algn="ctr">
            <a:noFill/>
            <a:miter lim="800000"/>
            <a:headEnd/>
            <a:tailEnd/>
          </a:ln>
          <a:effectLst/>
        </p:spPr>
        <p:txBody>
          <a:bodyPr lIns="92075" tIns="0" rIns="92075" bIns="0">
            <a:spAutoFit/>
          </a:bodyPr>
          <a:lstStyle/>
          <a:p>
            <a:pPr>
              <a:spcBef>
                <a:spcPct val="50000"/>
              </a:spcBef>
            </a:pPr>
            <a:r>
              <a:rPr lang="en-US" sz="1600" b="1"/>
              <a:t>Headcount = 30</a:t>
            </a:r>
          </a:p>
        </p:txBody>
      </p:sp>
      <p:sp>
        <p:nvSpPr>
          <p:cNvPr id="1681481" name="Text Box 73"/>
          <p:cNvSpPr txBox="1">
            <a:spLocks noChangeArrowheads="1"/>
          </p:cNvSpPr>
          <p:nvPr/>
        </p:nvSpPr>
        <p:spPr bwMode="auto">
          <a:xfrm>
            <a:off x="2057400" y="3292475"/>
            <a:ext cx="990600" cy="244475"/>
          </a:xfrm>
          <a:prstGeom prst="rect">
            <a:avLst/>
          </a:prstGeom>
          <a:noFill/>
          <a:ln w="12700" algn="ctr">
            <a:noFill/>
            <a:miter lim="800000"/>
            <a:headEnd/>
            <a:tailEnd/>
          </a:ln>
          <a:effectLst/>
        </p:spPr>
        <p:txBody>
          <a:bodyPr lIns="92075" tIns="0" rIns="92075" bIns="0">
            <a:spAutoFit/>
          </a:bodyPr>
          <a:lstStyle/>
          <a:p>
            <a:pPr>
              <a:spcBef>
                <a:spcPct val="50000"/>
              </a:spcBef>
            </a:pPr>
            <a:r>
              <a:rPr lang="en-US" sz="1600" b="1"/>
              <a:t>160 Hrs</a:t>
            </a:r>
          </a:p>
        </p:txBody>
      </p:sp>
      <p:sp>
        <p:nvSpPr>
          <p:cNvPr id="1681482" name="Text Box 74"/>
          <p:cNvSpPr txBox="1">
            <a:spLocks noChangeArrowheads="1"/>
          </p:cNvSpPr>
          <p:nvPr/>
        </p:nvSpPr>
        <p:spPr bwMode="auto">
          <a:xfrm>
            <a:off x="533400" y="5181600"/>
            <a:ext cx="8077200" cy="1219200"/>
          </a:xfrm>
          <a:prstGeom prst="rect">
            <a:avLst/>
          </a:prstGeom>
          <a:noFill/>
          <a:ln w="12700" algn="ctr">
            <a:noFill/>
            <a:miter lim="800000"/>
            <a:headEnd/>
            <a:tailEnd/>
          </a:ln>
          <a:effectLst/>
        </p:spPr>
        <p:txBody>
          <a:bodyPr lIns="92075" tIns="0" rIns="92075" bIns="0">
            <a:spAutoFit/>
          </a:bodyPr>
          <a:lstStyle/>
          <a:p>
            <a:pPr marL="228600" indent="-228600" algn="l">
              <a:buFontTx/>
              <a:buChar char="•"/>
            </a:pPr>
            <a:r>
              <a:rPr lang="en-US" sz="2000"/>
              <a:t>Utilizes receiver(s) basis to determine the amount of sender quantity </a:t>
            </a:r>
          </a:p>
          <a:p>
            <a:pPr marL="228600" indent="-228600" algn="l">
              <a:buFontTx/>
              <a:buChar char="•"/>
            </a:pPr>
            <a:r>
              <a:rPr lang="en-US" sz="2000"/>
              <a:t>Rate is applied to the quantity sent from sender to receiver</a:t>
            </a:r>
          </a:p>
          <a:p>
            <a:pPr marL="228600" indent="-228600" algn="l">
              <a:buFontTx/>
              <a:buChar char="•"/>
            </a:pPr>
            <a:r>
              <a:rPr lang="en-US" sz="2000"/>
              <a:t>Runs at period-end close</a:t>
            </a:r>
          </a:p>
          <a:p>
            <a:pPr marL="228600" indent="-228600" algn="l">
              <a:buFontTx/>
              <a:buChar char="•"/>
            </a:pPr>
            <a:endParaRPr lang="en-US" sz="2000"/>
          </a:p>
        </p:txBody>
      </p:sp>
      <p:sp>
        <p:nvSpPr>
          <p:cNvPr id="1681483" name="Text Box 75"/>
          <p:cNvSpPr txBox="1">
            <a:spLocks noChangeArrowheads="1"/>
          </p:cNvSpPr>
          <p:nvPr/>
        </p:nvSpPr>
        <p:spPr bwMode="auto">
          <a:xfrm>
            <a:off x="3124200" y="1447800"/>
            <a:ext cx="1600200" cy="488950"/>
          </a:xfrm>
          <a:prstGeom prst="rect">
            <a:avLst/>
          </a:prstGeom>
          <a:noFill/>
          <a:ln w="12700" algn="ctr">
            <a:noFill/>
            <a:miter lim="800000"/>
            <a:headEnd/>
            <a:tailEnd/>
          </a:ln>
          <a:effectLst/>
        </p:spPr>
        <p:txBody>
          <a:bodyPr lIns="92075" tIns="0" rIns="92075" bIns="0">
            <a:spAutoFit/>
          </a:bodyPr>
          <a:lstStyle/>
          <a:p>
            <a:pPr>
              <a:spcBef>
                <a:spcPct val="50000"/>
              </a:spcBef>
            </a:pPr>
            <a:r>
              <a:rPr lang="en-US" sz="1600" b="1"/>
              <a:t>Labor Charge Rate = $20/Hr</a:t>
            </a:r>
          </a:p>
        </p:txBody>
      </p:sp>
      <p:sp>
        <p:nvSpPr>
          <p:cNvPr id="1681484" name="Text Box 76"/>
          <p:cNvSpPr txBox="1">
            <a:spLocks noChangeArrowheads="1"/>
          </p:cNvSpPr>
          <p:nvPr/>
        </p:nvSpPr>
        <p:spPr bwMode="auto">
          <a:xfrm>
            <a:off x="6705600" y="2463800"/>
            <a:ext cx="1752600" cy="212725"/>
          </a:xfrm>
          <a:prstGeom prst="rect">
            <a:avLst/>
          </a:prstGeom>
          <a:noFill/>
          <a:ln w="12700" algn="ctr">
            <a:noFill/>
            <a:miter lim="800000"/>
            <a:headEnd/>
            <a:tailEnd/>
          </a:ln>
          <a:effectLst/>
        </p:spPr>
        <p:txBody>
          <a:bodyPr lIns="92075" tIns="0" rIns="92075" bIns="0">
            <a:spAutoFit/>
          </a:bodyPr>
          <a:lstStyle/>
          <a:p>
            <a:pPr algn="l">
              <a:spcBef>
                <a:spcPct val="50000"/>
              </a:spcBef>
            </a:pPr>
            <a:r>
              <a:rPr lang="en-US" sz="1400"/>
              <a:t>$800         40 Hrs</a:t>
            </a:r>
          </a:p>
        </p:txBody>
      </p:sp>
      <p:sp>
        <p:nvSpPr>
          <p:cNvPr id="1681485" name="Text Box 77"/>
          <p:cNvSpPr txBox="1">
            <a:spLocks noChangeArrowheads="1"/>
          </p:cNvSpPr>
          <p:nvPr/>
        </p:nvSpPr>
        <p:spPr bwMode="auto">
          <a:xfrm>
            <a:off x="6705600" y="4194175"/>
            <a:ext cx="1752600" cy="212725"/>
          </a:xfrm>
          <a:prstGeom prst="rect">
            <a:avLst/>
          </a:prstGeom>
          <a:noFill/>
          <a:ln w="12700" algn="ctr">
            <a:noFill/>
            <a:miter lim="800000"/>
            <a:headEnd/>
            <a:tailEnd/>
          </a:ln>
          <a:effectLst/>
        </p:spPr>
        <p:txBody>
          <a:bodyPr lIns="92075" tIns="0" rIns="92075" bIns="0">
            <a:spAutoFit/>
          </a:bodyPr>
          <a:lstStyle/>
          <a:p>
            <a:pPr algn="l">
              <a:spcBef>
                <a:spcPct val="50000"/>
              </a:spcBef>
            </a:pPr>
            <a:r>
              <a:rPr lang="en-US" sz="1400"/>
              <a:t>$2,400      120 Hrs</a:t>
            </a:r>
          </a:p>
        </p:txBody>
      </p:sp>
      <p:sp>
        <p:nvSpPr>
          <p:cNvPr id="1681486" name="Text Box 78"/>
          <p:cNvSpPr txBox="1">
            <a:spLocks noChangeArrowheads="1"/>
          </p:cNvSpPr>
          <p:nvPr/>
        </p:nvSpPr>
        <p:spPr bwMode="auto">
          <a:xfrm>
            <a:off x="152400" y="2809875"/>
            <a:ext cx="2971800" cy="212725"/>
          </a:xfrm>
          <a:prstGeom prst="rect">
            <a:avLst/>
          </a:prstGeom>
          <a:noFill/>
          <a:ln w="12700" algn="ctr">
            <a:noFill/>
            <a:miter lim="800000"/>
            <a:headEnd/>
            <a:tailEnd/>
          </a:ln>
          <a:effectLst/>
        </p:spPr>
        <p:txBody>
          <a:bodyPr lIns="92075" tIns="0" rIns="92075" bIns="0">
            <a:spAutoFit/>
          </a:bodyPr>
          <a:lstStyle/>
          <a:p>
            <a:pPr algn="l">
              <a:spcBef>
                <a:spcPct val="50000"/>
              </a:spcBef>
            </a:pPr>
            <a:r>
              <a:rPr lang="en-US" sz="1400"/>
              <a:t>Labor    9300.0100       ($3,200)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8147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8148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8148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814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8141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8148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8148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8148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8148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814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1415" grpId="0" animBg="1"/>
      <p:bldP spid="1681416" grpId="0" animBg="1"/>
      <p:bldP spid="1681479" grpId="0"/>
      <p:bldP spid="1681480" grpId="0"/>
      <p:bldP spid="1681481" grpId="0"/>
      <p:bldP spid="1681482" grpId="0"/>
      <p:bldP spid="1681483" grpId="0"/>
      <p:bldP spid="1681484" grpId="0"/>
      <p:bldP spid="1681485" grpId="0"/>
      <p:bldP spid="168148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3458" name="Rectangle 2"/>
          <p:cNvSpPr>
            <a:spLocks noChangeArrowheads="1"/>
          </p:cNvSpPr>
          <p:nvPr/>
        </p:nvSpPr>
        <p:spPr bwMode="auto">
          <a:xfrm>
            <a:off x="533400" y="2743200"/>
            <a:ext cx="8229600" cy="3429000"/>
          </a:xfrm>
          <a:prstGeom prst="rect">
            <a:avLst/>
          </a:prstGeom>
          <a:noFill/>
          <a:ln w="9525">
            <a:noFill/>
            <a:miter lim="800000"/>
            <a:headEnd/>
            <a:tailEnd/>
          </a:ln>
          <a:effectLst/>
        </p:spPr>
        <p:txBody>
          <a:bodyPr/>
          <a:lstStyle/>
          <a:p>
            <a:pPr marL="342900" indent="-342900" algn="l">
              <a:lnSpc>
                <a:spcPct val="80000"/>
              </a:lnSpc>
              <a:spcBef>
                <a:spcPct val="20000"/>
              </a:spcBef>
              <a:buClrTx/>
            </a:pPr>
            <a:endParaRPr lang="en-US" sz="2000"/>
          </a:p>
        </p:txBody>
      </p:sp>
      <p:sp>
        <p:nvSpPr>
          <p:cNvPr id="1683459" name="Rectangle 3"/>
          <p:cNvSpPr>
            <a:spLocks noChangeArrowheads="1"/>
          </p:cNvSpPr>
          <p:nvPr/>
        </p:nvSpPr>
        <p:spPr bwMode="auto">
          <a:xfrm>
            <a:off x="533400" y="2438400"/>
            <a:ext cx="8229600" cy="3886200"/>
          </a:xfrm>
          <a:prstGeom prst="rect">
            <a:avLst/>
          </a:prstGeom>
          <a:noFill/>
          <a:ln w="9525">
            <a:noFill/>
            <a:miter lim="800000"/>
            <a:headEnd/>
            <a:tailEnd/>
          </a:ln>
          <a:effectLst/>
        </p:spPr>
        <p:txBody>
          <a:bodyPr/>
          <a:lstStyle/>
          <a:p>
            <a:pPr marL="342900" indent="-342900" algn="l">
              <a:lnSpc>
                <a:spcPct val="80000"/>
              </a:lnSpc>
              <a:spcBef>
                <a:spcPct val="20000"/>
              </a:spcBef>
              <a:buClrTx/>
              <a:buFontTx/>
              <a:buChar char="•"/>
            </a:pPr>
            <a:endParaRPr lang="en-US" sz="2000"/>
          </a:p>
        </p:txBody>
      </p:sp>
      <p:sp>
        <p:nvSpPr>
          <p:cNvPr id="1683460" name="Rectangle 4"/>
          <p:cNvSpPr>
            <a:spLocks noChangeArrowheads="1"/>
          </p:cNvSpPr>
          <p:nvPr/>
        </p:nvSpPr>
        <p:spPr bwMode="blackWhite">
          <a:xfrm>
            <a:off x="482600" y="1295400"/>
            <a:ext cx="8153400" cy="379413"/>
          </a:xfrm>
          <a:prstGeom prst="rect">
            <a:avLst/>
          </a:prstGeom>
          <a:solidFill>
            <a:srgbClr val="CC0000"/>
          </a:solidFill>
          <a:ln w="12700">
            <a:solidFill>
              <a:schemeClr val="tx1"/>
            </a:solidFill>
            <a:miter lim="800000"/>
            <a:headEnd/>
            <a:tailEnd/>
          </a:ln>
          <a:effectLst/>
        </p:spPr>
        <p:txBody>
          <a:bodyPr lIns="92075" tIns="46038" rIns="92075" bIns="46038">
            <a:spAutoFit/>
          </a:bodyPr>
          <a:lstStyle/>
          <a:p>
            <a:pPr algn="l" eaLnBrk="0" hangingPunct="0">
              <a:buClrTx/>
            </a:pPr>
            <a:r>
              <a:rPr lang="en-US" sz="1800" b="1">
                <a:solidFill>
                  <a:schemeClr val="bg1"/>
                </a:solidFill>
                <a:latin typeface="Times New Roman" pitchFamily="18" charset="0"/>
                <a:cs typeface="Arial" charset="0"/>
              </a:rPr>
              <a:t>Definition </a:t>
            </a:r>
          </a:p>
        </p:txBody>
      </p:sp>
      <p:sp>
        <p:nvSpPr>
          <p:cNvPr id="1683461" name="Rectangle 5"/>
          <p:cNvSpPr>
            <a:spLocks noChangeArrowheads="1"/>
          </p:cNvSpPr>
          <p:nvPr/>
        </p:nvSpPr>
        <p:spPr bwMode="blackWhite">
          <a:xfrm>
            <a:off x="482600" y="1674813"/>
            <a:ext cx="8153400" cy="928687"/>
          </a:xfrm>
          <a:prstGeom prst="rect">
            <a:avLst/>
          </a:prstGeom>
          <a:solidFill>
            <a:schemeClr val="bg1"/>
          </a:solidFill>
          <a:ln w="12700">
            <a:solidFill>
              <a:schemeClr val="tx1"/>
            </a:solidFill>
            <a:miter lim="800000"/>
            <a:headEnd/>
            <a:tailEnd/>
          </a:ln>
          <a:effectLst/>
        </p:spPr>
        <p:txBody>
          <a:bodyPr lIns="92075" tIns="46038" rIns="92075" bIns="46038">
            <a:spAutoFit/>
          </a:bodyPr>
          <a:lstStyle/>
          <a:p>
            <a:pPr algn="l">
              <a:buClrTx/>
            </a:pPr>
            <a:r>
              <a:rPr lang="en-US" sz="1800" b="1" i="1">
                <a:solidFill>
                  <a:srgbClr val="000000"/>
                </a:solidFill>
                <a:latin typeface="Times New Roman" pitchFamily="18" charset="0"/>
                <a:cs typeface="Arial" charset="0"/>
              </a:rPr>
              <a:t>Target=Actual imputes the output quantity of one driver based on another and posts quantities with their corresponding values.  The relationship is defined through planning rather than a cycle.</a:t>
            </a:r>
          </a:p>
        </p:txBody>
      </p:sp>
      <p:sp>
        <p:nvSpPr>
          <p:cNvPr id="1683462" name="Rectangle 6"/>
          <p:cNvSpPr>
            <a:spLocks noGrp="1" noChangeArrowheads="1"/>
          </p:cNvSpPr>
          <p:nvPr>
            <p:ph type="title"/>
          </p:nvPr>
        </p:nvSpPr>
        <p:spPr bwMode="auto">
          <a:xfrm>
            <a:off x="1219200" y="228600"/>
            <a:ext cx="6705600" cy="685800"/>
          </a:xfrm>
          <a:noFill/>
          <a:ln>
            <a:miter lim="800000"/>
            <a:headEnd/>
            <a:tailEnd/>
          </a:ln>
        </p:spPr>
        <p:txBody>
          <a:bodyPr vert="horz" wrap="square" lIns="91440" tIns="0" rIns="91440" bIns="0" numCol="1" anchor="t" anchorCtr="0" compatLnSpc="1">
            <a:prstTxWarp prst="textNoShape">
              <a:avLst/>
            </a:prstTxWarp>
          </a:bodyPr>
          <a:lstStyle/>
          <a:p>
            <a:r>
              <a:rPr lang="en-US" sz="3200"/>
              <a:t>Target = Actual</a:t>
            </a:r>
            <a:endParaRPr lang="en-US" sz="3200">
              <a:solidFill>
                <a:srgbClr val="FF0000"/>
              </a:solidFill>
            </a:endParaRPr>
          </a:p>
        </p:txBody>
      </p:sp>
      <p:sp>
        <p:nvSpPr>
          <p:cNvPr id="1683463" name="Text Box 7"/>
          <p:cNvSpPr txBox="1">
            <a:spLocks noChangeArrowheads="1"/>
          </p:cNvSpPr>
          <p:nvPr/>
        </p:nvSpPr>
        <p:spPr bwMode="auto">
          <a:xfrm>
            <a:off x="228600" y="6477000"/>
            <a:ext cx="798513" cy="182563"/>
          </a:xfrm>
          <a:prstGeom prst="rect">
            <a:avLst/>
          </a:prstGeom>
          <a:noFill/>
          <a:ln w="12700" algn="ctr">
            <a:noFill/>
            <a:miter lim="800000"/>
            <a:headEnd/>
            <a:tailEnd/>
          </a:ln>
          <a:effectLst/>
        </p:spPr>
        <p:txBody>
          <a:bodyPr wrap="none" lIns="92075" tIns="0" rIns="92075" bIns="0">
            <a:spAutoFit/>
          </a:bodyPr>
          <a:lstStyle/>
          <a:p>
            <a:r>
              <a:rPr lang="en-US" sz="1200"/>
              <a:t>D3L4_p5</a:t>
            </a:r>
          </a:p>
        </p:txBody>
      </p:sp>
      <p:sp>
        <p:nvSpPr>
          <p:cNvPr id="1683464" name="Line 8"/>
          <p:cNvSpPr>
            <a:spLocks noChangeShapeType="1"/>
          </p:cNvSpPr>
          <p:nvPr/>
        </p:nvSpPr>
        <p:spPr bwMode="auto">
          <a:xfrm flipV="1">
            <a:off x="3505200" y="4013200"/>
            <a:ext cx="1295400" cy="609600"/>
          </a:xfrm>
          <a:prstGeom prst="line">
            <a:avLst/>
          </a:prstGeom>
          <a:noFill/>
          <a:ln w="12700">
            <a:solidFill>
              <a:schemeClr val="tx1"/>
            </a:solidFill>
            <a:round/>
            <a:headEnd/>
            <a:tailEnd type="triangle" w="med" len="med"/>
          </a:ln>
          <a:effectLst/>
        </p:spPr>
        <p:txBody>
          <a:bodyPr lIns="92075" tIns="0" rIns="92075" bIns="0">
            <a:spAutoFit/>
          </a:bodyPr>
          <a:lstStyle/>
          <a:p>
            <a:endParaRPr lang="en-US"/>
          </a:p>
        </p:txBody>
      </p:sp>
      <p:sp>
        <p:nvSpPr>
          <p:cNvPr id="1683465" name="Line 9"/>
          <p:cNvSpPr>
            <a:spLocks noChangeShapeType="1"/>
          </p:cNvSpPr>
          <p:nvPr/>
        </p:nvSpPr>
        <p:spPr bwMode="auto">
          <a:xfrm>
            <a:off x="3505200" y="5105400"/>
            <a:ext cx="1295400" cy="584200"/>
          </a:xfrm>
          <a:prstGeom prst="line">
            <a:avLst/>
          </a:prstGeom>
          <a:noFill/>
          <a:ln w="12700">
            <a:solidFill>
              <a:schemeClr val="tx1"/>
            </a:solidFill>
            <a:round/>
            <a:headEnd/>
            <a:tailEnd type="triangle" w="med" len="med"/>
          </a:ln>
          <a:effectLst/>
        </p:spPr>
        <p:txBody>
          <a:bodyPr lIns="92075" tIns="0" rIns="92075" bIns="0">
            <a:spAutoFit/>
          </a:bodyPr>
          <a:lstStyle/>
          <a:p>
            <a:endParaRPr lang="en-US"/>
          </a:p>
        </p:txBody>
      </p:sp>
      <p:graphicFrame>
        <p:nvGraphicFramePr>
          <p:cNvPr id="1683466" name="Group 10"/>
          <p:cNvGraphicFramePr>
            <a:graphicFrameLocks noGrp="1"/>
          </p:cNvGraphicFramePr>
          <p:nvPr/>
        </p:nvGraphicFramePr>
        <p:xfrm>
          <a:off x="685800" y="3814763"/>
          <a:ext cx="2438400" cy="833438"/>
        </p:xfrm>
        <a:graphic>
          <a:graphicData uri="http://schemas.openxmlformats.org/drawingml/2006/table">
            <a:tbl>
              <a:tblPr/>
              <a:tblGrid>
                <a:gridCol w="2438400"/>
              </a:tblGrid>
              <a:tr h="833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500" b="1"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2ABM0008:</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DIRECTOR (DOL)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bl>
          </a:graphicData>
        </a:graphic>
      </p:graphicFrame>
      <p:grpSp>
        <p:nvGrpSpPr>
          <p:cNvPr id="1683472" name="Group 16"/>
          <p:cNvGrpSpPr>
            <a:grpSpLocks/>
          </p:cNvGrpSpPr>
          <p:nvPr/>
        </p:nvGrpSpPr>
        <p:grpSpPr bwMode="auto">
          <a:xfrm>
            <a:off x="2760663" y="4394200"/>
            <a:ext cx="896937" cy="869950"/>
            <a:chOff x="2075" y="3004"/>
            <a:chExt cx="565" cy="548"/>
          </a:xfrm>
        </p:grpSpPr>
        <p:sp>
          <p:nvSpPr>
            <p:cNvPr id="1683473" name="Freeform 17"/>
            <p:cNvSpPr>
              <a:spLocks/>
            </p:cNvSpPr>
            <p:nvPr/>
          </p:nvSpPr>
          <p:spPr bwMode="auto">
            <a:xfrm>
              <a:off x="2075" y="3004"/>
              <a:ext cx="565" cy="548"/>
            </a:xfrm>
            <a:custGeom>
              <a:avLst/>
              <a:gdLst/>
              <a:ahLst/>
              <a:cxnLst>
                <a:cxn ang="0">
                  <a:pos x="0" y="290"/>
                </a:cxn>
                <a:cxn ang="0">
                  <a:pos x="274" y="0"/>
                </a:cxn>
                <a:cxn ang="0">
                  <a:pos x="547" y="290"/>
                </a:cxn>
                <a:cxn ang="0">
                  <a:pos x="274" y="580"/>
                </a:cxn>
                <a:cxn ang="0">
                  <a:pos x="0" y="290"/>
                </a:cxn>
              </a:cxnLst>
              <a:rect l="0" t="0" r="r" b="b"/>
              <a:pathLst>
                <a:path w="547" h="580">
                  <a:moveTo>
                    <a:pt x="0" y="290"/>
                  </a:moveTo>
                  <a:lnTo>
                    <a:pt x="274" y="0"/>
                  </a:lnTo>
                  <a:lnTo>
                    <a:pt x="547" y="290"/>
                  </a:lnTo>
                  <a:lnTo>
                    <a:pt x="274" y="580"/>
                  </a:lnTo>
                  <a:lnTo>
                    <a:pt x="0" y="290"/>
                  </a:lnTo>
                  <a:close/>
                </a:path>
              </a:pathLst>
            </a:custGeom>
            <a:solidFill>
              <a:srgbClr val="CCFFCC"/>
            </a:solidFill>
            <a:ln w="9525">
              <a:solidFill>
                <a:schemeClr val="tx1"/>
              </a:solidFill>
              <a:round/>
              <a:headEnd/>
              <a:tailEnd/>
            </a:ln>
          </p:spPr>
          <p:txBody>
            <a:bodyPr/>
            <a:lstStyle/>
            <a:p>
              <a:endParaRPr lang="en-US"/>
            </a:p>
          </p:txBody>
        </p:sp>
        <p:sp>
          <p:nvSpPr>
            <p:cNvPr id="1683474" name="Text Box 18"/>
            <p:cNvSpPr txBox="1">
              <a:spLocks noChangeArrowheads="1"/>
            </p:cNvSpPr>
            <p:nvPr/>
          </p:nvSpPr>
          <p:spPr bwMode="blackWhite">
            <a:xfrm>
              <a:off x="2089" y="3180"/>
              <a:ext cx="527" cy="192"/>
            </a:xfrm>
            <a:prstGeom prst="rect">
              <a:avLst/>
            </a:prstGeom>
            <a:noFill/>
            <a:ln w="12700" algn="ctr">
              <a:noFill/>
              <a:miter lim="800000"/>
              <a:headEnd/>
              <a:tailEnd/>
            </a:ln>
            <a:effectLst/>
          </p:spPr>
          <p:txBody>
            <a:bodyPr wrap="none" lIns="92075" tIns="46038" rIns="92075" bIns="46038">
              <a:spAutoFit/>
            </a:bodyPr>
            <a:lstStyle/>
            <a:p>
              <a:pPr marL="342900" indent="-342900" eaLnBrk="0" hangingPunct="0">
                <a:spcAft>
                  <a:spcPts val="200"/>
                </a:spcAft>
                <a:buFont typeface="Monotype Sorts" pitchFamily="2" charset="2"/>
                <a:buNone/>
              </a:pPr>
              <a:r>
                <a:rPr lang="en-US" sz="1400" b="1">
                  <a:cs typeface="Times New Roman" pitchFamily="18" charset="0"/>
                </a:rPr>
                <a:t> CIV HR</a:t>
              </a:r>
              <a:endParaRPr lang="en-US" sz="1400" b="1">
                <a:solidFill>
                  <a:srgbClr val="000000"/>
                </a:solidFill>
                <a:cs typeface="Times New Roman" pitchFamily="18" charset="0"/>
              </a:endParaRPr>
            </a:p>
          </p:txBody>
        </p:sp>
      </p:grpSp>
      <p:graphicFrame>
        <p:nvGraphicFramePr>
          <p:cNvPr id="1683475" name="Group 19"/>
          <p:cNvGraphicFramePr>
            <a:graphicFrameLocks noGrp="1"/>
          </p:cNvGraphicFramePr>
          <p:nvPr/>
        </p:nvGraphicFramePr>
        <p:xfrm>
          <a:off x="4800600" y="3549650"/>
          <a:ext cx="3048000" cy="946150"/>
        </p:xfrm>
        <a:graphic>
          <a:graphicData uri="http://schemas.openxmlformats.org/drawingml/2006/table">
            <a:tbl>
              <a:tblPr/>
              <a:tblGrid>
                <a:gridCol w="3048000"/>
              </a:tblGrid>
              <a:tr h="946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2ABM0066:</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CONSOLIDATED ISSUE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FACILITIY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bl>
          </a:graphicData>
        </a:graphic>
      </p:graphicFrame>
      <p:grpSp>
        <p:nvGrpSpPr>
          <p:cNvPr id="1683481" name="Group 25"/>
          <p:cNvGrpSpPr>
            <a:grpSpLocks/>
          </p:cNvGrpSpPr>
          <p:nvPr/>
        </p:nvGrpSpPr>
        <p:grpSpPr bwMode="auto">
          <a:xfrm>
            <a:off x="7467600" y="4159250"/>
            <a:ext cx="896938" cy="869950"/>
            <a:chOff x="2075" y="3004"/>
            <a:chExt cx="565" cy="548"/>
          </a:xfrm>
        </p:grpSpPr>
        <p:sp>
          <p:nvSpPr>
            <p:cNvPr id="1683482" name="Freeform 26"/>
            <p:cNvSpPr>
              <a:spLocks/>
            </p:cNvSpPr>
            <p:nvPr/>
          </p:nvSpPr>
          <p:spPr bwMode="auto">
            <a:xfrm>
              <a:off x="2075" y="3004"/>
              <a:ext cx="565" cy="548"/>
            </a:xfrm>
            <a:custGeom>
              <a:avLst/>
              <a:gdLst/>
              <a:ahLst/>
              <a:cxnLst>
                <a:cxn ang="0">
                  <a:pos x="0" y="290"/>
                </a:cxn>
                <a:cxn ang="0">
                  <a:pos x="274" y="0"/>
                </a:cxn>
                <a:cxn ang="0">
                  <a:pos x="547" y="290"/>
                </a:cxn>
                <a:cxn ang="0">
                  <a:pos x="274" y="580"/>
                </a:cxn>
                <a:cxn ang="0">
                  <a:pos x="0" y="290"/>
                </a:cxn>
              </a:cxnLst>
              <a:rect l="0" t="0" r="r" b="b"/>
              <a:pathLst>
                <a:path w="547" h="580">
                  <a:moveTo>
                    <a:pt x="0" y="290"/>
                  </a:moveTo>
                  <a:lnTo>
                    <a:pt x="274" y="0"/>
                  </a:lnTo>
                  <a:lnTo>
                    <a:pt x="547" y="290"/>
                  </a:lnTo>
                  <a:lnTo>
                    <a:pt x="274" y="580"/>
                  </a:lnTo>
                  <a:lnTo>
                    <a:pt x="0" y="290"/>
                  </a:lnTo>
                  <a:close/>
                </a:path>
              </a:pathLst>
            </a:custGeom>
            <a:solidFill>
              <a:srgbClr val="CCFFCC"/>
            </a:solidFill>
            <a:ln w="9525">
              <a:solidFill>
                <a:schemeClr val="tx1"/>
              </a:solidFill>
              <a:round/>
              <a:headEnd/>
              <a:tailEnd/>
            </a:ln>
          </p:spPr>
          <p:txBody>
            <a:bodyPr/>
            <a:lstStyle/>
            <a:p>
              <a:endParaRPr lang="en-US"/>
            </a:p>
          </p:txBody>
        </p:sp>
        <p:sp>
          <p:nvSpPr>
            <p:cNvPr id="1683483" name="Text Box 27"/>
            <p:cNvSpPr txBox="1">
              <a:spLocks noChangeArrowheads="1"/>
            </p:cNvSpPr>
            <p:nvPr/>
          </p:nvSpPr>
          <p:spPr bwMode="blackWhite">
            <a:xfrm>
              <a:off x="2089" y="3180"/>
              <a:ext cx="527" cy="192"/>
            </a:xfrm>
            <a:prstGeom prst="rect">
              <a:avLst/>
            </a:prstGeom>
            <a:noFill/>
            <a:ln w="12700" algn="ctr">
              <a:noFill/>
              <a:miter lim="800000"/>
              <a:headEnd/>
              <a:tailEnd/>
            </a:ln>
            <a:effectLst/>
          </p:spPr>
          <p:txBody>
            <a:bodyPr wrap="none" lIns="92075" tIns="46038" rIns="92075" bIns="46038">
              <a:spAutoFit/>
            </a:bodyPr>
            <a:lstStyle/>
            <a:p>
              <a:pPr marL="342900" indent="-342900" eaLnBrk="0" hangingPunct="0">
                <a:spcAft>
                  <a:spcPts val="200"/>
                </a:spcAft>
                <a:buFont typeface="Monotype Sorts" pitchFamily="2" charset="2"/>
                <a:buNone/>
              </a:pPr>
              <a:r>
                <a:rPr lang="en-US" sz="1400" b="1">
                  <a:cs typeface="Times New Roman" pitchFamily="18" charset="0"/>
                </a:rPr>
                <a:t> CIV HR</a:t>
              </a:r>
              <a:endParaRPr lang="en-US" sz="1400" b="1">
                <a:solidFill>
                  <a:srgbClr val="000000"/>
                </a:solidFill>
                <a:cs typeface="Times New Roman" pitchFamily="18" charset="0"/>
              </a:endParaRPr>
            </a:p>
          </p:txBody>
        </p:sp>
      </p:grpSp>
      <p:graphicFrame>
        <p:nvGraphicFramePr>
          <p:cNvPr id="1683484" name="Group 28"/>
          <p:cNvGraphicFramePr>
            <a:graphicFrameLocks noGrp="1"/>
          </p:cNvGraphicFramePr>
          <p:nvPr/>
        </p:nvGraphicFramePr>
        <p:xfrm>
          <a:off x="4800600" y="5257800"/>
          <a:ext cx="3048000" cy="990600"/>
        </p:xfrm>
        <a:graphic>
          <a:graphicData uri="http://schemas.openxmlformats.org/drawingml/2006/table">
            <a:tbl>
              <a:tblPr/>
              <a:tblGrid>
                <a:gridCol w="3048000"/>
              </a:tblGrid>
              <a:tr h="990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2ABM0070: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CIIP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ISSUE &amp; FIT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bl>
          </a:graphicData>
        </a:graphic>
      </p:graphicFrame>
      <p:grpSp>
        <p:nvGrpSpPr>
          <p:cNvPr id="1683490" name="Group 34"/>
          <p:cNvGrpSpPr>
            <a:grpSpLocks/>
          </p:cNvGrpSpPr>
          <p:nvPr/>
        </p:nvGrpSpPr>
        <p:grpSpPr bwMode="auto">
          <a:xfrm>
            <a:off x="7467600" y="5867400"/>
            <a:ext cx="896938" cy="869950"/>
            <a:chOff x="2075" y="3004"/>
            <a:chExt cx="565" cy="548"/>
          </a:xfrm>
        </p:grpSpPr>
        <p:sp>
          <p:nvSpPr>
            <p:cNvPr id="1683491" name="Freeform 35"/>
            <p:cNvSpPr>
              <a:spLocks/>
            </p:cNvSpPr>
            <p:nvPr/>
          </p:nvSpPr>
          <p:spPr bwMode="auto">
            <a:xfrm>
              <a:off x="2075" y="3004"/>
              <a:ext cx="565" cy="548"/>
            </a:xfrm>
            <a:custGeom>
              <a:avLst/>
              <a:gdLst/>
              <a:ahLst/>
              <a:cxnLst>
                <a:cxn ang="0">
                  <a:pos x="0" y="290"/>
                </a:cxn>
                <a:cxn ang="0">
                  <a:pos x="274" y="0"/>
                </a:cxn>
                <a:cxn ang="0">
                  <a:pos x="547" y="290"/>
                </a:cxn>
                <a:cxn ang="0">
                  <a:pos x="274" y="580"/>
                </a:cxn>
                <a:cxn ang="0">
                  <a:pos x="0" y="290"/>
                </a:cxn>
              </a:cxnLst>
              <a:rect l="0" t="0" r="r" b="b"/>
              <a:pathLst>
                <a:path w="547" h="580">
                  <a:moveTo>
                    <a:pt x="0" y="290"/>
                  </a:moveTo>
                  <a:lnTo>
                    <a:pt x="274" y="0"/>
                  </a:lnTo>
                  <a:lnTo>
                    <a:pt x="547" y="290"/>
                  </a:lnTo>
                  <a:lnTo>
                    <a:pt x="274" y="580"/>
                  </a:lnTo>
                  <a:lnTo>
                    <a:pt x="0" y="290"/>
                  </a:lnTo>
                  <a:close/>
                </a:path>
              </a:pathLst>
            </a:custGeom>
            <a:solidFill>
              <a:srgbClr val="CCFFCC"/>
            </a:solidFill>
            <a:ln w="9525">
              <a:solidFill>
                <a:schemeClr val="tx1"/>
              </a:solidFill>
              <a:round/>
              <a:headEnd/>
              <a:tailEnd/>
            </a:ln>
          </p:spPr>
          <p:txBody>
            <a:bodyPr/>
            <a:lstStyle/>
            <a:p>
              <a:endParaRPr lang="en-US"/>
            </a:p>
          </p:txBody>
        </p:sp>
        <p:sp>
          <p:nvSpPr>
            <p:cNvPr id="1683492" name="Text Box 36"/>
            <p:cNvSpPr txBox="1">
              <a:spLocks noChangeArrowheads="1"/>
            </p:cNvSpPr>
            <p:nvPr/>
          </p:nvSpPr>
          <p:spPr bwMode="blackWhite">
            <a:xfrm>
              <a:off x="2089" y="3180"/>
              <a:ext cx="527" cy="192"/>
            </a:xfrm>
            <a:prstGeom prst="rect">
              <a:avLst/>
            </a:prstGeom>
            <a:noFill/>
            <a:ln w="12700" algn="ctr">
              <a:noFill/>
              <a:miter lim="800000"/>
              <a:headEnd/>
              <a:tailEnd/>
            </a:ln>
            <a:effectLst/>
          </p:spPr>
          <p:txBody>
            <a:bodyPr wrap="none" lIns="92075" tIns="46038" rIns="92075" bIns="46038">
              <a:spAutoFit/>
            </a:bodyPr>
            <a:lstStyle/>
            <a:p>
              <a:pPr marL="342900" indent="-342900" eaLnBrk="0" hangingPunct="0">
                <a:spcAft>
                  <a:spcPts val="200"/>
                </a:spcAft>
                <a:buFont typeface="Monotype Sorts" pitchFamily="2" charset="2"/>
                <a:buNone/>
              </a:pPr>
              <a:r>
                <a:rPr lang="en-US" sz="1400" b="1">
                  <a:cs typeface="Times New Roman" pitchFamily="18" charset="0"/>
                </a:rPr>
                <a:t> CIV HR</a:t>
              </a:r>
              <a:endParaRPr lang="en-US" sz="1400" b="1">
                <a:solidFill>
                  <a:srgbClr val="000000"/>
                </a:solidFill>
                <a:cs typeface="Times New Roman" pitchFamily="18" charset="0"/>
              </a:endParaRPr>
            </a:p>
          </p:txBody>
        </p:sp>
      </p:gr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5506" name="Rectangle 2"/>
          <p:cNvSpPr>
            <a:spLocks noChangeArrowheads="1"/>
          </p:cNvSpPr>
          <p:nvPr/>
        </p:nvSpPr>
        <p:spPr bwMode="auto">
          <a:xfrm>
            <a:off x="533400" y="2743200"/>
            <a:ext cx="8229600" cy="3429000"/>
          </a:xfrm>
          <a:prstGeom prst="rect">
            <a:avLst/>
          </a:prstGeom>
          <a:noFill/>
          <a:ln w="9525">
            <a:noFill/>
            <a:miter lim="800000"/>
            <a:headEnd/>
            <a:tailEnd/>
          </a:ln>
          <a:effectLst/>
        </p:spPr>
        <p:txBody>
          <a:bodyPr/>
          <a:lstStyle/>
          <a:p>
            <a:pPr marL="342900" indent="-342900" algn="l">
              <a:lnSpc>
                <a:spcPct val="80000"/>
              </a:lnSpc>
              <a:spcBef>
                <a:spcPct val="20000"/>
              </a:spcBef>
              <a:buClrTx/>
            </a:pPr>
            <a:endParaRPr lang="en-US" sz="2000"/>
          </a:p>
        </p:txBody>
      </p:sp>
      <p:sp>
        <p:nvSpPr>
          <p:cNvPr id="1685507" name="Rectangle 3"/>
          <p:cNvSpPr>
            <a:spLocks noChangeArrowheads="1"/>
          </p:cNvSpPr>
          <p:nvPr/>
        </p:nvSpPr>
        <p:spPr bwMode="auto">
          <a:xfrm>
            <a:off x="533400" y="2438400"/>
            <a:ext cx="8229600" cy="3886200"/>
          </a:xfrm>
          <a:prstGeom prst="rect">
            <a:avLst/>
          </a:prstGeom>
          <a:noFill/>
          <a:ln w="9525">
            <a:noFill/>
            <a:miter lim="800000"/>
            <a:headEnd/>
            <a:tailEnd/>
          </a:ln>
          <a:effectLst/>
        </p:spPr>
        <p:txBody>
          <a:bodyPr/>
          <a:lstStyle/>
          <a:p>
            <a:pPr marL="342900" indent="-342900" algn="l">
              <a:lnSpc>
                <a:spcPct val="80000"/>
              </a:lnSpc>
              <a:spcBef>
                <a:spcPct val="20000"/>
              </a:spcBef>
              <a:buClrTx/>
              <a:buFontTx/>
              <a:buChar char="•"/>
            </a:pPr>
            <a:endParaRPr lang="en-US" sz="2000"/>
          </a:p>
        </p:txBody>
      </p:sp>
      <p:sp>
        <p:nvSpPr>
          <p:cNvPr id="1685508" name="Rectangle 4"/>
          <p:cNvSpPr>
            <a:spLocks noGrp="1" noChangeArrowheads="1"/>
          </p:cNvSpPr>
          <p:nvPr>
            <p:ph type="title"/>
          </p:nvPr>
        </p:nvSpPr>
        <p:spPr bwMode="auto">
          <a:xfrm>
            <a:off x="1219200" y="228600"/>
            <a:ext cx="6705600" cy="685800"/>
          </a:xfrm>
          <a:noFill/>
          <a:ln>
            <a:miter lim="800000"/>
            <a:headEnd/>
            <a:tailEnd/>
          </a:ln>
        </p:spPr>
        <p:txBody>
          <a:bodyPr vert="horz" wrap="square" lIns="91440" tIns="0" rIns="91440" bIns="0" numCol="1" anchor="t" anchorCtr="0" compatLnSpc="1">
            <a:prstTxWarp prst="textNoShape">
              <a:avLst/>
            </a:prstTxWarp>
          </a:bodyPr>
          <a:lstStyle/>
          <a:p>
            <a:r>
              <a:rPr lang="en-US" sz="3200"/>
              <a:t>Target = Actual</a:t>
            </a:r>
            <a:endParaRPr lang="en-US" sz="3200">
              <a:solidFill>
                <a:srgbClr val="FF0000"/>
              </a:solidFill>
            </a:endParaRPr>
          </a:p>
        </p:txBody>
      </p:sp>
      <p:sp>
        <p:nvSpPr>
          <p:cNvPr id="1685509" name="Text Box 5"/>
          <p:cNvSpPr txBox="1">
            <a:spLocks noChangeArrowheads="1"/>
          </p:cNvSpPr>
          <p:nvPr/>
        </p:nvSpPr>
        <p:spPr bwMode="auto">
          <a:xfrm>
            <a:off x="228600" y="6477000"/>
            <a:ext cx="798513" cy="182563"/>
          </a:xfrm>
          <a:prstGeom prst="rect">
            <a:avLst/>
          </a:prstGeom>
          <a:noFill/>
          <a:ln w="12700" algn="ctr">
            <a:noFill/>
            <a:miter lim="800000"/>
            <a:headEnd/>
            <a:tailEnd/>
          </a:ln>
          <a:effectLst/>
        </p:spPr>
        <p:txBody>
          <a:bodyPr wrap="none" lIns="92075" tIns="0" rIns="92075" bIns="0">
            <a:spAutoFit/>
          </a:bodyPr>
          <a:lstStyle/>
          <a:p>
            <a:r>
              <a:rPr lang="en-US" sz="1200"/>
              <a:t>D3L4_p6</a:t>
            </a:r>
          </a:p>
        </p:txBody>
      </p:sp>
      <p:sp>
        <p:nvSpPr>
          <p:cNvPr id="1685510" name="Rectangle 6"/>
          <p:cNvSpPr>
            <a:spLocks noChangeArrowheads="1"/>
          </p:cNvSpPr>
          <p:nvPr/>
        </p:nvSpPr>
        <p:spPr bwMode="auto">
          <a:xfrm>
            <a:off x="533400" y="2743200"/>
            <a:ext cx="8229600" cy="3429000"/>
          </a:xfrm>
          <a:prstGeom prst="rect">
            <a:avLst/>
          </a:prstGeom>
          <a:noFill/>
          <a:ln w="9525">
            <a:noFill/>
            <a:miter lim="800000"/>
            <a:headEnd/>
            <a:tailEnd/>
          </a:ln>
          <a:effectLst/>
        </p:spPr>
        <p:txBody>
          <a:bodyPr/>
          <a:lstStyle/>
          <a:p>
            <a:pPr marL="342900" indent="-342900" algn="l">
              <a:lnSpc>
                <a:spcPct val="80000"/>
              </a:lnSpc>
              <a:spcBef>
                <a:spcPct val="20000"/>
              </a:spcBef>
              <a:buClrTx/>
            </a:pPr>
            <a:endParaRPr lang="en-US" sz="2000"/>
          </a:p>
        </p:txBody>
      </p:sp>
      <p:sp>
        <p:nvSpPr>
          <p:cNvPr id="1685511" name="Rectangle 7"/>
          <p:cNvSpPr>
            <a:spLocks noChangeArrowheads="1"/>
          </p:cNvSpPr>
          <p:nvPr/>
        </p:nvSpPr>
        <p:spPr bwMode="auto">
          <a:xfrm>
            <a:off x="533400" y="2438400"/>
            <a:ext cx="8229600" cy="3886200"/>
          </a:xfrm>
          <a:prstGeom prst="rect">
            <a:avLst/>
          </a:prstGeom>
          <a:noFill/>
          <a:ln w="9525">
            <a:noFill/>
            <a:miter lim="800000"/>
            <a:headEnd/>
            <a:tailEnd/>
          </a:ln>
          <a:effectLst/>
        </p:spPr>
        <p:txBody>
          <a:bodyPr/>
          <a:lstStyle/>
          <a:p>
            <a:pPr marL="342900" indent="-342900" algn="l">
              <a:lnSpc>
                <a:spcPct val="80000"/>
              </a:lnSpc>
              <a:spcBef>
                <a:spcPct val="20000"/>
              </a:spcBef>
              <a:buClrTx/>
              <a:buFontTx/>
              <a:buChar char="•"/>
            </a:pPr>
            <a:endParaRPr lang="en-US" sz="2000"/>
          </a:p>
        </p:txBody>
      </p:sp>
      <p:sp>
        <p:nvSpPr>
          <p:cNvPr id="1685512" name="Line 8"/>
          <p:cNvSpPr>
            <a:spLocks noChangeShapeType="1"/>
          </p:cNvSpPr>
          <p:nvPr/>
        </p:nvSpPr>
        <p:spPr bwMode="auto">
          <a:xfrm flipV="1">
            <a:off x="3505200" y="2057400"/>
            <a:ext cx="1295400" cy="844550"/>
          </a:xfrm>
          <a:prstGeom prst="line">
            <a:avLst/>
          </a:prstGeom>
          <a:noFill/>
          <a:ln w="12700">
            <a:solidFill>
              <a:schemeClr val="tx1"/>
            </a:solidFill>
            <a:round/>
            <a:headEnd/>
            <a:tailEnd type="triangle" w="med" len="med"/>
          </a:ln>
          <a:effectLst/>
        </p:spPr>
        <p:txBody>
          <a:bodyPr lIns="92075" tIns="0" rIns="92075" bIns="0">
            <a:spAutoFit/>
          </a:bodyPr>
          <a:lstStyle/>
          <a:p>
            <a:endParaRPr lang="en-US"/>
          </a:p>
        </p:txBody>
      </p:sp>
      <p:sp>
        <p:nvSpPr>
          <p:cNvPr id="1685513" name="Line 9"/>
          <p:cNvSpPr>
            <a:spLocks noChangeShapeType="1"/>
          </p:cNvSpPr>
          <p:nvPr/>
        </p:nvSpPr>
        <p:spPr bwMode="auto">
          <a:xfrm>
            <a:off x="3505200" y="3359150"/>
            <a:ext cx="1295400" cy="831850"/>
          </a:xfrm>
          <a:prstGeom prst="line">
            <a:avLst/>
          </a:prstGeom>
          <a:noFill/>
          <a:ln w="12700">
            <a:solidFill>
              <a:schemeClr val="tx1"/>
            </a:solidFill>
            <a:round/>
            <a:headEnd/>
            <a:tailEnd type="triangle" w="med" len="med"/>
          </a:ln>
          <a:effectLst/>
        </p:spPr>
        <p:txBody>
          <a:bodyPr lIns="92075" tIns="0" rIns="92075" bIns="0">
            <a:spAutoFit/>
          </a:bodyPr>
          <a:lstStyle/>
          <a:p>
            <a:endParaRPr lang="en-US"/>
          </a:p>
        </p:txBody>
      </p:sp>
      <p:sp>
        <p:nvSpPr>
          <p:cNvPr id="1685514" name="Oval 10"/>
          <p:cNvSpPr>
            <a:spLocks noChangeArrowheads="1"/>
          </p:cNvSpPr>
          <p:nvPr/>
        </p:nvSpPr>
        <p:spPr bwMode="auto">
          <a:xfrm>
            <a:off x="3536950" y="2286000"/>
            <a:ext cx="1152525" cy="358775"/>
          </a:xfrm>
          <a:prstGeom prst="ellipse">
            <a:avLst/>
          </a:prstGeom>
          <a:solidFill>
            <a:schemeClr val="accent1"/>
          </a:solidFill>
          <a:ln w="12700" algn="ctr">
            <a:solidFill>
              <a:schemeClr val="tx1"/>
            </a:solidFill>
            <a:round/>
            <a:headEnd/>
            <a:tailEnd/>
          </a:ln>
          <a:effectLst/>
        </p:spPr>
        <p:txBody>
          <a:bodyPr wrap="none" lIns="92075" tIns="0" rIns="92075" bIns="0" anchor="ctr">
            <a:spAutoFit/>
          </a:bodyPr>
          <a:lstStyle/>
          <a:p>
            <a:r>
              <a:rPr lang="en-US" sz="1600" b="1"/>
              <a:t>180Hrs</a:t>
            </a:r>
          </a:p>
        </p:txBody>
      </p:sp>
      <p:sp>
        <p:nvSpPr>
          <p:cNvPr id="1685515" name="Oval 11"/>
          <p:cNvSpPr>
            <a:spLocks noChangeArrowheads="1"/>
          </p:cNvSpPr>
          <p:nvPr/>
        </p:nvSpPr>
        <p:spPr bwMode="auto">
          <a:xfrm>
            <a:off x="3581400" y="3613150"/>
            <a:ext cx="1074738" cy="358775"/>
          </a:xfrm>
          <a:prstGeom prst="ellipse">
            <a:avLst/>
          </a:prstGeom>
          <a:solidFill>
            <a:schemeClr val="accent1"/>
          </a:solidFill>
          <a:ln w="12700" algn="ctr">
            <a:solidFill>
              <a:schemeClr val="tx1"/>
            </a:solidFill>
            <a:round/>
            <a:headEnd/>
            <a:tailEnd/>
          </a:ln>
          <a:effectLst/>
        </p:spPr>
        <p:txBody>
          <a:bodyPr wrap="none" lIns="92075" tIns="0" rIns="92075" bIns="0" anchor="ctr">
            <a:spAutoFit/>
          </a:bodyPr>
          <a:lstStyle/>
          <a:p>
            <a:r>
              <a:rPr lang="en-US" sz="1600" b="1"/>
              <a:t>70 Hrs</a:t>
            </a:r>
          </a:p>
        </p:txBody>
      </p:sp>
      <p:graphicFrame>
        <p:nvGraphicFramePr>
          <p:cNvPr id="1685516" name="Group 12"/>
          <p:cNvGraphicFramePr>
            <a:graphicFrameLocks noGrp="1"/>
          </p:cNvGraphicFramePr>
          <p:nvPr/>
        </p:nvGraphicFramePr>
        <p:xfrm>
          <a:off x="152400" y="1882775"/>
          <a:ext cx="2971800" cy="1170432"/>
        </p:xfrm>
        <a:graphic>
          <a:graphicData uri="http://schemas.openxmlformats.org/drawingml/2006/table">
            <a:tbl>
              <a:tblPr/>
              <a:tblGrid>
                <a:gridCol w="657225"/>
                <a:gridCol w="1249363"/>
                <a:gridCol w="836612"/>
                <a:gridCol w="228600"/>
              </a:tblGrid>
              <a:tr h="0">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2ABM0008: DIR DOL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Cost Element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Amount</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Perm</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6100.11B1</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$8,000</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bl>
          </a:graphicData>
        </a:graphic>
      </p:graphicFrame>
      <p:grpSp>
        <p:nvGrpSpPr>
          <p:cNvPr id="1685534" name="Group 30"/>
          <p:cNvGrpSpPr>
            <a:grpSpLocks/>
          </p:cNvGrpSpPr>
          <p:nvPr/>
        </p:nvGrpSpPr>
        <p:grpSpPr bwMode="auto">
          <a:xfrm>
            <a:off x="2760663" y="2673350"/>
            <a:ext cx="896937" cy="869950"/>
            <a:chOff x="2075" y="3004"/>
            <a:chExt cx="565" cy="548"/>
          </a:xfrm>
        </p:grpSpPr>
        <p:sp>
          <p:nvSpPr>
            <p:cNvPr id="1685535" name="Freeform 31"/>
            <p:cNvSpPr>
              <a:spLocks/>
            </p:cNvSpPr>
            <p:nvPr/>
          </p:nvSpPr>
          <p:spPr bwMode="auto">
            <a:xfrm>
              <a:off x="2075" y="3004"/>
              <a:ext cx="565" cy="548"/>
            </a:xfrm>
            <a:custGeom>
              <a:avLst/>
              <a:gdLst/>
              <a:ahLst/>
              <a:cxnLst>
                <a:cxn ang="0">
                  <a:pos x="0" y="290"/>
                </a:cxn>
                <a:cxn ang="0">
                  <a:pos x="274" y="0"/>
                </a:cxn>
                <a:cxn ang="0">
                  <a:pos x="547" y="290"/>
                </a:cxn>
                <a:cxn ang="0">
                  <a:pos x="274" y="580"/>
                </a:cxn>
                <a:cxn ang="0">
                  <a:pos x="0" y="290"/>
                </a:cxn>
              </a:cxnLst>
              <a:rect l="0" t="0" r="r" b="b"/>
              <a:pathLst>
                <a:path w="547" h="580">
                  <a:moveTo>
                    <a:pt x="0" y="290"/>
                  </a:moveTo>
                  <a:lnTo>
                    <a:pt x="274" y="0"/>
                  </a:lnTo>
                  <a:lnTo>
                    <a:pt x="547" y="290"/>
                  </a:lnTo>
                  <a:lnTo>
                    <a:pt x="274" y="580"/>
                  </a:lnTo>
                  <a:lnTo>
                    <a:pt x="0" y="290"/>
                  </a:lnTo>
                  <a:close/>
                </a:path>
              </a:pathLst>
            </a:custGeom>
            <a:solidFill>
              <a:srgbClr val="CCFFCC"/>
            </a:solidFill>
            <a:ln w="9525">
              <a:solidFill>
                <a:schemeClr val="tx1"/>
              </a:solidFill>
              <a:round/>
              <a:headEnd/>
              <a:tailEnd/>
            </a:ln>
          </p:spPr>
          <p:txBody>
            <a:bodyPr/>
            <a:lstStyle/>
            <a:p>
              <a:endParaRPr lang="en-US"/>
            </a:p>
          </p:txBody>
        </p:sp>
        <p:sp>
          <p:nvSpPr>
            <p:cNvPr id="1685536" name="Text Box 32"/>
            <p:cNvSpPr txBox="1">
              <a:spLocks noChangeArrowheads="1"/>
            </p:cNvSpPr>
            <p:nvPr/>
          </p:nvSpPr>
          <p:spPr bwMode="blackWhite">
            <a:xfrm>
              <a:off x="2089" y="3180"/>
              <a:ext cx="527" cy="192"/>
            </a:xfrm>
            <a:prstGeom prst="rect">
              <a:avLst/>
            </a:prstGeom>
            <a:noFill/>
            <a:ln w="12700" algn="ctr">
              <a:noFill/>
              <a:miter lim="800000"/>
              <a:headEnd/>
              <a:tailEnd/>
            </a:ln>
            <a:effectLst/>
          </p:spPr>
          <p:txBody>
            <a:bodyPr wrap="none" lIns="92075" tIns="46038" rIns="92075" bIns="46038">
              <a:spAutoFit/>
            </a:bodyPr>
            <a:lstStyle/>
            <a:p>
              <a:pPr marL="342900" indent="-342900" eaLnBrk="0" hangingPunct="0">
                <a:spcAft>
                  <a:spcPts val="200"/>
                </a:spcAft>
                <a:buFont typeface="Monotype Sorts" pitchFamily="2" charset="2"/>
                <a:buNone/>
              </a:pPr>
              <a:r>
                <a:rPr lang="en-US" sz="1400" b="1">
                  <a:cs typeface="Times New Roman" pitchFamily="18" charset="0"/>
                </a:rPr>
                <a:t> CIV HR</a:t>
              </a:r>
              <a:endParaRPr lang="en-US" sz="1400" b="1">
                <a:solidFill>
                  <a:srgbClr val="000000"/>
                </a:solidFill>
                <a:cs typeface="Times New Roman" pitchFamily="18" charset="0"/>
              </a:endParaRPr>
            </a:p>
          </p:txBody>
        </p:sp>
      </p:grpSp>
      <p:graphicFrame>
        <p:nvGraphicFramePr>
          <p:cNvPr id="1685537" name="Group 33"/>
          <p:cNvGraphicFramePr>
            <a:graphicFrameLocks noGrp="1"/>
          </p:cNvGraphicFramePr>
          <p:nvPr/>
        </p:nvGraphicFramePr>
        <p:xfrm>
          <a:off x="4800600" y="1600200"/>
          <a:ext cx="3657600" cy="914400"/>
        </p:xfrm>
        <a:graphic>
          <a:graphicData uri="http://schemas.openxmlformats.org/drawingml/2006/table">
            <a:tbl>
              <a:tblPr/>
              <a:tblGrid>
                <a:gridCol w="657225"/>
                <a:gridCol w="1249363"/>
                <a:gridCol w="836612"/>
                <a:gridCol w="914400"/>
              </a:tblGrid>
              <a:tr h="0">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2ABM0066: CONSOL ISSUE FAC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Cost Element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Amount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Quantity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Labor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9300.0100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bl>
          </a:graphicData>
        </a:graphic>
      </p:graphicFrame>
      <p:grpSp>
        <p:nvGrpSpPr>
          <p:cNvPr id="1685554" name="Group 50"/>
          <p:cNvGrpSpPr>
            <a:grpSpLocks/>
          </p:cNvGrpSpPr>
          <p:nvPr/>
        </p:nvGrpSpPr>
        <p:grpSpPr bwMode="auto">
          <a:xfrm>
            <a:off x="8094663" y="2209800"/>
            <a:ext cx="896937" cy="869950"/>
            <a:chOff x="2075" y="3004"/>
            <a:chExt cx="565" cy="548"/>
          </a:xfrm>
        </p:grpSpPr>
        <p:sp>
          <p:nvSpPr>
            <p:cNvPr id="1685555" name="Freeform 51"/>
            <p:cNvSpPr>
              <a:spLocks/>
            </p:cNvSpPr>
            <p:nvPr/>
          </p:nvSpPr>
          <p:spPr bwMode="auto">
            <a:xfrm>
              <a:off x="2075" y="3004"/>
              <a:ext cx="565" cy="548"/>
            </a:xfrm>
            <a:custGeom>
              <a:avLst/>
              <a:gdLst/>
              <a:ahLst/>
              <a:cxnLst>
                <a:cxn ang="0">
                  <a:pos x="0" y="290"/>
                </a:cxn>
                <a:cxn ang="0">
                  <a:pos x="274" y="0"/>
                </a:cxn>
                <a:cxn ang="0">
                  <a:pos x="547" y="290"/>
                </a:cxn>
                <a:cxn ang="0">
                  <a:pos x="274" y="580"/>
                </a:cxn>
                <a:cxn ang="0">
                  <a:pos x="0" y="290"/>
                </a:cxn>
              </a:cxnLst>
              <a:rect l="0" t="0" r="r" b="b"/>
              <a:pathLst>
                <a:path w="547" h="580">
                  <a:moveTo>
                    <a:pt x="0" y="290"/>
                  </a:moveTo>
                  <a:lnTo>
                    <a:pt x="274" y="0"/>
                  </a:lnTo>
                  <a:lnTo>
                    <a:pt x="547" y="290"/>
                  </a:lnTo>
                  <a:lnTo>
                    <a:pt x="274" y="580"/>
                  </a:lnTo>
                  <a:lnTo>
                    <a:pt x="0" y="290"/>
                  </a:lnTo>
                  <a:close/>
                </a:path>
              </a:pathLst>
            </a:custGeom>
            <a:solidFill>
              <a:srgbClr val="CCFFCC"/>
            </a:solidFill>
            <a:ln w="9525">
              <a:solidFill>
                <a:schemeClr val="tx1"/>
              </a:solidFill>
              <a:round/>
              <a:headEnd/>
              <a:tailEnd/>
            </a:ln>
          </p:spPr>
          <p:txBody>
            <a:bodyPr/>
            <a:lstStyle/>
            <a:p>
              <a:endParaRPr lang="en-US"/>
            </a:p>
          </p:txBody>
        </p:sp>
        <p:sp>
          <p:nvSpPr>
            <p:cNvPr id="1685556" name="Text Box 52"/>
            <p:cNvSpPr txBox="1">
              <a:spLocks noChangeArrowheads="1"/>
            </p:cNvSpPr>
            <p:nvPr/>
          </p:nvSpPr>
          <p:spPr bwMode="blackWhite">
            <a:xfrm>
              <a:off x="2089" y="3180"/>
              <a:ext cx="527" cy="192"/>
            </a:xfrm>
            <a:prstGeom prst="rect">
              <a:avLst/>
            </a:prstGeom>
            <a:noFill/>
            <a:ln w="12700" algn="ctr">
              <a:noFill/>
              <a:miter lim="800000"/>
              <a:headEnd/>
              <a:tailEnd/>
            </a:ln>
            <a:effectLst/>
          </p:spPr>
          <p:txBody>
            <a:bodyPr wrap="none" lIns="92075" tIns="46038" rIns="92075" bIns="46038">
              <a:spAutoFit/>
            </a:bodyPr>
            <a:lstStyle/>
            <a:p>
              <a:pPr marL="342900" indent="-342900" eaLnBrk="0" hangingPunct="0">
                <a:spcAft>
                  <a:spcPts val="200"/>
                </a:spcAft>
                <a:buFont typeface="Monotype Sorts" pitchFamily="2" charset="2"/>
                <a:buNone/>
              </a:pPr>
              <a:r>
                <a:rPr lang="en-US" sz="1400" b="1">
                  <a:cs typeface="Times New Roman" pitchFamily="18" charset="0"/>
                </a:rPr>
                <a:t> CIV HR</a:t>
              </a:r>
              <a:endParaRPr lang="en-US" sz="1400" b="1">
                <a:solidFill>
                  <a:srgbClr val="000000"/>
                </a:solidFill>
                <a:cs typeface="Times New Roman" pitchFamily="18" charset="0"/>
              </a:endParaRPr>
            </a:p>
          </p:txBody>
        </p:sp>
      </p:grpSp>
      <p:graphicFrame>
        <p:nvGraphicFramePr>
          <p:cNvPr id="1685557" name="Group 53"/>
          <p:cNvGraphicFramePr>
            <a:graphicFrameLocks noGrp="1"/>
          </p:cNvGraphicFramePr>
          <p:nvPr/>
        </p:nvGraphicFramePr>
        <p:xfrm>
          <a:off x="4800600" y="3702050"/>
          <a:ext cx="3657600" cy="914400"/>
        </p:xfrm>
        <a:graphic>
          <a:graphicData uri="http://schemas.openxmlformats.org/drawingml/2006/table">
            <a:tbl>
              <a:tblPr/>
              <a:tblGrid>
                <a:gridCol w="657225"/>
                <a:gridCol w="1249363"/>
                <a:gridCol w="836612"/>
                <a:gridCol w="914400"/>
              </a:tblGrid>
              <a:tr h="0">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2ABM0070: CIIP ISSUE &amp; FIT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Cost Element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Amount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Quantity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Labor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9300.0100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bl>
          </a:graphicData>
        </a:graphic>
      </p:graphicFrame>
      <p:grpSp>
        <p:nvGrpSpPr>
          <p:cNvPr id="1685574" name="Group 70"/>
          <p:cNvGrpSpPr>
            <a:grpSpLocks/>
          </p:cNvGrpSpPr>
          <p:nvPr/>
        </p:nvGrpSpPr>
        <p:grpSpPr bwMode="auto">
          <a:xfrm>
            <a:off x="8094663" y="4311650"/>
            <a:ext cx="896937" cy="869950"/>
            <a:chOff x="2075" y="3004"/>
            <a:chExt cx="565" cy="548"/>
          </a:xfrm>
        </p:grpSpPr>
        <p:sp>
          <p:nvSpPr>
            <p:cNvPr id="1685575" name="Freeform 71"/>
            <p:cNvSpPr>
              <a:spLocks/>
            </p:cNvSpPr>
            <p:nvPr/>
          </p:nvSpPr>
          <p:spPr bwMode="auto">
            <a:xfrm>
              <a:off x="2075" y="3004"/>
              <a:ext cx="565" cy="548"/>
            </a:xfrm>
            <a:custGeom>
              <a:avLst/>
              <a:gdLst/>
              <a:ahLst/>
              <a:cxnLst>
                <a:cxn ang="0">
                  <a:pos x="0" y="290"/>
                </a:cxn>
                <a:cxn ang="0">
                  <a:pos x="274" y="0"/>
                </a:cxn>
                <a:cxn ang="0">
                  <a:pos x="547" y="290"/>
                </a:cxn>
                <a:cxn ang="0">
                  <a:pos x="274" y="580"/>
                </a:cxn>
                <a:cxn ang="0">
                  <a:pos x="0" y="290"/>
                </a:cxn>
              </a:cxnLst>
              <a:rect l="0" t="0" r="r" b="b"/>
              <a:pathLst>
                <a:path w="547" h="580">
                  <a:moveTo>
                    <a:pt x="0" y="290"/>
                  </a:moveTo>
                  <a:lnTo>
                    <a:pt x="274" y="0"/>
                  </a:lnTo>
                  <a:lnTo>
                    <a:pt x="547" y="290"/>
                  </a:lnTo>
                  <a:lnTo>
                    <a:pt x="274" y="580"/>
                  </a:lnTo>
                  <a:lnTo>
                    <a:pt x="0" y="290"/>
                  </a:lnTo>
                  <a:close/>
                </a:path>
              </a:pathLst>
            </a:custGeom>
            <a:solidFill>
              <a:srgbClr val="CCFFCC"/>
            </a:solidFill>
            <a:ln w="9525">
              <a:solidFill>
                <a:schemeClr val="tx1"/>
              </a:solidFill>
              <a:round/>
              <a:headEnd/>
              <a:tailEnd/>
            </a:ln>
          </p:spPr>
          <p:txBody>
            <a:bodyPr/>
            <a:lstStyle/>
            <a:p>
              <a:endParaRPr lang="en-US"/>
            </a:p>
          </p:txBody>
        </p:sp>
        <p:sp>
          <p:nvSpPr>
            <p:cNvPr id="1685576" name="Text Box 72"/>
            <p:cNvSpPr txBox="1">
              <a:spLocks noChangeArrowheads="1"/>
            </p:cNvSpPr>
            <p:nvPr/>
          </p:nvSpPr>
          <p:spPr bwMode="blackWhite">
            <a:xfrm>
              <a:off x="2089" y="3180"/>
              <a:ext cx="527" cy="192"/>
            </a:xfrm>
            <a:prstGeom prst="rect">
              <a:avLst/>
            </a:prstGeom>
            <a:noFill/>
            <a:ln w="12700" algn="ctr">
              <a:noFill/>
              <a:miter lim="800000"/>
              <a:headEnd/>
              <a:tailEnd/>
            </a:ln>
            <a:effectLst/>
          </p:spPr>
          <p:txBody>
            <a:bodyPr wrap="none" lIns="92075" tIns="46038" rIns="92075" bIns="46038">
              <a:spAutoFit/>
            </a:bodyPr>
            <a:lstStyle/>
            <a:p>
              <a:pPr marL="342900" indent="-342900" eaLnBrk="0" hangingPunct="0">
                <a:spcAft>
                  <a:spcPts val="200"/>
                </a:spcAft>
                <a:buFont typeface="Monotype Sorts" pitchFamily="2" charset="2"/>
                <a:buNone/>
              </a:pPr>
              <a:r>
                <a:rPr lang="en-US" sz="1400" b="1">
                  <a:cs typeface="Times New Roman" pitchFamily="18" charset="0"/>
                </a:rPr>
                <a:t> CIV HR</a:t>
              </a:r>
              <a:endParaRPr lang="en-US" sz="1400" b="1">
                <a:solidFill>
                  <a:srgbClr val="000000"/>
                </a:solidFill>
                <a:cs typeface="Times New Roman" pitchFamily="18" charset="0"/>
              </a:endParaRPr>
            </a:p>
          </p:txBody>
        </p:sp>
      </p:grpSp>
      <p:sp>
        <p:nvSpPr>
          <p:cNvPr id="1685577" name="Text Box 73"/>
          <p:cNvSpPr txBox="1">
            <a:spLocks noChangeArrowheads="1"/>
          </p:cNvSpPr>
          <p:nvPr/>
        </p:nvSpPr>
        <p:spPr bwMode="auto">
          <a:xfrm>
            <a:off x="4927600" y="2679700"/>
            <a:ext cx="1981200" cy="244475"/>
          </a:xfrm>
          <a:prstGeom prst="rect">
            <a:avLst/>
          </a:prstGeom>
          <a:noFill/>
          <a:ln w="12700" algn="ctr">
            <a:noFill/>
            <a:miter lim="800000"/>
            <a:headEnd/>
            <a:tailEnd/>
          </a:ln>
          <a:effectLst/>
        </p:spPr>
        <p:txBody>
          <a:bodyPr lIns="92075" tIns="0" rIns="92075" bIns="0">
            <a:spAutoFit/>
          </a:bodyPr>
          <a:lstStyle/>
          <a:p>
            <a:pPr>
              <a:spcBef>
                <a:spcPct val="50000"/>
              </a:spcBef>
            </a:pPr>
            <a:r>
              <a:rPr lang="en-US" sz="1600" b="1">
                <a:solidFill>
                  <a:schemeClr val="accent2"/>
                </a:solidFill>
              </a:rPr>
              <a:t>1:10</a:t>
            </a:r>
          </a:p>
        </p:txBody>
      </p:sp>
      <p:sp>
        <p:nvSpPr>
          <p:cNvPr id="1685578" name="Text Box 74"/>
          <p:cNvSpPr txBox="1">
            <a:spLocks noChangeArrowheads="1"/>
          </p:cNvSpPr>
          <p:nvPr/>
        </p:nvSpPr>
        <p:spPr bwMode="auto">
          <a:xfrm>
            <a:off x="4927600" y="4708525"/>
            <a:ext cx="1981200" cy="244475"/>
          </a:xfrm>
          <a:prstGeom prst="rect">
            <a:avLst/>
          </a:prstGeom>
          <a:noFill/>
          <a:ln w="12700" algn="ctr">
            <a:noFill/>
            <a:miter lim="800000"/>
            <a:headEnd/>
            <a:tailEnd/>
          </a:ln>
          <a:effectLst/>
        </p:spPr>
        <p:txBody>
          <a:bodyPr lIns="92075" tIns="0" rIns="92075" bIns="0">
            <a:spAutoFit/>
          </a:bodyPr>
          <a:lstStyle/>
          <a:p>
            <a:pPr>
              <a:spcBef>
                <a:spcPct val="50000"/>
              </a:spcBef>
            </a:pPr>
            <a:r>
              <a:rPr lang="en-US" sz="1600" b="1">
                <a:solidFill>
                  <a:schemeClr val="accent2"/>
                </a:solidFill>
              </a:rPr>
              <a:t>1:20</a:t>
            </a:r>
          </a:p>
        </p:txBody>
      </p:sp>
      <p:sp>
        <p:nvSpPr>
          <p:cNvPr id="1685579" name="Text Box 75"/>
          <p:cNvSpPr txBox="1">
            <a:spLocks noChangeArrowheads="1"/>
          </p:cNvSpPr>
          <p:nvPr/>
        </p:nvSpPr>
        <p:spPr bwMode="auto">
          <a:xfrm>
            <a:off x="2057400" y="3289300"/>
            <a:ext cx="685800" cy="244475"/>
          </a:xfrm>
          <a:prstGeom prst="rect">
            <a:avLst/>
          </a:prstGeom>
          <a:noFill/>
          <a:ln w="12700" algn="ctr">
            <a:noFill/>
            <a:miter lim="800000"/>
            <a:headEnd/>
            <a:tailEnd/>
          </a:ln>
          <a:effectLst/>
        </p:spPr>
        <p:txBody>
          <a:bodyPr lIns="92075" tIns="0" rIns="92075" bIns="0">
            <a:spAutoFit/>
          </a:bodyPr>
          <a:lstStyle/>
          <a:p>
            <a:pPr>
              <a:spcBef>
                <a:spcPct val="50000"/>
              </a:spcBef>
            </a:pPr>
            <a:r>
              <a:rPr lang="en-US" sz="1600" b="1">
                <a:solidFill>
                  <a:schemeClr val="accent2"/>
                </a:solidFill>
              </a:rPr>
              <a:t>160</a:t>
            </a:r>
          </a:p>
        </p:txBody>
      </p:sp>
      <p:sp>
        <p:nvSpPr>
          <p:cNvPr id="1685580" name="Text Box 76"/>
          <p:cNvSpPr txBox="1">
            <a:spLocks noChangeArrowheads="1"/>
          </p:cNvSpPr>
          <p:nvPr/>
        </p:nvSpPr>
        <p:spPr bwMode="auto">
          <a:xfrm>
            <a:off x="304800" y="5027613"/>
            <a:ext cx="8077200" cy="1373187"/>
          </a:xfrm>
          <a:prstGeom prst="rect">
            <a:avLst/>
          </a:prstGeom>
          <a:noFill/>
          <a:ln w="12700" algn="ctr">
            <a:noFill/>
            <a:miter lim="800000"/>
            <a:headEnd/>
            <a:tailEnd/>
          </a:ln>
          <a:effectLst/>
        </p:spPr>
        <p:txBody>
          <a:bodyPr lIns="92075" tIns="0" rIns="92075" bIns="0">
            <a:spAutoFit/>
          </a:bodyPr>
          <a:lstStyle/>
          <a:p>
            <a:pPr marL="228600" indent="-228600" algn="l">
              <a:buFontTx/>
              <a:buChar char="•"/>
            </a:pPr>
            <a:r>
              <a:rPr lang="en-US" sz="1800"/>
              <a:t>Track actual output on receiver</a:t>
            </a:r>
          </a:p>
          <a:p>
            <a:pPr marL="228600" indent="-228600" algn="l">
              <a:buFontTx/>
              <a:buChar char="•"/>
            </a:pPr>
            <a:r>
              <a:rPr lang="en-US" sz="1800"/>
              <a:t>Done through planning </a:t>
            </a:r>
          </a:p>
          <a:p>
            <a:pPr marL="228600" indent="-228600" algn="l">
              <a:buFontTx/>
              <a:buChar char="•"/>
            </a:pPr>
            <a:r>
              <a:rPr lang="en-US" sz="1800"/>
              <a:t>Period-end closed based</a:t>
            </a:r>
          </a:p>
          <a:p>
            <a:pPr marL="228600" indent="-228600" algn="l">
              <a:buFontTx/>
              <a:buChar char="•"/>
            </a:pPr>
            <a:r>
              <a:rPr lang="en-US" sz="1800"/>
              <a:t>Planned relationship between the output of the receiver to the output of the sender (e.g. for every 10 Hrs worked, need 1 mgr Hr)</a:t>
            </a:r>
          </a:p>
        </p:txBody>
      </p:sp>
      <p:sp>
        <p:nvSpPr>
          <p:cNvPr id="1685581" name="Text Box 77"/>
          <p:cNvSpPr txBox="1">
            <a:spLocks noChangeArrowheads="1"/>
          </p:cNvSpPr>
          <p:nvPr/>
        </p:nvSpPr>
        <p:spPr bwMode="auto">
          <a:xfrm>
            <a:off x="3124200" y="1447800"/>
            <a:ext cx="1600200" cy="488950"/>
          </a:xfrm>
          <a:prstGeom prst="rect">
            <a:avLst/>
          </a:prstGeom>
          <a:noFill/>
          <a:ln w="12700" algn="ctr">
            <a:noFill/>
            <a:miter lim="800000"/>
            <a:headEnd/>
            <a:tailEnd/>
          </a:ln>
          <a:effectLst/>
        </p:spPr>
        <p:txBody>
          <a:bodyPr lIns="92075" tIns="0" rIns="92075" bIns="0">
            <a:spAutoFit/>
          </a:bodyPr>
          <a:lstStyle/>
          <a:p>
            <a:pPr>
              <a:spcBef>
                <a:spcPct val="50000"/>
              </a:spcBef>
            </a:pPr>
            <a:r>
              <a:rPr lang="en-US" sz="1600" b="1"/>
              <a:t>Labor Charge Rate = $20/Hr</a:t>
            </a:r>
          </a:p>
        </p:txBody>
      </p:sp>
      <p:sp>
        <p:nvSpPr>
          <p:cNvPr id="1685582" name="Text Box 78"/>
          <p:cNvSpPr txBox="1">
            <a:spLocks noChangeArrowheads="1"/>
          </p:cNvSpPr>
          <p:nvPr/>
        </p:nvSpPr>
        <p:spPr bwMode="auto">
          <a:xfrm>
            <a:off x="6705600" y="2235200"/>
            <a:ext cx="1752600" cy="212725"/>
          </a:xfrm>
          <a:prstGeom prst="rect">
            <a:avLst/>
          </a:prstGeom>
          <a:noFill/>
          <a:ln w="12700" algn="ctr">
            <a:noFill/>
            <a:miter lim="800000"/>
            <a:headEnd/>
            <a:tailEnd/>
          </a:ln>
          <a:effectLst/>
        </p:spPr>
        <p:txBody>
          <a:bodyPr lIns="92075" tIns="0" rIns="92075" bIns="0">
            <a:spAutoFit/>
          </a:bodyPr>
          <a:lstStyle/>
          <a:p>
            <a:pPr algn="l">
              <a:spcBef>
                <a:spcPct val="50000"/>
              </a:spcBef>
            </a:pPr>
            <a:r>
              <a:rPr lang="en-US" sz="1400"/>
              <a:t>$3,600       180 Hrs</a:t>
            </a:r>
          </a:p>
        </p:txBody>
      </p:sp>
      <p:sp>
        <p:nvSpPr>
          <p:cNvPr id="1685583" name="Text Box 79"/>
          <p:cNvSpPr txBox="1">
            <a:spLocks noChangeArrowheads="1"/>
          </p:cNvSpPr>
          <p:nvPr/>
        </p:nvSpPr>
        <p:spPr bwMode="auto">
          <a:xfrm>
            <a:off x="6705600" y="4346575"/>
            <a:ext cx="1752600" cy="212725"/>
          </a:xfrm>
          <a:prstGeom prst="rect">
            <a:avLst/>
          </a:prstGeom>
          <a:noFill/>
          <a:ln w="12700" algn="ctr">
            <a:noFill/>
            <a:miter lim="800000"/>
            <a:headEnd/>
            <a:tailEnd/>
          </a:ln>
          <a:effectLst/>
        </p:spPr>
        <p:txBody>
          <a:bodyPr lIns="92075" tIns="0" rIns="92075" bIns="0">
            <a:spAutoFit/>
          </a:bodyPr>
          <a:lstStyle/>
          <a:p>
            <a:pPr algn="l">
              <a:spcBef>
                <a:spcPct val="50000"/>
              </a:spcBef>
            </a:pPr>
            <a:r>
              <a:rPr lang="en-US" sz="1400"/>
              <a:t>$1,400      70 Hrs</a:t>
            </a:r>
          </a:p>
        </p:txBody>
      </p:sp>
      <p:sp>
        <p:nvSpPr>
          <p:cNvPr id="1685584" name="Text Box 80"/>
          <p:cNvSpPr txBox="1">
            <a:spLocks noChangeArrowheads="1"/>
          </p:cNvSpPr>
          <p:nvPr/>
        </p:nvSpPr>
        <p:spPr bwMode="auto">
          <a:xfrm>
            <a:off x="152400" y="2809875"/>
            <a:ext cx="2971800" cy="212725"/>
          </a:xfrm>
          <a:prstGeom prst="rect">
            <a:avLst/>
          </a:prstGeom>
          <a:noFill/>
          <a:ln w="12700" algn="ctr">
            <a:noFill/>
            <a:miter lim="800000"/>
            <a:headEnd/>
            <a:tailEnd/>
          </a:ln>
          <a:effectLst/>
        </p:spPr>
        <p:txBody>
          <a:bodyPr lIns="92075" tIns="0" rIns="92075" bIns="0">
            <a:spAutoFit/>
          </a:bodyPr>
          <a:lstStyle/>
          <a:p>
            <a:pPr algn="l">
              <a:spcBef>
                <a:spcPct val="50000"/>
              </a:spcBef>
            </a:pPr>
            <a:r>
              <a:rPr lang="en-US" sz="1400"/>
              <a:t>Labor    9300.0100       ($5,000)</a:t>
            </a:r>
          </a:p>
        </p:txBody>
      </p:sp>
      <p:sp>
        <p:nvSpPr>
          <p:cNvPr id="1685585" name="Line 81"/>
          <p:cNvSpPr>
            <a:spLocks noChangeShapeType="1"/>
          </p:cNvSpPr>
          <p:nvPr/>
        </p:nvSpPr>
        <p:spPr bwMode="auto">
          <a:xfrm flipH="1">
            <a:off x="3441700" y="4953000"/>
            <a:ext cx="4800600" cy="0"/>
          </a:xfrm>
          <a:prstGeom prst="line">
            <a:avLst/>
          </a:prstGeom>
          <a:noFill/>
          <a:ln w="38100">
            <a:solidFill>
              <a:srgbClr val="0000FF"/>
            </a:solidFill>
            <a:round/>
            <a:headEnd/>
            <a:tailEnd/>
          </a:ln>
          <a:effectLst/>
        </p:spPr>
        <p:txBody>
          <a:bodyPr lIns="92075" tIns="0" rIns="92075" bIns="0">
            <a:spAutoFit/>
          </a:bodyPr>
          <a:lstStyle/>
          <a:p>
            <a:endParaRPr lang="en-US"/>
          </a:p>
        </p:txBody>
      </p:sp>
      <p:sp>
        <p:nvSpPr>
          <p:cNvPr id="1685586" name="Line 82"/>
          <p:cNvSpPr>
            <a:spLocks noChangeShapeType="1"/>
          </p:cNvSpPr>
          <p:nvPr/>
        </p:nvSpPr>
        <p:spPr bwMode="auto">
          <a:xfrm flipH="1">
            <a:off x="3517900" y="2933700"/>
            <a:ext cx="4800600" cy="0"/>
          </a:xfrm>
          <a:prstGeom prst="line">
            <a:avLst/>
          </a:prstGeom>
          <a:noFill/>
          <a:ln w="38100">
            <a:solidFill>
              <a:srgbClr val="0000FF"/>
            </a:solidFill>
            <a:round/>
            <a:headEnd/>
            <a:tailEnd type="triangle" w="med" len="med"/>
          </a:ln>
          <a:effectLst/>
        </p:spPr>
        <p:txBody>
          <a:bodyPr lIns="92075" tIns="0" rIns="92075" bIns="0">
            <a:spAutoFit/>
          </a:bodyPr>
          <a:lstStyle/>
          <a:p>
            <a:endParaRPr lang="en-US"/>
          </a:p>
        </p:txBody>
      </p:sp>
      <p:sp>
        <p:nvSpPr>
          <p:cNvPr id="1685587" name="Line 83"/>
          <p:cNvSpPr>
            <a:spLocks noChangeShapeType="1"/>
          </p:cNvSpPr>
          <p:nvPr/>
        </p:nvSpPr>
        <p:spPr bwMode="auto">
          <a:xfrm flipV="1">
            <a:off x="3441700" y="3352800"/>
            <a:ext cx="0" cy="1600200"/>
          </a:xfrm>
          <a:prstGeom prst="line">
            <a:avLst/>
          </a:prstGeom>
          <a:noFill/>
          <a:ln w="38100">
            <a:solidFill>
              <a:srgbClr val="0000FF"/>
            </a:solidFill>
            <a:round/>
            <a:headEnd/>
            <a:tailEnd type="triangle" w="med" len="med"/>
          </a:ln>
          <a:effectLst/>
        </p:spPr>
        <p:txBody>
          <a:bodyPr lIns="92075" tIns="0" rIns="92075" bIns="0">
            <a:spAutoFit/>
          </a:bodyPr>
          <a:lstStyle/>
          <a:p>
            <a:endParaRPr lang="en-US"/>
          </a:p>
        </p:txBody>
      </p:sp>
      <p:sp>
        <p:nvSpPr>
          <p:cNvPr id="1685588" name="Text Box 84"/>
          <p:cNvSpPr txBox="1">
            <a:spLocks noChangeArrowheads="1"/>
          </p:cNvSpPr>
          <p:nvPr/>
        </p:nvSpPr>
        <p:spPr bwMode="auto">
          <a:xfrm>
            <a:off x="8153400" y="3124200"/>
            <a:ext cx="762000" cy="244475"/>
          </a:xfrm>
          <a:prstGeom prst="rect">
            <a:avLst/>
          </a:prstGeom>
          <a:noFill/>
          <a:ln w="12700" algn="ctr">
            <a:noFill/>
            <a:miter lim="800000"/>
            <a:headEnd/>
            <a:tailEnd/>
          </a:ln>
          <a:effectLst/>
        </p:spPr>
        <p:txBody>
          <a:bodyPr lIns="92075" tIns="0" rIns="92075" bIns="0">
            <a:spAutoFit/>
          </a:bodyPr>
          <a:lstStyle/>
          <a:p>
            <a:pPr>
              <a:spcBef>
                <a:spcPct val="50000"/>
              </a:spcBef>
            </a:pPr>
            <a:r>
              <a:rPr lang="en-US" sz="1600" b="1">
                <a:solidFill>
                  <a:schemeClr val="accent2"/>
                </a:solidFill>
              </a:rPr>
              <a:t>1600</a:t>
            </a:r>
          </a:p>
        </p:txBody>
      </p:sp>
      <p:sp>
        <p:nvSpPr>
          <p:cNvPr id="1685589" name="Text Box 85"/>
          <p:cNvSpPr txBox="1">
            <a:spLocks noChangeArrowheads="1"/>
          </p:cNvSpPr>
          <p:nvPr/>
        </p:nvSpPr>
        <p:spPr bwMode="auto">
          <a:xfrm>
            <a:off x="8153400" y="3336925"/>
            <a:ext cx="762000" cy="244475"/>
          </a:xfrm>
          <a:prstGeom prst="rect">
            <a:avLst/>
          </a:prstGeom>
          <a:noFill/>
          <a:ln w="12700" algn="ctr">
            <a:noFill/>
            <a:miter lim="800000"/>
            <a:headEnd/>
            <a:tailEnd/>
          </a:ln>
          <a:effectLst/>
        </p:spPr>
        <p:txBody>
          <a:bodyPr lIns="92075" tIns="0" rIns="92075" bIns="0">
            <a:spAutoFit/>
          </a:bodyPr>
          <a:lstStyle/>
          <a:p>
            <a:pPr>
              <a:spcBef>
                <a:spcPct val="50000"/>
              </a:spcBef>
            </a:pPr>
            <a:r>
              <a:rPr lang="en-US" sz="1600" b="1">
                <a:solidFill>
                  <a:srgbClr val="FF0000"/>
                </a:solidFill>
              </a:rPr>
              <a:t>1800</a:t>
            </a:r>
          </a:p>
        </p:txBody>
      </p:sp>
      <p:sp>
        <p:nvSpPr>
          <p:cNvPr id="1685590" name="Text Box 86"/>
          <p:cNvSpPr txBox="1">
            <a:spLocks noChangeArrowheads="1"/>
          </p:cNvSpPr>
          <p:nvPr/>
        </p:nvSpPr>
        <p:spPr bwMode="auto">
          <a:xfrm>
            <a:off x="8153400" y="5181600"/>
            <a:ext cx="762000" cy="244475"/>
          </a:xfrm>
          <a:prstGeom prst="rect">
            <a:avLst/>
          </a:prstGeom>
          <a:noFill/>
          <a:ln w="12700" algn="ctr">
            <a:noFill/>
            <a:miter lim="800000"/>
            <a:headEnd/>
            <a:tailEnd/>
          </a:ln>
          <a:effectLst/>
        </p:spPr>
        <p:txBody>
          <a:bodyPr lIns="92075" tIns="0" rIns="92075" bIns="0">
            <a:spAutoFit/>
          </a:bodyPr>
          <a:lstStyle/>
          <a:p>
            <a:pPr>
              <a:spcBef>
                <a:spcPct val="50000"/>
              </a:spcBef>
            </a:pPr>
            <a:r>
              <a:rPr lang="en-US" sz="1600" b="1">
                <a:solidFill>
                  <a:schemeClr val="accent2"/>
                </a:solidFill>
              </a:rPr>
              <a:t>1600</a:t>
            </a:r>
          </a:p>
        </p:txBody>
      </p:sp>
      <p:sp>
        <p:nvSpPr>
          <p:cNvPr id="1685591" name="Text Box 87"/>
          <p:cNvSpPr txBox="1">
            <a:spLocks noChangeArrowheads="1"/>
          </p:cNvSpPr>
          <p:nvPr/>
        </p:nvSpPr>
        <p:spPr bwMode="auto">
          <a:xfrm>
            <a:off x="8153400" y="5394325"/>
            <a:ext cx="762000" cy="244475"/>
          </a:xfrm>
          <a:prstGeom prst="rect">
            <a:avLst/>
          </a:prstGeom>
          <a:noFill/>
          <a:ln w="12700" algn="ctr">
            <a:noFill/>
            <a:miter lim="800000"/>
            <a:headEnd/>
            <a:tailEnd/>
          </a:ln>
          <a:effectLst/>
        </p:spPr>
        <p:txBody>
          <a:bodyPr lIns="92075" tIns="0" rIns="92075" bIns="0">
            <a:spAutoFit/>
          </a:bodyPr>
          <a:lstStyle/>
          <a:p>
            <a:pPr>
              <a:spcBef>
                <a:spcPct val="50000"/>
              </a:spcBef>
            </a:pPr>
            <a:r>
              <a:rPr lang="en-US" sz="1600" b="1">
                <a:solidFill>
                  <a:srgbClr val="FF0000"/>
                </a:solidFill>
              </a:rPr>
              <a:t>1400</a:t>
            </a:r>
          </a:p>
        </p:txBody>
      </p:sp>
      <p:sp>
        <p:nvSpPr>
          <p:cNvPr id="1685592" name="Text Box 88"/>
          <p:cNvSpPr txBox="1">
            <a:spLocks noChangeArrowheads="1"/>
          </p:cNvSpPr>
          <p:nvPr/>
        </p:nvSpPr>
        <p:spPr bwMode="auto">
          <a:xfrm>
            <a:off x="2082800" y="3486150"/>
            <a:ext cx="685800" cy="244475"/>
          </a:xfrm>
          <a:prstGeom prst="rect">
            <a:avLst/>
          </a:prstGeom>
          <a:noFill/>
          <a:ln w="12700" algn="ctr">
            <a:noFill/>
            <a:miter lim="800000"/>
            <a:headEnd/>
            <a:tailEnd/>
          </a:ln>
          <a:effectLst/>
        </p:spPr>
        <p:txBody>
          <a:bodyPr lIns="92075" tIns="0" rIns="92075" bIns="0">
            <a:spAutoFit/>
          </a:bodyPr>
          <a:lstStyle/>
          <a:p>
            <a:pPr>
              <a:spcBef>
                <a:spcPct val="50000"/>
              </a:spcBef>
            </a:pPr>
            <a:r>
              <a:rPr lang="en-US" sz="1600" b="1">
                <a:solidFill>
                  <a:schemeClr val="accent2"/>
                </a:solidFill>
              </a:rPr>
              <a:t> 80</a:t>
            </a:r>
          </a:p>
        </p:txBody>
      </p:sp>
      <p:sp>
        <p:nvSpPr>
          <p:cNvPr id="1685593" name="Text Box 89"/>
          <p:cNvSpPr txBox="1">
            <a:spLocks noChangeArrowheads="1"/>
          </p:cNvSpPr>
          <p:nvPr/>
        </p:nvSpPr>
        <p:spPr bwMode="auto">
          <a:xfrm>
            <a:off x="2057400" y="3714750"/>
            <a:ext cx="685800" cy="244475"/>
          </a:xfrm>
          <a:prstGeom prst="rect">
            <a:avLst/>
          </a:prstGeom>
          <a:noFill/>
          <a:ln w="12700" algn="ctr">
            <a:noFill/>
            <a:miter lim="800000"/>
            <a:headEnd/>
            <a:tailEnd/>
          </a:ln>
          <a:effectLst/>
        </p:spPr>
        <p:txBody>
          <a:bodyPr lIns="92075" tIns="0" rIns="92075" bIns="0">
            <a:spAutoFit/>
          </a:bodyPr>
          <a:lstStyle/>
          <a:p>
            <a:pPr>
              <a:spcBef>
                <a:spcPct val="50000"/>
              </a:spcBef>
            </a:pPr>
            <a:r>
              <a:rPr lang="en-US" sz="1600" b="1">
                <a:solidFill>
                  <a:schemeClr val="accent2"/>
                </a:solidFill>
              </a:rPr>
              <a:t>240</a:t>
            </a:r>
          </a:p>
        </p:txBody>
      </p:sp>
      <p:sp>
        <p:nvSpPr>
          <p:cNvPr id="1685594" name="Line 90"/>
          <p:cNvSpPr>
            <a:spLocks noChangeShapeType="1"/>
          </p:cNvSpPr>
          <p:nvPr/>
        </p:nvSpPr>
        <p:spPr bwMode="auto">
          <a:xfrm>
            <a:off x="2197100" y="3717925"/>
            <a:ext cx="381000" cy="0"/>
          </a:xfrm>
          <a:prstGeom prst="line">
            <a:avLst/>
          </a:prstGeom>
          <a:noFill/>
          <a:ln w="25400">
            <a:solidFill>
              <a:srgbClr val="0000FF"/>
            </a:solidFill>
            <a:round/>
            <a:headEnd/>
            <a:tailEnd/>
          </a:ln>
          <a:effectLst/>
        </p:spPr>
        <p:txBody>
          <a:bodyPr lIns="92075" tIns="0" rIns="92075" bIns="0">
            <a:spAutoFit/>
          </a:bodyPr>
          <a:lstStyle/>
          <a:p>
            <a:endParaRPr lang="en-US"/>
          </a:p>
        </p:txBody>
      </p:sp>
      <p:sp>
        <p:nvSpPr>
          <p:cNvPr id="1685595" name="Text Box 91"/>
          <p:cNvSpPr txBox="1">
            <a:spLocks noChangeArrowheads="1"/>
          </p:cNvSpPr>
          <p:nvPr/>
        </p:nvSpPr>
        <p:spPr bwMode="auto">
          <a:xfrm>
            <a:off x="2489200" y="3289300"/>
            <a:ext cx="685800" cy="244475"/>
          </a:xfrm>
          <a:prstGeom prst="rect">
            <a:avLst/>
          </a:prstGeom>
          <a:noFill/>
          <a:ln w="12700" algn="ctr">
            <a:noFill/>
            <a:miter lim="800000"/>
            <a:headEnd/>
            <a:tailEnd/>
          </a:ln>
          <a:effectLst/>
        </p:spPr>
        <p:txBody>
          <a:bodyPr lIns="92075" tIns="0" rIns="92075" bIns="0">
            <a:spAutoFit/>
          </a:bodyPr>
          <a:lstStyle/>
          <a:p>
            <a:pPr>
              <a:spcBef>
                <a:spcPct val="50000"/>
              </a:spcBef>
            </a:pPr>
            <a:r>
              <a:rPr lang="en-US" sz="1600" b="1">
                <a:solidFill>
                  <a:srgbClr val="FF0000"/>
                </a:solidFill>
              </a:rPr>
              <a:t>180</a:t>
            </a:r>
          </a:p>
        </p:txBody>
      </p:sp>
      <p:sp>
        <p:nvSpPr>
          <p:cNvPr id="1685596" name="Text Box 92"/>
          <p:cNvSpPr txBox="1">
            <a:spLocks noChangeArrowheads="1"/>
          </p:cNvSpPr>
          <p:nvPr/>
        </p:nvSpPr>
        <p:spPr bwMode="auto">
          <a:xfrm>
            <a:off x="2514600" y="3486150"/>
            <a:ext cx="685800" cy="244475"/>
          </a:xfrm>
          <a:prstGeom prst="rect">
            <a:avLst/>
          </a:prstGeom>
          <a:noFill/>
          <a:ln w="12700" algn="ctr">
            <a:noFill/>
            <a:miter lim="800000"/>
            <a:headEnd/>
            <a:tailEnd/>
          </a:ln>
          <a:effectLst/>
        </p:spPr>
        <p:txBody>
          <a:bodyPr lIns="92075" tIns="0" rIns="92075" bIns="0">
            <a:spAutoFit/>
          </a:bodyPr>
          <a:lstStyle/>
          <a:p>
            <a:pPr>
              <a:spcBef>
                <a:spcPct val="50000"/>
              </a:spcBef>
            </a:pPr>
            <a:r>
              <a:rPr lang="en-US" sz="1600" b="1">
                <a:solidFill>
                  <a:srgbClr val="FF0000"/>
                </a:solidFill>
              </a:rPr>
              <a:t> 70</a:t>
            </a:r>
          </a:p>
        </p:txBody>
      </p:sp>
      <p:sp>
        <p:nvSpPr>
          <p:cNvPr id="1685597" name="Text Box 93"/>
          <p:cNvSpPr txBox="1">
            <a:spLocks noChangeArrowheads="1"/>
          </p:cNvSpPr>
          <p:nvPr/>
        </p:nvSpPr>
        <p:spPr bwMode="auto">
          <a:xfrm>
            <a:off x="2489200" y="3714750"/>
            <a:ext cx="685800" cy="244475"/>
          </a:xfrm>
          <a:prstGeom prst="rect">
            <a:avLst/>
          </a:prstGeom>
          <a:noFill/>
          <a:ln w="12700" algn="ctr">
            <a:noFill/>
            <a:miter lim="800000"/>
            <a:headEnd/>
            <a:tailEnd/>
          </a:ln>
          <a:effectLst/>
        </p:spPr>
        <p:txBody>
          <a:bodyPr lIns="92075" tIns="0" rIns="92075" bIns="0">
            <a:spAutoFit/>
          </a:bodyPr>
          <a:lstStyle/>
          <a:p>
            <a:pPr>
              <a:spcBef>
                <a:spcPct val="50000"/>
              </a:spcBef>
            </a:pPr>
            <a:r>
              <a:rPr lang="en-US" sz="1600" b="1">
                <a:solidFill>
                  <a:srgbClr val="FF0000"/>
                </a:solidFill>
              </a:rPr>
              <a:t>250</a:t>
            </a:r>
          </a:p>
        </p:txBody>
      </p:sp>
      <p:sp>
        <p:nvSpPr>
          <p:cNvPr id="1685598" name="Line 94"/>
          <p:cNvSpPr>
            <a:spLocks noChangeShapeType="1"/>
          </p:cNvSpPr>
          <p:nvPr/>
        </p:nvSpPr>
        <p:spPr bwMode="auto">
          <a:xfrm>
            <a:off x="2628900" y="3717925"/>
            <a:ext cx="381000" cy="0"/>
          </a:xfrm>
          <a:prstGeom prst="line">
            <a:avLst/>
          </a:prstGeom>
          <a:noFill/>
          <a:ln w="25400">
            <a:solidFill>
              <a:srgbClr val="FF0000"/>
            </a:solidFill>
            <a:round/>
            <a:headEnd/>
            <a:tailEnd/>
          </a:ln>
          <a:effectLst/>
        </p:spPr>
        <p:txBody>
          <a:bodyPr lIns="92075" tIns="0" rIns="92075" bIns="0">
            <a:spAutoFit/>
          </a:bodyPr>
          <a:lstStyle/>
          <a:p>
            <a:endParaRPr lang="en-US"/>
          </a:p>
        </p:txBody>
      </p:sp>
      <p:sp>
        <p:nvSpPr>
          <p:cNvPr id="1685599" name="Text Box 95"/>
          <p:cNvSpPr txBox="1">
            <a:spLocks noChangeArrowheads="1"/>
          </p:cNvSpPr>
          <p:nvPr/>
        </p:nvSpPr>
        <p:spPr bwMode="auto">
          <a:xfrm>
            <a:off x="7467600" y="3124200"/>
            <a:ext cx="1016000" cy="244475"/>
          </a:xfrm>
          <a:prstGeom prst="rect">
            <a:avLst/>
          </a:prstGeom>
          <a:noFill/>
          <a:ln w="12700" algn="ctr">
            <a:noFill/>
            <a:miter lim="800000"/>
            <a:headEnd/>
            <a:tailEnd/>
          </a:ln>
          <a:effectLst/>
        </p:spPr>
        <p:txBody>
          <a:bodyPr lIns="92075" tIns="0" rIns="92075" bIns="0">
            <a:spAutoFit/>
          </a:bodyPr>
          <a:lstStyle/>
          <a:p>
            <a:pPr algn="l">
              <a:spcBef>
                <a:spcPct val="50000"/>
              </a:spcBef>
            </a:pPr>
            <a:r>
              <a:rPr lang="en-US" sz="1600" b="1">
                <a:solidFill>
                  <a:schemeClr val="accent2"/>
                </a:solidFill>
              </a:rPr>
              <a:t>Plan</a:t>
            </a:r>
          </a:p>
        </p:txBody>
      </p:sp>
      <p:sp>
        <p:nvSpPr>
          <p:cNvPr id="1685600" name="Text Box 96"/>
          <p:cNvSpPr txBox="1">
            <a:spLocks noChangeArrowheads="1"/>
          </p:cNvSpPr>
          <p:nvPr/>
        </p:nvSpPr>
        <p:spPr bwMode="auto">
          <a:xfrm>
            <a:off x="7473950" y="3336925"/>
            <a:ext cx="939800" cy="244475"/>
          </a:xfrm>
          <a:prstGeom prst="rect">
            <a:avLst/>
          </a:prstGeom>
          <a:noFill/>
          <a:ln w="12700" algn="ctr">
            <a:noFill/>
            <a:miter lim="800000"/>
            <a:headEnd/>
            <a:tailEnd/>
          </a:ln>
          <a:effectLst/>
        </p:spPr>
        <p:txBody>
          <a:bodyPr lIns="92075" tIns="0" rIns="92075" bIns="0">
            <a:spAutoFit/>
          </a:bodyPr>
          <a:lstStyle/>
          <a:p>
            <a:pPr algn="l">
              <a:spcBef>
                <a:spcPct val="50000"/>
              </a:spcBef>
            </a:pPr>
            <a:r>
              <a:rPr lang="en-US" sz="1600" b="1">
                <a:solidFill>
                  <a:srgbClr val="FF0000"/>
                </a:solidFill>
              </a:rPr>
              <a:t>Actual</a:t>
            </a:r>
          </a:p>
        </p:txBody>
      </p:sp>
      <p:sp>
        <p:nvSpPr>
          <p:cNvPr id="1685601" name="Text Box 97"/>
          <p:cNvSpPr txBox="1">
            <a:spLocks noChangeArrowheads="1"/>
          </p:cNvSpPr>
          <p:nvPr/>
        </p:nvSpPr>
        <p:spPr bwMode="auto">
          <a:xfrm>
            <a:off x="7467600" y="5181600"/>
            <a:ext cx="1016000" cy="244475"/>
          </a:xfrm>
          <a:prstGeom prst="rect">
            <a:avLst/>
          </a:prstGeom>
          <a:noFill/>
          <a:ln w="12700" algn="ctr">
            <a:noFill/>
            <a:miter lim="800000"/>
            <a:headEnd/>
            <a:tailEnd/>
          </a:ln>
          <a:effectLst/>
        </p:spPr>
        <p:txBody>
          <a:bodyPr lIns="92075" tIns="0" rIns="92075" bIns="0">
            <a:spAutoFit/>
          </a:bodyPr>
          <a:lstStyle/>
          <a:p>
            <a:pPr algn="l">
              <a:spcBef>
                <a:spcPct val="50000"/>
              </a:spcBef>
            </a:pPr>
            <a:r>
              <a:rPr lang="en-US" sz="1600" b="1">
                <a:solidFill>
                  <a:schemeClr val="accent2"/>
                </a:solidFill>
              </a:rPr>
              <a:t>Plan</a:t>
            </a:r>
          </a:p>
        </p:txBody>
      </p:sp>
      <p:sp>
        <p:nvSpPr>
          <p:cNvPr id="1685602" name="Text Box 98"/>
          <p:cNvSpPr txBox="1">
            <a:spLocks noChangeArrowheads="1"/>
          </p:cNvSpPr>
          <p:nvPr/>
        </p:nvSpPr>
        <p:spPr bwMode="auto">
          <a:xfrm>
            <a:off x="7467600" y="5394325"/>
            <a:ext cx="939800" cy="244475"/>
          </a:xfrm>
          <a:prstGeom prst="rect">
            <a:avLst/>
          </a:prstGeom>
          <a:noFill/>
          <a:ln w="12700" algn="ctr">
            <a:noFill/>
            <a:miter lim="800000"/>
            <a:headEnd/>
            <a:tailEnd/>
          </a:ln>
          <a:effectLst/>
        </p:spPr>
        <p:txBody>
          <a:bodyPr lIns="92075" tIns="0" rIns="92075" bIns="0">
            <a:spAutoFit/>
          </a:bodyPr>
          <a:lstStyle/>
          <a:p>
            <a:pPr algn="l">
              <a:spcBef>
                <a:spcPct val="50000"/>
              </a:spcBef>
            </a:pPr>
            <a:r>
              <a:rPr lang="en-US" sz="1600" b="1">
                <a:solidFill>
                  <a:srgbClr val="FF0000"/>
                </a:solidFill>
              </a:rPr>
              <a:t>Actual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8558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8557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8559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8558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8559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8560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8558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8558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8557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8559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8559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8559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8557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8558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68560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68559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68560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68559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68559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68559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68559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685581"/>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68558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685583"/>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68551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685515"/>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68558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6855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5514" grpId="0" animBg="1"/>
      <p:bldP spid="1685515" grpId="0" animBg="1"/>
      <p:bldP spid="1685577" grpId="0"/>
      <p:bldP spid="1685578" grpId="0"/>
      <p:bldP spid="1685579" grpId="0"/>
      <p:bldP spid="1685580" grpId="0"/>
      <p:bldP spid="1685581" grpId="0"/>
      <p:bldP spid="1685582" grpId="0"/>
      <p:bldP spid="1685583" grpId="0"/>
      <p:bldP spid="1685584" grpId="0"/>
      <p:bldP spid="1685585" grpId="0" animBg="1"/>
      <p:bldP spid="1685586" grpId="0" animBg="1"/>
      <p:bldP spid="1685587" grpId="0" animBg="1"/>
      <p:bldP spid="1685588" grpId="0"/>
      <p:bldP spid="1685589" grpId="0"/>
      <p:bldP spid="1685590" grpId="0"/>
      <p:bldP spid="1685591" grpId="0"/>
      <p:bldP spid="1685592" grpId="0"/>
      <p:bldP spid="1685593" grpId="0"/>
      <p:bldP spid="1685594" grpId="0" animBg="1"/>
      <p:bldP spid="1685595" grpId="0"/>
      <p:bldP spid="1685596" grpId="0"/>
      <p:bldP spid="1685597" grpId="0"/>
      <p:bldP spid="1685598" grpId="0" animBg="1"/>
      <p:bldP spid="1685599" grpId="0"/>
      <p:bldP spid="1685600" grpId="0"/>
      <p:bldP spid="1685601" grpId="0"/>
      <p:bldP spid="168560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7554" name="Rectangle 2"/>
          <p:cNvSpPr>
            <a:spLocks noGrp="1" noChangeArrowheads="1"/>
          </p:cNvSpPr>
          <p:nvPr>
            <p:ph type="body" idx="1"/>
          </p:nvPr>
        </p:nvSpPr>
        <p:spPr bwMode="auto">
          <a:xfrm>
            <a:off x="457200" y="1447800"/>
            <a:ext cx="8229600" cy="4953000"/>
          </a:xfrm>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en-US"/>
              <a:t>Done through planning process</a:t>
            </a:r>
          </a:p>
          <a:p>
            <a:pPr>
              <a:lnSpc>
                <a:spcPct val="90000"/>
              </a:lnSpc>
            </a:pPr>
            <a:r>
              <a:rPr lang="en-US"/>
              <a:t>A strong relationship been established between the receiver’s output quantities and the target input quantities</a:t>
            </a:r>
          </a:p>
          <a:p>
            <a:pPr>
              <a:lnSpc>
                <a:spcPct val="90000"/>
              </a:lnSpc>
            </a:pPr>
            <a:r>
              <a:rPr lang="en-US"/>
              <a:t>The target = actual functionality calculates the target input quantities based on the receiver’s output quantities</a:t>
            </a:r>
          </a:p>
          <a:p>
            <a:pPr>
              <a:lnSpc>
                <a:spcPct val="90000"/>
              </a:lnSpc>
            </a:pPr>
            <a:r>
              <a:rPr lang="en-US"/>
              <a:t>No need to capture sender quantities as they are imputed based on receiver’s output</a:t>
            </a:r>
          </a:p>
        </p:txBody>
      </p:sp>
      <p:sp>
        <p:nvSpPr>
          <p:cNvPr id="1687555" name="Rectangle 3"/>
          <p:cNvSpPr>
            <a:spLocks noChangeArrowheads="1"/>
          </p:cNvSpPr>
          <p:nvPr/>
        </p:nvSpPr>
        <p:spPr bwMode="auto">
          <a:xfrm>
            <a:off x="1219200" y="228600"/>
            <a:ext cx="6705600" cy="487363"/>
          </a:xfrm>
          <a:prstGeom prst="rect">
            <a:avLst/>
          </a:prstGeom>
          <a:noFill/>
          <a:ln w="76200" cmpd="tri" algn="ctr">
            <a:noFill/>
            <a:miter lim="800000"/>
            <a:headEnd/>
            <a:tailEnd/>
          </a:ln>
          <a:effectLst/>
        </p:spPr>
        <p:txBody>
          <a:bodyPr lIns="92075" tIns="0" rIns="92075" bIns="0">
            <a:spAutoFit/>
          </a:bodyPr>
          <a:lstStyle/>
          <a:p>
            <a:r>
              <a:rPr lang="en-US" b="1"/>
              <a:t>Target=Actual</a:t>
            </a:r>
          </a:p>
        </p:txBody>
      </p:sp>
      <p:sp>
        <p:nvSpPr>
          <p:cNvPr id="1687556" name="Text Box 4"/>
          <p:cNvSpPr txBox="1">
            <a:spLocks noChangeArrowheads="1"/>
          </p:cNvSpPr>
          <p:nvPr/>
        </p:nvSpPr>
        <p:spPr bwMode="auto">
          <a:xfrm>
            <a:off x="228600" y="6477000"/>
            <a:ext cx="798513" cy="182563"/>
          </a:xfrm>
          <a:prstGeom prst="rect">
            <a:avLst/>
          </a:prstGeom>
          <a:noFill/>
          <a:ln w="12700" algn="ctr">
            <a:noFill/>
            <a:miter lim="800000"/>
            <a:headEnd/>
            <a:tailEnd/>
          </a:ln>
          <a:effectLst/>
        </p:spPr>
        <p:txBody>
          <a:bodyPr wrap="none" lIns="92075" tIns="0" rIns="92075" bIns="0">
            <a:spAutoFit/>
          </a:bodyPr>
          <a:lstStyle/>
          <a:p>
            <a:r>
              <a:rPr lang="en-US" sz="1200"/>
              <a:t>D3L4_p7</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02" name="Rectangle 2"/>
          <p:cNvSpPr>
            <a:spLocks noChangeArrowheads="1"/>
          </p:cNvSpPr>
          <p:nvPr/>
        </p:nvSpPr>
        <p:spPr bwMode="auto">
          <a:xfrm>
            <a:off x="609600" y="2438400"/>
            <a:ext cx="8229600" cy="3886200"/>
          </a:xfrm>
          <a:prstGeom prst="rect">
            <a:avLst/>
          </a:prstGeom>
          <a:noFill/>
          <a:ln w="9525">
            <a:noFill/>
            <a:miter lim="800000"/>
            <a:headEnd/>
            <a:tailEnd/>
          </a:ln>
          <a:effectLst/>
        </p:spPr>
        <p:txBody>
          <a:bodyPr/>
          <a:lstStyle/>
          <a:p>
            <a:pPr marL="342900" indent="-342900" algn="l">
              <a:lnSpc>
                <a:spcPct val="80000"/>
              </a:lnSpc>
              <a:spcBef>
                <a:spcPct val="20000"/>
              </a:spcBef>
              <a:buClrTx/>
              <a:buFontTx/>
              <a:buChar char="•"/>
            </a:pPr>
            <a:endParaRPr lang="en-US" sz="2000"/>
          </a:p>
        </p:txBody>
      </p:sp>
      <p:sp>
        <p:nvSpPr>
          <p:cNvPr id="1689603" name="Rectangle 3"/>
          <p:cNvSpPr>
            <a:spLocks noChangeArrowheads="1"/>
          </p:cNvSpPr>
          <p:nvPr/>
        </p:nvSpPr>
        <p:spPr bwMode="blackWhite">
          <a:xfrm>
            <a:off x="444500" y="1296988"/>
            <a:ext cx="8229600" cy="379412"/>
          </a:xfrm>
          <a:prstGeom prst="rect">
            <a:avLst/>
          </a:prstGeom>
          <a:solidFill>
            <a:srgbClr val="CC0000"/>
          </a:solidFill>
          <a:ln w="12700">
            <a:solidFill>
              <a:schemeClr val="tx1"/>
            </a:solidFill>
            <a:miter lim="800000"/>
            <a:headEnd/>
            <a:tailEnd/>
          </a:ln>
          <a:effectLst/>
        </p:spPr>
        <p:txBody>
          <a:bodyPr lIns="92075" tIns="46038" rIns="92075" bIns="46038">
            <a:spAutoFit/>
          </a:bodyPr>
          <a:lstStyle/>
          <a:p>
            <a:pPr algn="l" eaLnBrk="0" hangingPunct="0">
              <a:buClrTx/>
            </a:pPr>
            <a:r>
              <a:rPr lang="en-US" sz="1800" b="1">
                <a:solidFill>
                  <a:schemeClr val="bg1"/>
                </a:solidFill>
                <a:latin typeface="Times New Roman" pitchFamily="18" charset="0"/>
                <a:cs typeface="Arial" charset="0"/>
              </a:rPr>
              <a:t>Definition </a:t>
            </a:r>
          </a:p>
        </p:txBody>
      </p:sp>
      <p:sp>
        <p:nvSpPr>
          <p:cNvPr id="1689604" name="Rectangle 4"/>
          <p:cNvSpPr>
            <a:spLocks noChangeArrowheads="1"/>
          </p:cNvSpPr>
          <p:nvPr/>
        </p:nvSpPr>
        <p:spPr bwMode="blackWhite">
          <a:xfrm>
            <a:off x="444500" y="1676400"/>
            <a:ext cx="8229600" cy="1203325"/>
          </a:xfrm>
          <a:prstGeom prst="rect">
            <a:avLst/>
          </a:prstGeom>
          <a:solidFill>
            <a:schemeClr val="bg1"/>
          </a:solidFill>
          <a:ln w="12700">
            <a:solidFill>
              <a:schemeClr val="tx1"/>
            </a:solidFill>
            <a:miter lim="800000"/>
            <a:headEnd/>
            <a:tailEnd/>
          </a:ln>
          <a:effectLst/>
        </p:spPr>
        <p:txBody>
          <a:bodyPr lIns="92075" tIns="46038" rIns="92075" bIns="46038">
            <a:spAutoFit/>
          </a:bodyPr>
          <a:lstStyle/>
          <a:p>
            <a:pPr algn="l">
              <a:buClrTx/>
            </a:pPr>
            <a:r>
              <a:rPr lang="en-US" sz="1800" b="1" i="1">
                <a:solidFill>
                  <a:srgbClr val="000000"/>
                </a:solidFill>
                <a:latin typeface="Times New Roman" pitchFamily="18" charset="0"/>
                <a:cs typeface="Arial" charset="0"/>
              </a:rPr>
              <a:t>A tool that facilitates simple to complex assignments of costs between cost objects using Boolean (“IF-THEN”) logic.  Used to establish a quantity-based relationship between these types of cost objects for allocations to be made based on operational metrics in a timely manner.</a:t>
            </a:r>
          </a:p>
        </p:txBody>
      </p:sp>
      <p:sp>
        <p:nvSpPr>
          <p:cNvPr id="1689605" name="Rectangle 5"/>
          <p:cNvSpPr>
            <a:spLocks noChangeArrowheads="1"/>
          </p:cNvSpPr>
          <p:nvPr/>
        </p:nvSpPr>
        <p:spPr bwMode="auto">
          <a:xfrm>
            <a:off x="1209675" y="228600"/>
            <a:ext cx="6705600" cy="487363"/>
          </a:xfrm>
          <a:prstGeom prst="rect">
            <a:avLst/>
          </a:prstGeom>
          <a:noFill/>
          <a:ln w="9525" algn="ctr">
            <a:noFill/>
            <a:miter lim="800000"/>
            <a:headEnd/>
            <a:tailEnd/>
          </a:ln>
          <a:effectLst/>
        </p:spPr>
        <p:txBody>
          <a:bodyPr tIns="0" bIns="0">
            <a:spAutoFit/>
          </a:bodyPr>
          <a:lstStyle/>
          <a:p>
            <a:pPr>
              <a:buClrTx/>
            </a:pPr>
            <a:r>
              <a:rPr lang="en-US" b="1"/>
              <a:t>Templates</a:t>
            </a:r>
            <a:endParaRPr lang="en-US" b="1">
              <a:solidFill>
                <a:srgbClr val="FF0000"/>
              </a:solidFill>
            </a:endParaRPr>
          </a:p>
        </p:txBody>
      </p:sp>
      <p:sp>
        <p:nvSpPr>
          <p:cNvPr id="1689606" name="Text Box 6"/>
          <p:cNvSpPr txBox="1">
            <a:spLocks noChangeArrowheads="1"/>
          </p:cNvSpPr>
          <p:nvPr/>
        </p:nvSpPr>
        <p:spPr bwMode="auto">
          <a:xfrm>
            <a:off x="228600" y="6477000"/>
            <a:ext cx="798513" cy="182563"/>
          </a:xfrm>
          <a:prstGeom prst="rect">
            <a:avLst/>
          </a:prstGeom>
          <a:noFill/>
          <a:ln w="12700" algn="ctr">
            <a:noFill/>
            <a:miter lim="800000"/>
            <a:headEnd/>
            <a:tailEnd/>
          </a:ln>
          <a:effectLst/>
        </p:spPr>
        <p:txBody>
          <a:bodyPr wrap="none" lIns="92075" tIns="0" rIns="92075" bIns="0">
            <a:spAutoFit/>
          </a:bodyPr>
          <a:lstStyle/>
          <a:p>
            <a:r>
              <a:rPr lang="en-US" sz="1200"/>
              <a:t>D3L4_p8</a:t>
            </a:r>
          </a:p>
        </p:txBody>
      </p:sp>
      <p:sp>
        <p:nvSpPr>
          <p:cNvPr id="1689607" name="Line 7"/>
          <p:cNvSpPr>
            <a:spLocks noChangeShapeType="1"/>
          </p:cNvSpPr>
          <p:nvPr/>
        </p:nvSpPr>
        <p:spPr bwMode="auto">
          <a:xfrm flipV="1">
            <a:off x="3505200" y="4146550"/>
            <a:ext cx="1295400" cy="609600"/>
          </a:xfrm>
          <a:prstGeom prst="line">
            <a:avLst/>
          </a:prstGeom>
          <a:noFill/>
          <a:ln w="12700">
            <a:solidFill>
              <a:schemeClr val="tx1"/>
            </a:solidFill>
            <a:round/>
            <a:headEnd/>
            <a:tailEnd type="triangle" w="med" len="med"/>
          </a:ln>
          <a:effectLst/>
        </p:spPr>
        <p:txBody>
          <a:bodyPr lIns="92075" tIns="0" rIns="92075" bIns="0">
            <a:spAutoFit/>
          </a:bodyPr>
          <a:lstStyle/>
          <a:p>
            <a:endParaRPr lang="en-US"/>
          </a:p>
        </p:txBody>
      </p:sp>
      <p:sp>
        <p:nvSpPr>
          <p:cNvPr id="1689608" name="Line 8"/>
          <p:cNvSpPr>
            <a:spLocks noChangeShapeType="1"/>
          </p:cNvSpPr>
          <p:nvPr/>
        </p:nvSpPr>
        <p:spPr bwMode="auto">
          <a:xfrm>
            <a:off x="3505200" y="5181600"/>
            <a:ext cx="1295400" cy="641350"/>
          </a:xfrm>
          <a:prstGeom prst="line">
            <a:avLst/>
          </a:prstGeom>
          <a:noFill/>
          <a:ln w="12700">
            <a:solidFill>
              <a:schemeClr val="tx1"/>
            </a:solidFill>
            <a:round/>
            <a:headEnd/>
            <a:tailEnd type="triangle" w="med" len="med"/>
          </a:ln>
          <a:effectLst/>
        </p:spPr>
        <p:txBody>
          <a:bodyPr lIns="92075" tIns="0" rIns="92075" bIns="0">
            <a:spAutoFit/>
          </a:bodyPr>
          <a:lstStyle/>
          <a:p>
            <a:endParaRPr lang="en-US"/>
          </a:p>
        </p:txBody>
      </p:sp>
      <p:graphicFrame>
        <p:nvGraphicFramePr>
          <p:cNvPr id="1689609" name="Group 9"/>
          <p:cNvGraphicFramePr>
            <a:graphicFrameLocks noGrp="1"/>
          </p:cNvGraphicFramePr>
          <p:nvPr/>
        </p:nvGraphicFramePr>
        <p:xfrm>
          <a:off x="685800" y="3948113"/>
          <a:ext cx="2438400" cy="833438"/>
        </p:xfrm>
        <a:graphic>
          <a:graphicData uri="http://schemas.openxmlformats.org/drawingml/2006/table">
            <a:tbl>
              <a:tblPr/>
              <a:tblGrid>
                <a:gridCol w="2438400"/>
              </a:tblGrid>
              <a:tr h="833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500" b="1"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2ABM0008:</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DIRECTOR (DOL)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bl>
          </a:graphicData>
        </a:graphic>
      </p:graphicFrame>
      <p:grpSp>
        <p:nvGrpSpPr>
          <p:cNvPr id="1689615" name="Group 15"/>
          <p:cNvGrpSpPr>
            <a:grpSpLocks/>
          </p:cNvGrpSpPr>
          <p:nvPr/>
        </p:nvGrpSpPr>
        <p:grpSpPr bwMode="auto">
          <a:xfrm>
            <a:off x="2760663" y="4527550"/>
            <a:ext cx="896937" cy="869950"/>
            <a:chOff x="2075" y="3004"/>
            <a:chExt cx="565" cy="548"/>
          </a:xfrm>
        </p:grpSpPr>
        <p:sp>
          <p:nvSpPr>
            <p:cNvPr id="1689616" name="Freeform 16"/>
            <p:cNvSpPr>
              <a:spLocks/>
            </p:cNvSpPr>
            <p:nvPr/>
          </p:nvSpPr>
          <p:spPr bwMode="auto">
            <a:xfrm>
              <a:off x="2075" y="3004"/>
              <a:ext cx="565" cy="548"/>
            </a:xfrm>
            <a:custGeom>
              <a:avLst/>
              <a:gdLst/>
              <a:ahLst/>
              <a:cxnLst>
                <a:cxn ang="0">
                  <a:pos x="0" y="290"/>
                </a:cxn>
                <a:cxn ang="0">
                  <a:pos x="274" y="0"/>
                </a:cxn>
                <a:cxn ang="0">
                  <a:pos x="547" y="290"/>
                </a:cxn>
                <a:cxn ang="0">
                  <a:pos x="274" y="580"/>
                </a:cxn>
                <a:cxn ang="0">
                  <a:pos x="0" y="290"/>
                </a:cxn>
              </a:cxnLst>
              <a:rect l="0" t="0" r="r" b="b"/>
              <a:pathLst>
                <a:path w="547" h="580">
                  <a:moveTo>
                    <a:pt x="0" y="290"/>
                  </a:moveTo>
                  <a:lnTo>
                    <a:pt x="274" y="0"/>
                  </a:lnTo>
                  <a:lnTo>
                    <a:pt x="547" y="290"/>
                  </a:lnTo>
                  <a:lnTo>
                    <a:pt x="274" y="580"/>
                  </a:lnTo>
                  <a:lnTo>
                    <a:pt x="0" y="290"/>
                  </a:lnTo>
                  <a:close/>
                </a:path>
              </a:pathLst>
            </a:custGeom>
            <a:solidFill>
              <a:srgbClr val="CCFFCC"/>
            </a:solidFill>
            <a:ln w="9525">
              <a:solidFill>
                <a:schemeClr val="tx1"/>
              </a:solidFill>
              <a:round/>
              <a:headEnd/>
              <a:tailEnd/>
            </a:ln>
          </p:spPr>
          <p:txBody>
            <a:bodyPr/>
            <a:lstStyle/>
            <a:p>
              <a:endParaRPr lang="en-US"/>
            </a:p>
          </p:txBody>
        </p:sp>
        <p:sp>
          <p:nvSpPr>
            <p:cNvPr id="1689617" name="Text Box 17"/>
            <p:cNvSpPr txBox="1">
              <a:spLocks noChangeArrowheads="1"/>
            </p:cNvSpPr>
            <p:nvPr/>
          </p:nvSpPr>
          <p:spPr bwMode="blackWhite">
            <a:xfrm>
              <a:off x="2089" y="3180"/>
              <a:ext cx="527" cy="192"/>
            </a:xfrm>
            <a:prstGeom prst="rect">
              <a:avLst/>
            </a:prstGeom>
            <a:noFill/>
            <a:ln w="12700" algn="ctr">
              <a:noFill/>
              <a:miter lim="800000"/>
              <a:headEnd/>
              <a:tailEnd/>
            </a:ln>
            <a:effectLst/>
          </p:spPr>
          <p:txBody>
            <a:bodyPr wrap="none" lIns="92075" tIns="46038" rIns="92075" bIns="46038">
              <a:spAutoFit/>
            </a:bodyPr>
            <a:lstStyle/>
            <a:p>
              <a:pPr marL="342900" indent="-342900" eaLnBrk="0" hangingPunct="0">
                <a:spcAft>
                  <a:spcPts val="200"/>
                </a:spcAft>
                <a:buFont typeface="Monotype Sorts" pitchFamily="2" charset="2"/>
                <a:buNone/>
              </a:pPr>
              <a:r>
                <a:rPr lang="en-US" sz="1400" b="1">
                  <a:cs typeface="Times New Roman" pitchFamily="18" charset="0"/>
                </a:rPr>
                <a:t> CIV HR</a:t>
              </a:r>
              <a:endParaRPr lang="en-US" sz="1400" b="1">
                <a:solidFill>
                  <a:srgbClr val="000000"/>
                </a:solidFill>
                <a:cs typeface="Times New Roman" pitchFamily="18" charset="0"/>
              </a:endParaRPr>
            </a:p>
          </p:txBody>
        </p:sp>
      </p:grpSp>
      <p:graphicFrame>
        <p:nvGraphicFramePr>
          <p:cNvPr id="1689618" name="Group 18"/>
          <p:cNvGraphicFramePr>
            <a:graphicFrameLocks noGrp="1"/>
          </p:cNvGraphicFramePr>
          <p:nvPr/>
        </p:nvGraphicFramePr>
        <p:xfrm>
          <a:off x="4800600" y="3683000"/>
          <a:ext cx="3048000" cy="946150"/>
        </p:xfrm>
        <a:graphic>
          <a:graphicData uri="http://schemas.openxmlformats.org/drawingml/2006/table">
            <a:tbl>
              <a:tblPr/>
              <a:tblGrid>
                <a:gridCol w="3048000"/>
              </a:tblGrid>
              <a:tr h="946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2ABM0066:</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CONSOLIDATED ISSUE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FACILITIY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bl>
          </a:graphicData>
        </a:graphic>
      </p:graphicFrame>
      <p:grpSp>
        <p:nvGrpSpPr>
          <p:cNvPr id="1689624" name="Group 24"/>
          <p:cNvGrpSpPr>
            <a:grpSpLocks/>
          </p:cNvGrpSpPr>
          <p:nvPr/>
        </p:nvGrpSpPr>
        <p:grpSpPr bwMode="auto">
          <a:xfrm>
            <a:off x="7467600" y="4292600"/>
            <a:ext cx="896938" cy="869950"/>
            <a:chOff x="2075" y="3004"/>
            <a:chExt cx="565" cy="548"/>
          </a:xfrm>
        </p:grpSpPr>
        <p:sp>
          <p:nvSpPr>
            <p:cNvPr id="1689625" name="Freeform 25"/>
            <p:cNvSpPr>
              <a:spLocks/>
            </p:cNvSpPr>
            <p:nvPr/>
          </p:nvSpPr>
          <p:spPr bwMode="auto">
            <a:xfrm>
              <a:off x="2075" y="3004"/>
              <a:ext cx="565" cy="548"/>
            </a:xfrm>
            <a:custGeom>
              <a:avLst/>
              <a:gdLst/>
              <a:ahLst/>
              <a:cxnLst>
                <a:cxn ang="0">
                  <a:pos x="0" y="290"/>
                </a:cxn>
                <a:cxn ang="0">
                  <a:pos x="274" y="0"/>
                </a:cxn>
                <a:cxn ang="0">
                  <a:pos x="547" y="290"/>
                </a:cxn>
                <a:cxn ang="0">
                  <a:pos x="274" y="580"/>
                </a:cxn>
                <a:cxn ang="0">
                  <a:pos x="0" y="290"/>
                </a:cxn>
              </a:cxnLst>
              <a:rect l="0" t="0" r="r" b="b"/>
              <a:pathLst>
                <a:path w="547" h="580">
                  <a:moveTo>
                    <a:pt x="0" y="290"/>
                  </a:moveTo>
                  <a:lnTo>
                    <a:pt x="274" y="0"/>
                  </a:lnTo>
                  <a:lnTo>
                    <a:pt x="547" y="290"/>
                  </a:lnTo>
                  <a:lnTo>
                    <a:pt x="274" y="580"/>
                  </a:lnTo>
                  <a:lnTo>
                    <a:pt x="0" y="290"/>
                  </a:lnTo>
                  <a:close/>
                </a:path>
              </a:pathLst>
            </a:custGeom>
            <a:solidFill>
              <a:srgbClr val="CCFFCC"/>
            </a:solidFill>
            <a:ln w="9525">
              <a:solidFill>
                <a:schemeClr val="tx1"/>
              </a:solidFill>
              <a:round/>
              <a:headEnd/>
              <a:tailEnd/>
            </a:ln>
          </p:spPr>
          <p:txBody>
            <a:bodyPr/>
            <a:lstStyle/>
            <a:p>
              <a:endParaRPr lang="en-US"/>
            </a:p>
          </p:txBody>
        </p:sp>
        <p:sp>
          <p:nvSpPr>
            <p:cNvPr id="1689626" name="Text Box 26"/>
            <p:cNvSpPr txBox="1">
              <a:spLocks noChangeArrowheads="1"/>
            </p:cNvSpPr>
            <p:nvPr/>
          </p:nvSpPr>
          <p:spPr bwMode="blackWhite">
            <a:xfrm>
              <a:off x="2089" y="3180"/>
              <a:ext cx="527" cy="192"/>
            </a:xfrm>
            <a:prstGeom prst="rect">
              <a:avLst/>
            </a:prstGeom>
            <a:noFill/>
            <a:ln w="12700" algn="ctr">
              <a:noFill/>
              <a:miter lim="800000"/>
              <a:headEnd/>
              <a:tailEnd/>
            </a:ln>
            <a:effectLst/>
          </p:spPr>
          <p:txBody>
            <a:bodyPr wrap="none" lIns="92075" tIns="46038" rIns="92075" bIns="46038">
              <a:spAutoFit/>
            </a:bodyPr>
            <a:lstStyle/>
            <a:p>
              <a:pPr marL="342900" indent="-342900" eaLnBrk="0" hangingPunct="0">
                <a:spcAft>
                  <a:spcPts val="200"/>
                </a:spcAft>
                <a:buFont typeface="Monotype Sorts" pitchFamily="2" charset="2"/>
                <a:buNone/>
              </a:pPr>
              <a:r>
                <a:rPr lang="en-US" sz="1400" b="1">
                  <a:cs typeface="Times New Roman" pitchFamily="18" charset="0"/>
                </a:rPr>
                <a:t> CIV HR</a:t>
              </a:r>
              <a:endParaRPr lang="en-US" sz="1400" b="1">
                <a:solidFill>
                  <a:srgbClr val="000000"/>
                </a:solidFill>
                <a:cs typeface="Times New Roman" pitchFamily="18" charset="0"/>
              </a:endParaRPr>
            </a:p>
          </p:txBody>
        </p:sp>
      </p:grpSp>
      <p:graphicFrame>
        <p:nvGraphicFramePr>
          <p:cNvPr id="1689627" name="Group 27"/>
          <p:cNvGraphicFramePr>
            <a:graphicFrameLocks noGrp="1"/>
          </p:cNvGraphicFramePr>
          <p:nvPr/>
        </p:nvGraphicFramePr>
        <p:xfrm>
          <a:off x="4800600" y="5321300"/>
          <a:ext cx="3048000" cy="990600"/>
        </p:xfrm>
        <a:graphic>
          <a:graphicData uri="http://schemas.openxmlformats.org/drawingml/2006/table">
            <a:tbl>
              <a:tblPr/>
              <a:tblGrid>
                <a:gridCol w="3048000"/>
              </a:tblGrid>
              <a:tr h="990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2ABM0070: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CIIP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ISSUE &amp; FIT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bl>
          </a:graphicData>
        </a:graphic>
      </p:graphicFrame>
      <p:grpSp>
        <p:nvGrpSpPr>
          <p:cNvPr id="1689633" name="Group 33"/>
          <p:cNvGrpSpPr>
            <a:grpSpLocks/>
          </p:cNvGrpSpPr>
          <p:nvPr/>
        </p:nvGrpSpPr>
        <p:grpSpPr bwMode="auto">
          <a:xfrm>
            <a:off x="7467600" y="5930900"/>
            <a:ext cx="896938" cy="869950"/>
            <a:chOff x="2075" y="3004"/>
            <a:chExt cx="565" cy="548"/>
          </a:xfrm>
        </p:grpSpPr>
        <p:sp>
          <p:nvSpPr>
            <p:cNvPr id="1689634" name="Freeform 34"/>
            <p:cNvSpPr>
              <a:spLocks/>
            </p:cNvSpPr>
            <p:nvPr/>
          </p:nvSpPr>
          <p:spPr bwMode="auto">
            <a:xfrm>
              <a:off x="2075" y="3004"/>
              <a:ext cx="565" cy="548"/>
            </a:xfrm>
            <a:custGeom>
              <a:avLst/>
              <a:gdLst/>
              <a:ahLst/>
              <a:cxnLst>
                <a:cxn ang="0">
                  <a:pos x="0" y="290"/>
                </a:cxn>
                <a:cxn ang="0">
                  <a:pos x="274" y="0"/>
                </a:cxn>
                <a:cxn ang="0">
                  <a:pos x="547" y="290"/>
                </a:cxn>
                <a:cxn ang="0">
                  <a:pos x="274" y="580"/>
                </a:cxn>
                <a:cxn ang="0">
                  <a:pos x="0" y="290"/>
                </a:cxn>
              </a:cxnLst>
              <a:rect l="0" t="0" r="r" b="b"/>
              <a:pathLst>
                <a:path w="547" h="580">
                  <a:moveTo>
                    <a:pt x="0" y="290"/>
                  </a:moveTo>
                  <a:lnTo>
                    <a:pt x="274" y="0"/>
                  </a:lnTo>
                  <a:lnTo>
                    <a:pt x="547" y="290"/>
                  </a:lnTo>
                  <a:lnTo>
                    <a:pt x="274" y="580"/>
                  </a:lnTo>
                  <a:lnTo>
                    <a:pt x="0" y="290"/>
                  </a:lnTo>
                  <a:close/>
                </a:path>
              </a:pathLst>
            </a:custGeom>
            <a:solidFill>
              <a:srgbClr val="CCFFCC"/>
            </a:solidFill>
            <a:ln w="9525">
              <a:solidFill>
                <a:schemeClr val="tx1"/>
              </a:solidFill>
              <a:round/>
              <a:headEnd/>
              <a:tailEnd/>
            </a:ln>
          </p:spPr>
          <p:txBody>
            <a:bodyPr/>
            <a:lstStyle/>
            <a:p>
              <a:endParaRPr lang="en-US"/>
            </a:p>
          </p:txBody>
        </p:sp>
        <p:sp>
          <p:nvSpPr>
            <p:cNvPr id="1689635" name="Text Box 35"/>
            <p:cNvSpPr txBox="1">
              <a:spLocks noChangeArrowheads="1"/>
            </p:cNvSpPr>
            <p:nvPr/>
          </p:nvSpPr>
          <p:spPr bwMode="blackWhite">
            <a:xfrm>
              <a:off x="2089" y="3180"/>
              <a:ext cx="527" cy="192"/>
            </a:xfrm>
            <a:prstGeom prst="rect">
              <a:avLst/>
            </a:prstGeom>
            <a:noFill/>
            <a:ln w="12700" algn="ctr">
              <a:noFill/>
              <a:miter lim="800000"/>
              <a:headEnd/>
              <a:tailEnd/>
            </a:ln>
            <a:effectLst/>
          </p:spPr>
          <p:txBody>
            <a:bodyPr wrap="none" lIns="92075" tIns="46038" rIns="92075" bIns="46038">
              <a:spAutoFit/>
            </a:bodyPr>
            <a:lstStyle/>
            <a:p>
              <a:pPr marL="342900" indent="-342900" eaLnBrk="0" hangingPunct="0">
                <a:spcAft>
                  <a:spcPts val="200"/>
                </a:spcAft>
                <a:buFont typeface="Monotype Sorts" pitchFamily="2" charset="2"/>
                <a:buNone/>
              </a:pPr>
              <a:r>
                <a:rPr lang="en-US" sz="1400" b="1">
                  <a:cs typeface="Times New Roman" pitchFamily="18" charset="0"/>
                </a:rPr>
                <a:t> CIV HR</a:t>
              </a:r>
              <a:endParaRPr lang="en-US" sz="1400" b="1">
                <a:solidFill>
                  <a:srgbClr val="000000"/>
                </a:solidFill>
                <a:cs typeface="Times New Roman" pitchFamily="18" charset="0"/>
              </a:endParaRPr>
            </a:p>
          </p:txBody>
        </p:sp>
      </p:gr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1650" name="AutoShape 2"/>
          <p:cNvSpPr>
            <a:spLocks noChangeArrowheads="1"/>
          </p:cNvSpPr>
          <p:nvPr/>
        </p:nvSpPr>
        <p:spPr bwMode="auto">
          <a:xfrm>
            <a:off x="990600" y="3810000"/>
            <a:ext cx="1905000" cy="1219200"/>
          </a:xfrm>
          <a:prstGeom prst="flowChartDocument">
            <a:avLst/>
          </a:prstGeom>
          <a:solidFill>
            <a:srgbClr val="FFFF99"/>
          </a:solidFill>
          <a:ln w="12700" algn="ctr">
            <a:solidFill>
              <a:schemeClr val="tx1"/>
            </a:solidFill>
            <a:miter lim="800000"/>
            <a:headEnd/>
            <a:tailEnd/>
          </a:ln>
          <a:effectLst/>
        </p:spPr>
        <p:txBody>
          <a:bodyPr lIns="92075" tIns="0" rIns="92075" bIns="0" anchor="ctr">
            <a:spAutoFit/>
          </a:bodyPr>
          <a:lstStyle/>
          <a:p>
            <a:endParaRPr lang="en-US"/>
          </a:p>
        </p:txBody>
      </p:sp>
      <p:sp>
        <p:nvSpPr>
          <p:cNvPr id="1691651" name="Text Box 3"/>
          <p:cNvSpPr txBox="1">
            <a:spLocks noChangeArrowheads="1"/>
          </p:cNvSpPr>
          <p:nvPr/>
        </p:nvSpPr>
        <p:spPr bwMode="auto">
          <a:xfrm>
            <a:off x="990600" y="3902075"/>
            <a:ext cx="1905000" cy="850900"/>
          </a:xfrm>
          <a:prstGeom prst="rect">
            <a:avLst/>
          </a:prstGeom>
          <a:noFill/>
          <a:ln w="12700" algn="ctr">
            <a:noFill/>
            <a:miter lim="800000"/>
            <a:headEnd/>
            <a:tailEnd/>
          </a:ln>
          <a:effectLst/>
        </p:spPr>
        <p:txBody>
          <a:bodyPr lIns="92075" tIns="0" rIns="92075" bIns="0">
            <a:spAutoFit/>
          </a:bodyPr>
          <a:lstStyle/>
          <a:p>
            <a:pPr algn="l">
              <a:spcBef>
                <a:spcPct val="50000"/>
              </a:spcBef>
            </a:pPr>
            <a:r>
              <a:rPr lang="en-US" sz="1400"/>
              <a:t>Business Rules:</a:t>
            </a:r>
          </a:p>
          <a:p>
            <a:pPr algn="l">
              <a:spcBef>
                <a:spcPct val="50000"/>
              </a:spcBef>
            </a:pPr>
            <a:r>
              <a:rPr lang="en-US" sz="1400"/>
              <a:t>IF 100 hours worked,</a:t>
            </a:r>
          </a:p>
          <a:p>
            <a:pPr algn="l">
              <a:spcBef>
                <a:spcPct val="50000"/>
              </a:spcBef>
            </a:pPr>
            <a:r>
              <a:rPr lang="en-US" sz="1400"/>
              <a:t>THEN 10 Mgr hours</a:t>
            </a:r>
          </a:p>
        </p:txBody>
      </p:sp>
      <p:sp>
        <p:nvSpPr>
          <p:cNvPr id="1691652" name="Rectangle 4"/>
          <p:cNvSpPr>
            <a:spLocks noChangeArrowheads="1"/>
          </p:cNvSpPr>
          <p:nvPr/>
        </p:nvSpPr>
        <p:spPr bwMode="auto">
          <a:xfrm>
            <a:off x="609600" y="2438400"/>
            <a:ext cx="8229600" cy="3886200"/>
          </a:xfrm>
          <a:prstGeom prst="rect">
            <a:avLst/>
          </a:prstGeom>
          <a:noFill/>
          <a:ln w="9525">
            <a:noFill/>
            <a:miter lim="800000"/>
            <a:headEnd/>
            <a:tailEnd/>
          </a:ln>
          <a:effectLst/>
        </p:spPr>
        <p:txBody>
          <a:bodyPr/>
          <a:lstStyle/>
          <a:p>
            <a:pPr marL="342900" indent="-342900" algn="l">
              <a:lnSpc>
                <a:spcPct val="80000"/>
              </a:lnSpc>
              <a:spcBef>
                <a:spcPct val="20000"/>
              </a:spcBef>
              <a:buClrTx/>
              <a:buFontTx/>
              <a:buChar char="•"/>
            </a:pPr>
            <a:endParaRPr lang="en-US" sz="2000"/>
          </a:p>
        </p:txBody>
      </p:sp>
      <p:sp>
        <p:nvSpPr>
          <p:cNvPr id="1691653" name="Rectangle 5"/>
          <p:cNvSpPr>
            <a:spLocks noChangeArrowheads="1"/>
          </p:cNvSpPr>
          <p:nvPr/>
        </p:nvSpPr>
        <p:spPr bwMode="auto">
          <a:xfrm>
            <a:off x="1209675" y="228600"/>
            <a:ext cx="6705600" cy="487363"/>
          </a:xfrm>
          <a:prstGeom prst="rect">
            <a:avLst/>
          </a:prstGeom>
          <a:noFill/>
          <a:ln w="9525" algn="ctr">
            <a:noFill/>
            <a:miter lim="800000"/>
            <a:headEnd/>
            <a:tailEnd/>
          </a:ln>
          <a:effectLst/>
        </p:spPr>
        <p:txBody>
          <a:bodyPr tIns="0" bIns="0">
            <a:spAutoFit/>
          </a:bodyPr>
          <a:lstStyle/>
          <a:p>
            <a:pPr>
              <a:buClrTx/>
            </a:pPr>
            <a:r>
              <a:rPr lang="en-US" b="1"/>
              <a:t>Templates</a:t>
            </a:r>
            <a:endParaRPr lang="en-US" b="1">
              <a:solidFill>
                <a:srgbClr val="FF0000"/>
              </a:solidFill>
            </a:endParaRPr>
          </a:p>
        </p:txBody>
      </p:sp>
      <p:sp>
        <p:nvSpPr>
          <p:cNvPr id="1691654" name="Text Box 6"/>
          <p:cNvSpPr txBox="1">
            <a:spLocks noChangeArrowheads="1"/>
          </p:cNvSpPr>
          <p:nvPr/>
        </p:nvSpPr>
        <p:spPr bwMode="auto">
          <a:xfrm>
            <a:off x="228600" y="6477000"/>
            <a:ext cx="798513" cy="182563"/>
          </a:xfrm>
          <a:prstGeom prst="rect">
            <a:avLst/>
          </a:prstGeom>
          <a:noFill/>
          <a:ln w="12700" algn="ctr">
            <a:noFill/>
            <a:miter lim="800000"/>
            <a:headEnd/>
            <a:tailEnd/>
          </a:ln>
          <a:effectLst/>
        </p:spPr>
        <p:txBody>
          <a:bodyPr wrap="none" lIns="92075" tIns="0" rIns="92075" bIns="0">
            <a:spAutoFit/>
          </a:bodyPr>
          <a:lstStyle/>
          <a:p>
            <a:r>
              <a:rPr lang="en-US" sz="1200"/>
              <a:t>D3L4_p9</a:t>
            </a:r>
          </a:p>
        </p:txBody>
      </p:sp>
      <p:sp>
        <p:nvSpPr>
          <p:cNvPr id="1691655" name="Rectangle 7"/>
          <p:cNvSpPr>
            <a:spLocks noChangeArrowheads="1"/>
          </p:cNvSpPr>
          <p:nvPr/>
        </p:nvSpPr>
        <p:spPr bwMode="auto">
          <a:xfrm>
            <a:off x="533400" y="2743200"/>
            <a:ext cx="8229600" cy="3429000"/>
          </a:xfrm>
          <a:prstGeom prst="rect">
            <a:avLst/>
          </a:prstGeom>
          <a:noFill/>
          <a:ln w="9525">
            <a:noFill/>
            <a:miter lim="800000"/>
            <a:headEnd/>
            <a:tailEnd/>
          </a:ln>
          <a:effectLst/>
        </p:spPr>
        <p:txBody>
          <a:bodyPr/>
          <a:lstStyle/>
          <a:p>
            <a:pPr marL="342900" indent="-342900" algn="l">
              <a:lnSpc>
                <a:spcPct val="80000"/>
              </a:lnSpc>
              <a:spcBef>
                <a:spcPct val="20000"/>
              </a:spcBef>
              <a:buClrTx/>
            </a:pPr>
            <a:endParaRPr lang="en-US" sz="2000"/>
          </a:p>
        </p:txBody>
      </p:sp>
      <p:sp>
        <p:nvSpPr>
          <p:cNvPr id="1691656" name="Rectangle 8"/>
          <p:cNvSpPr>
            <a:spLocks noChangeArrowheads="1"/>
          </p:cNvSpPr>
          <p:nvPr/>
        </p:nvSpPr>
        <p:spPr bwMode="auto">
          <a:xfrm>
            <a:off x="533400" y="2438400"/>
            <a:ext cx="8229600" cy="3886200"/>
          </a:xfrm>
          <a:prstGeom prst="rect">
            <a:avLst/>
          </a:prstGeom>
          <a:noFill/>
          <a:ln w="9525">
            <a:noFill/>
            <a:miter lim="800000"/>
            <a:headEnd/>
            <a:tailEnd/>
          </a:ln>
          <a:effectLst/>
        </p:spPr>
        <p:txBody>
          <a:bodyPr/>
          <a:lstStyle/>
          <a:p>
            <a:pPr marL="342900" indent="-342900" algn="l">
              <a:lnSpc>
                <a:spcPct val="80000"/>
              </a:lnSpc>
              <a:spcBef>
                <a:spcPct val="20000"/>
              </a:spcBef>
              <a:buClrTx/>
              <a:buFontTx/>
              <a:buChar char="•"/>
            </a:pPr>
            <a:endParaRPr lang="en-US" sz="2000"/>
          </a:p>
        </p:txBody>
      </p:sp>
      <p:sp>
        <p:nvSpPr>
          <p:cNvPr id="1691657" name="Rectangle 9"/>
          <p:cNvSpPr>
            <a:spLocks noChangeArrowheads="1"/>
          </p:cNvSpPr>
          <p:nvPr/>
        </p:nvSpPr>
        <p:spPr bwMode="auto">
          <a:xfrm>
            <a:off x="533400" y="2743200"/>
            <a:ext cx="8229600" cy="3429000"/>
          </a:xfrm>
          <a:prstGeom prst="rect">
            <a:avLst/>
          </a:prstGeom>
          <a:noFill/>
          <a:ln w="9525">
            <a:noFill/>
            <a:miter lim="800000"/>
            <a:headEnd/>
            <a:tailEnd/>
          </a:ln>
          <a:effectLst/>
        </p:spPr>
        <p:txBody>
          <a:bodyPr/>
          <a:lstStyle/>
          <a:p>
            <a:pPr marL="342900" indent="-342900" algn="l">
              <a:lnSpc>
                <a:spcPct val="80000"/>
              </a:lnSpc>
              <a:spcBef>
                <a:spcPct val="20000"/>
              </a:spcBef>
              <a:buClrTx/>
            </a:pPr>
            <a:endParaRPr lang="en-US" sz="2000"/>
          </a:p>
        </p:txBody>
      </p:sp>
      <p:sp>
        <p:nvSpPr>
          <p:cNvPr id="1691658" name="Rectangle 10"/>
          <p:cNvSpPr>
            <a:spLocks noChangeArrowheads="1"/>
          </p:cNvSpPr>
          <p:nvPr/>
        </p:nvSpPr>
        <p:spPr bwMode="auto">
          <a:xfrm>
            <a:off x="533400" y="2438400"/>
            <a:ext cx="8229600" cy="3886200"/>
          </a:xfrm>
          <a:prstGeom prst="rect">
            <a:avLst/>
          </a:prstGeom>
          <a:noFill/>
          <a:ln w="9525">
            <a:noFill/>
            <a:miter lim="800000"/>
            <a:headEnd/>
            <a:tailEnd/>
          </a:ln>
          <a:effectLst/>
        </p:spPr>
        <p:txBody>
          <a:bodyPr/>
          <a:lstStyle/>
          <a:p>
            <a:pPr marL="342900" indent="-342900" algn="l">
              <a:lnSpc>
                <a:spcPct val="80000"/>
              </a:lnSpc>
              <a:spcBef>
                <a:spcPct val="20000"/>
              </a:spcBef>
              <a:buClrTx/>
              <a:buFontTx/>
              <a:buChar char="•"/>
            </a:pPr>
            <a:endParaRPr lang="en-US" sz="2000"/>
          </a:p>
        </p:txBody>
      </p:sp>
      <p:sp>
        <p:nvSpPr>
          <p:cNvPr id="1691659" name="Line 11"/>
          <p:cNvSpPr>
            <a:spLocks noChangeShapeType="1"/>
          </p:cNvSpPr>
          <p:nvPr/>
        </p:nvSpPr>
        <p:spPr bwMode="auto">
          <a:xfrm flipV="1">
            <a:off x="3505200" y="2057400"/>
            <a:ext cx="1295400" cy="844550"/>
          </a:xfrm>
          <a:prstGeom prst="line">
            <a:avLst/>
          </a:prstGeom>
          <a:noFill/>
          <a:ln w="12700">
            <a:solidFill>
              <a:schemeClr val="tx1"/>
            </a:solidFill>
            <a:round/>
            <a:headEnd/>
            <a:tailEnd type="triangle" w="med" len="med"/>
          </a:ln>
          <a:effectLst/>
        </p:spPr>
        <p:txBody>
          <a:bodyPr lIns="92075" tIns="0" rIns="92075" bIns="0">
            <a:spAutoFit/>
          </a:bodyPr>
          <a:lstStyle/>
          <a:p>
            <a:endParaRPr lang="en-US"/>
          </a:p>
        </p:txBody>
      </p:sp>
      <p:sp>
        <p:nvSpPr>
          <p:cNvPr id="1691660" name="Line 12"/>
          <p:cNvSpPr>
            <a:spLocks noChangeShapeType="1"/>
          </p:cNvSpPr>
          <p:nvPr/>
        </p:nvSpPr>
        <p:spPr bwMode="auto">
          <a:xfrm>
            <a:off x="3505200" y="3359150"/>
            <a:ext cx="1295400" cy="831850"/>
          </a:xfrm>
          <a:prstGeom prst="line">
            <a:avLst/>
          </a:prstGeom>
          <a:noFill/>
          <a:ln w="12700">
            <a:solidFill>
              <a:schemeClr val="tx1"/>
            </a:solidFill>
            <a:round/>
            <a:headEnd/>
            <a:tailEnd type="triangle" w="med" len="med"/>
          </a:ln>
          <a:effectLst/>
        </p:spPr>
        <p:txBody>
          <a:bodyPr lIns="92075" tIns="0" rIns="92075" bIns="0">
            <a:spAutoFit/>
          </a:bodyPr>
          <a:lstStyle/>
          <a:p>
            <a:endParaRPr lang="en-US"/>
          </a:p>
        </p:txBody>
      </p:sp>
      <p:sp>
        <p:nvSpPr>
          <p:cNvPr id="1691661" name="Oval 13"/>
          <p:cNvSpPr>
            <a:spLocks noChangeArrowheads="1"/>
          </p:cNvSpPr>
          <p:nvPr/>
        </p:nvSpPr>
        <p:spPr bwMode="auto">
          <a:xfrm>
            <a:off x="3495675" y="2286000"/>
            <a:ext cx="1233488" cy="358775"/>
          </a:xfrm>
          <a:prstGeom prst="ellipse">
            <a:avLst/>
          </a:prstGeom>
          <a:solidFill>
            <a:schemeClr val="accent1"/>
          </a:solidFill>
          <a:ln w="12700" algn="ctr">
            <a:solidFill>
              <a:schemeClr val="tx1"/>
            </a:solidFill>
            <a:round/>
            <a:headEnd/>
            <a:tailEnd/>
          </a:ln>
          <a:effectLst/>
        </p:spPr>
        <p:txBody>
          <a:bodyPr wrap="none" lIns="92075" tIns="0" rIns="92075" bIns="0" anchor="ctr">
            <a:spAutoFit/>
          </a:bodyPr>
          <a:lstStyle/>
          <a:p>
            <a:r>
              <a:rPr lang="en-US" sz="1600" b="1"/>
              <a:t>150 Hrs</a:t>
            </a:r>
          </a:p>
        </p:txBody>
      </p:sp>
      <p:sp>
        <p:nvSpPr>
          <p:cNvPr id="1691662" name="Oval 14"/>
          <p:cNvSpPr>
            <a:spLocks noChangeArrowheads="1"/>
          </p:cNvSpPr>
          <p:nvPr/>
        </p:nvSpPr>
        <p:spPr bwMode="auto">
          <a:xfrm>
            <a:off x="3502025" y="3613150"/>
            <a:ext cx="1233488" cy="358775"/>
          </a:xfrm>
          <a:prstGeom prst="ellipse">
            <a:avLst/>
          </a:prstGeom>
          <a:solidFill>
            <a:schemeClr val="accent1"/>
          </a:solidFill>
          <a:ln w="12700" algn="ctr">
            <a:solidFill>
              <a:schemeClr val="tx1"/>
            </a:solidFill>
            <a:round/>
            <a:headEnd/>
            <a:tailEnd/>
          </a:ln>
          <a:effectLst/>
        </p:spPr>
        <p:txBody>
          <a:bodyPr wrap="none" lIns="92075" tIns="0" rIns="92075" bIns="0" anchor="ctr">
            <a:spAutoFit/>
          </a:bodyPr>
          <a:lstStyle/>
          <a:p>
            <a:r>
              <a:rPr lang="en-US" sz="1600" b="1"/>
              <a:t>170 Hrs</a:t>
            </a:r>
          </a:p>
        </p:txBody>
      </p:sp>
      <p:graphicFrame>
        <p:nvGraphicFramePr>
          <p:cNvPr id="1691663" name="Group 15"/>
          <p:cNvGraphicFramePr>
            <a:graphicFrameLocks noGrp="1"/>
          </p:cNvGraphicFramePr>
          <p:nvPr/>
        </p:nvGraphicFramePr>
        <p:xfrm>
          <a:off x="152400" y="1882775"/>
          <a:ext cx="2971800" cy="1170432"/>
        </p:xfrm>
        <a:graphic>
          <a:graphicData uri="http://schemas.openxmlformats.org/drawingml/2006/table">
            <a:tbl>
              <a:tblPr/>
              <a:tblGrid>
                <a:gridCol w="657225"/>
                <a:gridCol w="1249363"/>
                <a:gridCol w="836612"/>
                <a:gridCol w="228600"/>
              </a:tblGrid>
              <a:tr h="0">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2ABM0008: DIR DOL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Cost Element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Amount</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Perm</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6100.11B1</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$8,000</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bl>
          </a:graphicData>
        </a:graphic>
      </p:graphicFrame>
      <p:grpSp>
        <p:nvGrpSpPr>
          <p:cNvPr id="1691681" name="Group 33"/>
          <p:cNvGrpSpPr>
            <a:grpSpLocks/>
          </p:cNvGrpSpPr>
          <p:nvPr/>
        </p:nvGrpSpPr>
        <p:grpSpPr bwMode="auto">
          <a:xfrm>
            <a:off x="2760663" y="2673350"/>
            <a:ext cx="896937" cy="869950"/>
            <a:chOff x="2075" y="3004"/>
            <a:chExt cx="565" cy="548"/>
          </a:xfrm>
        </p:grpSpPr>
        <p:sp>
          <p:nvSpPr>
            <p:cNvPr id="1691682" name="Freeform 34"/>
            <p:cNvSpPr>
              <a:spLocks/>
            </p:cNvSpPr>
            <p:nvPr/>
          </p:nvSpPr>
          <p:spPr bwMode="auto">
            <a:xfrm>
              <a:off x="2075" y="3004"/>
              <a:ext cx="565" cy="548"/>
            </a:xfrm>
            <a:custGeom>
              <a:avLst/>
              <a:gdLst/>
              <a:ahLst/>
              <a:cxnLst>
                <a:cxn ang="0">
                  <a:pos x="0" y="290"/>
                </a:cxn>
                <a:cxn ang="0">
                  <a:pos x="274" y="0"/>
                </a:cxn>
                <a:cxn ang="0">
                  <a:pos x="547" y="290"/>
                </a:cxn>
                <a:cxn ang="0">
                  <a:pos x="274" y="580"/>
                </a:cxn>
                <a:cxn ang="0">
                  <a:pos x="0" y="290"/>
                </a:cxn>
              </a:cxnLst>
              <a:rect l="0" t="0" r="r" b="b"/>
              <a:pathLst>
                <a:path w="547" h="580">
                  <a:moveTo>
                    <a:pt x="0" y="290"/>
                  </a:moveTo>
                  <a:lnTo>
                    <a:pt x="274" y="0"/>
                  </a:lnTo>
                  <a:lnTo>
                    <a:pt x="547" y="290"/>
                  </a:lnTo>
                  <a:lnTo>
                    <a:pt x="274" y="580"/>
                  </a:lnTo>
                  <a:lnTo>
                    <a:pt x="0" y="290"/>
                  </a:lnTo>
                  <a:close/>
                </a:path>
              </a:pathLst>
            </a:custGeom>
            <a:solidFill>
              <a:srgbClr val="CCFFCC"/>
            </a:solidFill>
            <a:ln w="9525">
              <a:solidFill>
                <a:schemeClr val="tx1"/>
              </a:solidFill>
              <a:round/>
              <a:headEnd/>
              <a:tailEnd/>
            </a:ln>
          </p:spPr>
          <p:txBody>
            <a:bodyPr/>
            <a:lstStyle/>
            <a:p>
              <a:endParaRPr lang="en-US"/>
            </a:p>
          </p:txBody>
        </p:sp>
        <p:sp>
          <p:nvSpPr>
            <p:cNvPr id="1691683" name="Text Box 35"/>
            <p:cNvSpPr txBox="1">
              <a:spLocks noChangeArrowheads="1"/>
            </p:cNvSpPr>
            <p:nvPr/>
          </p:nvSpPr>
          <p:spPr bwMode="blackWhite">
            <a:xfrm>
              <a:off x="2089" y="3180"/>
              <a:ext cx="527" cy="192"/>
            </a:xfrm>
            <a:prstGeom prst="rect">
              <a:avLst/>
            </a:prstGeom>
            <a:noFill/>
            <a:ln w="12700" algn="ctr">
              <a:noFill/>
              <a:miter lim="800000"/>
              <a:headEnd/>
              <a:tailEnd/>
            </a:ln>
            <a:effectLst/>
          </p:spPr>
          <p:txBody>
            <a:bodyPr wrap="none" lIns="92075" tIns="46038" rIns="92075" bIns="46038">
              <a:spAutoFit/>
            </a:bodyPr>
            <a:lstStyle/>
            <a:p>
              <a:pPr marL="342900" indent="-342900" eaLnBrk="0" hangingPunct="0">
                <a:spcAft>
                  <a:spcPts val="200"/>
                </a:spcAft>
                <a:buFont typeface="Monotype Sorts" pitchFamily="2" charset="2"/>
                <a:buNone/>
              </a:pPr>
              <a:r>
                <a:rPr lang="en-US" sz="1400" b="1">
                  <a:cs typeface="Times New Roman" pitchFamily="18" charset="0"/>
                </a:rPr>
                <a:t> CIV HR</a:t>
              </a:r>
              <a:endParaRPr lang="en-US" sz="1400" b="1">
                <a:solidFill>
                  <a:srgbClr val="000000"/>
                </a:solidFill>
                <a:cs typeface="Times New Roman" pitchFamily="18" charset="0"/>
              </a:endParaRPr>
            </a:p>
          </p:txBody>
        </p:sp>
      </p:grpSp>
      <p:graphicFrame>
        <p:nvGraphicFramePr>
          <p:cNvPr id="1691684" name="Group 36"/>
          <p:cNvGraphicFramePr>
            <a:graphicFrameLocks noGrp="1"/>
          </p:cNvGraphicFramePr>
          <p:nvPr/>
        </p:nvGraphicFramePr>
        <p:xfrm>
          <a:off x="4800600" y="1600200"/>
          <a:ext cx="3657600" cy="914400"/>
        </p:xfrm>
        <a:graphic>
          <a:graphicData uri="http://schemas.openxmlformats.org/drawingml/2006/table">
            <a:tbl>
              <a:tblPr/>
              <a:tblGrid>
                <a:gridCol w="657225"/>
                <a:gridCol w="1249363"/>
                <a:gridCol w="836612"/>
                <a:gridCol w="914400"/>
              </a:tblGrid>
              <a:tr h="0">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2ABM0066: CONSOL ISSUE FAC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Cost Element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Amount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Quantity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Labor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9300.0100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bl>
          </a:graphicData>
        </a:graphic>
      </p:graphicFrame>
      <p:grpSp>
        <p:nvGrpSpPr>
          <p:cNvPr id="1691701" name="Group 53"/>
          <p:cNvGrpSpPr>
            <a:grpSpLocks/>
          </p:cNvGrpSpPr>
          <p:nvPr/>
        </p:nvGrpSpPr>
        <p:grpSpPr bwMode="auto">
          <a:xfrm>
            <a:off x="8094663" y="2209800"/>
            <a:ext cx="896937" cy="869950"/>
            <a:chOff x="2075" y="3004"/>
            <a:chExt cx="565" cy="548"/>
          </a:xfrm>
        </p:grpSpPr>
        <p:sp>
          <p:nvSpPr>
            <p:cNvPr id="1691702" name="Freeform 54"/>
            <p:cNvSpPr>
              <a:spLocks/>
            </p:cNvSpPr>
            <p:nvPr/>
          </p:nvSpPr>
          <p:spPr bwMode="auto">
            <a:xfrm>
              <a:off x="2075" y="3004"/>
              <a:ext cx="565" cy="548"/>
            </a:xfrm>
            <a:custGeom>
              <a:avLst/>
              <a:gdLst/>
              <a:ahLst/>
              <a:cxnLst>
                <a:cxn ang="0">
                  <a:pos x="0" y="290"/>
                </a:cxn>
                <a:cxn ang="0">
                  <a:pos x="274" y="0"/>
                </a:cxn>
                <a:cxn ang="0">
                  <a:pos x="547" y="290"/>
                </a:cxn>
                <a:cxn ang="0">
                  <a:pos x="274" y="580"/>
                </a:cxn>
                <a:cxn ang="0">
                  <a:pos x="0" y="290"/>
                </a:cxn>
              </a:cxnLst>
              <a:rect l="0" t="0" r="r" b="b"/>
              <a:pathLst>
                <a:path w="547" h="580">
                  <a:moveTo>
                    <a:pt x="0" y="290"/>
                  </a:moveTo>
                  <a:lnTo>
                    <a:pt x="274" y="0"/>
                  </a:lnTo>
                  <a:lnTo>
                    <a:pt x="547" y="290"/>
                  </a:lnTo>
                  <a:lnTo>
                    <a:pt x="274" y="580"/>
                  </a:lnTo>
                  <a:lnTo>
                    <a:pt x="0" y="290"/>
                  </a:lnTo>
                  <a:close/>
                </a:path>
              </a:pathLst>
            </a:custGeom>
            <a:solidFill>
              <a:srgbClr val="CCFFCC"/>
            </a:solidFill>
            <a:ln w="9525">
              <a:solidFill>
                <a:schemeClr val="tx1"/>
              </a:solidFill>
              <a:round/>
              <a:headEnd/>
              <a:tailEnd/>
            </a:ln>
          </p:spPr>
          <p:txBody>
            <a:bodyPr/>
            <a:lstStyle/>
            <a:p>
              <a:endParaRPr lang="en-US"/>
            </a:p>
          </p:txBody>
        </p:sp>
        <p:sp>
          <p:nvSpPr>
            <p:cNvPr id="1691703" name="Text Box 55"/>
            <p:cNvSpPr txBox="1">
              <a:spLocks noChangeArrowheads="1"/>
            </p:cNvSpPr>
            <p:nvPr/>
          </p:nvSpPr>
          <p:spPr bwMode="blackWhite">
            <a:xfrm>
              <a:off x="2089" y="3180"/>
              <a:ext cx="527" cy="192"/>
            </a:xfrm>
            <a:prstGeom prst="rect">
              <a:avLst/>
            </a:prstGeom>
            <a:noFill/>
            <a:ln w="12700" algn="ctr">
              <a:noFill/>
              <a:miter lim="800000"/>
              <a:headEnd/>
              <a:tailEnd/>
            </a:ln>
            <a:effectLst/>
          </p:spPr>
          <p:txBody>
            <a:bodyPr wrap="none" lIns="92075" tIns="46038" rIns="92075" bIns="46038">
              <a:spAutoFit/>
            </a:bodyPr>
            <a:lstStyle/>
            <a:p>
              <a:pPr marL="342900" indent="-342900" eaLnBrk="0" hangingPunct="0">
                <a:spcAft>
                  <a:spcPts val="200"/>
                </a:spcAft>
                <a:buFont typeface="Monotype Sorts" pitchFamily="2" charset="2"/>
                <a:buNone/>
              </a:pPr>
              <a:r>
                <a:rPr lang="en-US" sz="1400" b="1">
                  <a:cs typeface="Times New Roman" pitchFamily="18" charset="0"/>
                </a:rPr>
                <a:t> CIV HR</a:t>
              </a:r>
              <a:endParaRPr lang="en-US" sz="1400" b="1">
                <a:solidFill>
                  <a:srgbClr val="000000"/>
                </a:solidFill>
                <a:cs typeface="Times New Roman" pitchFamily="18" charset="0"/>
              </a:endParaRPr>
            </a:p>
          </p:txBody>
        </p:sp>
      </p:grpSp>
      <p:graphicFrame>
        <p:nvGraphicFramePr>
          <p:cNvPr id="1691704" name="Group 56"/>
          <p:cNvGraphicFramePr>
            <a:graphicFrameLocks noGrp="1"/>
          </p:cNvGraphicFramePr>
          <p:nvPr/>
        </p:nvGraphicFramePr>
        <p:xfrm>
          <a:off x="4800600" y="3702050"/>
          <a:ext cx="3657600" cy="914400"/>
        </p:xfrm>
        <a:graphic>
          <a:graphicData uri="http://schemas.openxmlformats.org/drawingml/2006/table">
            <a:tbl>
              <a:tblPr/>
              <a:tblGrid>
                <a:gridCol w="657225"/>
                <a:gridCol w="1249363"/>
                <a:gridCol w="836612"/>
                <a:gridCol w="914400"/>
              </a:tblGrid>
              <a:tr h="0">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2ABM0070: CIIP ISSUE &amp; FIT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Cost Element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Amount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Quantity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Labor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9300.0100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bl>
          </a:graphicData>
        </a:graphic>
      </p:graphicFrame>
      <p:grpSp>
        <p:nvGrpSpPr>
          <p:cNvPr id="1691721" name="Group 73"/>
          <p:cNvGrpSpPr>
            <a:grpSpLocks/>
          </p:cNvGrpSpPr>
          <p:nvPr/>
        </p:nvGrpSpPr>
        <p:grpSpPr bwMode="auto">
          <a:xfrm>
            <a:off x="8094663" y="4311650"/>
            <a:ext cx="896937" cy="869950"/>
            <a:chOff x="2075" y="3004"/>
            <a:chExt cx="565" cy="548"/>
          </a:xfrm>
        </p:grpSpPr>
        <p:sp>
          <p:nvSpPr>
            <p:cNvPr id="1691722" name="Freeform 74"/>
            <p:cNvSpPr>
              <a:spLocks/>
            </p:cNvSpPr>
            <p:nvPr/>
          </p:nvSpPr>
          <p:spPr bwMode="auto">
            <a:xfrm>
              <a:off x="2075" y="3004"/>
              <a:ext cx="565" cy="548"/>
            </a:xfrm>
            <a:custGeom>
              <a:avLst/>
              <a:gdLst/>
              <a:ahLst/>
              <a:cxnLst>
                <a:cxn ang="0">
                  <a:pos x="0" y="290"/>
                </a:cxn>
                <a:cxn ang="0">
                  <a:pos x="274" y="0"/>
                </a:cxn>
                <a:cxn ang="0">
                  <a:pos x="547" y="290"/>
                </a:cxn>
                <a:cxn ang="0">
                  <a:pos x="274" y="580"/>
                </a:cxn>
                <a:cxn ang="0">
                  <a:pos x="0" y="290"/>
                </a:cxn>
              </a:cxnLst>
              <a:rect l="0" t="0" r="r" b="b"/>
              <a:pathLst>
                <a:path w="547" h="580">
                  <a:moveTo>
                    <a:pt x="0" y="290"/>
                  </a:moveTo>
                  <a:lnTo>
                    <a:pt x="274" y="0"/>
                  </a:lnTo>
                  <a:lnTo>
                    <a:pt x="547" y="290"/>
                  </a:lnTo>
                  <a:lnTo>
                    <a:pt x="274" y="580"/>
                  </a:lnTo>
                  <a:lnTo>
                    <a:pt x="0" y="290"/>
                  </a:lnTo>
                  <a:close/>
                </a:path>
              </a:pathLst>
            </a:custGeom>
            <a:solidFill>
              <a:srgbClr val="CCFFCC"/>
            </a:solidFill>
            <a:ln w="9525">
              <a:solidFill>
                <a:schemeClr val="tx1"/>
              </a:solidFill>
              <a:round/>
              <a:headEnd/>
              <a:tailEnd/>
            </a:ln>
          </p:spPr>
          <p:txBody>
            <a:bodyPr/>
            <a:lstStyle/>
            <a:p>
              <a:endParaRPr lang="en-US"/>
            </a:p>
          </p:txBody>
        </p:sp>
        <p:sp>
          <p:nvSpPr>
            <p:cNvPr id="1691723" name="Text Box 75"/>
            <p:cNvSpPr txBox="1">
              <a:spLocks noChangeArrowheads="1"/>
            </p:cNvSpPr>
            <p:nvPr/>
          </p:nvSpPr>
          <p:spPr bwMode="blackWhite">
            <a:xfrm>
              <a:off x="2089" y="3180"/>
              <a:ext cx="527" cy="192"/>
            </a:xfrm>
            <a:prstGeom prst="rect">
              <a:avLst/>
            </a:prstGeom>
            <a:noFill/>
            <a:ln w="12700" algn="ctr">
              <a:noFill/>
              <a:miter lim="800000"/>
              <a:headEnd/>
              <a:tailEnd/>
            </a:ln>
            <a:effectLst/>
          </p:spPr>
          <p:txBody>
            <a:bodyPr wrap="none" lIns="92075" tIns="46038" rIns="92075" bIns="46038">
              <a:spAutoFit/>
            </a:bodyPr>
            <a:lstStyle/>
            <a:p>
              <a:pPr marL="342900" indent="-342900" eaLnBrk="0" hangingPunct="0">
                <a:spcAft>
                  <a:spcPts val="200"/>
                </a:spcAft>
                <a:buFont typeface="Monotype Sorts" pitchFamily="2" charset="2"/>
                <a:buNone/>
              </a:pPr>
              <a:r>
                <a:rPr lang="en-US" sz="1400" b="1">
                  <a:cs typeface="Times New Roman" pitchFamily="18" charset="0"/>
                </a:rPr>
                <a:t> CIV HR</a:t>
              </a:r>
              <a:endParaRPr lang="en-US" sz="1400" b="1">
                <a:solidFill>
                  <a:srgbClr val="000000"/>
                </a:solidFill>
                <a:cs typeface="Times New Roman" pitchFamily="18" charset="0"/>
              </a:endParaRPr>
            </a:p>
          </p:txBody>
        </p:sp>
      </p:grpSp>
      <p:sp>
        <p:nvSpPr>
          <p:cNvPr id="1691724" name="Text Box 76"/>
          <p:cNvSpPr txBox="1">
            <a:spLocks noChangeArrowheads="1"/>
          </p:cNvSpPr>
          <p:nvPr/>
        </p:nvSpPr>
        <p:spPr bwMode="auto">
          <a:xfrm>
            <a:off x="609600" y="5181600"/>
            <a:ext cx="8077200" cy="1219200"/>
          </a:xfrm>
          <a:prstGeom prst="rect">
            <a:avLst/>
          </a:prstGeom>
          <a:noFill/>
          <a:ln w="12700" algn="ctr">
            <a:noFill/>
            <a:miter lim="800000"/>
            <a:headEnd/>
            <a:tailEnd/>
          </a:ln>
          <a:effectLst/>
        </p:spPr>
        <p:txBody>
          <a:bodyPr lIns="92075" tIns="0" rIns="92075" bIns="0">
            <a:spAutoFit/>
          </a:bodyPr>
          <a:lstStyle/>
          <a:p>
            <a:pPr marL="228600" indent="-228600" algn="l">
              <a:buFontTx/>
              <a:buChar char="•"/>
            </a:pPr>
            <a:r>
              <a:rPr lang="en-US" sz="2000"/>
              <a:t>Business rule based</a:t>
            </a:r>
          </a:p>
          <a:p>
            <a:pPr marL="228600" indent="-228600" algn="l">
              <a:buFontTx/>
              <a:buChar char="•"/>
            </a:pPr>
            <a:r>
              <a:rPr lang="en-US" sz="2000"/>
              <a:t>Rules are dynamic</a:t>
            </a:r>
          </a:p>
          <a:p>
            <a:pPr marL="228600" indent="-228600" algn="l">
              <a:buFontTx/>
              <a:buChar char="•"/>
            </a:pPr>
            <a:r>
              <a:rPr lang="en-US" sz="2000"/>
              <a:t>Calculated in real time</a:t>
            </a:r>
          </a:p>
          <a:p>
            <a:pPr marL="228600" indent="-228600" algn="l">
              <a:buFontTx/>
              <a:buChar char="•"/>
            </a:pPr>
            <a:r>
              <a:rPr lang="en-US" sz="2000"/>
              <a:t>Allows any flexibility with complexity</a:t>
            </a:r>
          </a:p>
        </p:txBody>
      </p:sp>
      <p:sp>
        <p:nvSpPr>
          <p:cNvPr id="1691725" name="Text Box 77"/>
          <p:cNvSpPr txBox="1">
            <a:spLocks noChangeArrowheads="1"/>
          </p:cNvSpPr>
          <p:nvPr/>
        </p:nvSpPr>
        <p:spPr bwMode="auto">
          <a:xfrm>
            <a:off x="3124200" y="1447800"/>
            <a:ext cx="1600200" cy="488950"/>
          </a:xfrm>
          <a:prstGeom prst="rect">
            <a:avLst/>
          </a:prstGeom>
          <a:noFill/>
          <a:ln w="12700" algn="ctr">
            <a:noFill/>
            <a:miter lim="800000"/>
            <a:headEnd/>
            <a:tailEnd/>
          </a:ln>
          <a:effectLst/>
        </p:spPr>
        <p:txBody>
          <a:bodyPr lIns="92075" tIns="0" rIns="92075" bIns="0">
            <a:spAutoFit/>
          </a:bodyPr>
          <a:lstStyle/>
          <a:p>
            <a:pPr>
              <a:spcBef>
                <a:spcPct val="50000"/>
              </a:spcBef>
            </a:pPr>
            <a:r>
              <a:rPr lang="en-US" sz="1600" b="1"/>
              <a:t>Labor Charge Rate = $20/Hr</a:t>
            </a:r>
          </a:p>
        </p:txBody>
      </p:sp>
      <p:sp>
        <p:nvSpPr>
          <p:cNvPr id="1691726" name="Text Box 78"/>
          <p:cNvSpPr txBox="1">
            <a:spLocks noChangeArrowheads="1"/>
          </p:cNvSpPr>
          <p:nvPr/>
        </p:nvSpPr>
        <p:spPr bwMode="auto">
          <a:xfrm>
            <a:off x="6705600" y="2235200"/>
            <a:ext cx="1752600" cy="212725"/>
          </a:xfrm>
          <a:prstGeom prst="rect">
            <a:avLst/>
          </a:prstGeom>
          <a:noFill/>
          <a:ln w="12700" algn="ctr">
            <a:noFill/>
            <a:miter lim="800000"/>
            <a:headEnd/>
            <a:tailEnd/>
          </a:ln>
          <a:effectLst/>
        </p:spPr>
        <p:txBody>
          <a:bodyPr lIns="92075" tIns="0" rIns="92075" bIns="0">
            <a:spAutoFit/>
          </a:bodyPr>
          <a:lstStyle/>
          <a:p>
            <a:pPr algn="l">
              <a:spcBef>
                <a:spcPct val="50000"/>
              </a:spcBef>
            </a:pPr>
            <a:r>
              <a:rPr lang="en-US" sz="1400"/>
              <a:t>$3,000       150 Hrs</a:t>
            </a:r>
          </a:p>
        </p:txBody>
      </p:sp>
      <p:sp>
        <p:nvSpPr>
          <p:cNvPr id="1691727" name="Text Box 79"/>
          <p:cNvSpPr txBox="1">
            <a:spLocks noChangeArrowheads="1"/>
          </p:cNvSpPr>
          <p:nvPr/>
        </p:nvSpPr>
        <p:spPr bwMode="auto">
          <a:xfrm>
            <a:off x="6705600" y="4359275"/>
            <a:ext cx="1752600" cy="212725"/>
          </a:xfrm>
          <a:prstGeom prst="rect">
            <a:avLst/>
          </a:prstGeom>
          <a:noFill/>
          <a:ln w="12700" algn="ctr">
            <a:noFill/>
            <a:miter lim="800000"/>
            <a:headEnd/>
            <a:tailEnd/>
          </a:ln>
          <a:effectLst/>
        </p:spPr>
        <p:txBody>
          <a:bodyPr lIns="92075" tIns="0" rIns="92075" bIns="0">
            <a:spAutoFit/>
          </a:bodyPr>
          <a:lstStyle/>
          <a:p>
            <a:pPr algn="l">
              <a:spcBef>
                <a:spcPct val="50000"/>
              </a:spcBef>
            </a:pPr>
            <a:r>
              <a:rPr lang="en-US" sz="1400"/>
              <a:t>$3,400      170 Hrs</a:t>
            </a:r>
          </a:p>
        </p:txBody>
      </p:sp>
      <p:sp>
        <p:nvSpPr>
          <p:cNvPr id="1691728" name="Text Box 80"/>
          <p:cNvSpPr txBox="1">
            <a:spLocks noChangeArrowheads="1"/>
          </p:cNvSpPr>
          <p:nvPr/>
        </p:nvSpPr>
        <p:spPr bwMode="auto">
          <a:xfrm>
            <a:off x="152400" y="2809875"/>
            <a:ext cx="2971800" cy="212725"/>
          </a:xfrm>
          <a:prstGeom prst="rect">
            <a:avLst/>
          </a:prstGeom>
          <a:noFill/>
          <a:ln w="12700" algn="ctr">
            <a:noFill/>
            <a:miter lim="800000"/>
            <a:headEnd/>
            <a:tailEnd/>
          </a:ln>
          <a:effectLst/>
        </p:spPr>
        <p:txBody>
          <a:bodyPr lIns="92075" tIns="0" rIns="92075" bIns="0">
            <a:spAutoFit/>
          </a:bodyPr>
          <a:lstStyle/>
          <a:p>
            <a:pPr algn="l">
              <a:spcBef>
                <a:spcPct val="50000"/>
              </a:spcBef>
            </a:pPr>
            <a:r>
              <a:rPr lang="en-US" sz="1400"/>
              <a:t>Labor    9300.0100       ($6,400)</a:t>
            </a:r>
          </a:p>
        </p:txBody>
      </p:sp>
      <p:sp>
        <p:nvSpPr>
          <p:cNvPr id="1691729" name="Text Box 81"/>
          <p:cNvSpPr txBox="1">
            <a:spLocks noChangeArrowheads="1"/>
          </p:cNvSpPr>
          <p:nvPr/>
        </p:nvSpPr>
        <p:spPr bwMode="auto">
          <a:xfrm>
            <a:off x="8305800" y="3124200"/>
            <a:ext cx="762000" cy="244475"/>
          </a:xfrm>
          <a:prstGeom prst="rect">
            <a:avLst/>
          </a:prstGeom>
          <a:noFill/>
          <a:ln w="12700" algn="ctr">
            <a:noFill/>
            <a:miter lim="800000"/>
            <a:headEnd/>
            <a:tailEnd/>
          </a:ln>
          <a:effectLst/>
        </p:spPr>
        <p:txBody>
          <a:bodyPr lIns="92075" tIns="0" rIns="92075" bIns="0">
            <a:spAutoFit/>
          </a:bodyPr>
          <a:lstStyle/>
          <a:p>
            <a:pPr>
              <a:spcBef>
                <a:spcPct val="50000"/>
              </a:spcBef>
            </a:pPr>
            <a:r>
              <a:rPr lang="en-US" sz="1600" b="1">
                <a:solidFill>
                  <a:srgbClr val="FF0000"/>
                </a:solidFill>
              </a:rPr>
              <a:t>1500</a:t>
            </a:r>
          </a:p>
        </p:txBody>
      </p:sp>
      <p:sp>
        <p:nvSpPr>
          <p:cNvPr id="1691730" name="Text Box 82"/>
          <p:cNvSpPr txBox="1">
            <a:spLocks noChangeArrowheads="1"/>
          </p:cNvSpPr>
          <p:nvPr/>
        </p:nvSpPr>
        <p:spPr bwMode="auto">
          <a:xfrm>
            <a:off x="8382000" y="5257800"/>
            <a:ext cx="762000" cy="244475"/>
          </a:xfrm>
          <a:prstGeom prst="rect">
            <a:avLst/>
          </a:prstGeom>
          <a:noFill/>
          <a:ln w="12700" algn="ctr">
            <a:noFill/>
            <a:miter lim="800000"/>
            <a:headEnd/>
            <a:tailEnd/>
          </a:ln>
          <a:effectLst/>
        </p:spPr>
        <p:txBody>
          <a:bodyPr lIns="92075" tIns="0" rIns="92075" bIns="0">
            <a:spAutoFit/>
          </a:bodyPr>
          <a:lstStyle/>
          <a:p>
            <a:pPr>
              <a:spcBef>
                <a:spcPct val="50000"/>
              </a:spcBef>
            </a:pPr>
            <a:r>
              <a:rPr lang="en-US" sz="1600" b="1">
                <a:solidFill>
                  <a:srgbClr val="FF0000"/>
                </a:solidFill>
              </a:rPr>
              <a:t>1700</a:t>
            </a:r>
          </a:p>
        </p:txBody>
      </p:sp>
      <p:sp>
        <p:nvSpPr>
          <p:cNvPr id="1691731" name="Text Box 83"/>
          <p:cNvSpPr txBox="1">
            <a:spLocks noChangeArrowheads="1"/>
          </p:cNvSpPr>
          <p:nvPr/>
        </p:nvSpPr>
        <p:spPr bwMode="auto">
          <a:xfrm>
            <a:off x="7626350" y="3124200"/>
            <a:ext cx="939800" cy="244475"/>
          </a:xfrm>
          <a:prstGeom prst="rect">
            <a:avLst/>
          </a:prstGeom>
          <a:noFill/>
          <a:ln w="12700" algn="ctr">
            <a:noFill/>
            <a:miter lim="800000"/>
            <a:headEnd/>
            <a:tailEnd/>
          </a:ln>
          <a:effectLst/>
        </p:spPr>
        <p:txBody>
          <a:bodyPr lIns="92075" tIns="0" rIns="92075" bIns="0">
            <a:spAutoFit/>
          </a:bodyPr>
          <a:lstStyle/>
          <a:p>
            <a:pPr algn="l">
              <a:spcBef>
                <a:spcPct val="50000"/>
              </a:spcBef>
            </a:pPr>
            <a:r>
              <a:rPr lang="en-US" sz="1600" b="1">
                <a:solidFill>
                  <a:srgbClr val="FF0000"/>
                </a:solidFill>
              </a:rPr>
              <a:t>Actual</a:t>
            </a:r>
          </a:p>
        </p:txBody>
      </p:sp>
      <p:sp>
        <p:nvSpPr>
          <p:cNvPr id="1691732" name="Text Box 84"/>
          <p:cNvSpPr txBox="1">
            <a:spLocks noChangeArrowheads="1"/>
          </p:cNvSpPr>
          <p:nvPr/>
        </p:nvSpPr>
        <p:spPr bwMode="auto">
          <a:xfrm>
            <a:off x="7696200" y="5257800"/>
            <a:ext cx="939800" cy="244475"/>
          </a:xfrm>
          <a:prstGeom prst="rect">
            <a:avLst/>
          </a:prstGeom>
          <a:noFill/>
          <a:ln w="12700" algn="ctr">
            <a:noFill/>
            <a:miter lim="800000"/>
            <a:headEnd/>
            <a:tailEnd/>
          </a:ln>
          <a:effectLst/>
        </p:spPr>
        <p:txBody>
          <a:bodyPr lIns="92075" tIns="0" rIns="92075" bIns="0">
            <a:spAutoFit/>
          </a:bodyPr>
          <a:lstStyle/>
          <a:p>
            <a:pPr algn="l">
              <a:spcBef>
                <a:spcPct val="50000"/>
              </a:spcBef>
            </a:pPr>
            <a:r>
              <a:rPr lang="en-US" sz="1600" b="1">
                <a:solidFill>
                  <a:srgbClr val="FF0000"/>
                </a:solidFill>
              </a:rPr>
              <a:t>Actual</a:t>
            </a:r>
          </a:p>
        </p:txBody>
      </p:sp>
      <p:sp>
        <p:nvSpPr>
          <p:cNvPr id="1691733" name="Text Box 85"/>
          <p:cNvSpPr txBox="1">
            <a:spLocks noChangeArrowheads="1"/>
          </p:cNvSpPr>
          <p:nvPr/>
        </p:nvSpPr>
        <p:spPr bwMode="auto">
          <a:xfrm>
            <a:off x="1371600" y="3581400"/>
            <a:ext cx="1219200" cy="212725"/>
          </a:xfrm>
          <a:prstGeom prst="rect">
            <a:avLst/>
          </a:prstGeom>
          <a:noFill/>
          <a:ln w="12700" algn="ctr">
            <a:noFill/>
            <a:miter lim="800000"/>
            <a:headEnd/>
            <a:tailEnd/>
          </a:ln>
          <a:effectLst/>
        </p:spPr>
        <p:txBody>
          <a:bodyPr lIns="92075" tIns="0" rIns="92075" bIns="0">
            <a:spAutoFit/>
          </a:bodyPr>
          <a:lstStyle/>
          <a:p>
            <a:pPr algn="l">
              <a:spcBef>
                <a:spcPct val="50000"/>
              </a:spcBef>
            </a:pPr>
            <a:r>
              <a:rPr lang="en-US" sz="1400" b="1"/>
              <a:t>TEMPLATE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9173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9165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9165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9173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9172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9173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9173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9166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9166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9172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9172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9172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9172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917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1650" grpId="0" animBg="1"/>
      <p:bldP spid="1691651" grpId="0"/>
      <p:bldP spid="1691661" grpId="0" animBg="1"/>
      <p:bldP spid="1691662" grpId="0" animBg="1"/>
      <p:bldP spid="1691724" grpId="0"/>
      <p:bldP spid="1691725" grpId="0"/>
      <p:bldP spid="1691726" grpId="0"/>
      <p:bldP spid="1691727" grpId="0"/>
      <p:bldP spid="1691728" grpId="0"/>
      <p:bldP spid="1691729" grpId="0"/>
      <p:bldP spid="1691730" grpId="0"/>
      <p:bldP spid="1691731" grpId="0"/>
      <p:bldP spid="1691732" grpId="0"/>
      <p:bldP spid="1691733"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3698" name="Rectangle 2"/>
          <p:cNvSpPr>
            <a:spLocks noGrp="1" noChangeArrowheads="1"/>
          </p:cNvSpPr>
          <p:nvPr>
            <p:ph type="body" idx="1"/>
          </p:nvPr>
        </p:nvSpPr>
        <p:spPr bwMode="auto">
          <a:xfrm>
            <a:off x="228600" y="1417638"/>
            <a:ext cx="8686800" cy="4525962"/>
          </a:xfrm>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en-US"/>
              <a:t>Dynamic determination of the activity type or process consumed by a cost object</a:t>
            </a:r>
          </a:p>
          <a:p>
            <a:pPr>
              <a:lnSpc>
                <a:spcPct val="90000"/>
              </a:lnSpc>
            </a:pPr>
            <a:r>
              <a:rPr lang="en-US"/>
              <a:t>Can use financial, non-financial or attribute informaiton to determine the If-Then business rule</a:t>
            </a:r>
          </a:p>
          <a:p>
            <a:pPr>
              <a:lnSpc>
                <a:spcPct val="90000"/>
              </a:lnSpc>
            </a:pPr>
            <a:r>
              <a:rPr lang="en-US"/>
              <a:t>Allows for any complexity in a cost assignment</a:t>
            </a:r>
          </a:p>
          <a:p>
            <a:pPr>
              <a:lnSpc>
                <a:spcPct val="90000"/>
              </a:lnSpc>
            </a:pPr>
            <a:r>
              <a:rPr lang="en-US"/>
              <a:t>Can occur within the period or only at period-end close</a:t>
            </a:r>
          </a:p>
          <a:p>
            <a:pPr>
              <a:lnSpc>
                <a:spcPct val="90000"/>
              </a:lnSpc>
              <a:buFontTx/>
              <a:buNone/>
            </a:pPr>
            <a:endParaRPr lang="en-US"/>
          </a:p>
        </p:txBody>
      </p:sp>
      <p:sp>
        <p:nvSpPr>
          <p:cNvPr id="1693699" name="Rectangle 3"/>
          <p:cNvSpPr>
            <a:spLocks noChangeArrowheads="1"/>
          </p:cNvSpPr>
          <p:nvPr/>
        </p:nvSpPr>
        <p:spPr bwMode="auto">
          <a:xfrm>
            <a:off x="1219200" y="228600"/>
            <a:ext cx="6705600" cy="487363"/>
          </a:xfrm>
          <a:prstGeom prst="rect">
            <a:avLst/>
          </a:prstGeom>
          <a:noFill/>
          <a:ln w="9525" algn="ctr">
            <a:noFill/>
            <a:miter lim="800000"/>
            <a:headEnd/>
            <a:tailEnd/>
          </a:ln>
          <a:effectLst/>
        </p:spPr>
        <p:txBody>
          <a:bodyPr tIns="0" bIns="0">
            <a:spAutoFit/>
          </a:bodyPr>
          <a:lstStyle/>
          <a:p>
            <a:pPr>
              <a:buClrTx/>
            </a:pPr>
            <a:r>
              <a:rPr lang="en-US" b="1"/>
              <a:t>Templates</a:t>
            </a:r>
          </a:p>
        </p:txBody>
      </p:sp>
      <p:sp>
        <p:nvSpPr>
          <p:cNvPr id="1693700" name="Text Box 4"/>
          <p:cNvSpPr txBox="1">
            <a:spLocks noChangeArrowheads="1"/>
          </p:cNvSpPr>
          <p:nvPr/>
        </p:nvSpPr>
        <p:spPr bwMode="auto">
          <a:xfrm>
            <a:off x="187325" y="6477000"/>
            <a:ext cx="882650" cy="182563"/>
          </a:xfrm>
          <a:prstGeom prst="rect">
            <a:avLst/>
          </a:prstGeom>
          <a:noFill/>
          <a:ln w="12700" algn="ctr">
            <a:noFill/>
            <a:miter lim="800000"/>
            <a:headEnd/>
            <a:tailEnd/>
          </a:ln>
          <a:effectLst/>
        </p:spPr>
        <p:txBody>
          <a:bodyPr wrap="none" lIns="92075" tIns="0" rIns="92075" bIns="0">
            <a:spAutoFit/>
          </a:bodyPr>
          <a:lstStyle/>
          <a:p>
            <a:r>
              <a:rPr lang="en-US" sz="1200"/>
              <a:t>D3L4_p10</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5746" name="Rectangle 2"/>
          <p:cNvSpPr>
            <a:spLocks noGrp="1" noChangeArrowheads="1"/>
          </p:cNvSpPr>
          <p:nvPr>
            <p:ph type="title"/>
          </p:nvPr>
        </p:nvSpPr>
        <p:spPr bwMode="auto">
          <a:xfrm>
            <a:off x="1227138" y="228600"/>
            <a:ext cx="6697662" cy="914400"/>
          </a:xfrm>
          <a:noFill/>
          <a:ln>
            <a:miter lim="800000"/>
            <a:headEnd/>
            <a:tailEnd/>
          </a:ln>
        </p:spPr>
        <p:txBody>
          <a:bodyPr vert="horz" wrap="square" lIns="91440" tIns="0" rIns="91440" bIns="0" numCol="1" anchor="t" anchorCtr="0" compatLnSpc="1">
            <a:prstTxWarp prst="textNoShape">
              <a:avLst/>
            </a:prstTxWarp>
          </a:bodyPr>
          <a:lstStyle/>
          <a:p>
            <a:r>
              <a:rPr lang="en-US" sz="3600"/>
              <a:t>Lesson 4: Wrap-Up</a:t>
            </a:r>
          </a:p>
        </p:txBody>
      </p:sp>
      <p:sp>
        <p:nvSpPr>
          <p:cNvPr id="1695747" name="Rectangle 3"/>
          <p:cNvSpPr>
            <a:spLocks noGrp="1" noChangeArrowheads="1"/>
          </p:cNvSpPr>
          <p:nvPr>
            <p:ph type="body" idx="1"/>
          </p:nvPr>
        </p:nvSpPr>
        <p:spPr bwMode="auto">
          <a:xfrm>
            <a:off x="431800" y="1270000"/>
            <a:ext cx="8255000" cy="5207000"/>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spcBef>
                <a:spcPct val="35000"/>
              </a:spcBef>
            </a:pPr>
            <a:r>
              <a:rPr lang="en-US" sz="2400" b="1" i="1"/>
              <a:t>Indirect Activity Allocation</a:t>
            </a:r>
            <a:r>
              <a:rPr lang="en-US" sz="2400"/>
              <a:t> is the allocation of quantities (rather than dollars) using the cycle-supported allocation basis such as fixed portion, fixed percentage, and so on. It has the ability to inversely determine a sender quantity based on receiver information.</a:t>
            </a:r>
          </a:p>
          <a:p>
            <a:pPr>
              <a:lnSpc>
                <a:spcPct val="80000"/>
              </a:lnSpc>
              <a:spcBef>
                <a:spcPct val="35000"/>
              </a:spcBef>
            </a:pPr>
            <a:r>
              <a:rPr lang="en-US" sz="2400" b="1" i="1"/>
              <a:t>Target = Actual</a:t>
            </a:r>
            <a:r>
              <a:rPr lang="en-US" sz="2400"/>
              <a:t> is Similar to indirect activity allocation cycle. It imputes the output quantity of one driver based on another and posts quantities with their corresponding values.  The relationship is defined through planning rather than a cycle.</a:t>
            </a:r>
          </a:p>
          <a:p>
            <a:pPr>
              <a:lnSpc>
                <a:spcPct val="80000"/>
              </a:lnSpc>
              <a:spcBef>
                <a:spcPct val="35000"/>
              </a:spcBef>
            </a:pPr>
            <a:r>
              <a:rPr lang="en-US" sz="2400" b="1" i="1"/>
              <a:t>Template </a:t>
            </a:r>
            <a:r>
              <a:rPr lang="en-US" sz="2400"/>
              <a:t>allocation is a tool that facilitates simple to complex assignments of costs between cost objects using Boolean (“IF-THEN”) logic. It is used to establish a quantity-based relationship between these types of cost objects for allocations to be made based on operational metrics in a timely manner.</a:t>
            </a:r>
          </a:p>
        </p:txBody>
      </p:sp>
      <p:sp>
        <p:nvSpPr>
          <p:cNvPr id="1695748" name="Text Box 4"/>
          <p:cNvSpPr txBox="1">
            <a:spLocks noChangeArrowheads="1"/>
          </p:cNvSpPr>
          <p:nvPr/>
        </p:nvSpPr>
        <p:spPr bwMode="auto">
          <a:xfrm>
            <a:off x="187325" y="6477000"/>
            <a:ext cx="882650" cy="182563"/>
          </a:xfrm>
          <a:prstGeom prst="rect">
            <a:avLst/>
          </a:prstGeom>
          <a:noFill/>
          <a:ln w="12700" algn="ctr">
            <a:noFill/>
            <a:miter lim="800000"/>
            <a:headEnd/>
            <a:tailEnd/>
          </a:ln>
          <a:effectLst/>
        </p:spPr>
        <p:txBody>
          <a:bodyPr wrap="none" lIns="92075" tIns="0" rIns="92075" bIns="0">
            <a:spAutoFit/>
          </a:bodyPr>
          <a:lstStyle/>
          <a:p>
            <a:r>
              <a:rPr lang="en-US" sz="1200"/>
              <a:t>D3L4_p11</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3042" name="Rectangle 2"/>
          <p:cNvSpPr>
            <a:spLocks noChangeArrowheads="1"/>
          </p:cNvSpPr>
          <p:nvPr/>
        </p:nvSpPr>
        <p:spPr bwMode="auto">
          <a:xfrm>
            <a:off x="792163" y="2189163"/>
            <a:ext cx="7285037" cy="519112"/>
          </a:xfrm>
          <a:prstGeom prst="rect">
            <a:avLst/>
          </a:prstGeom>
          <a:noFill/>
          <a:ln w="9525" algn="ctr">
            <a:noFill/>
            <a:miter lim="800000"/>
            <a:headEnd/>
            <a:tailEnd/>
          </a:ln>
          <a:effectLst/>
        </p:spPr>
        <p:txBody>
          <a:bodyPr>
            <a:spAutoFit/>
          </a:bodyPr>
          <a:lstStyle/>
          <a:p>
            <a:pPr algn="l">
              <a:buClrTx/>
            </a:pPr>
            <a:r>
              <a:rPr lang="en-US" sz="2800">
                <a:solidFill>
                  <a:schemeClr val="tx2"/>
                </a:solidFill>
              </a:rPr>
              <a:t> </a:t>
            </a:r>
          </a:p>
        </p:txBody>
      </p:sp>
      <p:sp>
        <p:nvSpPr>
          <p:cNvPr id="1623043" name="Rectangle 3"/>
          <p:cNvSpPr>
            <a:spLocks noChangeArrowheads="1"/>
          </p:cNvSpPr>
          <p:nvPr/>
        </p:nvSpPr>
        <p:spPr bwMode="auto">
          <a:xfrm>
            <a:off x="1219200" y="228600"/>
            <a:ext cx="6705600" cy="549275"/>
          </a:xfrm>
          <a:prstGeom prst="rect">
            <a:avLst/>
          </a:prstGeom>
          <a:noFill/>
          <a:ln w="76200" cmpd="tri" algn="ctr">
            <a:noFill/>
            <a:miter lim="800000"/>
            <a:headEnd/>
            <a:tailEnd/>
          </a:ln>
          <a:effectLst/>
        </p:spPr>
        <p:txBody>
          <a:bodyPr lIns="92075" tIns="0" rIns="92075" bIns="0">
            <a:spAutoFit/>
          </a:bodyPr>
          <a:lstStyle/>
          <a:p>
            <a:r>
              <a:rPr lang="en-US" sz="3600" b="1"/>
              <a:t>Cost Model Cost Objects</a:t>
            </a:r>
          </a:p>
        </p:txBody>
      </p:sp>
      <p:grpSp>
        <p:nvGrpSpPr>
          <p:cNvPr id="1623044" name="Group 4"/>
          <p:cNvGrpSpPr>
            <a:grpSpLocks/>
          </p:cNvGrpSpPr>
          <p:nvPr/>
        </p:nvGrpSpPr>
        <p:grpSpPr bwMode="auto">
          <a:xfrm>
            <a:off x="152400" y="1143000"/>
            <a:ext cx="7010400" cy="5334000"/>
            <a:chOff x="288" y="624"/>
            <a:chExt cx="4560" cy="3552"/>
          </a:xfrm>
        </p:grpSpPr>
        <p:sp>
          <p:nvSpPr>
            <p:cNvPr id="1623045" name="Rectangle 5"/>
            <p:cNvSpPr>
              <a:spLocks noChangeArrowheads="1"/>
            </p:cNvSpPr>
            <p:nvPr/>
          </p:nvSpPr>
          <p:spPr bwMode="auto">
            <a:xfrm>
              <a:off x="1097" y="2136"/>
              <a:ext cx="640" cy="492"/>
            </a:xfrm>
            <a:prstGeom prst="rect">
              <a:avLst/>
            </a:prstGeom>
            <a:solidFill>
              <a:srgbClr val="CCFFCC"/>
            </a:solidFill>
            <a:ln w="9525">
              <a:solidFill>
                <a:schemeClr val="tx1"/>
              </a:solidFill>
              <a:miter lim="800000"/>
              <a:headEnd/>
              <a:tailEnd/>
            </a:ln>
          </p:spPr>
          <p:txBody>
            <a:bodyPr/>
            <a:lstStyle/>
            <a:p>
              <a:pPr eaLnBrk="0" hangingPunct="0">
                <a:spcAft>
                  <a:spcPts val="200"/>
                </a:spcAft>
                <a:buFont typeface="Monotype Sorts" pitchFamily="2" charset="2"/>
                <a:buNone/>
              </a:pPr>
              <a:endParaRPr lang="en-US" sz="1000" b="1">
                <a:cs typeface="Times New Roman" pitchFamily="18" charset="0"/>
              </a:endParaRPr>
            </a:p>
            <a:p>
              <a:pPr eaLnBrk="0" hangingPunct="0">
                <a:spcAft>
                  <a:spcPts val="200"/>
                </a:spcAft>
                <a:buFont typeface="Monotype Sorts" pitchFamily="2" charset="2"/>
                <a:buNone/>
              </a:pPr>
              <a:r>
                <a:rPr lang="en-US" sz="1000" b="1">
                  <a:cs typeface="Times New Roman" pitchFamily="18" charset="0"/>
                </a:rPr>
                <a:t>Central Issue facility</a:t>
              </a:r>
            </a:p>
          </p:txBody>
        </p:sp>
        <p:grpSp>
          <p:nvGrpSpPr>
            <p:cNvPr id="1623046" name="Group 6"/>
            <p:cNvGrpSpPr>
              <a:grpSpLocks/>
            </p:cNvGrpSpPr>
            <p:nvPr/>
          </p:nvGrpSpPr>
          <p:grpSpPr bwMode="auto">
            <a:xfrm>
              <a:off x="1602" y="2497"/>
              <a:ext cx="414" cy="373"/>
              <a:chOff x="802" y="1696"/>
              <a:chExt cx="523" cy="556"/>
            </a:xfrm>
          </p:grpSpPr>
          <p:sp>
            <p:nvSpPr>
              <p:cNvPr id="1623047" name="Freeform 7"/>
              <p:cNvSpPr>
                <a:spLocks/>
              </p:cNvSpPr>
              <p:nvPr/>
            </p:nvSpPr>
            <p:spPr bwMode="auto">
              <a:xfrm>
                <a:off x="802" y="1696"/>
                <a:ext cx="523" cy="556"/>
              </a:xfrm>
              <a:custGeom>
                <a:avLst/>
                <a:gdLst/>
                <a:ahLst/>
                <a:cxnLst>
                  <a:cxn ang="0">
                    <a:pos x="0" y="290"/>
                  </a:cxn>
                  <a:cxn ang="0">
                    <a:pos x="274" y="0"/>
                  </a:cxn>
                  <a:cxn ang="0">
                    <a:pos x="547" y="290"/>
                  </a:cxn>
                  <a:cxn ang="0">
                    <a:pos x="274" y="580"/>
                  </a:cxn>
                  <a:cxn ang="0">
                    <a:pos x="0" y="290"/>
                  </a:cxn>
                </a:cxnLst>
                <a:rect l="0" t="0" r="r" b="b"/>
                <a:pathLst>
                  <a:path w="547" h="580">
                    <a:moveTo>
                      <a:pt x="0" y="290"/>
                    </a:moveTo>
                    <a:lnTo>
                      <a:pt x="274" y="0"/>
                    </a:lnTo>
                    <a:lnTo>
                      <a:pt x="547" y="290"/>
                    </a:lnTo>
                    <a:lnTo>
                      <a:pt x="274" y="580"/>
                    </a:lnTo>
                    <a:lnTo>
                      <a:pt x="0" y="290"/>
                    </a:lnTo>
                    <a:close/>
                  </a:path>
                </a:pathLst>
              </a:custGeom>
              <a:solidFill>
                <a:srgbClr val="CCFFCC"/>
              </a:solidFill>
              <a:ln w="9525">
                <a:solidFill>
                  <a:schemeClr val="tx1"/>
                </a:solidFill>
                <a:round/>
                <a:headEnd/>
                <a:tailEnd/>
              </a:ln>
            </p:spPr>
            <p:txBody>
              <a:bodyPr/>
              <a:lstStyle/>
              <a:p>
                <a:endParaRPr lang="en-US"/>
              </a:p>
            </p:txBody>
          </p:sp>
          <p:sp>
            <p:nvSpPr>
              <p:cNvPr id="1623048" name="Text Box 8"/>
              <p:cNvSpPr txBox="1">
                <a:spLocks noChangeArrowheads="1"/>
              </p:cNvSpPr>
              <p:nvPr/>
            </p:nvSpPr>
            <p:spPr bwMode="blackWhite">
              <a:xfrm>
                <a:off x="901" y="1828"/>
                <a:ext cx="335" cy="388"/>
              </a:xfrm>
              <a:prstGeom prst="rect">
                <a:avLst/>
              </a:prstGeom>
              <a:noFill/>
              <a:ln w="12700" algn="ctr">
                <a:noFill/>
                <a:miter lim="800000"/>
                <a:headEnd/>
                <a:tailEnd/>
              </a:ln>
              <a:effectLst/>
            </p:spPr>
            <p:txBody>
              <a:bodyPr wrap="none" lIns="92075" tIns="46038" rIns="92075" bIns="46038">
                <a:spAutoFit/>
              </a:bodyPr>
              <a:lstStyle/>
              <a:p>
                <a:pPr marL="342900" indent="-342900" eaLnBrk="0" hangingPunct="0">
                  <a:spcAft>
                    <a:spcPts val="200"/>
                  </a:spcAft>
                  <a:buFont typeface="Monotype Sorts" pitchFamily="2" charset="2"/>
                  <a:buNone/>
                </a:pPr>
                <a:r>
                  <a:rPr lang="en-US" sz="900" b="1">
                    <a:cs typeface="Times New Roman" pitchFamily="18" charset="0"/>
                  </a:rPr>
                  <a:t> CIV</a:t>
                </a:r>
              </a:p>
              <a:p>
                <a:pPr marL="342900" indent="-342900" eaLnBrk="0" hangingPunct="0">
                  <a:spcAft>
                    <a:spcPts val="200"/>
                  </a:spcAft>
                  <a:buFont typeface="Monotype Sorts" pitchFamily="2" charset="2"/>
                  <a:buNone/>
                </a:pPr>
                <a:r>
                  <a:rPr lang="en-US" sz="900" b="1">
                    <a:cs typeface="Times New Roman" pitchFamily="18" charset="0"/>
                  </a:rPr>
                  <a:t>HR </a:t>
                </a:r>
                <a:endParaRPr lang="en-US" sz="900" b="1">
                  <a:solidFill>
                    <a:srgbClr val="000000"/>
                  </a:solidFill>
                  <a:cs typeface="Times New Roman" pitchFamily="18" charset="0"/>
                </a:endParaRPr>
              </a:p>
            </p:txBody>
          </p:sp>
        </p:grpSp>
        <p:sp>
          <p:nvSpPr>
            <p:cNvPr id="1623049" name="Rectangle 9"/>
            <p:cNvSpPr>
              <a:spLocks noChangeArrowheads="1"/>
            </p:cNvSpPr>
            <p:nvPr/>
          </p:nvSpPr>
          <p:spPr bwMode="blackWhite">
            <a:xfrm>
              <a:off x="931" y="1941"/>
              <a:ext cx="1187" cy="163"/>
            </a:xfrm>
            <a:prstGeom prst="rect">
              <a:avLst/>
            </a:prstGeom>
            <a:noFill/>
            <a:ln w="12700" algn="ctr">
              <a:noFill/>
              <a:miter lim="800000"/>
              <a:headEnd/>
              <a:tailEnd/>
            </a:ln>
            <a:effectLst/>
          </p:spPr>
          <p:txBody>
            <a:bodyPr wrap="none" lIns="92075" tIns="46038" rIns="92075" bIns="46038">
              <a:spAutoFit/>
            </a:bodyPr>
            <a:lstStyle/>
            <a:p>
              <a:pPr marL="342900" indent="-342900" algn="l" eaLnBrk="0" hangingPunct="0">
                <a:spcAft>
                  <a:spcPts val="200"/>
                </a:spcAft>
                <a:buFont typeface="Monotype Sorts" pitchFamily="2" charset="2"/>
                <a:buNone/>
              </a:pPr>
              <a:r>
                <a:rPr lang="en-US" sz="1000" b="1">
                  <a:cs typeface="Times New Roman" pitchFamily="18" charset="0"/>
                </a:rPr>
                <a:t>Cost Center/Resource Pool</a:t>
              </a:r>
            </a:p>
          </p:txBody>
        </p:sp>
        <p:grpSp>
          <p:nvGrpSpPr>
            <p:cNvPr id="1623050" name="Group 10"/>
            <p:cNvGrpSpPr>
              <a:grpSpLocks/>
            </p:cNvGrpSpPr>
            <p:nvPr/>
          </p:nvGrpSpPr>
          <p:grpSpPr bwMode="auto">
            <a:xfrm>
              <a:off x="1602" y="2985"/>
              <a:ext cx="414" cy="373"/>
              <a:chOff x="802" y="1696"/>
              <a:chExt cx="523" cy="556"/>
            </a:xfrm>
          </p:grpSpPr>
          <p:sp>
            <p:nvSpPr>
              <p:cNvPr id="1623051" name="Freeform 11"/>
              <p:cNvSpPr>
                <a:spLocks/>
              </p:cNvSpPr>
              <p:nvPr/>
            </p:nvSpPr>
            <p:spPr bwMode="auto">
              <a:xfrm>
                <a:off x="802" y="1696"/>
                <a:ext cx="523" cy="556"/>
              </a:xfrm>
              <a:custGeom>
                <a:avLst/>
                <a:gdLst/>
                <a:ahLst/>
                <a:cxnLst>
                  <a:cxn ang="0">
                    <a:pos x="0" y="290"/>
                  </a:cxn>
                  <a:cxn ang="0">
                    <a:pos x="274" y="0"/>
                  </a:cxn>
                  <a:cxn ang="0">
                    <a:pos x="547" y="290"/>
                  </a:cxn>
                  <a:cxn ang="0">
                    <a:pos x="274" y="580"/>
                  </a:cxn>
                  <a:cxn ang="0">
                    <a:pos x="0" y="290"/>
                  </a:cxn>
                </a:cxnLst>
                <a:rect l="0" t="0" r="r" b="b"/>
                <a:pathLst>
                  <a:path w="547" h="580">
                    <a:moveTo>
                      <a:pt x="0" y="290"/>
                    </a:moveTo>
                    <a:lnTo>
                      <a:pt x="274" y="0"/>
                    </a:lnTo>
                    <a:lnTo>
                      <a:pt x="547" y="290"/>
                    </a:lnTo>
                    <a:lnTo>
                      <a:pt x="274" y="580"/>
                    </a:lnTo>
                    <a:lnTo>
                      <a:pt x="0" y="290"/>
                    </a:lnTo>
                    <a:close/>
                  </a:path>
                </a:pathLst>
              </a:custGeom>
              <a:solidFill>
                <a:srgbClr val="CCFFCC"/>
              </a:solidFill>
              <a:ln w="9525">
                <a:solidFill>
                  <a:schemeClr val="tx1"/>
                </a:solidFill>
                <a:round/>
                <a:headEnd/>
                <a:tailEnd/>
              </a:ln>
            </p:spPr>
            <p:txBody>
              <a:bodyPr/>
              <a:lstStyle/>
              <a:p>
                <a:endParaRPr lang="en-US"/>
              </a:p>
            </p:txBody>
          </p:sp>
          <p:sp>
            <p:nvSpPr>
              <p:cNvPr id="1623052" name="Text Box 12"/>
              <p:cNvSpPr txBox="1">
                <a:spLocks noChangeArrowheads="1"/>
              </p:cNvSpPr>
              <p:nvPr/>
            </p:nvSpPr>
            <p:spPr bwMode="blackWhite">
              <a:xfrm>
                <a:off x="882" y="1828"/>
                <a:ext cx="371" cy="388"/>
              </a:xfrm>
              <a:prstGeom prst="rect">
                <a:avLst/>
              </a:prstGeom>
              <a:noFill/>
              <a:ln w="12700" algn="ctr">
                <a:noFill/>
                <a:miter lim="800000"/>
                <a:headEnd/>
                <a:tailEnd/>
              </a:ln>
              <a:effectLst/>
            </p:spPr>
            <p:txBody>
              <a:bodyPr wrap="none" lIns="92075" tIns="46038" rIns="92075" bIns="46038">
                <a:spAutoFit/>
              </a:bodyPr>
              <a:lstStyle/>
              <a:p>
                <a:pPr marL="342900" indent="-342900" eaLnBrk="0" hangingPunct="0">
                  <a:spcAft>
                    <a:spcPts val="200"/>
                  </a:spcAft>
                  <a:buFont typeface="Monotype Sorts" pitchFamily="2" charset="2"/>
                  <a:buNone/>
                </a:pPr>
                <a:r>
                  <a:rPr lang="en-US" sz="900" b="1">
                    <a:cs typeface="Times New Roman" pitchFamily="18" charset="0"/>
                  </a:rPr>
                  <a:t> CNT</a:t>
                </a:r>
              </a:p>
              <a:p>
                <a:pPr marL="342900" indent="-342900" eaLnBrk="0" hangingPunct="0">
                  <a:spcAft>
                    <a:spcPts val="200"/>
                  </a:spcAft>
                  <a:buFont typeface="Monotype Sorts" pitchFamily="2" charset="2"/>
                  <a:buNone/>
                </a:pPr>
                <a:r>
                  <a:rPr lang="en-US" sz="900" b="1">
                    <a:cs typeface="Times New Roman" pitchFamily="18" charset="0"/>
                  </a:rPr>
                  <a:t>HR</a:t>
                </a:r>
                <a:endParaRPr lang="en-US" sz="900" b="1">
                  <a:solidFill>
                    <a:srgbClr val="000000"/>
                  </a:solidFill>
                  <a:cs typeface="Times New Roman" pitchFamily="18" charset="0"/>
                </a:endParaRPr>
              </a:p>
            </p:txBody>
          </p:sp>
        </p:grpSp>
        <p:sp>
          <p:nvSpPr>
            <p:cNvPr id="1623053" name="Rectangle 13"/>
            <p:cNvSpPr>
              <a:spLocks noChangeArrowheads="1"/>
            </p:cNvSpPr>
            <p:nvPr/>
          </p:nvSpPr>
          <p:spPr bwMode="auto">
            <a:xfrm>
              <a:off x="1144" y="2717"/>
              <a:ext cx="415" cy="220"/>
            </a:xfrm>
            <a:prstGeom prst="rect">
              <a:avLst/>
            </a:prstGeom>
            <a:noFill/>
            <a:ln w="9525">
              <a:noFill/>
              <a:miter lim="800000"/>
              <a:headEnd/>
              <a:tailEnd/>
            </a:ln>
          </p:spPr>
          <p:txBody>
            <a:bodyPr wrap="none" lIns="0" tIns="0" rIns="0" bIns="0">
              <a:spAutoFit/>
            </a:bodyPr>
            <a:lstStyle/>
            <a:p>
              <a:pPr marL="342900" indent="-342900" algn="l" eaLnBrk="0" hangingPunct="0">
                <a:spcAft>
                  <a:spcPts val="200"/>
                </a:spcAft>
                <a:buFont typeface="Monotype Sorts" pitchFamily="2" charset="2"/>
                <a:buNone/>
              </a:pPr>
              <a:r>
                <a:rPr lang="en-US" sz="1000">
                  <a:solidFill>
                    <a:srgbClr val="000000"/>
                  </a:solidFill>
                  <a:latin typeface="Tahoma" pitchFamily="34" charset="0"/>
                  <a:cs typeface="Times New Roman" pitchFamily="18" charset="0"/>
                </a:rPr>
                <a:t>Civilian </a:t>
              </a:r>
            </a:p>
            <a:p>
              <a:pPr marL="342900" indent="-342900" algn="l" eaLnBrk="0" hangingPunct="0">
                <a:spcAft>
                  <a:spcPts val="200"/>
                </a:spcAft>
                <a:buFont typeface="Monotype Sorts" pitchFamily="2" charset="2"/>
                <a:buNone/>
              </a:pPr>
              <a:r>
                <a:rPr lang="en-US" sz="1000">
                  <a:solidFill>
                    <a:srgbClr val="000000"/>
                  </a:solidFill>
                  <a:latin typeface="Tahoma" pitchFamily="34" charset="0"/>
                  <a:cs typeface="Times New Roman" pitchFamily="18" charset="0"/>
                </a:rPr>
                <a:t>Employees </a:t>
              </a:r>
              <a:endParaRPr lang="en-US" sz="900">
                <a:cs typeface="Times New Roman" pitchFamily="18" charset="0"/>
              </a:endParaRPr>
            </a:p>
          </p:txBody>
        </p:sp>
        <p:sp>
          <p:nvSpPr>
            <p:cNvPr id="1623054" name="Rectangle 14"/>
            <p:cNvSpPr>
              <a:spLocks noChangeArrowheads="1"/>
            </p:cNvSpPr>
            <p:nvPr/>
          </p:nvSpPr>
          <p:spPr bwMode="auto">
            <a:xfrm>
              <a:off x="1122" y="3175"/>
              <a:ext cx="445" cy="101"/>
            </a:xfrm>
            <a:prstGeom prst="rect">
              <a:avLst/>
            </a:prstGeom>
            <a:noFill/>
            <a:ln w="9525">
              <a:noFill/>
              <a:miter lim="800000"/>
              <a:headEnd/>
              <a:tailEnd/>
            </a:ln>
          </p:spPr>
          <p:txBody>
            <a:bodyPr wrap="none" lIns="0" tIns="0" rIns="0" bIns="0">
              <a:spAutoFit/>
            </a:bodyPr>
            <a:lstStyle/>
            <a:p>
              <a:pPr marL="342900" indent="-342900" algn="l" eaLnBrk="0" hangingPunct="0">
                <a:spcAft>
                  <a:spcPts val="200"/>
                </a:spcAft>
                <a:buFont typeface="Monotype Sorts" pitchFamily="2" charset="2"/>
                <a:buNone/>
              </a:pPr>
              <a:r>
                <a:rPr lang="en-US" sz="1000">
                  <a:solidFill>
                    <a:srgbClr val="000000"/>
                  </a:solidFill>
                  <a:latin typeface="Tahoma" pitchFamily="34" charset="0"/>
                  <a:cs typeface="Times New Roman" pitchFamily="18" charset="0"/>
                </a:rPr>
                <a:t>Contractors </a:t>
              </a:r>
              <a:endParaRPr lang="en-US" sz="900">
                <a:cs typeface="Times New Roman" pitchFamily="18" charset="0"/>
              </a:endParaRPr>
            </a:p>
          </p:txBody>
        </p:sp>
        <p:sp>
          <p:nvSpPr>
            <p:cNvPr id="1623055" name="Oval 15"/>
            <p:cNvSpPr>
              <a:spLocks noChangeArrowheads="1"/>
            </p:cNvSpPr>
            <p:nvPr/>
          </p:nvSpPr>
          <p:spPr bwMode="blackWhite">
            <a:xfrm>
              <a:off x="295" y="1978"/>
              <a:ext cx="470" cy="434"/>
            </a:xfrm>
            <a:prstGeom prst="ellipse">
              <a:avLst/>
            </a:prstGeom>
            <a:solidFill>
              <a:srgbClr val="FFFFCC"/>
            </a:solidFill>
            <a:ln w="12700" algn="ctr">
              <a:solidFill>
                <a:schemeClr val="tx1"/>
              </a:solidFill>
              <a:round/>
              <a:headEnd/>
              <a:tailEnd/>
            </a:ln>
            <a:effectLst/>
          </p:spPr>
          <p:txBody>
            <a:bodyPr wrap="none" lIns="92075" tIns="46038" rIns="92075" bIns="46038" anchor="ctr"/>
            <a:lstStyle/>
            <a:p>
              <a:pPr marL="342900" indent="-342900" eaLnBrk="0" hangingPunct="0">
                <a:spcAft>
                  <a:spcPts val="200"/>
                </a:spcAft>
                <a:buFont typeface="Monotype Sorts" pitchFamily="2" charset="2"/>
                <a:buNone/>
              </a:pPr>
              <a:r>
                <a:rPr lang="en-US" sz="900" b="1">
                  <a:cs typeface="Times New Roman" pitchFamily="18" charset="0"/>
                </a:rPr>
                <a:t>Military </a:t>
              </a:r>
            </a:p>
            <a:p>
              <a:pPr marL="342900" indent="-342900" eaLnBrk="0" hangingPunct="0">
                <a:spcAft>
                  <a:spcPts val="200"/>
                </a:spcAft>
                <a:buFont typeface="Monotype Sorts" pitchFamily="2" charset="2"/>
                <a:buNone/>
              </a:pPr>
              <a:r>
                <a:rPr lang="en-US" sz="900" b="1">
                  <a:cs typeface="Times New Roman" pitchFamily="18" charset="0"/>
                </a:rPr>
                <a:t>Labor</a:t>
              </a:r>
            </a:p>
          </p:txBody>
        </p:sp>
        <p:cxnSp>
          <p:nvCxnSpPr>
            <p:cNvPr id="1623056" name="AutoShape 16"/>
            <p:cNvCxnSpPr>
              <a:cxnSpLocks noChangeShapeType="1"/>
              <a:stCxn id="1623055" idx="6"/>
              <a:endCxn id="1623045" idx="1"/>
            </p:cNvCxnSpPr>
            <p:nvPr/>
          </p:nvCxnSpPr>
          <p:spPr bwMode="blackWhite">
            <a:xfrm>
              <a:off x="765" y="2195"/>
              <a:ext cx="332" cy="187"/>
            </a:xfrm>
            <a:prstGeom prst="curvedConnector3">
              <a:avLst>
                <a:gd name="adj1" fmla="val 50000"/>
              </a:avLst>
            </a:prstGeom>
            <a:noFill/>
            <a:ln w="12700">
              <a:solidFill>
                <a:schemeClr val="tx1"/>
              </a:solidFill>
              <a:round/>
              <a:headEnd/>
              <a:tailEnd type="triangle" w="med" len="med"/>
            </a:ln>
            <a:effectLst/>
          </p:spPr>
        </p:cxnSp>
        <p:sp>
          <p:nvSpPr>
            <p:cNvPr id="1623057" name="Oval 17"/>
            <p:cNvSpPr>
              <a:spLocks noChangeArrowheads="1"/>
            </p:cNvSpPr>
            <p:nvPr/>
          </p:nvSpPr>
          <p:spPr bwMode="blackWhite">
            <a:xfrm>
              <a:off x="288" y="2501"/>
              <a:ext cx="477" cy="441"/>
            </a:xfrm>
            <a:prstGeom prst="ellipse">
              <a:avLst/>
            </a:prstGeom>
            <a:solidFill>
              <a:srgbClr val="FFFFCC"/>
            </a:solidFill>
            <a:ln w="12700" algn="ctr">
              <a:solidFill>
                <a:schemeClr val="tx1"/>
              </a:solidFill>
              <a:round/>
              <a:headEnd/>
              <a:tailEnd/>
            </a:ln>
            <a:effectLst/>
          </p:spPr>
          <p:txBody>
            <a:bodyPr wrap="none" lIns="92075" tIns="46038" rIns="92075" bIns="46038" anchor="ctr"/>
            <a:lstStyle/>
            <a:p>
              <a:pPr marL="342900" indent="-342900" eaLnBrk="0" hangingPunct="0">
                <a:spcAft>
                  <a:spcPts val="200"/>
                </a:spcAft>
                <a:buFont typeface="Monotype Sorts" pitchFamily="2" charset="2"/>
                <a:buNone/>
              </a:pPr>
              <a:r>
                <a:rPr lang="en-US" sz="900" b="1">
                  <a:cs typeface="Times New Roman" pitchFamily="18" charset="0"/>
                </a:rPr>
                <a:t>Depreciation</a:t>
              </a:r>
            </a:p>
          </p:txBody>
        </p:sp>
        <p:cxnSp>
          <p:nvCxnSpPr>
            <p:cNvPr id="1623058" name="AutoShape 18"/>
            <p:cNvCxnSpPr>
              <a:cxnSpLocks noChangeShapeType="1"/>
              <a:stCxn id="1623057" idx="6"/>
              <a:endCxn id="1623045" idx="1"/>
            </p:cNvCxnSpPr>
            <p:nvPr/>
          </p:nvCxnSpPr>
          <p:spPr bwMode="blackWhite">
            <a:xfrm flipV="1">
              <a:off x="765" y="2382"/>
              <a:ext cx="332" cy="340"/>
            </a:xfrm>
            <a:prstGeom prst="curvedConnector3">
              <a:avLst>
                <a:gd name="adj1" fmla="val 49699"/>
              </a:avLst>
            </a:prstGeom>
            <a:noFill/>
            <a:ln w="12700">
              <a:solidFill>
                <a:schemeClr val="tx1"/>
              </a:solidFill>
              <a:round/>
              <a:headEnd/>
              <a:tailEnd type="triangle" w="med" len="med"/>
            </a:ln>
            <a:effectLst/>
          </p:spPr>
        </p:cxnSp>
        <p:sp>
          <p:nvSpPr>
            <p:cNvPr id="1623059" name="Rectangle 19"/>
            <p:cNvSpPr>
              <a:spLocks noChangeArrowheads="1"/>
            </p:cNvSpPr>
            <p:nvPr/>
          </p:nvSpPr>
          <p:spPr bwMode="auto">
            <a:xfrm>
              <a:off x="1088" y="1170"/>
              <a:ext cx="674" cy="488"/>
            </a:xfrm>
            <a:prstGeom prst="rect">
              <a:avLst/>
            </a:prstGeom>
            <a:solidFill>
              <a:srgbClr val="CCFFCC"/>
            </a:solidFill>
            <a:ln w="9525" algn="ctr">
              <a:solidFill>
                <a:schemeClr val="tx1"/>
              </a:solidFill>
              <a:miter lim="800000"/>
              <a:headEnd/>
              <a:tailEnd/>
            </a:ln>
            <a:effectLst/>
          </p:spPr>
          <p:txBody>
            <a:bodyPr wrap="none" anchor="ctr"/>
            <a:lstStyle/>
            <a:p>
              <a:pPr>
                <a:buClrTx/>
              </a:pPr>
              <a:r>
                <a:rPr lang="en-US" sz="1000" b="1">
                  <a:solidFill>
                    <a:schemeClr val="tx2"/>
                  </a:solidFill>
                </a:rPr>
                <a:t>Director of </a:t>
              </a:r>
            </a:p>
            <a:p>
              <a:pPr>
                <a:buClrTx/>
              </a:pPr>
              <a:r>
                <a:rPr lang="en-US" sz="1000" b="1">
                  <a:solidFill>
                    <a:schemeClr val="tx2"/>
                  </a:solidFill>
                </a:rPr>
                <a:t>Logistics)</a:t>
              </a:r>
            </a:p>
          </p:txBody>
        </p:sp>
        <p:grpSp>
          <p:nvGrpSpPr>
            <p:cNvPr id="1623060" name="Group 20"/>
            <p:cNvGrpSpPr>
              <a:grpSpLocks/>
            </p:cNvGrpSpPr>
            <p:nvPr/>
          </p:nvGrpSpPr>
          <p:grpSpPr bwMode="auto">
            <a:xfrm>
              <a:off x="1593" y="3470"/>
              <a:ext cx="414" cy="372"/>
              <a:chOff x="802" y="1696"/>
              <a:chExt cx="523" cy="556"/>
            </a:xfrm>
          </p:grpSpPr>
          <p:sp>
            <p:nvSpPr>
              <p:cNvPr id="1623061" name="Freeform 21"/>
              <p:cNvSpPr>
                <a:spLocks/>
              </p:cNvSpPr>
              <p:nvPr/>
            </p:nvSpPr>
            <p:spPr bwMode="auto">
              <a:xfrm>
                <a:off x="802" y="1696"/>
                <a:ext cx="523" cy="556"/>
              </a:xfrm>
              <a:custGeom>
                <a:avLst/>
                <a:gdLst/>
                <a:ahLst/>
                <a:cxnLst>
                  <a:cxn ang="0">
                    <a:pos x="0" y="290"/>
                  </a:cxn>
                  <a:cxn ang="0">
                    <a:pos x="274" y="0"/>
                  </a:cxn>
                  <a:cxn ang="0">
                    <a:pos x="547" y="290"/>
                  </a:cxn>
                  <a:cxn ang="0">
                    <a:pos x="274" y="580"/>
                  </a:cxn>
                  <a:cxn ang="0">
                    <a:pos x="0" y="290"/>
                  </a:cxn>
                </a:cxnLst>
                <a:rect l="0" t="0" r="r" b="b"/>
                <a:pathLst>
                  <a:path w="547" h="580">
                    <a:moveTo>
                      <a:pt x="0" y="290"/>
                    </a:moveTo>
                    <a:lnTo>
                      <a:pt x="274" y="0"/>
                    </a:lnTo>
                    <a:lnTo>
                      <a:pt x="547" y="290"/>
                    </a:lnTo>
                    <a:lnTo>
                      <a:pt x="274" y="580"/>
                    </a:lnTo>
                    <a:lnTo>
                      <a:pt x="0" y="290"/>
                    </a:lnTo>
                    <a:close/>
                  </a:path>
                </a:pathLst>
              </a:custGeom>
              <a:solidFill>
                <a:srgbClr val="CCFFCC"/>
              </a:solidFill>
              <a:ln w="9525">
                <a:solidFill>
                  <a:schemeClr val="tx1"/>
                </a:solidFill>
                <a:round/>
                <a:headEnd/>
                <a:tailEnd/>
              </a:ln>
            </p:spPr>
            <p:txBody>
              <a:bodyPr/>
              <a:lstStyle/>
              <a:p>
                <a:endParaRPr lang="en-US"/>
              </a:p>
            </p:txBody>
          </p:sp>
          <p:sp>
            <p:nvSpPr>
              <p:cNvPr id="1623062" name="Text Box 22"/>
              <p:cNvSpPr txBox="1">
                <a:spLocks noChangeArrowheads="1"/>
              </p:cNvSpPr>
              <p:nvPr/>
            </p:nvSpPr>
            <p:spPr bwMode="blackWhite">
              <a:xfrm>
                <a:off x="884" y="1829"/>
                <a:ext cx="365" cy="388"/>
              </a:xfrm>
              <a:prstGeom prst="rect">
                <a:avLst/>
              </a:prstGeom>
              <a:noFill/>
              <a:ln w="12700" algn="ctr">
                <a:noFill/>
                <a:miter lim="800000"/>
                <a:headEnd/>
                <a:tailEnd/>
              </a:ln>
              <a:effectLst/>
            </p:spPr>
            <p:txBody>
              <a:bodyPr wrap="none" lIns="92075" tIns="46038" rIns="92075" bIns="46038">
                <a:spAutoFit/>
              </a:bodyPr>
              <a:lstStyle/>
              <a:p>
                <a:pPr marL="342900" indent="-342900" eaLnBrk="0" hangingPunct="0">
                  <a:spcAft>
                    <a:spcPts val="200"/>
                  </a:spcAft>
                  <a:buFont typeface="Monotype Sorts" pitchFamily="2" charset="2"/>
                  <a:buNone/>
                </a:pPr>
                <a:r>
                  <a:rPr lang="en-US" sz="900" b="1">
                    <a:cs typeface="Times New Roman" pitchFamily="18" charset="0"/>
                  </a:rPr>
                  <a:t> MIL </a:t>
                </a:r>
              </a:p>
              <a:p>
                <a:pPr marL="342900" indent="-342900" eaLnBrk="0" hangingPunct="0">
                  <a:spcAft>
                    <a:spcPts val="200"/>
                  </a:spcAft>
                  <a:buFont typeface="Monotype Sorts" pitchFamily="2" charset="2"/>
                  <a:buNone/>
                </a:pPr>
                <a:r>
                  <a:rPr lang="en-US" sz="900" b="1">
                    <a:cs typeface="Times New Roman" pitchFamily="18" charset="0"/>
                  </a:rPr>
                  <a:t>HR </a:t>
                </a:r>
                <a:endParaRPr lang="en-US" sz="900" b="1">
                  <a:solidFill>
                    <a:srgbClr val="000000"/>
                  </a:solidFill>
                  <a:cs typeface="Times New Roman" pitchFamily="18" charset="0"/>
                </a:endParaRPr>
              </a:p>
            </p:txBody>
          </p:sp>
        </p:grpSp>
        <p:sp>
          <p:nvSpPr>
            <p:cNvPr id="1623063" name="Text Box 23"/>
            <p:cNvSpPr txBox="1">
              <a:spLocks noChangeArrowheads="1"/>
            </p:cNvSpPr>
            <p:nvPr/>
          </p:nvSpPr>
          <p:spPr bwMode="auto">
            <a:xfrm>
              <a:off x="837" y="656"/>
              <a:ext cx="1002" cy="387"/>
            </a:xfrm>
            <a:prstGeom prst="rect">
              <a:avLst/>
            </a:prstGeom>
            <a:noFill/>
            <a:ln w="9525" algn="ctr">
              <a:noFill/>
              <a:miter lim="800000"/>
              <a:headEnd/>
              <a:tailEnd/>
            </a:ln>
            <a:effectLst/>
          </p:spPr>
          <p:txBody>
            <a:bodyPr wrap="none">
              <a:spAutoFit/>
            </a:bodyPr>
            <a:lstStyle/>
            <a:p>
              <a:pPr>
                <a:buClrTx/>
              </a:pPr>
              <a:r>
                <a:rPr lang="en-US" sz="1600" b="1">
                  <a:solidFill>
                    <a:srgbClr val="006600"/>
                  </a:solidFill>
                  <a:effectLst>
                    <a:outerShdw blurRad="38100" dist="38100" dir="2700000" algn="tl">
                      <a:srgbClr val="C0C0C0"/>
                    </a:outerShdw>
                  </a:effectLst>
                </a:rPr>
                <a:t>Full Cost </a:t>
              </a:r>
            </a:p>
            <a:p>
              <a:pPr>
                <a:buClrTx/>
              </a:pPr>
              <a:r>
                <a:rPr lang="en-US" sz="1600" b="1">
                  <a:solidFill>
                    <a:srgbClr val="006600"/>
                  </a:solidFill>
                  <a:effectLst>
                    <a:outerShdw blurRad="38100" dist="38100" dir="2700000" algn="tl">
                      <a:srgbClr val="C0C0C0"/>
                    </a:outerShdw>
                  </a:effectLst>
                </a:rPr>
                <a:t>Organizations</a:t>
              </a:r>
            </a:p>
          </p:txBody>
        </p:sp>
        <p:grpSp>
          <p:nvGrpSpPr>
            <p:cNvPr id="1623064" name="Group 24"/>
            <p:cNvGrpSpPr>
              <a:grpSpLocks/>
            </p:cNvGrpSpPr>
            <p:nvPr/>
          </p:nvGrpSpPr>
          <p:grpSpPr bwMode="auto">
            <a:xfrm>
              <a:off x="2229" y="624"/>
              <a:ext cx="1323" cy="3216"/>
              <a:chOff x="2277" y="768"/>
              <a:chExt cx="1423" cy="3306"/>
            </a:xfrm>
          </p:grpSpPr>
          <p:sp>
            <p:nvSpPr>
              <p:cNvPr id="1623065" name="AutoShape 25"/>
              <p:cNvSpPr>
                <a:spLocks noChangeArrowheads="1"/>
              </p:cNvSpPr>
              <p:nvPr/>
            </p:nvSpPr>
            <p:spPr bwMode="blackWhite">
              <a:xfrm>
                <a:off x="2455" y="1565"/>
                <a:ext cx="962" cy="376"/>
              </a:xfrm>
              <a:prstGeom prst="chevron">
                <a:avLst>
                  <a:gd name="adj" fmla="val 63963"/>
                </a:avLst>
              </a:prstGeom>
              <a:solidFill>
                <a:schemeClr val="accent1"/>
              </a:solidFill>
              <a:ln w="12700" algn="ctr">
                <a:solidFill>
                  <a:schemeClr val="tx1"/>
                </a:solidFill>
                <a:miter lim="800000"/>
                <a:headEnd/>
                <a:tailEnd/>
              </a:ln>
              <a:effectLst/>
            </p:spPr>
            <p:txBody>
              <a:bodyPr wrap="none" lIns="92075" tIns="46038" rIns="92075" bIns="46038" anchor="ctr"/>
              <a:lstStyle/>
              <a:p>
                <a:pPr marL="342900" indent="-342900" eaLnBrk="0" hangingPunct="0">
                  <a:spcAft>
                    <a:spcPts val="200"/>
                  </a:spcAft>
                  <a:buFont typeface="Monotype Sorts" pitchFamily="2" charset="2"/>
                  <a:buNone/>
                </a:pPr>
                <a:r>
                  <a:rPr lang="en-US" sz="1000">
                    <a:solidFill>
                      <a:srgbClr val="000000"/>
                    </a:solidFill>
                    <a:cs typeface="Times New Roman" pitchFamily="18" charset="0"/>
                  </a:rPr>
                  <a:t>   </a:t>
                </a:r>
              </a:p>
              <a:p>
                <a:pPr marL="342900" indent="-342900" eaLnBrk="0" hangingPunct="0">
                  <a:lnSpc>
                    <a:spcPct val="85000"/>
                  </a:lnSpc>
                  <a:spcAft>
                    <a:spcPts val="200"/>
                  </a:spcAft>
                  <a:buFont typeface="Monotype Sorts" pitchFamily="2" charset="2"/>
                  <a:buNone/>
                </a:pPr>
                <a:r>
                  <a:rPr lang="en-US" sz="1000">
                    <a:solidFill>
                      <a:srgbClr val="000000"/>
                    </a:solidFill>
                    <a:cs typeface="Times New Roman" pitchFamily="18" charset="0"/>
                  </a:rPr>
                  <a:t>	</a:t>
                </a:r>
                <a:r>
                  <a:rPr lang="en-US" sz="1000" b="1">
                    <a:solidFill>
                      <a:srgbClr val="000000"/>
                    </a:solidFill>
                    <a:cs typeface="Times New Roman" pitchFamily="18" charset="0"/>
                  </a:rPr>
                  <a:t>SSPA</a:t>
                </a:r>
                <a:r>
                  <a:rPr lang="en-US" sz="1000">
                    <a:solidFill>
                      <a:srgbClr val="000000"/>
                    </a:solidFill>
                    <a:cs typeface="Times New Roman" pitchFamily="18" charset="0"/>
                  </a:rPr>
                  <a:t>:  </a:t>
                </a:r>
                <a:r>
                  <a:rPr lang="en-US" sz="900">
                    <a:solidFill>
                      <a:srgbClr val="000000"/>
                    </a:solidFill>
                    <a:cs typeface="Times New Roman" pitchFamily="18" charset="0"/>
                  </a:rPr>
                  <a:t>Manage</a:t>
                </a:r>
              </a:p>
              <a:p>
                <a:pPr marL="342900" indent="-342900" eaLnBrk="0" hangingPunct="0">
                  <a:lnSpc>
                    <a:spcPct val="85000"/>
                  </a:lnSpc>
                  <a:spcAft>
                    <a:spcPts val="200"/>
                  </a:spcAft>
                  <a:buFont typeface="Monotype Sorts" pitchFamily="2" charset="2"/>
                  <a:buNone/>
                </a:pPr>
                <a:r>
                  <a:rPr lang="en-US" sz="900">
                    <a:solidFill>
                      <a:srgbClr val="000000"/>
                    </a:solidFill>
                    <a:cs typeface="Times New Roman" pitchFamily="18" charset="0"/>
                  </a:rPr>
                  <a:t>        OCIE Inventory</a:t>
                </a:r>
                <a:endParaRPr lang="en-US" sz="900">
                  <a:cs typeface="Times New Roman" pitchFamily="18" charset="0"/>
                </a:endParaRPr>
              </a:p>
              <a:p>
                <a:pPr marL="342900" indent="-342900" eaLnBrk="0" hangingPunct="0">
                  <a:spcAft>
                    <a:spcPts val="200"/>
                  </a:spcAft>
                  <a:buFont typeface="Monotype Sorts" pitchFamily="2" charset="2"/>
                  <a:buNone/>
                </a:pPr>
                <a:endParaRPr lang="en-US" sz="1000">
                  <a:cs typeface="Times New Roman" pitchFamily="18" charset="0"/>
                </a:endParaRPr>
              </a:p>
            </p:txBody>
          </p:sp>
          <p:sp>
            <p:nvSpPr>
              <p:cNvPr id="1623066" name="AutoShape 26"/>
              <p:cNvSpPr>
                <a:spLocks noChangeArrowheads="1"/>
              </p:cNvSpPr>
              <p:nvPr/>
            </p:nvSpPr>
            <p:spPr bwMode="blackWhite">
              <a:xfrm>
                <a:off x="2462" y="1990"/>
                <a:ext cx="962" cy="376"/>
              </a:xfrm>
              <a:prstGeom prst="chevron">
                <a:avLst>
                  <a:gd name="adj" fmla="val 63963"/>
                </a:avLst>
              </a:prstGeom>
              <a:solidFill>
                <a:schemeClr val="accent1"/>
              </a:solidFill>
              <a:ln w="12700" algn="ctr">
                <a:solidFill>
                  <a:schemeClr val="tx1"/>
                </a:solidFill>
                <a:miter lim="800000"/>
                <a:headEnd/>
                <a:tailEnd/>
              </a:ln>
              <a:effectLst/>
            </p:spPr>
            <p:txBody>
              <a:bodyPr wrap="none" lIns="92075" tIns="46038" rIns="92075" bIns="46038" anchor="ctr"/>
              <a:lstStyle/>
              <a:p>
                <a:pPr marL="342900" indent="-342900" eaLnBrk="0" hangingPunct="0">
                  <a:spcAft>
                    <a:spcPts val="200"/>
                  </a:spcAft>
                  <a:buFont typeface="Monotype Sorts" pitchFamily="2" charset="2"/>
                  <a:buNone/>
                </a:pPr>
                <a:r>
                  <a:rPr lang="en-US" sz="1000">
                    <a:solidFill>
                      <a:srgbClr val="000000"/>
                    </a:solidFill>
                    <a:cs typeface="Times New Roman" pitchFamily="18" charset="0"/>
                  </a:rPr>
                  <a:t>   </a:t>
                </a:r>
              </a:p>
              <a:p>
                <a:pPr marL="342900" indent="-342900" eaLnBrk="0" hangingPunct="0">
                  <a:lnSpc>
                    <a:spcPct val="85000"/>
                  </a:lnSpc>
                  <a:spcAft>
                    <a:spcPts val="200"/>
                  </a:spcAft>
                  <a:buFont typeface="Monotype Sorts" pitchFamily="2" charset="2"/>
                  <a:buNone/>
                </a:pPr>
                <a:r>
                  <a:rPr lang="en-US" sz="1000">
                    <a:solidFill>
                      <a:srgbClr val="000000"/>
                    </a:solidFill>
                    <a:cs typeface="Times New Roman" pitchFamily="18" charset="0"/>
                  </a:rPr>
                  <a:t>	</a:t>
                </a:r>
                <a:r>
                  <a:rPr lang="en-US" sz="1000" b="1">
                    <a:solidFill>
                      <a:srgbClr val="000000"/>
                    </a:solidFill>
                    <a:cs typeface="Times New Roman" pitchFamily="18" charset="0"/>
                  </a:rPr>
                  <a:t>SSPB:</a:t>
                </a:r>
                <a:r>
                  <a:rPr lang="en-US" sz="1000">
                    <a:solidFill>
                      <a:srgbClr val="000000"/>
                    </a:solidFill>
                    <a:cs typeface="Times New Roman" pitchFamily="18" charset="0"/>
                  </a:rPr>
                  <a:t>  </a:t>
                </a:r>
                <a:r>
                  <a:rPr lang="en-US" sz="900">
                    <a:solidFill>
                      <a:srgbClr val="000000"/>
                    </a:solidFill>
                    <a:cs typeface="Times New Roman" pitchFamily="18" charset="0"/>
                  </a:rPr>
                  <a:t>Issue </a:t>
                </a:r>
              </a:p>
              <a:p>
                <a:pPr marL="342900" indent="-342900" eaLnBrk="0" hangingPunct="0">
                  <a:lnSpc>
                    <a:spcPct val="85000"/>
                  </a:lnSpc>
                  <a:spcAft>
                    <a:spcPts val="200"/>
                  </a:spcAft>
                  <a:buFont typeface="Monotype Sorts" pitchFamily="2" charset="2"/>
                  <a:buNone/>
                </a:pPr>
                <a:r>
                  <a:rPr lang="en-US" sz="900">
                    <a:solidFill>
                      <a:srgbClr val="000000"/>
                    </a:solidFill>
                    <a:cs typeface="Times New Roman" pitchFamily="18" charset="0"/>
                  </a:rPr>
                  <a:t>	   OCIE to Soldier</a:t>
                </a:r>
              </a:p>
              <a:p>
                <a:pPr marL="342900" indent="-342900" eaLnBrk="0" hangingPunct="0">
                  <a:lnSpc>
                    <a:spcPct val="85000"/>
                  </a:lnSpc>
                  <a:spcAft>
                    <a:spcPts val="200"/>
                  </a:spcAft>
                  <a:buFont typeface="Monotype Sorts" pitchFamily="2" charset="2"/>
                  <a:buNone/>
                </a:pPr>
                <a:endParaRPr lang="en-US" sz="900">
                  <a:cs typeface="Times New Roman" pitchFamily="18" charset="0"/>
                </a:endParaRPr>
              </a:p>
              <a:p>
                <a:pPr marL="342900" indent="-342900" eaLnBrk="0" hangingPunct="0">
                  <a:spcAft>
                    <a:spcPts val="200"/>
                  </a:spcAft>
                  <a:buFont typeface="Monotype Sorts" pitchFamily="2" charset="2"/>
                  <a:buNone/>
                </a:pPr>
                <a:endParaRPr lang="en-US" sz="1000">
                  <a:cs typeface="Times New Roman" pitchFamily="18" charset="0"/>
                </a:endParaRPr>
              </a:p>
            </p:txBody>
          </p:sp>
          <p:sp>
            <p:nvSpPr>
              <p:cNvPr id="1623067" name="AutoShape 27"/>
              <p:cNvSpPr>
                <a:spLocks noChangeArrowheads="1"/>
              </p:cNvSpPr>
              <p:nvPr/>
            </p:nvSpPr>
            <p:spPr bwMode="blackWhite">
              <a:xfrm>
                <a:off x="2469" y="2415"/>
                <a:ext cx="962" cy="376"/>
              </a:xfrm>
              <a:prstGeom prst="chevron">
                <a:avLst>
                  <a:gd name="adj" fmla="val 63963"/>
                </a:avLst>
              </a:prstGeom>
              <a:solidFill>
                <a:schemeClr val="accent1"/>
              </a:solidFill>
              <a:ln w="12700" algn="ctr">
                <a:solidFill>
                  <a:schemeClr val="tx1"/>
                </a:solidFill>
                <a:miter lim="800000"/>
                <a:headEnd/>
                <a:tailEnd/>
              </a:ln>
              <a:effectLst/>
            </p:spPr>
            <p:txBody>
              <a:bodyPr wrap="none" lIns="92075" tIns="46038" rIns="92075" bIns="46038" anchor="ctr"/>
              <a:lstStyle/>
              <a:p>
                <a:pPr marL="342900" indent="-342900" eaLnBrk="0" hangingPunct="0">
                  <a:spcAft>
                    <a:spcPts val="200"/>
                  </a:spcAft>
                  <a:buFont typeface="Monotype Sorts" pitchFamily="2" charset="2"/>
                  <a:buNone/>
                </a:pPr>
                <a:r>
                  <a:rPr lang="en-US" sz="1000">
                    <a:solidFill>
                      <a:srgbClr val="000000"/>
                    </a:solidFill>
                    <a:cs typeface="Times New Roman" pitchFamily="18" charset="0"/>
                  </a:rPr>
                  <a:t>   </a:t>
                </a:r>
              </a:p>
              <a:p>
                <a:pPr marL="342900" indent="-342900" eaLnBrk="0" hangingPunct="0">
                  <a:lnSpc>
                    <a:spcPct val="85000"/>
                  </a:lnSpc>
                  <a:buFont typeface="Monotype Sorts" pitchFamily="2" charset="2"/>
                  <a:buNone/>
                </a:pPr>
                <a:r>
                  <a:rPr lang="en-US" sz="1000">
                    <a:solidFill>
                      <a:srgbClr val="000000"/>
                    </a:solidFill>
                    <a:cs typeface="Times New Roman" pitchFamily="18" charset="0"/>
                  </a:rPr>
                  <a:t>	</a:t>
                </a:r>
                <a:r>
                  <a:rPr lang="en-US" sz="1000" b="1">
                    <a:solidFill>
                      <a:srgbClr val="000000"/>
                    </a:solidFill>
                    <a:cs typeface="Times New Roman" pitchFamily="18" charset="0"/>
                  </a:rPr>
                  <a:t>SSPC:</a:t>
                </a:r>
                <a:r>
                  <a:rPr lang="en-US" sz="1000">
                    <a:solidFill>
                      <a:srgbClr val="000000"/>
                    </a:solidFill>
                    <a:cs typeface="Times New Roman" pitchFamily="18" charset="0"/>
                  </a:rPr>
                  <a:t>  </a:t>
                </a:r>
                <a:r>
                  <a:rPr lang="en-US" sz="900">
                    <a:solidFill>
                      <a:srgbClr val="000000"/>
                    </a:solidFill>
                    <a:cs typeface="Times New Roman" pitchFamily="18" charset="0"/>
                  </a:rPr>
                  <a:t>Issue  </a:t>
                </a:r>
              </a:p>
              <a:p>
                <a:pPr marL="342900" indent="-342900" eaLnBrk="0" hangingPunct="0">
                  <a:lnSpc>
                    <a:spcPct val="85000"/>
                  </a:lnSpc>
                  <a:buFont typeface="Monotype Sorts" pitchFamily="2" charset="2"/>
                  <a:buNone/>
                </a:pPr>
                <a:r>
                  <a:rPr lang="en-US" sz="900">
                    <a:solidFill>
                      <a:srgbClr val="000000"/>
                    </a:solidFill>
                    <a:cs typeface="Times New Roman" pitchFamily="18" charset="0"/>
                  </a:rPr>
                  <a:t>           Clothing to Initial </a:t>
                </a:r>
              </a:p>
              <a:p>
                <a:pPr marL="342900" indent="-342900" eaLnBrk="0" hangingPunct="0">
                  <a:lnSpc>
                    <a:spcPct val="85000"/>
                  </a:lnSpc>
                  <a:buFont typeface="Monotype Sorts" pitchFamily="2" charset="2"/>
                  <a:buNone/>
                </a:pPr>
                <a:r>
                  <a:rPr lang="en-US" sz="900">
                    <a:solidFill>
                      <a:srgbClr val="000000"/>
                    </a:solidFill>
                    <a:cs typeface="Times New Roman" pitchFamily="18" charset="0"/>
                  </a:rPr>
                  <a:t>          Training Soldier</a:t>
                </a:r>
              </a:p>
              <a:p>
                <a:pPr marL="342900" indent="-342900" eaLnBrk="0" hangingPunct="0">
                  <a:lnSpc>
                    <a:spcPct val="85000"/>
                  </a:lnSpc>
                  <a:buFont typeface="Monotype Sorts" pitchFamily="2" charset="2"/>
                  <a:buNone/>
                </a:pPr>
                <a:endParaRPr lang="en-US" sz="900">
                  <a:cs typeface="Times New Roman" pitchFamily="18" charset="0"/>
                </a:endParaRPr>
              </a:p>
              <a:p>
                <a:pPr marL="342900" indent="-342900" eaLnBrk="0" hangingPunct="0">
                  <a:spcAft>
                    <a:spcPts val="200"/>
                  </a:spcAft>
                  <a:buFont typeface="Monotype Sorts" pitchFamily="2" charset="2"/>
                  <a:buNone/>
                </a:pPr>
                <a:endParaRPr lang="en-US" sz="1000">
                  <a:cs typeface="Times New Roman" pitchFamily="18" charset="0"/>
                </a:endParaRPr>
              </a:p>
            </p:txBody>
          </p:sp>
          <p:sp>
            <p:nvSpPr>
              <p:cNvPr id="1623068" name="AutoShape 28"/>
              <p:cNvSpPr>
                <a:spLocks noChangeArrowheads="1"/>
              </p:cNvSpPr>
              <p:nvPr/>
            </p:nvSpPr>
            <p:spPr bwMode="blackWhite">
              <a:xfrm>
                <a:off x="2462" y="2840"/>
                <a:ext cx="962" cy="376"/>
              </a:xfrm>
              <a:prstGeom prst="chevron">
                <a:avLst>
                  <a:gd name="adj" fmla="val 63963"/>
                </a:avLst>
              </a:prstGeom>
              <a:solidFill>
                <a:schemeClr val="accent1"/>
              </a:solidFill>
              <a:ln w="12700" algn="ctr">
                <a:solidFill>
                  <a:schemeClr val="tx1"/>
                </a:solidFill>
                <a:miter lim="800000"/>
                <a:headEnd/>
                <a:tailEnd/>
              </a:ln>
              <a:effectLst/>
            </p:spPr>
            <p:txBody>
              <a:bodyPr wrap="none" lIns="92075" tIns="46038" rIns="92075" bIns="46038" anchor="ctr"/>
              <a:lstStyle/>
              <a:p>
                <a:pPr marL="342900" indent="-342900" eaLnBrk="0" hangingPunct="0">
                  <a:spcAft>
                    <a:spcPts val="200"/>
                  </a:spcAft>
                  <a:buFont typeface="Monotype Sorts" pitchFamily="2" charset="2"/>
                  <a:buNone/>
                </a:pPr>
                <a:r>
                  <a:rPr lang="en-US" sz="1000">
                    <a:solidFill>
                      <a:srgbClr val="000000"/>
                    </a:solidFill>
                    <a:cs typeface="Times New Roman" pitchFamily="18" charset="0"/>
                  </a:rPr>
                  <a:t>   </a:t>
                </a:r>
              </a:p>
              <a:p>
                <a:pPr marL="342900" indent="-342900" eaLnBrk="0" hangingPunct="0">
                  <a:lnSpc>
                    <a:spcPct val="85000"/>
                  </a:lnSpc>
                  <a:spcAft>
                    <a:spcPts val="200"/>
                  </a:spcAft>
                  <a:buFont typeface="Monotype Sorts" pitchFamily="2" charset="2"/>
                  <a:buNone/>
                </a:pPr>
                <a:r>
                  <a:rPr lang="en-US" sz="1000">
                    <a:solidFill>
                      <a:srgbClr val="000000"/>
                    </a:solidFill>
                    <a:cs typeface="Times New Roman" pitchFamily="18" charset="0"/>
                  </a:rPr>
                  <a:t>	</a:t>
                </a:r>
                <a:r>
                  <a:rPr lang="en-US" sz="1000" b="1">
                    <a:solidFill>
                      <a:srgbClr val="000000"/>
                    </a:solidFill>
                    <a:cs typeface="Times New Roman" pitchFamily="18" charset="0"/>
                  </a:rPr>
                  <a:t>SSPD:</a:t>
                </a:r>
                <a:r>
                  <a:rPr lang="en-US" sz="1000">
                    <a:solidFill>
                      <a:srgbClr val="000000"/>
                    </a:solidFill>
                    <a:cs typeface="Times New Roman" pitchFamily="18" charset="0"/>
                  </a:rPr>
                  <a:t>  </a:t>
                </a:r>
                <a:r>
                  <a:rPr lang="en-US" sz="900">
                    <a:solidFill>
                      <a:srgbClr val="000000"/>
                    </a:solidFill>
                    <a:cs typeface="Times New Roman" pitchFamily="18" charset="0"/>
                  </a:rPr>
                  <a:t>Accept </a:t>
                </a:r>
              </a:p>
              <a:p>
                <a:pPr marL="342900" indent="-342900" eaLnBrk="0" hangingPunct="0">
                  <a:lnSpc>
                    <a:spcPct val="85000"/>
                  </a:lnSpc>
                  <a:spcAft>
                    <a:spcPts val="200"/>
                  </a:spcAft>
                  <a:buFont typeface="Monotype Sorts" pitchFamily="2" charset="2"/>
                  <a:buNone/>
                </a:pPr>
                <a:r>
                  <a:rPr lang="en-US" sz="900">
                    <a:solidFill>
                      <a:srgbClr val="000000"/>
                    </a:solidFill>
                    <a:cs typeface="Times New Roman" pitchFamily="18" charset="0"/>
                  </a:rPr>
                  <a:t>    OCI Turn-Ins</a:t>
                </a:r>
              </a:p>
              <a:p>
                <a:pPr marL="342900" indent="-342900" eaLnBrk="0" hangingPunct="0">
                  <a:lnSpc>
                    <a:spcPct val="85000"/>
                  </a:lnSpc>
                  <a:spcAft>
                    <a:spcPts val="200"/>
                  </a:spcAft>
                  <a:buFont typeface="Monotype Sorts" pitchFamily="2" charset="2"/>
                  <a:buNone/>
                </a:pPr>
                <a:endParaRPr lang="en-US" sz="900">
                  <a:cs typeface="Times New Roman" pitchFamily="18" charset="0"/>
                </a:endParaRPr>
              </a:p>
              <a:p>
                <a:pPr marL="342900" indent="-342900" eaLnBrk="0" hangingPunct="0">
                  <a:spcAft>
                    <a:spcPts val="200"/>
                  </a:spcAft>
                  <a:buFont typeface="Monotype Sorts" pitchFamily="2" charset="2"/>
                  <a:buNone/>
                </a:pPr>
                <a:endParaRPr lang="en-US" sz="900">
                  <a:cs typeface="Times New Roman" pitchFamily="18" charset="0"/>
                </a:endParaRPr>
              </a:p>
            </p:txBody>
          </p:sp>
          <p:sp>
            <p:nvSpPr>
              <p:cNvPr id="1623069" name="AutoShape 29"/>
              <p:cNvSpPr>
                <a:spLocks noChangeArrowheads="1"/>
              </p:cNvSpPr>
              <p:nvPr/>
            </p:nvSpPr>
            <p:spPr bwMode="blackWhite">
              <a:xfrm>
                <a:off x="2462" y="3265"/>
                <a:ext cx="962" cy="377"/>
              </a:xfrm>
              <a:prstGeom prst="chevron">
                <a:avLst>
                  <a:gd name="adj" fmla="val 63793"/>
                </a:avLst>
              </a:prstGeom>
              <a:solidFill>
                <a:schemeClr val="accent1"/>
              </a:solidFill>
              <a:ln w="12700" algn="ctr">
                <a:solidFill>
                  <a:schemeClr val="tx1"/>
                </a:solidFill>
                <a:miter lim="800000"/>
                <a:headEnd/>
                <a:tailEnd/>
              </a:ln>
              <a:effectLst/>
            </p:spPr>
            <p:txBody>
              <a:bodyPr wrap="none" lIns="92075" tIns="46038" rIns="92075" bIns="46038" anchor="ctr"/>
              <a:lstStyle/>
              <a:p>
                <a:pPr marL="342900" indent="-342900" eaLnBrk="0" hangingPunct="0">
                  <a:spcAft>
                    <a:spcPts val="200"/>
                  </a:spcAft>
                  <a:buFont typeface="Monotype Sorts" pitchFamily="2" charset="2"/>
                  <a:buNone/>
                </a:pPr>
                <a:r>
                  <a:rPr lang="en-US" sz="1000">
                    <a:solidFill>
                      <a:srgbClr val="000000"/>
                    </a:solidFill>
                    <a:cs typeface="Times New Roman" pitchFamily="18" charset="0"/>
                  </a:rPr>
                  <a:t>   </a:t>
                </a:r>
              </a:p>
              <a:p>
                <a:pPr marL="342900" indent="-342900" eaLnBrk="0" hangingPunct="0">
                  <a:lnSpc>
                    <a:spcPct val="85000"/>
                  </a:lnSpc>
                  <a:spcAft>
                    <a:spcPts val="200"/>
                  </a:spcAft>
                  <a:buFont typeface="Monotype Sorts" pitchFamily="2" charset="2"/>
                  <a:buNone/>
                </a:pPr>
                <a:r>
                  <a:rPr lang="en-US" sz="1000">
                    <a:solidFill>
                      <a:srgbClr val="000000"/>
                    </a:solidFill>
                    <a:cs typeface="Times New Roman" pitchFamily="18" charset="0"/>
                  </a:rPr>
                  <a:t>	</a:t>
                </a:r>
                <a:r>
                  <a:rPr lang="en-US" sz="1000" b="1">
                    <a:solidFill>
                      <a:srgbClr val="000000"/>
                    </a:solidFill>
                    <a:cs typeface="Times New Roman" pitchFamily="18" charset="0"/>
                  </a:rPr>
                  <a:t>SSPE:</a:t>
                </a:r>
                <a:r>
                  <a:rPr lang="en-US" sz="1000">
                    <a:solidFill>
                      <a:srgbClr val="000000"/>
                    </a:solidFill>
                    <a:cs typeface="Times New Roman" pitchFamily="18" charset="0"/>
                  </a:rPr>
                  <a:t>  </a:t>
                </a:r>
                <a:r>
                  <a:rPr lang="en-US" sz="900">
                    <a:solidFill>
                      <a:srgbClr val="000000"/>
                    </a:solidFill>
                    <a:cs typeface="Times New Roman" pitchFamily="18" charset="0"/>
                  </a:rPr>
                  <a:t>Receive </a:t>
                </a:r>
              </a:p>
              <a:p>
                <a:pPr marL="342900" indent="-342900" eaLnBrk="0" hangingPunct="0">
                  <a:lnSpc>
                    <a:spcPct val="85000"/>
                  </a:lnSpc>
                  <a:spcAft>
                    <a:spcPts val="200"/>
                  </a:spcAft>
                  <a:buFont typeface="Monotype Sorts" pitchFamily="2" charset="2"/>
                  <a:buNone/>
                </a:pPr>
                <a:r>
                  <a:rPr lang="en-US" sz="900">
                    <a:solidFill>
                      <a:srgbClr val="000000"/>
                    </a:solidFill>
                    <a:cs typeface="Times New Roman" pitchFamily="18" charset="0"/>
                  </a:rPr>
                  <a:t>  &amp; Process </a:t>
                </a:r>
              </a:p>
              <a:p>
                <a:pPr marL="342900" indent="-342900" eaLnBrk="0" hangingPunct="0">
                  <a:lnSpc>
                    <a:spcPct val="85000"/>
                  </a:lnSpc>
                  <a:spcAft>
                    <a:spcPts val="200"/>
                  </a:spcAft>
                  <a:buFont typeface="Monotype Sorts" pitchFamily="2" charset="2"/>
                  <a:buNone/>
                </a:pPr>
                <a:r>
                  <a:rPr lang="en-US" sz="900">
                    <a:solidFill>
                      <a:srgbClr val="000000"/>
                    </a:solidFill>
                    <a:cs typeface="Times New Roman" pitchFamily="18" charset="0"/>
                  </a:rPr>
                  <a:t> Shipments</a:t>
                </a:r>
                <a:endParaRPr lang="en-US" sz="900">
                  <a:cs typeface="Times New Roman" pitchFamily="18" charset="0"/>
                </a:endParaRPr>
              </a:p>
              <a:p>
                <a:pPr marL="342900" indent="-342900" eaLnBrk="0" hangingPunct="0">
                  <a:spcAft>
                    <a:spcPts val="200"/>
                  </a:spcAft>
                  <a:buFont typeface="Monotype Sorts" pitchFamily="2" charset="2"/>
                  <a:buNone/>
                </a:pPr>
                <a:endParaRPr lang="en-US" sz="1000">
                  <a:cs typeface="Times New Roman" pitchFamily="18" charset="0"/>
                </a:endParaRPr>
              </a:p>
            </p:txBody>
          </p:sp>
          <p:sp>
            <p:nvSpPr>
              <p:cNvPr id="1623070" name="AutoShape 30"/>
              <p:cNvSpPr>
                <a:spLocks noChangeArrowheads="1"/>
              </p:cNvSpPr>
              <p:nvPr/>
            </p:nvSpPr>
            <p:spPr bwMode="blackWhite">
              <a:xfrm>
                <a:off x="2462" y="3697"/>
                <a:ext cx="962" cy="377"/>
              </a:xfrm>
              <a:prstGeom prst="chevron">
                <a:avLst>
                  <a:gd name="adj" fmla="val 63793"/>
                </a:avLst>
              </a:prstGeom>
              <a:solidFill>
                <a:schemeClr val="accent1"/>
              </a:solidFill>
              <a:ln w="12700" algn="ctr">
                <a:solidFill>
                  <a:schemeClr val="tx1"/>
                </a:solidFill>
                <a:miter lim="800000"/>
                <a:headEnd/>
                <a:tailEnd/>
              </a:ln>
              <a:effectLst/>
            </p:spPr>
            <p:txBody>
              <a:bodyPr wrap="none" lIns="92075" tIns="46038" rIns="92075" bIns="46038" anchor="ctr"/>
              <a:lstStyle/>
              <a:p>
                <a:pPr marL="342900" indent="-342900" eaLnBrk="0" hangingPunct="0">
                  <a:spcAft>
                    <a:spcPts val="200"/>
                  </a:spcAft>
                  <a:buFont typeface="Monotype Sorts" pitchFamily="2" charset="2"/>
                  <a:buNone/>
                </a:pPr>
                <a:r>
                  <a:rPr lang="en-US" sz="1000">
                    <a:solidFill>
                      <a:srgbClr val="000000"/>
                    </a:solidFill>
                    <a:cs typeface="Times New Roman" pitchFamily="18" charset="0"/>
                  </a:rPr>
                  <a:t>   </a:t>
                </a:r>
              </a:p>
              <a:p>
                <a:pPr marL="342900" indent="-342900" eaLnBrk="0" hangingPunct="0">
                  <a:spcAft>
                    <a:spcPts val="200"/>
                  </a:spcAft>
                  <a:buFont typeface="Monotype Sorts" pitchFamily="2" charset="2"/>
                  <a:buNone/>
                </a:pPr>
                <a:r>
                  <a:rPr lang="en-US" sz="1000">
                    <a:solidFill>
                      <a:srgbClr val="000000"/>
                    </a:solidFill>
                    <a:cs typeface="Times New Roman" pitchFamily="18" charset="0"/>
                  </a:rPr>
                  <a:t>	</a:t>
                </a:r>
                <a:r>
                  <a:rPr lang="en-US" sz="1000" b="1">
                    <a:solidFill>
                      <a:srgbClr val="000000"/>
                    </a:solidFill>
                    <a:cs typeface="Times New Roman" pitchFamily="18" charset="0"/>
                  </a:rPr>
                  <a:t>SSPF:</a:t>
                </a:r>
                <a:r>
                  <a:rPr lang="en-US" sz="1000">
                    <a:solidFill>
                      <a:srgbClr val="000000"/>
                    </a:solidFill>
                    <a:cs typeface="Times New Roman" pitchFamily="18" charset="0"/>
                  </a:rPr>
                  <a:t>  </a:t>
                </a:r>
                <a:r>
                  <a:rPr lang="en-US" sz="900">
                    <a:solidFill>
                      <a:srgbClr val="000000"/>
                    </a:solidFill>
                    <a:cs typeface="Times New Roman" pitchFamily="18" charset="0"/>
                  </a:rPr>
                  <a:t>Manage </a:t>
                </a:r>
              </a:p>
              <a:p>
                <a:pPr marL="342900" indent="-342900" eaLnBrk="0" hangingPunct="0">
                  <a:spcAft>
                    <a:spcPts val="200"/>
                  </a:spcAft>
                  <a:buFont typeface="Monotype Sorts" pitchFamily="2" charset="2"/>
                  <a:buNone/>
                </a:pPr>
                <a:r>
                  <a:rPr lang="en-US" sz="900">
                    <a:solidFill>
                      <a:srgbClr val="000000"/>
                    </a:solidFill>
                    <a:cs typeface="Times New Roman" pitchFamily="18" charset="0"/>
                  </a:rPr>
                  <a:t>	   Chemical Defense </a:t>
                </a:r>
              </a:p>
              <a:p>
                <a:pPr marL="342900" indent="-342900" eaLnBrk="0" hangingPunct="0">
                  <a:spcAft>
                    <a:spcPts val="200"/>
                  </a:spcAft>
                  <a:buFont typeface="Monotype Sorts" pitchFamily="2" charset="2"/>
                  <a:buNone/>
                </a:pPr>
                <a:r>
                  <a:rPr lang="en-US" sz="900">
                    <a:solidFill>
                      <a:srgbClr val="000000"/>
                    </a:solidFill>
                    <a:cs typeface="Times New Roman" pitchFamily="18" charset="0"/>
                  </a:rPr>
                  <a:t>Equipment</a:t>
                </a:r>
                <a:endParaRPr lang="en-US" sz="900">
                  <a:cs typeface="Times New Roman" pitchFamily="18" charset="0"/>
                </a:endParaRPr>
              </a:p>
              <a:p>
                <a:pPr marL="342900" indent="-342900" eaLnBrk="0" hangingPunct="0">
                  <a:spcAft>
                    <a:spcPts val="200"/>
                  </a:spcAft>
                  <a:buFont typeface="Monotype Sorts" pitchFamily="2" charset="2"/>
                  <a:buNone/>
                </a:pPr>
                <a:endParaRPr lang="en-US" sz="900">
                  <a:cs typeface="Times New Roman" pitchFamily="18" charset="0"/>
                </a:endParaRPr>
              </a:p>
            </p:txBody>
          </p:sp>
          <p:sp>
            <p:nvSpPr>
              <p:cNvPr id="1623071" name="Rectangle 31"/>
              <p:cNvSpPr>
                <a:spLocks noChangeArrowheads="1"/>
              </p:cNvSpPr>
              <p:nvPr/>
            </p:nvSpPr>
            <p:spPr bwMode="blackWhite">
              <a:xfrm>
                <a:off x="2529" y="1393"/>
                <a:ext cx="758" cy="167"/>
              </a:xfrm>
              <a:prstGeom prst="rect">
                <a:avLst/>
              </a:prstGeom>
              <a:noFill/>
              <a:ln w="12700" algn="ctr">
                <a:noFill/>
                <a:miter lim="800000"/>
                <a:headEnd/>
                <a:tailEnd/>
              </a:ln>
              <a:effectLst/>
            </p:spPr>
            <p:txBody>
              <a:bodyPr wrap="none" lIns="92075" tIns="46038" rIns="92075" bIns="46038">
                <a:spAutoFit/>
              </a:bodyPr>
              <a:lstStyle/>
              <a:p>
                <a:pPr marL="342900" indent="-342900" algn="l" eaLnBrk="0" hangingPunct="0">
                  <a:spcAft>
                    <a:spcPts val="200"/>
                  </a:spcAft>
                  <a:buFont typeface="Monotype Sorts" pitchFamily="2" charset="2"/>
                  <a:buNone/>
                </a:pPr>
                <a:r>
                  <a:rPr lang="en-US" sz="1000" b="1">
                    <a:cs typeface="Times New Roman" pitchFamily="18" charset="0"/>
                  </a:rPr>
                  <a:t>SSPs Provided</a:t>
                </a:r>
              </a:p>
            </p:txBody>
          </p:sp>
          <p:sp>
            <p:nvSpPr>
              <p:cNvPr id="1623072" name="Text Box 32"/>
              <p:cNvSpPr txBox="1">
                <a:spLocks noChangeArrowheads="1"/>
              </p:cNvSpPr>
              <p:nvPr/>
            </p:nvSpPr>
            <p:spPr bwMode="auto">
              <a:xfrm>
                <a:off x="2277" y="768"/>
                <a:ext cx="1423" cy="398"/>
              </a:xfrm>
              <a:prstGeom prst="rect">
                <a:avLst/>
              </a:prstGeom>
              <a:noFill/>
              <a:ln w="9525" algn="ctr">
                <a:noFill/>
                <a:miter lim="800000"/>
                <a:headEnd/>
                <a:tailEnd/>
              </a:ln>
              <a:effectLst/>
            </p:spPr>
            <p:txBody>
              <a:bodyPr>
                <a:spAutoFit/>
              </a:bodyPr>
              <a:lstStyle/>
              <a:p>
                <a:pPr>
                  <a:buClrTx/>
                </a:pPr>
                <a:r>
                  <a:rPr lang="en-US" sz="1600" b="1">
                    <a:solidFill>
                      <a:srgbClr val="006600"/>
                    </a:solidFill>
                    <a:effectLst>
                      <a:outerShdw blurRad="38100" dist="38100" dir="2700000" algn="tl">
                        <a:srgbClr val="C0C0C0"/>
                      </a:outerShdw>
                    </a:effectLst>
                  </a:rPr>
                  <a:t>Full Cost </a:t>
                </a:r>
              </a:p>
              <a:p>
                <a:pPr>
                  <a:buClrTx/>
                </a:pPr>
                <a:r>
                  <a:rPr lang="en-US" sz="1600" b="1">
                    <a:solidFill>
                      <a:srgbClr val="006600"/>
                    </a:solidFill>
                    <a:effectLst>
                      <a:outerShdw blurRad="38100" dist="38100" dir="2700000" algn="tl">
                        <a:srgbClr val="C0C0C0"/>
                      </a:outerShdw>
                    </a:effectLst>
                  </a:rPr>
                  <a:t>Product/Services</a:t>
                </a:r>
              </a:p>
            </p:txBody>
          </p:sp>
        </p:grpSp>
        <p:sp>
          <p:nvSpPr>
            <p:cNvPr id="1623073" name="Line 33"/>
            <p:cNvSpPr>
              <a:spLocks noChangeShapeType="1"/>
            </p:cNvSpPr>
            <p:nvPr/>
          </p:nvSpPr>
          <p:spPr bwMode="auto">
            <a:xfrm>
              <a:off x="2208" y="690"/>
              <a:ext cx="1" cy="3222"/>
            </a:xfrm>
            <a:prstGeom prst="line">
              <a:avLst/>
            </a:prstGeom>
            <a:noFill/>
            <a:ln w="38100">
              <a:solidFill>
                <a:srgbClr val="990099"/>
              </a:solidFill>
              <a:prstDash val="dash"/>
              <a:round/>
              <a:headEnd/>
              <a:tailEnd/>
            </a:ln>
            <a:effectLst/>
          </p:spPr>
          <p:txBody>
            <a:bodyPr anchor="ctr"/>
            <a:lstStyle/>
            <a:p>
              <a:endParaRPr lang="en-US"/>
            </a:p>
          </p:txBody>
        </p:sp>
        <p:sp>
          <p:nvSpPr>
            <p:cNvPr id="1623074" name="Rectangle 34"/>
            <p:cNvSpPr>
              <a:spLocks noChangeArrowheads="1"/>
            </p:cNvSpPr>
            <p:nvPr/>
          </p:nvSpPr>
          <p:spPr bwMode="auto">
            <a:xfrm>
              <a:off x="3914" y="1402"/>
              <a:ext cx="534" cy="493"/>
            </a:xfrm>
            <a:prstGeom prst="rect">
              <a:avLst/>
            </a:prstGeom>
            <a:solidFill>
              <a:srgbClr val="99CCFF"/>
            </a:solidFill>
            <a:ln w="9525">
              <a:solidFill>
                <a:schemeClr val="tx1"/>
              </a:solidFill>
              <a:miter lim="800000"/>
              <a:headEnd/>
              <a:tailEnd/>
            </a:ln>
          </p:spPr>
          <p:txBody>
            <a:bodyPr/>
            <a:lstStyle/>
            <a:p>
              <a:pPr eaLnBrk="0" hangingPunct="0">
                <a:spcAft>
                  <a:spcPts val="200"/>
                </a:spcAft>
                <a:buFont typeface="Monotype Sorts" pitchFamily="2" charset="2"/>
                <a:buNone/>
              </a:pPr>
              <a:endParaRPr lang="en-US" sz="900">
                <a:cs typeface="Times New Roman" pitchFamily="18" charset="0"/>
              </a:endParaRPr>
            </a:p>
            <a:p>
              <a:pPr eaLnBrk="0" hangingPunct="0">
                <a:spcAft>
                  <a:spcPts val="200"/>
                </a:spcAft>
                <a:buFont typeface="Monotype Sorts" pitchFamily="2" charset="2"/>
                <a:buNone/>
              </a:pPr>
              <a:r>
                <a:rPr lang="en-US" sz="1200" b="1">
                  <a:cs typeface="Times New Roman" pitchFamily="18" charset="0"/>
                </a:rPr>
                <a:t>Brigade XXX</a:t>
              </a:r>
            </a:p>
          </p:txBody>
        </p:sp>
        <p:sp>
          <p:nvSpPr>
            <p:cNvPr id="1623075" name="Rectangle 35"/>
            <p:cNvSpPr>
              <a:spLocks noChangeArrowheads="1"/>
            </p:cNvSpPr>
            <p:nvPr/>
          </p:nvSpPr>
          <p:spPr bwMode="auto">
            <a:xfrm>
              <a:off x="3914" y="2141"/>
              <a:ext cx="534" cy="492"/>
            </a:xfrm>
            <a:prstGeom prst="rect">
              <a:avLst/>
            </a:prstGeom>
            <a:solidFill>
              <a:srgbClr val="99CCFF"/>
            </a:solidFill>
            <a:ln w="9525">
              <a:solidFill>
                <a:schemeClr val="tx1"/>
              </a:solidFill>
              <a:miter lim="800000"/>
              <a:headEnd/>
              <a:tailEnd/>
            </a:ln>
          </p:spPr>
          <p:txBody>
            <a:bodyPr/>
            <a:lstStyle/>
            <a:p>
              <a:pPr eaLnBrk="0" hangingPunct="0">
                <a:spcAft>
                  <a:spcPts val="200"/>
                </a:spcAft>
                <a:buFont typeface="Monotype Sorts" pitchFamily="2" charset="2"/>
                <a:buNone/>
              </a:pPr>
              <a:endParaRPr lang="en-US" sz="900">
                <a:cs typeface="Times New Roman" pitchFamily="18" charset="0"/>
              </a:endParaRPr>
            </a:p>
            <a:p>
              <a:pPr eaLnBrk="0" hangingPunct="0">
                <a:spcAft>
                  <a:spcPts val="200"/>
                </a:spcAft>
                <a:buFont typeface="Monotype Sorts" pitchFamily="2" charset="2"/>
                <a:buNone/>
              </a:pPr>
              <a:r>
                <a:rPr lang="en-US" sz="1000" b="1">
                  <a:cs typeface="Times New Roman" pitchFamily="18" charset="0"/>
                </a:rPr>
                <a:t>TRADOC YYY</a:t>
              </a:r>
            </a:p>
          </p:txBody>
        </p:sp>
        <p:sp>
          <p:nvSpPr>
            <p:cNvPr id="1623076" name="Rectangle 36"/>
            <p:cNvSpPr>
              <a:spLocks noChangeArrowheads="1"/>
            </p:cNvSpPr>
            <p:nvPr/>
          </p:nvSpPr>
          <p:spPr bwMode="auto">
            <a:xfrm>
              <a:off x="3914" y="2880"/>
              <a:ext cx="534" cy="492"/>
            </a:xfrm>
            <a:prstGeom prst="rect">
              <a:avLst/>
            </a:prstGeom>
            <a:solidFill>
              <a:srgbClr val="99CCFF"/>
            </a:solidFill>
            <a:ln w="9525">
              <a:solidFill>
                <a:schemeClr val="tx1"/>
              </a:solidFill>
              <a:miter lim="800000"/>
              <a:headEnd/>
              <a:tailEnd/>
            </a:ln>
          </p:spPr>
          <p:txBody>
            <a:bodyPr/>
            <a:lstStyle/>
            <a:p>
              <a:pPr eaLnBrk="0" hangingPunct="0">
                <a:spcAft>
                  <a:spcPts val="200"/>
                </a:spcAft>
                <a:buFont typeface="Monotype Sorts" pitchFamily="2" charset="2"/>
                <a:buNone/>
              </a:pPr>
              <a:endParaRPr lang="en-US" sz="900">
                <a:cs typeface="Times New Roman" pitchFamily="18" charset="0"/>
              </a:endParaRPr>
            </a:p>
            <a:p>
              <a:pPr eaLnBrk="0" hangingPunct="0">
                <a:spcAft>
                  <a:spcPts val="200"/>
                </a:spcAft>
                <a:buFont typeface="Monotype Sorts" pitchFamily="2" charset="2"/>
                <a:buNone/>
              </a:pPr>
              <a:r>
                <a:rPr lang="en-US" sz="1200" b="1">
                  <a:cs typeface="Times New Roman" pitchFamily="18" charset="0"/>
                </a:rPr>
                <a:t>Brigade ZZZ</a:t>
              </a:r>
            </a:p>
          </p:txBody>
        </p:sp>
        <p:sp>
          <p:nvSpPr>
            <p:cNvPr id="1623077" name="Text Box 37"/>
            <p:cNvSpPr txBox="1">
              <a:spLocks noChangeArrowheads="1"/>
            </p:cNvSpPr>
            <p:nvPr/>
          </p:nvSpPr>
          <p:spPr bwMode="blackWhite">
            <a:xfrm>
              <a:off x="3996" y="3566"/>
              <a:ext cx="441" cy="183"/>
            </a:xfrm>
            <a:prstGeom prst="rect">
              <a:avLst/>
            </a:prstGeom>
            <a:noFill/>
            <a:ln w="12700" algn="ctr">
              <a:noFill/>
              <a:miter lim="800000"/>
              <a:headEnd/>
              <a:tailEnd/>
            </a:ln>
            <a:effectLst/>
          </p:spPr>
          <p:txBody>
            <a:bodyPr wrap="none" lIns="92075" tIns="46038" rIns="92075" bIns="46038">
              <a:spAutoFit/>
            </a:bodyPr>
            <a:lstStyle/>
            <a:p>
              <a:pPr marL="342900" indent="-342900" algn="l" eaLnBrk="0" hangingPunct="0">
                <a:spcAft>
                  <a:spcPts val="200"/>
                </a:spcAft>
                <a:buFont typeface="Monotype Sorts" pitchFamily="2" charset="2"/>
                <a:buNone/>
              </a:pPr>
              <a:r>
                <a:rPr lang="en-US" sz="1200" b="1">
                  <a:cs typeface="Times New Roman" pitchFamily="18" charset="0"/>
                </a:rPr>
                <a:t>. . Etc. </a:t>
              </a:r>
            </a:p>
          </p:txBody>
        </p:sp>
        <p:sp>
          <p:nvSpPr>
            <p:cNvPr id="1623078" name="Rectangle 38"/>
            <p:cNvSpPr>
              <a:spLocks noChangeArrowheads="1"/>
            </p:cNvSpPr>
            <p:nvPr/>
          </p:nvSpPr>
          <p:spPr bwMode="blackWhite">
            <a:xfrm>
              <a:off x="3913" y="1233"/>
              <a:ext cx="588" cy="163"/>
            </a:xfrm>
            <a:prstGeom prst="rect">
              <a:avLst/>
            </a:prstGeom>
            <a:noFill/>
            <a:ln w="12700" algn="ctr">
              <a:noFill/>
              <a:miter lim="800000"/>
              <a:headEnd/>
              <a:tailEnd/>
            </a:ln>
            <a:effectLst/>
          </p:spPr>
          <p:txBody>
            <a:bodyPr wrap="none" lIns="92075" tIns="46038" rIns="92075" bIns="46038">
              <a:spAutoFit/>
            </a:bodyPr>
            <a:lstStyle/>
            <a:p>
              <a:pPr marL="342900" indent="-342900" algn="l" eaLnBrk="0" hangingPunct="0">
                <a:spcAft>
                  <a:spcPts val="200"/>
                </a:spcAft>
                <a:buFont typeface="Monotype Sorts" pitchFamily="2" charset="2"/>
                <a:buNone/>
              </a:pPr>
              <a:r>
                <a:rPr lang="en-US" sz="1000" b="1">
                  <a:cs typeface="Times New Roman" pitchFamily="18" charset="0"/>
                </a:rPr>
                <a:t>Cost Center</a:t>
              </a:r>
            </a:p>
          </p:txBody>
        </p:sp>
        <p:sp>
          <p:nvSpPr>
            <p:cNvPr id="1623079" name="Text Box 39"/>
            <p:cNvSpPr txBox="1">
              <a:spLocks noChangeArrowheads="1"/>
            </p:cNvSpPr>
            <p:nvPr/>
          </p:nvSpPr>
          <p:spPr bwMode="auto">
            <a:xfrm>
              <a:off x="3869" y="663"/>
              <a:ext cx="810" cy="387"/>
            </a:xfrm>
            <a:prstGeom prst="rect">
              <a:avLst/>
            </a:prstGeom>
            <a:noFill/>
            <a:ln w="9525" algn="ctr">
              <a:noFill/>
              <a:miter lim="800000"/>
              <a:headEnd/>
              <a:tailEnd/>
            </a:ln>
            <a:effectLst/>
          </p:spPr>
          <p:txBody>
            <a:bodyPr wrap="none">
              <a:spAutoFit/>
            </a:bodyPr>
            <a:lstStyle/>
            <a:p>
              <a:pPr>
                <a:buClrTx/>
              </a:pPr>
              <a:r>
                <a:rPr lang="en-US" sz="1600" b="1">
                  <a:solidFill>
                    <a:srgbClr val="006600"/>
                  </a:solidFill>
                  <a:effectLst>
                    <a:outerShdw blurRad="38100" dist="38100" dir="2700000" algn="tl">
                      <a:srgbClr val="C0C0C0"/>
                    </a:outerShdw>
                  </a:effectLst>
                </a:rPr>
                <a:t>Full Cost </a:t>
              </a:r>
            </a:p>
            <a:p>
              <a:pPr>
                <a:buClrTx/>
              </a:pPr>
              <a:r>
                <a:rPr lang="en-US" sz="1600" b="1">
                  <a:solidFill>
                    <a:srgbClr val="006600"/>
                  </a:solidFill>
                  <a:effectLst>
                    <a:outerShdw blurRad="38100" dist="38100" dir="2700000" algn="tl">
                      <a:srgbClr val="C0C0C0"/>
                    </a:outerShdw>
                  </a:effectLst>
                </a:rPr>
                <a:t>Customers</a:t>
              </a:r>
            </a:p>
          </p:txBody>
        </p:sp>
        <p:sp>
          <p:nvSpPr>
            <p:cNvPr id="1623080" name="Line 40"/>
            <p:cNvSpPr>
              <a:spLocks noChangeShapeType="1"/>
            </p:cNvSpPr>
            <p:nvPr/>
          </p:nvSpPr>
          <p:spPr bwMode="auto">
            <a:xfrm>
              <a:off x="3696" y="689"/>
              <a:ext cx="0" cy="3221"/>
            </a:xfrm>
            <a:prstGeom prst="line">
              <a:avLst/>
            </a:prstGeom>
            <a:noFill/>
            <a:ln w="38100">
              <a:solidFill>
                <a:srgbClr val="990099"/>
              </a:solidFill>
              <a:prstDash val="dash"/>
              <a:round/>
              <a:headEnd/>
              <a:tailEnd/>
            </a:ln>
            <a:effectLst/>
          </p:spPr>
          <p:txBody>
            <a:bodyPr anchor="ctr"/>
            <a:lstStyle/>
            <a:p>
              <a:endParaRPr lang="en-US"/>
            </a:p>
          </p:txBody>
        </p:sp>
        <p:sp>
          <p:nvSpPr>
            <p:cNvPr id="1623081" name="Line 41"/>
            <p:cNvSpPr>
              <a:spLocks noChangeShapeType="1"/>
            </p:cNvSpPr>
            <p:nvPr/>
          </p:nvSpPr>
          <p:spPr bwMode="auto">
            <a:xfrm>
              <a:off x="672" y="1074"/>
              <a:ext cx="4146" cy="0"/>
            </a:xfrm>
            <a:prstGeom prst="line">
              <a:avLst/>
            </a:prstGeom>
            <a:noFill/>
            <a:ln w="9525">
              <a:solidFill>
                <a:srgbClr val="990099"/>
              </a:solidFill>
              <a:round/>
              <a:headEnd/>
              <a:tailEnd/>
            </a:ln>
            <a:effectLst/>
          </p:spPr>
          <p:txBody>
            <a:bodyPr anchor="ctr"/>
            <a:lstStyle/>
            <a:p>
              <a:endParaRPr lang="en-US"/>
            </a:p>
          </p:txBody>
        </p:sp>
        <p:sp>
          <p:nvSpPr>
            <p:cNvPr id="1623082" name="Rectangle 42"/>
            <p:cNvSpPr>
              <a:spLocks noChangeArrowheads="1"/>
            </p:cNvSpPr>
            <p:nvPr/>
          </p:nvSpPr>
          <p:spPr bwMode="auto">
            <a:xfrm>
              <a:off x="1105" y="3552"/>
              <a:ext cx="288" cy="102"/>
            </a:xfrm>
            <a:prstGeom prst="rect">
              <a:avLst/>
            </a:prstGeom>
            <a:noFill/>
            <a:ln w="9525">
              <a:noFill/>
              <a:miter lim="800000"/>
              <a:headEnd/>
              <a:tailEnd/>
            </a:ln>
          </p:spPr>
          <p:txBody>
            <a:bodyPr wrap="none" lIns="0" tIns="0" rIns="0" bIns="0">
              <a:spAutoFit/>
            </a:bodyPr>
            <a:lstStyle/>
            <a:p>
              <a:pPr marL="342900" indent="-342900" algn="l" eaLnBrk="0" hangingPunct="0">
                <a:spcAft>
                  <a:spcPts val="200"/>
                </a:spcAft>
                <a:buFont typeface="Monotype Sorts" pitchFamily="2" charset="2"/>
                <a:buNone/>
              </a:pPr>
              <a:r>
                <a:rPr lang="en-US" sz="1000">
                  <a:solidFill>
                    <a:srgbClr val="000000"/>
                  </a:solidFill>
                  <a:latin typeface="Tahoma" pitchFamily="34" charset="0"/>
                  <a:cs typeface="Times New Roman" pitchFamily="18" charset="0"/>
                </a:rPr>
                <a:t>Military </a:t>
              </a:r>
              <a:endParaRPr lang="en-US" sz="900">
                <a:cs typeface="Times New Roman" pitchFamily="18" charset="0"/>
              </a:endParaRPr>
            </a:p>
          </p:txBody>
        </p:sp>
        <p:sp>
          <p:nvSpPr>
            <p:cNvPr id="1623083" name="AutoShape 43"/>
            <p:cNvSpPr>
              <a:spLocks noChangeArrowheads="1"/>
            </p:cNvSpPr>
            <p:nvPr/>
          </p:nvSpPr>
          <p:spPr bwMode="auto">
            <a:xfrm>
              <a:off x="720" y="3936"/>
              <a:ext cx="1344" cy="24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CCFFCC"/>
            </a:solidFill>
            <a:ln w="12700" algn="ctr">
              <a:solidFill>
                <a:schemeClr val="tx1"/>
              </a:solidFill>
              <a:miter lim="800000"/>
              <a:headEnd/>
              <a:tailEnd/>
            </a:ln>
            <a:effectLst/>
          </p:spPr>
          <p:txBody>
            <a:bodyPr lIns="92075" tIns="0" rIns="92075" bIns="0" anchor="ctr">
              <a:spAutoFit/>
            </a:bodyPr>
            <a:lstStyle/>
            <a:p>
              <a:endParaRPr lang="en-US"/>
            </a:p>
          </p:txBody>
        </p:sp>
        <p:sp>
          <p:nvSpPr>
            <p:cNvPr id="1623084" name="AutoShape 44"/>
            <p:cNvSpPr>
              <a:spLocks noChangeArrowheads="1"/>
            </p:cNvSpPr>
            <p:nvPr/>
          </p:nvSpPr>
          <p:spPr bwMode="auto">
            <a:xfrm>
              <a:off x="2256" y="3936"/>
              <a:ext cx="1200" cy="24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12700" algn="ctr">
              <a:solidFill>
                <a:schemeClr val="tx1"/>
              </a:solidFill>
              <a:miter lim="800000"/>
              <a:headEnd/>
              <a:tailEnd/>
            </a:ln>
            <a:effectLst/>
          </p:spPr>
          <p:txBody>
            <a:bodyPr lIns="92075" tIns="0" rIns="92075" bIns="0" anchor="ctr">
              <a:spAutoFit/>
            </a:bodyPr>
            <a:lstStyle/>
            <a:p>
              <a:endParaRPr lang="en-US"/>
            </a:p>
          </p:txBody>
        </p:sp>
        <p:sp>
          <p:nvSpPr>
            <p:cNvPr id="1623085" name="AutoShape 45"/>
            <p:cNvSpPr>
              <a:spLocks noChangeArrowheads="1"/>
            </p:cNvSpPr>
            <p:nvPr/>
          </p:nvSpPr>
          <p:spPr bwMode="auto">
            <a:xfrm>
              <a:off x="3600" y="3936"/>
              <a:ext cx="1248" cy="24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99CCFF"/>
            </a:solidFill>
            <a:ln w="12700" algn="ctr">
              <a:solidFill>
                <a:schemeClr val="tx1"/>
              </a:solidFill>
              <a:miter lim="800000"/>
              <a:headEnd/>
              <a:tailEnd/>
            </a:ln>
            <a:effectLst/>
          </p:spPr>
          <p:txBody>
            <a:bodyPr lIns="92075" tIns="0" rIns="92075" bIns="0" anchor="ctr">
              <a:spAutoFit/>
            </a:bodyPr>
            <a:lstStyle/>
            <a:p>
              <a:endParaRPr lang="en-US"/>
            </a:p>
          </p:txBody>
        </p:sp>
      </p:grpSp>
      <p:sp>
        <p:nvSpPr>
          <p:cNvPr id="1623086" name="Text Box 46"/>
          <p:cNvSpPr txBox="1">
            <a:spLocks noChangeArrowheads="1"/>
          </p:cNvSpPr>
          <p:nvPr/>
        </p:nvSpPr>
        <p:spPr bwMode="auto">
          <a:xfrm>
            <a:off x="6781800" y="2133600"/>
            <a:ext cx="2133600" cy="4645025"/>
          </a:xfrm>
          <a:prstGeom prst="rect">
            <a:avLst/>
          </a:prstGeom>
          <a:noFill/>
          <a:ln w="12700" algn="ctr">
            <a:noFill/>
            <a:miter lim="800000"/>
            <a:headEnd/>
            <a:tailEnd/>
          </a:ln>
          <a:effectLst/>
        </p:spPr>
        <p:txBody>
          <a:bodyPr lIns="92075" tIns="0" rIns="92075" bIns="0">
            <a:spAutoFit/>
          </a:bodyPr>
          <a:lstStyle/>
          <a:p>
            <a:pPr marL="176213" indent="-176213" algn="l">
              <a:buFontTx/>
              <a:buChar char="•"/>
            </a:pPr>
            <a:r>
              <a:rPr lang="en-US" sz="1600"/>
              <a:t>First step of the Cost Model is to define how the various cost objects will be utilized</a:t>
            </a:r>
          </a:p>
          <a:p>
            <a:pPr marL="176213" indent="-176213" algn="l">
              <a:buFontTx/>
              <a:buChar char="•"/>
            </a:pPr>
            <a:endParaRPr lang="en-US" sz="1600"/>
          </a:p>
          <a:p>
            <a:pPr marL="176213" indent="-176213" algn="l">
              <a:buFontTx/>
              <a:buChar char="•"/>
            </a:pPr>
            <a:r>
              <a:rPr lang="en-US" sz="1600"/>
              <a:t>Then the relationships between the cost objects have to be analyzed and modeled.  The relationships are reflected in the assignments and  allocations defined</a:t>
            </a:r>
          </a:p>
          <a:p>
            <a:pPr marL="176213" indent="-176213" algn="l">
              <a:buFontTx/>
              <a:buChar char="•"/>
            </a:pPr>
            <a:endParaRPr lang="en-US" sz="1600"/>
          </a:p>
          <a:p>
            <a:pPr marL="176213" indent="-176213" algn="l">
              <a:buFontTx/>
              <a:buChar char="•"/>
            </a:pPr>
            <a:endParaRPr lang="en-US" sz="1600"/>
          </a:p>
        </p:txBody>
      </p:sp>
      <p:grpSp>
        <p:nvGrpSpPr>
          <p:cNvPr id="1623121" name="Group 81"/>
          <p:cNvGrpSpPr>
            <a:grpSpLocks/>
          </p:cNvGrpSpPr>
          <p:nvPr/>
        </p:nvGrpSpPr>
        <p:grpSpPr bwMode="auto">
          <a:xfrm>
            <a:off x="2819400" y="2538413"/>
            <a:ext cx="3735388" cy="3314700"/>
            <a:chOff x="1776" y="1599"/>
            <a:chExt cx="2353" cy="2088"/>
          </a:xfrm>
        </p:grpSpPr>
        <p:cxnSp>
          <p:nvCxnSpPr>
            <p:cNvPr id="1623118" name="AutoShape 78"/>
            <p:cNvCxnSpPr>
              <a:cxnSpLocks noChangeShapeType="1"/>
              <a:stCxn id="1623074" idx="3"/>
              <a:endCxn id="1623075" idx="3"/>
            </p:cNvCxnSpPr>
            <p:nvPr/>
          </p:nvCxnSpPr>
          <p:spPr bwMode="auto">
            <a:xfrm>
              <a:off x="4125" y="1689"/>
              <a:ext cx="1" cy="699"/>
            </a:xfrm>
            <a:prstGeom prst="curvedConnector3">
              <a:avLst>
                <a:gd name="adj1" fmla="val 24800000"/>
              </a:avLst>
            </a:prstGeom>
            <a:noFill/>
            <a:ln w="28575">
              <a:solidFill>
                <a:srgbClr val="990099"/>
              </a:solidFill>
              <a:round/>
              <a:headEnd type="triangle" w="med" len="med"/>
              <a:tailEnd/>
            </a:ln>
            <a:effectLst/>
          </p:spPr>
        </p:cxnSp>
        <p:grpSp>
          <p:nvGrpSpPr>
            <p:cNvPr id="1623120" name="Group 80"/>
            <p:cNvGrpSpPr>
              <a:grpSpLocks/>
            </p:cNvGrpSpPr>
            <p:nvPr/>
          </p:nvGrpSpPr>
          <p:grpSpPr bwMode="auto">
            <a:xfrm>
              <a:off x="1776" y="1599"/>
              <a:ext cx="2353" cy="2088"/>
              <a:chOff x="1776" y="1599"/>
              <a:chExt cx="2353" cy="2088"/>
            </a:xfrm>
          </p:grpSpPr>
          <p:grpSp>
            <p:nvGrpSpPr>
              <p:cNvPr id="1623088" name="Group 48"/>
              <p:cNvGrpSpPr>
                <a:grpSpLocks/>
              </p:cNvGrpSpPr>
              <p:nvPr/>
            </p:nvGrpSpPr>
            <p:grpSpPr bwMode="auto">
              <a:xfrm>
                <a:off x="1776" y="1599"/>
                <a:ext cx="1880" cy="2088"/>
                <a:chOff x="2104" y="1743"/>
                <a:chExt cx="2005" cy="2146"/>
              </a:xfrm>
            </p:grpSpPr>
            <p:grpSp>
              <p:nvGrpSpPr>
                <p:cNvPr id="1623089" name="Group 49"/>
                <p:cNvGrpSpPr>
                  <a:grpSpLocks/>
                </p:cNvGrpSpPr>
                <p:nvPr/>
              </p:nvGrpSpPr>
              <p:grpSpPr bwMode="auto">
                <a:xfrm>
                  <a:off x="2104" y="1743"/>
                  <a:ext cx="534" cy="2146"/>
                  <a:chOff x="2104" y="1743"/>
                  <a:chExt cx="534" cy="2146"/>
                </a:xfrm>
              </p:grpSpPr>
              <p:sp>
                <p:nvSpPr>
                  <p:cNvPr id="1623090" name="Line 50"/>
                  <p:cNvSpPr>
                    <a:spLocks noChangeShapeType="1"/>
                  </p:cNvSpPr>
                  <p:nvPr/>
                </p:nvSpPr>
                <p:spPr bwMode="blackWhite">
                  <a:xfrm>
                    <a:off x="2108" y="2865"/>
                    <a:ext cx="70" cy="0"/>
                  </a:xfrm>
                  <a:prstGeom prst="line">
                    <a:avLst/>
                  </a:prstGeom>
                  <a:noFill/>
                  <a:ln w="12700">
                    <a:solidFill>
                      <a:schemeClr val="tx1"/>
                    </a:solidFill>
                    <a:round/>
                    <a:headEnd/>
                    <a:tailEnd/>
                  </a:ln>
                  <a:effectLst/>
                </p:spPr>
                <p:txBody>
                  <a:bodyPr lIns="92075" tIns="46038" rIns="92075" bIns="46038"/>
                  <a:lstStyle/>
                  <a:p>
                    <a:endParaRPr lang="en-US"/>
                  </a:p>
                </p:txBody>
              </p:sp>
              <p:sp>
                <p:nvSpPr>
                  <p:cNvPr id="1623091" name="Line 51"/>
                  <p:cNvSpPr>
                    <a:spLocks noChangeShapeType="1"/>
                  </p:cNvSpPr>
                  <p:nvPr/>
                </p:nvSpPr>
                <p:spPr bwMode="blackWhite">
                  <a:xfrm flipV="1">
                    <a:off x="2111" y="3345"/>
                    <a:ext cx="63" cy="4"/>
                  </a:xfrm>
                  <a:prstGeom prst="line">
                    <a:avLst/>
                  </a:prstGeom>
                  <a:noFill/>
                  <a:ln w="12700">
                    <a:solidFill>
                      <a:schemeClr val="tx1"/>
                    </a:solidFill>
                    <a:round/>
                    <a:headEnd/>
                    <a:tailEnd/>
                  </a:ln>
                  <a:effectLst/>
                </p:spPr>
                <p:txBody>
                  <a:bodyPr lIns="92075" tIns="46038" rIns="92075" bIns="46038"/>
                  <a:lstStyle/>
                  <a:p>
                    <a:endParaRPr lang="en-US"/>
                  </a:p>
                </p:txBody>
              </p:sp>
              <p:sp>
                <p:nvSpPr>
                  <p:cNvPr id="1623092" name="Line 52"/>
                  <p:cNvSpPr>
                    <a:spLocks noChangeShapeType="1"/>
                  </p:cNvSpPr>
                  <p:nvPr/>
                </p:nvSpPr>
                <p:spPr bwMode="auto">
                  <a:xfrm>
                    <a:off x="2104" y="3865"/>
                    <a:ext cx="43" cy="0"/>
                  </a:xfrm>
                  <a:prstGeom prst="line">
                    <a:avLst/>
                  </a:prstGeom>
                  <a:noFill/>
                  <a:ln w="9525">
                    <a:solidFill>
                      <a:schemeClr val="tx1"/>
                    </a:solidFill>
                    <a:round/>
                    <a:headEnd/>
                    <a:tailEnd/>
                  </a:ln>
                  <a:effectLst/>
                </p:spPr>
                <p:txBody>
                  <a:bodyPr anchor="ctr"/>
                  <a:lstStyle/>
                  <a:p>
                    <a:endParaRPr lang="en-US"/>
                  </a:p>
                </p:txBody>
              </p:sp>
              <p:grpSp>
                <p:nvGrpSpPr>
                  <p:cNvPr id="1623093" name="Group 53"/>
                  <p:cNvGrpSpPr>
                    <a:grpSpLocks/>
                  </p:cNvGrpSpPr>
                  <p:nvPr/>
                </p:nvGrpSpPr>
                <p:grpSpPr bwMode="auto">
                  <a:xfrm>
                    <a:off x="2336" y="1743"/>
                    <a:ext cx="302" cy="2146"/>
                    <a:chOff x="1544" y="1500"/>
                    <a:chExt cx="344" cy="2464"/>
                  </a:xfrm>
                </p:grpSpPr>
                <p:sp>
                  <p:nvSpPr>
                    <p:cNvPr id="1623094" name="Line 54"/>
                    <p:cNvSpPr>
                      <a:spLocks noChangeShapeType="1"/>
                    </p:cNvSpPr>
                    <p:nvPr/>
                  </p:nvSpPr>
                  <p:spPr bwMode="blackWhite">
                    <a:xfrm>
                      <a:off x="1552" y="1504"/>
                      <a:ext cx="336" cy="0"/>
                    </a:xfrm>
                    <a:prstGeom prst="line">
                      <a:avLst/>
                    </a:prstGeom>
                    <a:noFill/>
                    <a:ln w="12700">
                      <a:solidFill>
                        <a:schemeClr val="tx1"/>
                      </a:solidFill>
                      <a:round/>
                      <a:headEnd/>
                      <a:tailEnd type="triangle" w="med" len="med"/>
                    </a:ln>
                    <a:effectLst/>
                  </p:spPr>
                  <p:txBody>
                    <a:bodyPr lIns="92075" tIns="46038" rIns="92075" bIns="46038"/>
                    <a:lstStyle/>
                    <a:p>
                      <a:endParaRPr lang="en-US"/>
                    </a:p>
                  </p:txBody>
                </p:sp>
                <p:sp>
                  <p:nvSpPr>
                    <p:cNvPr id="1623095" name="Line 55"/>
                    <p:cNvSpPr>
                      <a:spLocks noChangeShapeType="1"/>
                    </p:cNvSpPr>
                    <p:nvPr/>
                  </p:nvSpPr>
                  <p:spPr bwMode="blackWhite">
                    <a:xfrm>
                      <a:off x="1552" y="2000"/>
                      <a:ext cx="336" cy="0"/>
                    </a:xfrm>
                    <a:prstGeom prst="line">
                      <a:avLst/>
                    </a:prstGeom>
                    <a:noFill/>
                    <a:ln w="12700">
                      <a:solidFill>
                        <a:schemeClr val="tx1"/>
                      </a:solidFill>
                      <a:round/>
                      <a:headEnd/>
                      <a:tailEnd type="triangle" w="med" len="med"/>
                    </a:ln>
                    <a:effectLst/>
                  </p:spPr>
                  <p:txBody>
                    <a:bodyPr lIns="92075" tIns="46038" rIns="92075" bIns="46038"/>
                    <a:lstStyle/>
                    <a:p>
                      <a:endParaRPr lang="en-US"/>
                    </a:p>
                  </p:txBody>
                </p:sp>
                <p:sp>
                  <p:nvSpPr>
                    <p:cNvPr id="1623096" name="Line 56"/>
                    <p:cNvSpPr>
                      <a:spLocks noChangeShapeType="1"/>
                    </p:cNvSpPr>
                    <p:nvPr/>
                  </p:nvSpPr>
                  <p:spPr bwMode="blackWhite">
                    <a:xfrm>
                      <a:off x="1552" y="2472"/>
                      <a:ext cx="336" cy="0"/>
                    </a:xfrm>
                    <a:prstGeom prst="line">
                      <a:avLst/>
                    </a:prstGeom>
                    <a:noFill/>
                    <a:ln w="12700">
                      <a:solidFill>
                        <a:schemeClr val="tx1"/>
                      </a:solidFill>
                      <a:round/>
                      <a:headEnd/>
                      <a:tailEnd type="triangle" w="med" len="med"/>
                    </a:ln>
                    <a:effectLst/>
                  </p:spPr>
                  <p:txBody>
                    <a:bodyPr lIns="92075" tIns="46038" rIns="92075" bIns="46038"/>
                    <a:lstStyle/>
                    <a:p>
                      <a:endParaRPr lang="en-US"/>
                    </a:p>
                  </p:txBody>
                </p:sp>
                <p:sp>
                  <p:nvSpPr>
                    <p:cNvPr id="1623097" name="Line 57"/>
                    <p:cNvSpPr>
                      <a:spLocks noChangeShapeType="1"/>
                    </p:cNvSpPr>
                    <p:nvPr/>
                  </p:nvSpPr>
                  <p:spPr bwMode="blackWhite">
                    <a:xfrm>
                      <a:off x="1552" y="2976"/>
                      <a:ext cx="336" cy="0"/>
                    </a:xfrm>
                    <a:prstGeom prst="line">
                      <a:avLst/>
                    </a:prstGeom>
                    <a:noFill/>
                    <a:ln w="12700">
                      <a:solidFill>
                        <a:schemeClr val="tx1"/>
                      </a:solidFill>
                      <a:round/>
                      <a:headEnd/>
                      <a:tailEnd type="triangle" w="med" len="med"/>
                    </a:ln>
                    <a:effectLst/>
                  </p:spPr>
                  <p:txBody>
                    <a:bodyPr lIns="92075" tIns="46038" rIns="92075" bIns="46038"/>
                    <a:lstStyle/>
                    <a:p>
                      <a:endParaRPr lang="en-US"/>
                    </a:p>
                  </p:txBody>
                </p:sp>
                <p:sp>
                  <p:nvSpPr>
                    <p:cNvPr id="1623098" name="Line 58"/>
                    <p:cNvSpPr>
                      <a:spLocks noChangeShapeType="1"/>
                    </p:cNvSpPr>
                    <p:nvPr/>
                  </p:nvSpPr>
                  <p:spPr bwMode="blackWhite">
                    <a:xfrm>
                      <a:off x="1552" y="3464"/>
                      <a:ext cx="336" cy="0"/>
                    </a:xfrm>
                    <a:prstGeom prst="line">
                      <a:avLst/>
                    </a:prstGeom>
                    <a:noFill/>
                    <a:ln w="12700">
                      <a:solidFill>
                        <a:schemeClr val="tx1"/>
                      </a:solidFill>
                      <a:round/>
                      <a:headEnd/>
                      <a:tailEnd type="triangle" w="med" len="med"/>
                    </a:ln>
                    <a:effectLst/>
                  </p:spPr>
                  <p:txBody>
                    <a:bodyPr lIns="92075" tIns="46038" rIns="92075" bIns="46038"/>
                    <a:lstStyle/>
                    <a:p>
                      <a:endParaRPr lang="en-US"/>
                    </a:p>
                  </p:txBody>
                </p:sp>
                <p:sp>
                  <p:nvSpPr>
                    <p:cNvPr id="1623099" name="Line 59"/>
                    <p:cNvSpPr>
                      <a:spLocks noChangeShapeType="1"/>
                    </p:cNvSpPr>
                    <p:nvPr/>
                  </p:nvSpPr>
                  <p:spPr bwMode="blackWhite">
                    <a:xfrm>
                      <a:off x="1548" y="3960"/>
                      <a:ext cx="336" cy="0"/>
                    </a:xfrm>
                    <a:prstGeom prst="line">
                      <a:avLst/>
                    </a:prstGeom>
                    <a:noFill/>
                    <a:ln w="12700">
                      <a:solidFill>
                        <a:schemeClr val="tx1"/>
                      </a:solidFill>
                      <a:round/>
                      <a:headEnd/>
                      <a:tailEnd type="triangle" w="med" len="med"/>
                    </a:ln>
                    <a:effectLst/>
                  </p:spPr>
                  <p:txBody>
                    <a:bodyPr lIns="92075" tIns="46038" rIns="92075" bIns="46038"/>
                    <a:lstStyle/>
                    <a:p>
                      <a:endParaRPr lang="en-US"/>
                    </a:p>
                  </p:txBody>
                </p:sp>
                <p:sp>
                  <p:nvSpPr>
                    <p:cNvPr id="1623100" name="Line 60"/>
                    <p:cNvSpPr>
                      <a:spLocks noChangeShapeType="1"/>
                    </p:cNvSpPr>
                    <p:nvPr/>
                  </p:nvSpPr>
                  <p:spPr bwMode="blackWhite">
                    <a:xfrm flipH="1">
                      <a:off x="1544" y="1500"/>
                      <a:ext cx="4" cy="2464"/>
                    </a:xfrm>
                    <a:prstGeom prst="line">
                      <a:avLst/>
                    </a:prstGeom>
                    <a:noFill/>
                    <a:ln w="12700">
                      <a:solidFill>
                        <a:schemeClr val="tx1"/>
                      </a:solidFill>
                      <a:round/>
                      <a:headEnd/>
                      <a:tailEnd/>
                    </a:ln>
                    <a:effectLst/>
                  </p:spPr>
                  <p:txBody>
                    <a:bodyPr lIns="92075" tIns="46038" rIns="92075" bIns="46038"/>
                    <a:lstStyle/>
                    <a:p>
                      <a:endParaRPr lang="en-US"/>
                    </a:p>
                  </p:txBody>
                </p:sp>
              </p:grpSp>
              <p:sp>
                <p:nvSpPr>
                  <p:cNvPr id="1623101" name="Line 61"/>
                  <p:cNvSpPr>
                    <a:spLocks noChangeShapeType="1"/>
                  </p:cNvSpPr>
                  <p:nvPr/>
                </p:nvSpPr>
                <p:spPr bwMode="blackWhite">
                  <a:xfrm flipH="1">
                    <a:off x="2182" y="2861"/>
                    <a:ext cx="7" cy="1004"/>
                  </a:xfrm>
                  <a:prstGeom prst="line">
                    <a:avLst/>
                  </a:prstGeom>
                  <a:noFill/>
                  <a:ln w="12700">
                    <a:solidFill>
                      <a:schemeClr val="tx1"/>
                    </a:solidFill>
                    <a:round/>
                    <a:headEnd/>
                    <a:tailEnd/>
                  </a:ln>
                  <a:effectLst/>
                </p:spPr>
                <p:txBody>
                  <a:bodyPr lIns="92075" tIns="46038" rIns="92075" bIns="46038"/>
                  <a:lstStyle/>
                  <a:p>
                    <a:endParaRPr lang="en-US"/>
                  </a:p>
                </p:txBody>
              </p:sp>
              <p:sp>
                <p:nvSpPr>
                  <p:cNvPr id="1623102" name="Line 62"/>
                  <p:cNvSpPr>
                    <a:spLocks noChangeShapeType="1"/>
                  </p:cNvSpPr>
                  <p:nvPr/>
                </p:nvSpPr>
                <p:spPr bwMode="blackWhite">
                  <a:xfrm>
                    <a:off x="2178" y="3084"/>
                    <a:ext cx="151" cy="0"/>
                  </a:xfrm>
                  <a:prstGeom prst="line">
                    <a:avLst/>
                  </a:prstGeom>
                  <a:noFill/>
                  <a:ln w="12700">
                    <a:solidFill>
                      <a:schemeClr val="tx1"/>
                    </a:solidFill>
                    <a:round/>
                    <a:headEnd/>
                    <a:tailEnd/>
                  </a:ln>
                  <a:effectLst/>
                </p:spPr>
                <p:txBody>
                  <a:bodyPr lIns="92075" tIns="46038" rIns="92075" bIns="46038"/>
                  <a:lstStyle/>
                  <a:p>
                    <a:endParaRPr lang="en-US"/>
                  </a:p>
                </p:txBody>
              </p:sp>
            </p:grpSp>
            <p:grpSp>
              <p:nvGrpSpPr>
                <p:cNvPr id="1623103" name="Group 63"/>
                <p:cNvGrpSpPr>
                  <a:grpSpLocks/>
                </p:cNvGrpSpPr>
                <p:nvPr/>
              </p:nvGrpSpPr>
              <p:grpSpPr bwMode="auto">
                <a:xfrm>
                  <a:off x="3368" y="1774"/>
                  <a:ext cx="741" cy="2091"/>
                  <a:chOff x="3552" y="1488"/>
                  <a:chExt cx="845" cy="2400"/>
                </a:xfrm>
              </p:grpSpPr>
              <p:sp>
                <p:nvSpPr>
                  <p:cNvPr id="1623104" name="Line 64"/>
                  <p:cNvSpPr>
                    <a:spLocks noChangeShapeType="1"/>
                  </p:cNvSpPr>
                  <p:nvPr/>
                </p:nvSpPr>
                <p:spPr bwMode="blackWhite">
                  <a:xfrm>
                    <a:off x="3620" y="1948"/>
                    <a:ext cx="104" cy="0"/>
                  </a:xfrm>
                  <a:prstGeom prst="line">
                    <a:avLst/>
                  </a:prstGeom>
                  <a:noFill/>
                  <a:ln w="28575">
                    <a:solidFill>
                      <a:schemeClr val="hlink"/>
                    </a:solidFill>
                    <a:round/>
                    <a:headEnd/>
                    <a:tailEnd/>
                  </a:ln>
                  <a:effectLst/>
                </p:spPr>
                <p:txBody>
                  <a:bodyPr lIns="92075" tIns="46038" rIns="92075" bIns="46038"/>
                  <a:lstStyle/>
                  <a:p>
                    <a:endParaRPr lang="en-US"/>
                  </a:p>
                </p:txBody>
              </p:sp>
              <p:sp>
                <p:nvSpPr>
                  <p:cNvPr id="1623105" name="Line 65"/>
                  <p:cNvSpPr>
                    <a:spLocks noChangeShapeType="1"/>
                  </p:cNvSpPr>
                  <p:nvPr/>
                </p:nvSpPr>
                <p:spPr bwMode="blackWhite">
                  <a:xfrm flipV="1">
                    <a:off x="3624" y="2436"/>
                    <a:ext cx="64" cy="4"/>
                  </a:xfrm>
                  <a:prstGeom prst="line">
                    <a:avLst/>
                  </a:prstGeom>
                  <a:noFill/>
                  <a:ln w="12700">
                    <a:solidFill>
                      <a:schemeClr val="tx1"/>
                    </a:solidFill>
                    <a:round/>
                    <a:headEnd/>
                    <a:tailEnd/>
                  </a:ln>
                  <a:effectLst/>
                </p:spPr>
                <p:txBody>
                  <a:bodyPr lIns="92075" tIns="46038" rIns="92075" bIns="46038"/>
                  <a:lstStyle/>
                  <a:p>
                    <a:endParaRPr lang="en-US"/>
                  </a:p>
                </p:txBody>
              </p:sp>
              <p:sp>
                <p:nvSpPr>
                  <p:cNvPr id="1623106" name="Line 66"/>
                  <p:cNvSpPr>
                    <a:spLocks noChangeShapeType="1"/>
                  </p:cNvSpPr>
                  <p:nvPr/>
                </p:nvSpPr>
                <p:spPr bwMode="blackWhite">
                  <a:xfrm>
                    <a:off x="3648" y="2439"/>
                    <a:ext cx="264" cy="0"/>
                  </a:xfrm>
                  <a:prstGeom prst="line">
                    <a:avLst/>
                  </a:prstGeom>
                  <a:noFill/>
                  <a:ln w="28575">
                    <a:solidFill>
                      <a:schemeClr val="accent2"/>
                    </a:solidFill>
                    <a:round/>
                    <a:headEnd/>
                    <a:tailEnd/>
                  </a:ln>
                  <a:effectLst/>
                </p:spPr>
                <p:txBody>
                  <a:bodyPr lIns="92075" tIns="46038" rIns="92075" bIns="46038"/>
                  <a:lstStyle/>
                  <a:p>
                    <a:endParaRPr lang="en-US"/>
                  </a:p>
                </p:txBody>
              </p:sp>
              <p:sp>
                <p:nvSpPr>
                  <p:cNvPr id="1623107" name="Line 67"/>
                  <p:cNvSpPr>
                    <a:spLocks noChangeShapeType="1"/>
                  </p:cNvSpPr>
                  <p:nvPr/>
                </p:nvSpPr>
                <p:spPr bwMode="blackWhite">
                  <a:xfrm>
                    <a:off x="3904" y="1512"/>
                    <a:ext cx="490" cy="0"/>
                  </a:xfrm>
                  <a:prstGeom prst="line">
                    <a:avLst/>
                  </a:prstGeom>
                  <a:noFill/>
                  <a:ln w="28575">
                    <a:solidFill>
                      <a:schemeClr val="hlink"/>
                    </a:solidFill>
                    <a:round/>
                    <a:headEnd/>
                    <a:tailEnd type="triangle" w="med" len="med"/>
                  </a:ln>
                  <a:effectLst/>
                </p:spPr>
                <p:txBody>
                  <a:bodyPr lIns="92075" tIns="46038" rIns="92075" bIns="46038"/>
                  <a:lstStyle/>
                  <a:p>
                    <a:endParaRPr lang="en-US"/>
                  </a:p>
                </p:txBody>
              </p:sp>
              <p:sp>
                <p:nvSpPr>
                  <p:cNvPr id="1623108" name="Line 68"/>
                  <p:cNvSpPr>
                    <a:spLocks noChangeShapeType="1"/>
                  </p:cNvSpPr>
                  <p:nvPr/>
                </p:nvSpPr>
                <p:spPr bwMode="blackWhite">
                  <a:xfrm>
                    <a:off x="3907" y="1508"/>
                    <a:ext cx="0" cy="1772"/>
                  </a:xfrm>
                  <a:prstGeom prst="line">
                    <a:avLst/>
                  </a:prstGeom>
                  <a:noFill/>
                  <a:ln w="28575">
                    <a:solidFill>
                      <a:schemeClr val="hlink"/>
                    </a:solidFill>
                    <a:round/>
                    <a:headEnd/>
                    <a:tailEnd/>
                  </a:ln>
                  <a:effectLst/>
                </p:spPr>
                <p:txBody>
                  <a:bodyPr lIns="92075" tIns="46038" rIns="92075" bIns="46038"/>
                  <a:lstStyle/>
                  <a:p>
                    <a:endParaRPr lang="en-US"/>
                  </a:p>
                </p:txBody>
              </p:sp>
              <p:sp>
                <p:nvSpPr>
                  <p:cNvPr id="1623109" name="Line 69"/>
                  <p:cNvSpPr>
                    <a:spLocks noChangeShapeType="1"/>
                  </p:cNvSpPr>
                  <p:nvPr/>
                </p:nvSpPr>
                <p:spPr bwMode="blackWhite">
                  <a:xfrm>
                    <a:off x="3907" y="2436"/>
                    <a:ext cx="490" cy="0"/>
                  </a:xfrm>
                  <a:prstGeom prst="line">
                    <a:avLst/>
                  </a:prstGeom>
                  <a:noFill/>
                  <a:ln w="28575">
                    <a:solidFill>
                      <a:schemeClr val="accent2"/>
                    </a:solidFill>
                    <a:round/>
                    <a:headEnd/>
                    <a:tailEnd type="triangle" w="med" len="med"/>
                  </a:ln>
                  <a:effectLst/>
                </p:spPr>
                <p:txBody>
                  <a:bodyPr lIns="92075" tIns="46038" rIns="92075" bIns="46038"/>
                  <a:lstStyle/>
                  <a:p>
                    <a:endParaRPr lang="en-US"/>
                  </a:p>
                </p:txBody>
              </p:sp>
              <p:sp>
                <p:nvSpPr>
                  <p:cNvPr id="1623110" name="Line 70"/>
                  <p:cNvSpPr>
                    <a:spLocks noChangeShapeType="1"/>
                  </p:cNvSpPr>
                  <p:nvPr/>
                </p:nvSpPr>
                <p:spPr bwMode="blackWhite">
                  <a:xfrm>
                    <a:off x="3907" y="3280"/>
                    <a:ext cx="490" cy="0"/>
                  </a:xfrm>
                  <a:prstGeom prst="line">
                    <a:avLst/>
                  </a:prstGeom>
                  <a:noFill/>
                  <a:ln w="28575">
                    <a:solidFill>
                      <a:schemeClr val="hlink"/>
                    </a:solidFill>
                    <a:round/>
                    <a:headEnd/>
                    <a:tailEnd type="triangle" w="med" len="med"/>
                  </a:ln>
                  <a:effectLst/>
                </p:spPr>
                <p:txBody>
                  <a:bodyPr lIns="92075" tIns="46038" rIns="92075" bIns="46038"/>
                  <a:lstStyle/>
                  <a:p>
                    <a:endParaRPr lang="en-US"/>
                  </a:p>
                </p:txBody>
              </p:sp>
              <p:sp>
                <p:nvSpPr>
                  <p:cNvPr id="1623111" name="Line 71"/>
                  <p:cNvSpPr>
                    <a:spLocks noChangeShapeType="1"/>
                  </p:cNvSpPr>
                  <p:nvPr/>
                </p:nvSpPr>
                <p:spPr bwMode="blackWhite">
                  <a:xfrm>
                    <a:off x="3600" y="1488"/>
                    <a:ext cx="144" cy="0"/>
                  </a:xfrm>
                  <a:prstGeom prst="line">
                    <a:avLst/>
                  </a:prstGeom>
                  <a:noFill/>
                  <a:ln w="28575">
                    <a:solidFill>
                      <a:schemeClr val="hlink"/>
                    </a:solidFill>
                    <a:round/>
                    <a:headEnd/>
                    <a:tailEnd/>
                  </a:ln>
                  <a:effectLst/>
                </p:spPr>
                <p:txBody>
                  <a:bodyPr lIns="92075" tIns="46038" rIns="92075" bIns="46038"/>
                  <a:lstStyle/>
                  <a:p>
                    <a:endParaRPr lang="en-US"/>
                  </a:p>
                </p:txBody>
              </p:sp>
              <p:sp>
                <p:nvSpPr>
                  <p:cNvPr id="1623112" name="Line 72"/>
                  <p:cNvSpPr>
                    <a:spLocks noChangeShapeType="1"/>
                  </p:cNvSpPr>
                  <p:nvPr/>
                </p:nvSpPr>
                <p:spPr bwMode="blackWhite">
                  <a:xfrm>
                    <a:off x="3600" y="3888"/>
                    <a:ext cx="144" cy="0"/>
                  </a:xfrm>
                  <a:prstGeom prst="line">
                    <a:avLst/>
                  </a:prstGeom>
                  <a:noFill/>
                  <a:ln w="28575">
                    <a:solidFill>
                      <a:schemeClr val="hlink"/>
                    </a:solidFill>
                    <a:round/>
                    <a:headEnd/>
                    <a:tailEnd/>
                  </a:ln>
                  <a:effectLst/>
                </p:spPr>
                <p:txBody>
                  <a:bodyPr lIns="92075" tIns="46038" rIns="92075" bIns="46038"/>
                  <a:lstStyle/>
                  <a:p>
                    <a:endParaRPr lang="en-US"/>
                  </a:p>
                </p:txBody>
              </p:sp>
              <p:sp>
                <p:nvSpPr>
                  <p:cNvPr id="1623113" name="Line 73"/>
                  <p:cNvSpPr>
                    <a:spLocks noChangeShapeType="1"/>
                  </p:cNvSpPr>
                  <p:nvPr/>
                </p:nvSpPr>
                <p:spPr bwMode="blackWhite">
                  <a:xfrm>
                    <a:off x="3600" y="3408"/>
                    <a:ext cx="144" cy="0"/>
                  </a:xfrm>
                  <a:prstGeom prst="line">
                    <a:avLst/>
                  </a:prstGeom>
                  <a:noFill/>
                  <a:ln w="28575">
                    <a:solidFill>
                      <a:schemeClr val="hlink"/>
                    </a:solidFill>
                    <a:round/>
                    <a:headEnd/>
                    <a:tailEnd/>
                  </a:ln>
                  <a:effectLst/>
                </p:spPr>
                <p:txBody>
                  <a:bodyPr lIns="92075" tIns="46038" rIns="92075" bIns="46038"/>
                  <a:lstStyle/>
                  <a:p>
                    <a:endParaRPr lang="en-US"/>
                  </a:p>
                </p:txBody>
              </p:sp>
              <p:sp>
                <p:nvSpPr>
                  <p:cNvPr id="1623114" name="Line 74"/>
                  <p:cNvSpPr>
                    <a:spLocks noChangeShapeType="1"/>
                  </p:cNvSpPr>
                  <p:nvPr/>
                </p:nvSpPr>
                <p:spPr bwMode="blackWhite">
                  <a:xfrm>
                    <a:off x="3552" y="3456"/>
                    <a:ext cx="288" cy="0"/>
                  </a:xfrm>
                  <a:prstGeom prst="line">
                    <a:avLst/>
                  </a:prstGeom>
                  <a:noFill/>
                  <a:ln w="28575">
                    <a:solidFill>
                      <a:schemeClr val="accent2"/>
                    </a:solidFill>
                    <a:round/>
                    <a:headEnd/>
                    <a:tailEnd/>
                  </a:ln>
                  <a:effectLst/>
                </p:spPr>
                <p:txBody>
                  <a:bodyPr lIns="92075" tIns="46038" rIns="92075" bIns="46038"/>
                  <a:lstStyle/>
                  <a:p>
                    <a:endParaRPr lang="en-US"/>
                  </a:p>
                </p:txBody>
              </p:sp>
              <p:sp>
                <p:nvSpPr>
                  <p:cNvPr id="1623115" name="Line 75"/>
                  <p:cNvSpPr>
                    <a:spLocks noChangeShapeType="1"/>
                  </p:cNvSpPr>
                  <p:nvPr/>
                </p:nvSpPr>
                <p:spPr bwMode="blackWhite">
                  <a:xfrm>
                    <a:off x="3744" y="1488"/>
                    <a:ext cx="0" cy="2400"/>
                  </a:xfrm>
                  <a:prstGeom prst="line">
                    <a:avLst/>
                  </a:prstGeom>
                  <a:noFill/>
                  <a:ln w="28575">
                    <a:solidFill>
                      <a:schemeClr val="hlink"/>
                    </a:solidFill>
                    <a:round/>
                    <a:headEnd/>
                    <a:tailEnd/>
                  </a:ln>
                  <a:effectLst/>
                </p:spPr>
                <p:txBody>
                  <a:bodyPr lIns="92075" tIns="46038" rIns="92075" bIns="46038"/>
                  <a:lstStyle/>
                  <a:p>
                    <a:endParaRPr lang="en-US"/>
                  </a:p>
                </p:txBody>
              </p:sp>
              <p:sp>
                <p:nvSpPr>
                  <p:cNvPr id="1623116" name="Line 76"/>
                  <p:cNvSpPr>
                    <a:spLocks noChangeShapeType="1"/>
                  </p:cNvSpPr>
                  <p:nvPr/>
                </p:nvSpPr>
                <p:spPr bwMode="blackWhite">
                  <a:xfrm>
                    <a:off x="3600" y="2928"/>
                    <a:ext cx="144" cy="0"/>
                  </a:xfrm>
                  <a:prstGeom prst="line">
                    <a:avLst/>
                  </a:prstGeom>
                  <a:noFill/>
                  <a:ln w="28575">
                    <a:solidFill>
                      <a:schemeClr val="hlink"/>
                    </a:solidFill>
                    <a:round/>
                    <a:headEnd/>
                    <a:tailEnd/>
                  </a:ln>
                  <a:effectLst/>
                </p:spPr>
                <p:txBody>
                  <a:bodyPr lIns="92075" tIns="46038" rIns="92075" bIns="46038"/>
                  <a:lstStyle/>
                  <a:p>
                    <a:endParaRPr lang="en-US"/>
                  </a:p>
                </p:txBody>
              </p:sp>
              <p:sp>
                <p:nvSpPr>
                  <p:cNvPr id="1623117" name="Line 77"/>
                  <p:cNvSpPr>
                    <a:spLocks noChangeShapeType="1"/>
                  </p:cNvSpPr>
                  <p:nvPr/>
                </p:nvSpPr>
                <p:spPr bwMode="blackWhite">
                  <a:xfrm flipH="1">
                    <a:off x="3840" y="2448"/>
                    <a:ext cx="0" cy="1008"/>
                  </a:xfrm>
                  <a:prstGeom prst="line">
                    <a:avLst/>
                  </a:prstGeom>
                  <a:noFill/>
                  <a:ln w="28575">
                    <a:solidFill>
                      <a:srgbClr val="000099"/>
                    </a:solidFill>
                    <a:round/>
                    <a:headEnd/>
                    <a:tailEnd/>
                  </a:ln>
                  <a:effectLst/>
                </p:spPr>
                <p:txBody>
                  <a:bodyPr lIns="92075" tIns="46038" rIns="92075" bIns="46038"/>
                  <a:lstStyle/>
                  <a:p>
                    <a:endParaRPr lang="en-US"/>
                  </a:p>
                </p:txBody>
              </p:sp>
            </p:grpSp>
          </p:grpSp>
          <p:cxnSp>
            <p:nvCxnSpPr>
              <p:cNvPr id="1623119" name="AutoShape 79"/>
              <p:cNvCxnSpPr>
                <a:cxnSpLocks noChangeShapeType="1"/>
              </p:cNvCxnSpPr>
              <p:nvPr/>
            </p:nvCxnSpPr>
            <p:spPr bwMode="auto">
              <a:xfrm>
                <a:off x="4128" y="2400"/>
                <a:ext cx="1" cy="699"/>
              </a:xfrm>
              <a:prstGeom prst="curvedConnector3">
                <a:avLst>
                  <a:gd name="adj1" fmla="val 24800000"/>
                </a:avLst>
              </a:prstGeom>
              <a:noFill/>
              <a:ln w="28575">
                <a:solidFill>
                  <a:srgbClr val="990099"/>
                </a:solidFill>
                <a:round/>
                <a:headEnd/>
                <a:tailEnd type="triangle" w="med" len="med"/>
              </a:ln>
              <a:effectLst/>
            </p:spPr>
          </p:cxnSp>
        </p:grpSp>
      </p:grpSp>
      <p:sp>
        <p:nvSpPr>
          <p:cNvPr id="1623122" name="Text Box 82"/>
          <p:cNvSpPr txBox="1">
            <a:spLocks noChangeArrowheads="1"/>
          </p:cNvSpPr>
          <p:nvPr/>
        </p:nvSpPr>
        <p:spPr bwMode="auto">
          <a:xfrm>
            <a:off x="228600" y="6477000"/>
            <a:ext cx="798513" cy="182563"/>
          </a:xfrm>
          <a:prstGeom prst="rect">
            <a:avLst/>
          </a:prstGeom>
          <a:noFill/>
          <a:ln w="12700" algn="ctr">
            <a:noFill/>
            <a:miter lim="800000"/>
            <a:headEnd/>
            <a:tailEnd/>
          </a:ln>
          <a:effectLst/>
        </p:spPr>
        <p:txBody>
          <a:bodyPr wrap="none" lIns="92075" tIns="0" rIns="92075" bIns="0">
            <a:spAutoFit/>
          </a:bodyPr>
          <a:lstStyle/>
          <a:p>
            <a:r>
              <a:rPr lang="en-US" sz="1200"/>
              <a:t>D3L1_p4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623121"/>
                                        </p:tgtEl>
                                        <p:attrNameLst>
                                          <p:attrName>style.visibility</p:attrName>
                                        </p:attrNameLst>
                                      </p:cBhvr>
                                      <p:to>
                                        <p:strVal val="visible"/>
                                      </p:to>
                                    </p:set>
                                    <p:anim calcmode="lin" valueType="num">
                                      <p:cBhvr additive="base">
                                        <p:cTn id="7" dur="1000" fill="hold"/>
                                        <p:tgtEl>
                                          <p:spTgt spid="1623121"/>
                                        </p:tgtEl>
                                        <p:attrNameLst>
                                          <p:attrName>ppt_x</p:attrName>
                                        </p:attrNameLst>
                                      </p:cBhvr>
                                      <p:tavLst>
                                        <p:tav tm="0">
                                          <p:val>
                                            <p:strVal val="0-#ppt_w/2"/>
                                          </p:val>
                                        </p:tav>
                                        <p:tav tm="100000">
                                          <p:val>
                                            <p:strVal val="#ppt_x"/>
                                          </p:val>
                                        </p:tav>
                                      </p:tavLst>
                                    </p:anim>
                                    <p:anim calcmode="lin" valueType="num">
                                      <p:cBhvr additive="base">
                                        <p:cTn id="8" dur="1000" fill="hold"/>
                                        <p:tgtEl>
                                          <p:spTgt spid="16231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7794" name="Rectangle 2"/>
          <p:cNvSpPr>
            <a:spLocks noGrp="1" noChangeArrowheads="1"/>
          </p:cNvSpPr>
          <p:nvPr>
            <p:ph type="title"/>
          </p:nvPr>
        </p:nvSpPr>
        <p:spPr bwMode="auto">
          <a:xfrm>
            <a:off x="457200" y="228600"/>
            <a:ext cx="8229600" cy="715963"/>
          </a:xfrm>
          <a:noFill/>
          <a:ln>
            <a:miter lim="800000"/>
            <a:headEnd/>
            <a:tailEnd/>
          </a:ln>
        </p:spPr>
        <p:txBody>
          <a:bodyPr vert="horz" wrap="square" lIns="91440" tIns="45720" rIns="91440" bIns="45720" numCol="1" anchor="t" anchorCtr="0" compatLnSpc="1">
            <a:prstTxWarp prst="textNoShape">
              <a:avLst/>
            </a:prstTxWarp>
          </a:bodyPr>
          <a:lstStyle/>
          <a:p>
            <a:r>
              <a:rPr lang="en-US" sz="3600"/>
              <a:t>Questions:</a:t>
            </a:r>
          </a:p>
        </p:txBody>
      </p:sp>
      <p:sp>
        <p:nvSpPr>
          <p:cNvPr id="1697795" name="Rectangle 3"/>
          <p:cNvSpPr>
            <a:spLocks noGrp="1" noChangeArrowheads="1"/>
          </p:cNvSpPr>
          <p:nvPr>
            <p:ph type="body" idx="1"/>
          </p:nvPr>
        </p:nvSpPr>
        <p:spPr bwMode="auto">
          <a:xfrm>
            <a:off x="457200" y="1371600"/>
            <a:ext cx="8229600" cy="1524000"/>
          </a:xfrm>
          <a:noFill/>
          <a:ln>
            <a:miter lim="800000"/>
            <a:headEnd/>
            <a:tailEnd/>
          </a:ln>
        </p:spPr>
        <p:txBody>
          <a:bodyPr vert="horz" wrap="square" lIns="91440" tIns="45720" rIns="91440" bIns="45720" numCol="1" anchor="t" anchorCtr="0" compatLnSpc="1">
            <a:prstTxWarp prst="textNoShape">
              <a:avLst/>
            </a:prstTxWarp>
          </a:bodyPr>
          <a:lstStyle/>
          <a:p>
            <a:pPr marL="609600" indent="-609600">
              <a:buFontTx/>
              <a:buAutoNum type="arabicPeriod"/>
            </a:pPr>
            <a:r>
              <a:rPr lang="en-US"/>
              <a:t>______________________ imputes/ calculates sender quantity based on receiver information through rules.</a:t>
            </a:r>
          </a:p>
        </p:txBody>
      </p:sp>
      <p:sp>
        <p:nvSpPr>
          <p:cNvPr id="1697796" name="Text Box 4"/>
          <p:cNvSpPr txBox="1">
            <a:spLocks noChangeArrowheads="1"/>
          </p:cNvSpPr>
          <p:nvPr/>
        </p:nvSpPr>
        <p:spPr bwMode="auto">
          <a:xfrm>
            <a:off x="187325" y="6477000"/>
            <a:ext cx="882650" cy="182563"/>
          </a:xfrm>
          <a:prstGeom prst="rect">
            <a:avLst/>
          </a:prstGeom>
          <a:noFill/>
          <a:ln w="12700" algn="ctr">
            <a:noFill/>
            <a:miter lim="800000"/>
            <a:headEnd/>
            <a:tailEnd/>
          </a:ln>
          <a:effectLst/>
        </p:spPr>
        <p:txBody>
          <a:bodyPr wrap="none" lIns="92075" tIns="0" rIns="92075" bIns="0">
            <a:spAutoFit/>
          </a:bodyPr>
          <a:lstStyle/>
          <a:p>
            <a:r>
              <a:rPr lang="en-US" sz="1200"/>
              <a:t>D3L4_p13</a:t>
            </a:r>
          </a:p>
        </p:txBody>
      </p:sp>
      <p:sp>
        <p:nvSpPr>
          <p:cNvPr id="1697797" name="Text Box 5"/>
          <p:cNvSpPr txBox="1">
            <a:spLocks noChangeArrowheads="1"/>
          </p:cNvSpPr>
          <p:nvPr/>
        </p:nvSpPr>
        <p:spPr bwMode="auto">
          <a:xfrm>
            <a:off x="1077913" y="1417638"/>
            <a:ext cx="3951287" cy="487362"/>
          </a:xfrm>
          <a:prstGeom prst="rect">
            <a:avLst/>
          </a:prstGeom>
          <a:noFill/>
          <a:ln w="12700" algn="ctr">
            <a:noFill/>
            <a:miter lim="800000"/>
            <a:headEnd/>
            <a:tailEnd/>
          </a:ln>
          <a:effectLst/>
        </p:spPr>
        <p:txBody>
          <a:bodyPr wrap="none" lIns="92075" tIns="0" rIns="92075" bIns="0">
            <a:spAutoFit/>
          </a:bodyPr>
          <a:lstStyle/>
          <a:p>
            <a:r>
              <a:rPr lang="en-US"/>
              <a:t>Template Allocations</a:t>
            </a:r>
          </a:p>
        </p:txBody>
      </p:sp>
      <p:sp>
        <p:nvSpPr>
          <p:cNvPr id="1697798" name="Rectangle 6"/>
          <p:cNvSpPr>
            <a:spLocks noChangeArrowheads="1"/>
          </p:cNvSpPr>
          <p:nvPr/>
        </p:nvSpPr>
        <p:spPr bwMode="auto">
          <a:xfrm>
            <a:off x="457200" y="3200400"/>
            <a:ext cx="8229600" cy="1524000"/>
          </a:xfrm>
          <a:prstGeom prst="rect">
            <a:avLst/>
          </a:prstGeom>
          <a:noFill/>
          <a:ln w="9525">
            <a:noFill/>
            <a:miter lim="800000"/>
            <a:headEnd/>
            <a:tailEnd/>
          </a:ln>
          <a:effectLst/>
        </p:spPr>
        <p:txBody>
          <a:bodyPr/>
          <a:lstStyle/>
          <a:p>
            <a:pPr marL="609600" indent="-609600" algn="l">
              <a:lnSpc>
                <a:spcPct val="90000"/>
              </a:lnSpc>
              <a:spcBef>
                <a:spcPct val="20000"/>
              </a:spcBef>
              <a:buClrTx/>
              <a:buFontTx/>
              <a:buAutoNum type="arabicPeriod" startAt="2"/>
            </a:pPr>
            <a:r>
              <a:rPr lang="en-US"/>
              <a:t>______________________ imputes/ calculates the sender quantities based on the receiver quantities through cycles.</a:t>
            </a:r>
          </a:p>
        </p:txBody>
      </p:sp>
      <p:sp>
        <p:nvSpPr>
          <p:cNvPr id="1697799" name="Text Box 7"/>
          <p:cNvSpPr txBox="1">
            <a:spLocks noChangeArrowheads="1"/>
          </p:cNvSpPr>
          <p:nvPr/>
        </p:nvSpPr>
        <p:spPr bwMode="auto">
          <a:xfrm>
            <a:off x="1079500" y="3200400"/>
            <a:ext cx="4991100" cy="487363"/>
          </a:xfrm>
          <a:prstGeom prst="rect">
            <a:avLst/>
          </a:prstGeom>
          <a:noFill/>
          <a:ln w="12700" algn="ctr">
            <a:noFill/>
            <a:miter lim="800000"/>
            <a:headEnd/>
            <a:tailEnd/>
          </a:ln>
          <a:effectLst/>
        </p:spPr>
        <p:txBody>
          <a:bodyPr wrap="none" lIns="92075" tIns="0" rIns="92075" bIns="0">
            <a:spAutoFit/>
          </a:bodyPr>
          <a:lstStyle/>
          <a:p>
            <a:r>
              <a:rPr lang="en-US"/>
              <a:t>Indirect Activity Allocations</a:t>
            </a:r>
          </a:p>
        </p:txBody>
      </p:sp>
      <p:sp>
        <p:nvSpPr>
          <p:cNvPr id="1697800" name="Rectangle 8"/>
          <p:cNvSpPr>
            <a:spLocks noChangeArrowheads="1"/>
          </p:cNvSpPr>
          <p:nvPr/>
        </p:nvSpPr>
        <p:spPr bwMode="auto">
          <a:xfrm>
            <a:off x="457200" y="4876800"/>
            <a:ext cx="8229600" cy="1524000"/>
          </a:xfrm>
          <a:prstGeom prst="rect">
            <a:avLst/>
          </a:prstGeom>
          <a:noFill/>
          <a:ln w="9525">
            <a:noFill/>
            <a:miter lim="800000"/>
            <a:headEnd/>
            <a:tailEnd/>
          </a:ln>
          <a:effectLst/>
        </p:spPr>
        <p:txBody>
          <a:bodyPr/>
          <a:lstStyle/>
          <a:p>
            <a:pPr marL="609600" indent="-609600" algn="l">
              <a:lnSpc>
                <a:spcPct val="90000"/>
              </a:lnSpc>
              <a:spcBef>
                <a:spcPct val="20000"/>
              </a:spcBef>
              <a:buClrTx/>
              <a:buFontTx/>
              <a:buAutoNum type="arabicPeriod" startAt="3"/>
            </a:pPr>
            <a:r>
              <a:rPr lang="en-US"/>
              <a:t>______________________ imputes the sender quantity based on the receiver quantity through planning.</a:t>
            </a:r>
          </a:p>
        </p:txBody>
      </p:sp>
      <p:sp>
        <p:nvSpPr>
          <p:cNvPr id="1697801" name="Text Box 9"/>
          <p:cNvSpPr txBox="1">
            <a:spLocks noChangeArrowheads="1"/>
          </p:cNvSpPr>
          <p:nvPr/>
        </p:nvSpPr>
        <p:spPr bwMode="auto">
          <a:xfrm>
            <a:off x="1090613" y="4864100"/>
            <a:ext cx="2947987" cy="487363"/>
          </a:xfrm>
          <a:prstGeom prst="rect">
            <a:avLst/>
          </a:prstGeom>
          <a:noFill/>
          <a:ln w="12700" algn="ctr">
            <a:noFill/>
            <a:miter lim="800000"/>
            <a:headEnd/>
            <a:tailEnd/>
          </a:ln>
          <a:effectLst/>
        </p:spPr>
        <p:txBody>
          <a:bodyPr wrap="none" lIns="92075" tIns="0" rIns="92075" bIns="0">
            <a:spAutoFit/>
          </a:bodyPr>
          <a:lstStyle/>
          <a:p>
            <a:r>
              <a:rPr lang="en-US"/>
              <a:t>Target = Actual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697797"/>
                                        </p:tgtEl>
                                        <p:attrNameLst>
                                          <p:attrName>style.visibility</p:attrName>
                                        </p:attrNameLst>
                                      </p:cBhvr>
                                      <p:to>
                                        <p:strVal val="visible"/>
                                      </p:to>
                                    </p:set>
                                    <p:animEffect transition="in" filter="diamond(in)">
                                      <p:cBhvr>
                                        <p:cTn id="7" dur="2000"/>
                                        <p:tgtEl>
                                          <p:spTgt spid="1697797"/>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697799"/>
                                        </p:tgtEl>
                                        <p:attrNameLst>
                                          <p:attrName>style.visibility</p:attrName>
                                        </p:attrNameLst>
                                      </p:cBhvr>
                                      <p:to>
                                        <p:strVal val="visible"/>
                                      </p:to>
                                    </p:set>
                                    <p:animEffect transition="in" filter="diamond(in)">
                                      <p:cBhvr>
                                        <p:cTn id="12" dur="2000"/>
                                        <p:tgtEl>
                                          <p:spTgt spid="1697799"/>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697801"/>
                                        </p:tgtEl>
                                        <p:attrNameLst>
                                          <p:attrName>style.visibility</p:attrName>
                                        </p:attrNameLst>
                                      </p:cBhvr>
                                      <p:to>
                                        <p:strVal val="visible"/>
                                      </p:to>
                                    </p:set>
                                    <p:animEffect transition="in" filter="diamond(in)">
                                      <p:cBhvr>
                                        <p:cTn id="17" dur="2000"/>
                                        <p:tgtEl>
                                          <p:spTgt spid="16978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7797" grpId="0"/>
      <p:bldP spid="1697799" grpId="0"/>
      <p:bldP spid="1697801"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42" name="Rectangle 2"/>
          <p:cNvSpPr>
            <a:spLocks noGrp="1" noChangeArrowheads="1"/>
          </p:cNvSpPr>
          <p:nvPr>
            <p:ph type="title"/>
          </p:nvPr>
        </p:nvSpPr>
        <p:spPr bwMode="auto">
          <a:xfrm>
            <a:off x="1219200" y="228600"/>
            <a:ext cx="6705600" cy="685800"/>
          </a:xfrm>
          <a:noFill/>
          <a:ln>
            <a:miter lim="800000"/>
            <a:headEnd/>
            <a:tailEnd/>
          </a:ln>
        </p:spPr>
        <p:txBody>
          <a:bodyPr vert="horz" wrap="square" lIns="91440" tIns="0" rIns="91440" bIns="0" numCol="1" anchor="t" anchorCtr="0" compatLnSpc="1">
            <a:prstTxWarp prst="textNoShape">
              <a:avLst/>
            </a:prstTxWarp>
          </a:bodyPr>
          <a:lstStyle/>
          <a:p>
            <a:r>
              <a:rPr lang="en-US" sz="3200"/>
              <a:t>Lesson 5: Overhead </a:t>
            </a:r>
            <a:br>
              <a:rPr lang="en-US" sz="3200"/>
            </a:br>
            <a:r>
              <a:rPr lang="en-US" sz="3200"/>
              <a:t>Costing Sheet</a:t>
            </a:r>
          </a:p>
        </p:txBody>
      </p:sp>
      <p:sp>
        <p:nvSpPr>
          <p:cNvPr id="1699843" name="Rectangle 3"/>
          <p:cNvSpPr>
            <a:spLocks noGrp="1" noChangeArrowheads="1"/>
          </p:cNvSpPr>
          <p:nvPr>
            <p:ph type="body" idx="1"/>
          </p:nvPr>
        </p:nvSpPr>
        <p:spPr bwMode="auto">
          <a:xfrm>
            <a:off x="457200" y="1600200"/>
            <a:ext cx="8229600" cy="3733800"/>
          </a:xfrm>
          <a:noFill/>
          <a:ln>
            <a:miter lim="800000"/>
            <a:headEnd/>
            <a:tailEnd/>
          </a:ln>
        </p:spPr>
        <p:txBody>
          <a:bodyPr vert="horz" wrap="square" lIns="91440" tIns="45720" rIns="91440" bIns="45720" numCol="1" anchor="t" anchorCtr="0" compatLnSpc="1">
            <a:prstTxWarp prst="textNoShape">
              <a:avLst/>
            </a:prstTxWarp>
          </a:bodyPr>
          <a:lstStyle/>
          <a:p>
            <a:pPr>
              <a:buFontTx/>
              <a:buNone/>
            </a:pPr>
            <a:r>
              <a:rPr lang="en-US" b="1"/>
              <a:t>Objective(s):</a:t>
            </a:r>
          </a:p>
          <a:p>
            <a:r>
              <a:rPr lang="en-US" sz="2800"/>
              <a:t>Understand the capabilities of the allocation method</a:t>
            </a:r>
          </a:p>
          <a:p>
            <a:r>
              <a:rPr lang="en-US" sz="2800"/>
              <a:t>Walk through an example</a:t>
            </a:r>
          </a:p>
          <a:p>
            <a:r>
              <a:rPr lang="en-US" sz="2800"/>
              <a:t>Discuss uses within GFEBS</a:t>
            </a:r>
          </a:p>
          <a:p>
            <a:endParaRPr lang="en-US" sz="2800"/>
          </a:p>
        </p:txBody>
      </p:sp>
      <p:sp>
        <p:nvSpPr>
          <p:cNvPr id="1699844" name="Text Box 4"/>
          <p:cNvSpPr txBox="1">
            <a:spLocks noChangeArrowheads="1"/>
          </p:cNvSpPr>
          <p:nvPr/>
        </p:nvSpPr>
        <p:spPr bwMode="auto">
          <a:xfrm>
            <a:off x="228600" y="6477000"/>
            <a:ext cx="798513" cy="182563"/>
          </a:xfrm>
          <a:prstGeom prst="rect">
            <a:avLst/>
          </a:prstGeom>
          <a:noFill/>
          <a:ln w="12700" algn="ctr">
            <a:noFill/>
            <a:miter lim="800000"/>
            <a:headEnd/>
            <a:tailEnd/>
          </a:ln>
          <a:effectLst/>
        </p:spPr>
        <p:txBody>
          <a:bodyPr wrap="none" lIns="92075" tIns="0" rIns="92075" bIns="0">
            <a:spAutoFit/>
          </a:bodyPr>
          <a:lstStyle/>
          <a:p>
            <a:r>
              <a:rPr lang="en-US" sz="1200"/>
              <a:t>D3L5_p1</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1890" name="Rectangle 2"/>
          <p:cNvSpPr>
            <a:spLocks noGrp="1" noChangeArrowheads="1"/>
          </p:cNvSpPr>
          <p:nvPr>
            <p:ph type="title"/>
          </p:nvPr>
        </p:nvSpPr>
        <p:spPr bwMode="auto">
          <a:xfrm>
            <a:off x="1219200" y="228600"/>
            <a:ext cx="6705600" cy="685800"/>
          </a:xfrm>
          <a:noFill/>
          <a:ln>
            <a:miter lim="800000"/>
            <a:headEnd/>
            <a:tailEnd/>
          </a:ln>
        </p:spPr>
        <p:txBody>
          <a:bodyPr vert="horz" wrap="square" lIns="91440" tIns="0" rIns="91440" bIns="0" numCol="1" anchor="t" anchorCtr="0" compatLnSpc="1">
            <a:prstTxWarp prst="textNoShape">
              <a:avLst/>
            </a:prstTxWarp>
          </a:bodyPr>
          <a:lstStyle/>
          <a:p>
            <a:r>
              <a:rPr lang="en-US"/>
              <a:t>Overhead Costing Sheet</a:t>
            </a:r>
          </a:p>
        </p:txBody>
      </p:sp>
      <p:sp>
        <p:nvSpPr>
          <p:cNvPr id="1701891" name="Rectangle 3"/>
          <p:cNvSpPr>
            <a:spLocks noGrp="1" noChangeArrowheads="1"/>
          </p:cNvSpPr>
          <p:nvPr>
            <p:ph type="body" idx="1"/>
          </p:nvPr>
        </p:nvSpPr>
        <p:spPr bwMode="auto">
          <a:xfrm>
            <a:off x="457200" y="3124200"/>
            <a:ext cx="8229600" cy="2667000"/>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buFontTx/>
              <a:buNone/>
            </a:pPr>
            <a:r>
              <a:rPr lang="en-US" sz="2000"/>
              <a:t>A costing sheet consists of:</a:t>
            </a:r>
          </a:p>
          <a:p>
            <a:pPr>
              <a:lnSpc>
                <a:spcPct val="80000"/>
              </a:lnSpc>
            </a:pPr>
            <a:r>
              <a:rPr lang="en-US" sz="2000"/>
              <a:t>Base lines - These contain the amount or quantity on which the overhead is calculated (e.g. Labor).</a:t>
            </a:r>
          </a:p>
          <a:p>
            <a:pPr>
              <a:lnSpc>
                <a:spcPct val="80000"/>
              </a:lnSpc>
            </a:pPr>
            <a:r>
              <a:rPr lang="en-US" sz="2000"/>
              <a:t>Calculation lines - These contain the percentage or rate to be applied to one or more base lines (e.g. $1.53).</a:t>
            </a:r>
          </a:p>
          <a:p>
            <a:pPr>
              <a:lnSpc>
                <a:spcPct val="80000"/>
              </a:lnSpc>
            </a:pPr>
            <a:r>
              <a:rPr lang="en-US" sz="2000"/>
              <a:t>Totals lines - These contain the sum of the base amount and calculated amounts.</a:t>
            </a:r>
          </a:p>
          <a:p>
            <a:pPr>
              <a:lnSpc>
                <a:spcPct val="80000"/>
              </a:lnSpc>
            </a:pPr>
            <a:r>
              <a:rPr lang="en-US" sz="2000"/>
              <a:t>Credit – What cost object receives the offsetting credit for the cost allocation (e.g. CC warehousing using secondary CE)</a:t>
            </a:r>
          </a:p>
          <a:p>
            <a:pPr>
              <a:lnSpc>
                <a:spcPct val="80000"/>
              </a:lnSpc>
            </a:pPr>
            <a:endParaRPr lang="en-US" sz="2000"/>
          </a:p>
        </p:txBody>
      </p:sp>
      <p:sp>
        <p:nvSpPr>
          <p:cNvPr id="1701892" name="Rectangle 4"/>
          <p:cNvSpPr>
            <a:spLocks noChangeArrowheads="1"/>
          </p:cNvSpPr>
          <p:nvPr/>
        </p:nvSpPr>
        <p:spPr bwMode="blackWhite">
          <a:xfrm>
            <a:off x="533400" y="1371600"/>
            <a:ext cx="8001000" cy="379413"/>
          </a:xfrm>
          <a:prstGeom prst="rect">
            <a:avLst/>
          </a:prstGeom>
          <a:solidFill>
            <a:srgbClr val="CC0000"/>
          </a:solidFill>
          <a:ln w="12700">
            <a:solidFill>
              <a:schemeClr val="tx1"/>
            </a:solidFill>
            <a:miter lim="800000"/>
            <a:headEnd/>
            <a:tailEnd/>
          </a:ln>
          <a:effectLst/>
        </p:spPr>
        <p:txBody>
          <a:bodyPr lIns="92075" tIns="46038" rIns="92075" bIns="46038">
            <a:spAutoFit/>
          </a:bodyPr>
          <a:lstStyle/>
          <a:p>
            <a:pPr algn="l" eaLnBrk="0" hangingPunct="0">
              <a:buClrTx/>
            </a:pPr>
            <a:r>
              <a:rPr lang="en-US" sz="1800" b="1">
                <a:solidFill>
                  <a:schemeClr val="bg1"/>
                </a:solidFill>
                <a:latin typeface="Times New Roman" pitchFamily="18" charset="0"/>
                <a:cs typeface="Arial" charset="0"/>
              </a:rPr>
              <a:t>Definition </a:t>
            </a:r>
          </a:p>
        </p:txBody>
      </p:sp>
      <p:sp>
        <p:nvSpPr>
          <p:cNvPr id="1701893" name="Rectangle 5"/>
          <p:cNvSpPr>
            <a:spLocks noChangeArrowheads="1"/>
          </p:cNvSpPr>
          <p:nvPr/>
        </p:nvSpPr>
        <p:spPr bwMode="blackWhite">
          <a:xfrm>
            <a:off x="533400" y="1743075"/>
            <a:ext cx="8001000" cy="654050"/>
          </a:xfrm>
          <a:prstGeom prst="rect">
            <a:avLst/>
          </a:prstGeom>
          <a:solidFill>
            <a:schemeClr val="bg1"/>
          </a:solidFill>
          <a:ln w="12700">
            <a:solidFill>
              <a:schemeClr val="tx1"/>
            </a:solidFill>
            <a:miter lim="800000"/>
            <a:headEnd/>
            <a:tailEnd/>
          </a:ln>
          <a:effectLst/>
        </p:spPr>
        <p:txBody>
          <a:bodyPr lIns="92075" tIns="46038" rIns="92075" bIns="46038">
            <a:spAutoFit/>
          </a:bodyPr>
          <a:lstStyle/>
          <a:p>
            <a:pPr algn="l">
              <a:buClrTx/>
            </a:pPr>
            <a:r>
              <a:rPr lang="en-US" sz="1800" b="1" i="1">
                <a:solidFill>
                  <a:srgbClr val="000000"/>
                </a:solidFill>
                <a:latin typeface="Times New Roman" pitchFamily="18" charset="0"/>
                <a:cs typeface="Arial" charset="0"/>
              </a:rPr>
              <a:t>A costing sheet is an allocation mechanism for associating costs to a receiver based on static business rules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3938" name="Rectangle 2"/>
          <p:cNvSpPr>
            <a:spLocks noGrp="1" noChangeArrowheads="1"/>
          </p:cNvSpPr>
          <p:nvPr>
            <p:ph type="title"/>
          </p:nvPr>
        </p:nvSpPr>
        <p:spPr bwMode="auto">
          <a:noFill/>
          <a:ln>
            <a:miter lim="800000"/>
            <a:headEnd/>
            <a:tailEnd/>
          </a:ln>
        </p:spPr>
        <p:txBody>
          <a:bodyPr vert="horz" wrap="square" lIns="91440" tIns="0" rIns="91440" bIns="0" numCol="1" anchor="t" anchorCtr="0" compatLnSpc="1">
            <a:prstTxWarp prst="textNoShape">
              <a:avLst/>
            </a:prstTxWarp>
          </a:bodyPr>
          <a:lstStyle/>
          <a:p>
            <a:r>
              <a:rPr lang="en-US"/>
              <a:t>Overhead Costing Sheet</a:t>
            </a:r>
          </a:p>
        </p:txBody>
      </p:sp>
      <p:graphicFrame>
        <p:nvGraphicFramePr>
          <p:cNvPr id="1703939" name="Group 3"/>
          <p:cNvGraphicFramePr>
            <a:graphicFrameLocks noGrp="1"/>
          </p:cNvGraphicFramePr>
          <p:nvPr/>
        </p:nvGraphicFramePr>
        <p:xfrm>
          <a:off x="2286000" y="4921250"/>
          <a:ext cx="2503488" cy="1170432"/>
        </p:xfrm>
        <a:graphic>
          <a:graphicData uri="http://schemas.openxmlformats.org/drawingml/2006/table">
            <a:tbl>
              <a:tblPr/>
              <a:tblGrid>
                <a:gridCol w="657225"/>
                <a:gridCol w="1020763"/>
                <a:gridCol w="825500"/>
              </a:tblGrid>
              <a:tr h="0">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2ABM0084: HVAC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CCFFCC"/>
                    </a:solidFill>
                  </a:tcPr>
                </a:tc>
                <a:tc hMerge="1">
                  <a:txBody>
                    <a:bodyPr/>
                    <a:lstStyle/>
                    <a:p>
                      <a:endParaRPr lang="en-US"/>
                    </a:p>
                  </a:txBody>
                  <a:tcPr/>
                </a:tc>
                <a:tc hMerge="1">
                  <a:txBody>
                    <a:bodyPr/>
                    <a:lstStyle/>
                    <a:p>
                      <a:endParaRPr lang="en-US"/>
                    </a:p>
                  </a:txBody>
                  <a:tcPr/>
                </a:tc>
              </a:tr>
              <a:tr h="161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Name</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Cost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Element</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Amount</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Labor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9300.0100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bl>
          </a:graphicData>
        </a:graphic>
      </p:graphicFrame>
      <p:grpSp>
        <p:nvGrpSpPr>
          <p:cNvPr id="1703953" name="Group 17"/>
          <p:cNvGrpSpPr>
            <a:grpSpLocks/>
          </p:cNvGrpSpPr>
          <p:nvPr/>
        </p:nvGrpSpPr>
        <p:grpSpPr bwMode="auto">
          <a:xfrm>
            <a:off x="4589463" y="5835650"/>
            <a:ext cx="896937" cy="869950"/>
            <a:chOff x="2075" y="3004"/>
            <a:chExt cx="565" cy="548"/>
          </a:xfrm>
        </p:grpSpPr>
        <p:sp>
          <p:nvSpPr>
            <p:cNvPr id="1703954" name="Freeform 18"/>
            <p:cNvSpPr>
              <a:spLocks/>
            </p:cNvSpPr>
            <p:nvPr/>
          </p:nvSpPr>
          <p:spPr bwMode="auto">
            <a:xfrm>
              <a:off x="2075" y="3004"/>
              <a:ext cx="565" cy="548"/>
            </a:xfrm>
            <a:custGeom>
              <a:avLst/>
              <a:gdLst/>
              <a:ahLst/>
              <a:cxnLst>
                <a:cxn ang="0">
                  <a:pos x="0" y="290"/>
                </a:cxn>
                <a:cxn ang="0">
                  <a:pos x="274" y="0"/>
                </a:cxn>
                <a:cxn ang="0">
                  <a:pos x="547" y="290"/>
                </a:cxn>
                <a:cxn ang="0">
                  <a:pos x="274" y="580"/>
                </a:cxn>
                <a:cxn ang="0">
                  <a:pos x="0" y="290"/>
                </a:cxn>
              </a:cxnLst>
              <a:rect l="0" t="0" r="r" b="b"/>
              <a:pathLst>
                <a:path w="547" h="580">
                  <a:moveTo>
                    <a:pt x="0" y="290"/>
                  </a:moveTo>
                  <a:lnTo>
                    <a:pt x="274" y="0"/>
                  </a:lnTo>
                  <a:lnTo>
                    <a:pt x="547" y="290"/>
                  </a:lnTo>
                  <a:lnTo>
                    <a:pt x="274" y="580"/>
                  </a:lnTo>
                  <a:lnTo>
                    <a:pt x="0" y="290"/>
                  </a:lnTo>
                  <a:close/>
                </a:path>
              </a:pathLst>
            </a:custGeom>
            <a:solidFill>
              <a:srgbClr val="CCFFCC"/>
            </a:solidFill>
            <a:ln w="9525">
              <a:solidFill>
                <a:schemeClr val="tx1"/>
              </a:solidFill>
              <a:round/>
              <a:headEnd/>
              <a:tailEnd/>
            </a:ln>
          </p:spPr>
          <p:txBody>
            <a:bodyPr/>
            <a:lstStyle/>
            <a:p>
              <a:endParaRPr lang="en-US"/>
            </a:p>
          </p:txBody>
        </p:sp>
        <p:sp>
          <p:nvSpPr>
            <p:cNvPr id="1703955" name="Text Box 19"/>
            <p:cNvSpPr txBox="1">
              <a:spLocks noChangeArrowheads="1"/>
            </p:cNvSpPr>
            <p:nvPr/>
          </p:nvSpPr>
          <p:spPr bwMode="blackWhite">
            <a:xfrm>
              <a:off x="2089" y="3180"/>
              <a:ext cx="527" cy="192"/>
            </a:xfrm>
            <a:prstGeom prst="rect">
              <a:avLst/>
            </a:prstGeom>
            <a:noFill/>
            <a:ln w="12700" algn="ctr">
              <a:noFill/>
              <a:miter lim="800000"/>
              <a:headEnd/>
              <a:tailEnd/>
            </a:ln>
            <a:effectLst/>
          </p:spPr>
          <p:txBody>
            <a:bodyPr wrap="none" lIns="92075" tIns="46038" rIns="92075" bIns="46038">
              <a:spAutoFit/>
            </a:bodyPr>
            <a:lstStyle/>
            <a:p>
              <a:pPr marL="342900" indent="-342900" eaLnBrk="0" hangingPunct="0">
                <a:spcAft>
                  <a:spcPts val="200"/>
                </a:spcAft>
                <a:buFont typeface="Monotype Sorts" pitchFamily="2" charset="2"/>
                <a:buNone/>
              </a:pPr>
              <a:r>
                <a:rPr lang="en-US" sz="1400" b="1">
                  <a:cs typeface="Times New Roman" pitchFamily="18" charset="0"/>
                </a:rPr>
                <a:t> CIV HR</a:t>
              </a:r>
              <a:endParaRPr lang="en-US" sz="1400" b="1">
                <a:solidFill>
                  <a:srgbClr val="000000"/>
                </a:solidFill>
                <a:cs typeface="Times New Roman" pitchFamily="18" charset="0"/>
              </a:endParaRPr>
            </a:p>
          </p:txBody>
        </p:sp>
      </p:grpSp>
      <p:sp>
        <p:nvSpPr>
          <p:cNvPr id="1703956" name="AutoShape 20"/>
          <p:cNvSpPr>
            <a:spLocks noChangeArrowheads="1"/>
          </p:cNvSpPr>
          <p:nvPr/>
        </p:nvSpPr>
        <p:spPr bwMode="auto">
          <a:xfrm>
            <a:off x="5181600" y="3352800"/>
            <a:ext cx="3810000" cy="1676400"/>
          </a:xfrm>
          <a:prstGeom prst="flowChartDocument">
            <a:avLst/>
          </a:prstGeom>
          <a:solidFill>
            <a:srgbClr val="CCFFCC"/>
          </a:solidFill>
          <a:ln w="12700" algn="ctr">
            <a:solidFill>
              <a:schemeClr val="tx1"/>
            </a:solidFill>
            <a:miter lim="800000"/>
            <a:headEnd/>
            <a:tailEnd/>
          </a:ln>
          <a:effectLst/>
        </p:spPr>
        <p:txBody>
          <a:bodyPr lIns="92075" tIns="0" rIns="92075" bIns="0" anchor="ctr">
            <a:spAutoFit/>
          </a:bodyPr>
          <a:lstStyle/>
          <a:p>
            <a:endParaRPr lang="en-US"/>
          </a:p>
        </p:txBody>
      </p:sp>
      <p:graphicFrame>
        <p:nvGraphicFramePr>
          <p:cNvPr id="1703957" name="Group 21"/>
          <p:cNvGraphicFramePr>
            <a:graphicFrameLocks noGrp="1"/>
          </p:cNvGraphicFramePr>
          <p:nvPr/>
        </p:nvGraphicFramePr>
        <p:xfrm>
          <a:off x="5181600" y="3352800"/>
          <a:ext cx="3757613" cy="1292352"/>
        </p:xfrm>
        <a:graphic>
          <a:graphicData uri="http://schemas.openxmlformats.org/drawingml/2006/table">
            <a:tbl>
              <a:tblPr/>
              <a:tblGrid>
                <a:gridCol w="1093788"/>
                <a:gridCol w="1022350"/>
                <a:gridCol w="795337"/>
                <a:gridCol w="846138"/>
              </a:tblGrid>
              <a:tr h="58738">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Order</a:t>
                      </a:r>
                    </a:p>
                  </a:txBody>
                  <a:tcPr marL="92075" marR="92075" marT="0" marB="0" horzOverflow="overflow">
                    <a:lnL cap="flat">
                      <a:noFill/>
                    </a:lnL>
                    <a:lnR cap="flat">
                      <a:noFill/>
                    </a:lnR>
                    <a:lnT cap="flat">
                      <a:noFill/>
                    </a:lnT>
                    <a:lnB>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1285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Name</a:t>
                      </a:r>
                    </a:p>
                  </a:txBody>
                  <a:tcPr marT="0" marB="0"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Cost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Element</a:t>
                      </a: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Amount</a:t>
                      </a: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Quantity</a:t>
                      </a:r>
                    </a:p>
                  </a:txBody>
                  <a:tcPr marT="0" marB="0"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Labor</a:t>
                      </a: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9300.0100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10 hrs</a:t>
                      </a:r>
                    </a:p>
                  </a:txBody>
                  <a:tcP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tr>
            </a:tbl>
          </a:graphicData>
        </a:graphic>
      </p:graphicFrame>
      <p:graphicFrame>
        <p:nvGraphicFramePr>
          <p:cNvPr id="1703983" name="Group 47"/>
          <p:cNvGraphicFramePr>
            <a:graphicFrameLocks noGrp="1"/>
          </p:cNvGraphicFramePr>
          <p:nvPr/>
        </p:nvGraphicFramePr>
        <p:xfrm>
          <a:off x="152400" y="3332163"/>
          <a:ext cx="3028950" cy="1475232"/>
        </p:xfrm>
        <a:graphic>
          <a:graphicData uri="http://schemas.openxmlformats.org/drawingml/2006/table">
            <a:tbl>
              <a:tblPr/>
              <a:tblGrid>
                <a:gridCol w="1092200"/>
                <a:gridCol w="1041400"/>
                <a:gridCol w="895350"/>
              </a:tblGrid>
              <a:tr h="0">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Warehouse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CCFFCC"/>
                    </a:solidFill>
                  </a:tcPr>
                </a:tc>
                <a:tc hMerge="1">
                  <a:txBody>
                    <a:bodyPr/>
                    <a:lstStyle/>
                    <a:p>
                      <a:endParaRPr lang="en-US"/>
                    </a:p>
                  </a:txBody>
                  <a:tcPr/>
                </a:tc>
                <a:tc hMerge="1">
                  <a:txBody>
                    <a:bodyPr/>
                    <a:lstStyle/>
                    <a:p>
                      <a:endParaRPr lang="en-US"/>
                    </a:p>
                  </a:txBody>
                  <a:tcPr/>
                </a:tc>
              </a:tr>
              <a:tr h="192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Name</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Cost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Element</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Amount</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Material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6100.262B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bl>
          </a:graphicData>
        </a:graphic>
      </p:graphicFrame>
      <p:sp>
        <p:nvSpPr>
          <p:cNvPr id="1704000" name="Line 64"/>
          <p:cNvSpPr>
            <a:spLocks noChangeShapeType="1"/>
          </p:cNvSpPr>
          <p:nvPr/>
        </p:nvSpPr>
        <p:spPr bwMode="auto">
          <a:xfrm flipV="1">
            <a:off x="5486400" y="5060950"/>
            <a:ext cx="838200" cy="1111250"/>
          </a:xfrm>
          <a:prstGeom prst="line">
            <a:avLst/>
          </a:prstGeom>
          <a:noFill/>
          <a:ln w="12700">
            <a:solidFill>
              <a:schemeClr val="tx1"/>
            </a:solidFill>
            <a:round/>
            <a:headEnd/>
            <a:tailEnd type="triangle" w="med" len="med"/>
          </a:ln>
          <a:effectLst/>
        </p:spPr>
        <p:txBody>
          <a:bodyPr lIns="92075" tIns="0" rIns="92075" bIns="0">
            <a:spAutoFit/>
          </a:bodyPr>
          <a:lstStyle/>
          <a:p>
            <a:endParaRPr lang="en-US"/>
          </a:p>
        </p:txBody>
      </p:sp>
      <p:sp>
        <p:nvSpPr>
          <p:cNvPr id="1704001" name="Oval 65"/>
          <p:cNvSpPr>
            <a:spLocks noChangeArrowheads="1"/>
          </p:cNvSpPr>
          <p:nvPr/>
        </p:nvSpPr>
        <p:spPr bwMode="auto">
          <a:xfrm>
            <a:off x="5472113" y="5289550"/>
            <a:ext cx="852487" cy="704850"/>
          </a:xfrm>
          <a:prstGeom prst="ellipse">
            <a:avLst/>
          </a:prstGeom>
          <a:solidFill>
            <a:schemeClr val="accent1"/>
          </a:solidFill>
          <a:ln w="12700" algn="ctr">
            <a:solidFill>
              <a:schemeClr val="tx1"/>
            </a:solidFill>
            <a:round/>
            <a:headEnd/>
            <a:tailEnd/>
          </a:ln>
          <a:effectLst/>
        </p:spPr>
        <p:txBody>
          <a:bodyPr wrap="none" lIns="92075" tIns="0" rIns="92075" bIns="0" anchor="ctr">
            <a:spAutoFit/>
          </a:bodyPr>
          <a:lstStyle/>
          <a:p>
            <a:r>
              <a:rPr lang="en-US" sz="1600" b="1"/>
              <a:t>10 at</a:t>
            </a:r>
          </a:p>
          <a:p>
            <a:r>
              <a:rPr lang="en-US" sz="1600" b="1"/>
              <a:t>$50</a:t>
            </a:r>
          </a:p>
        </p:txBody>
      </p:sp>
      <p:graphicFrame>
        <p:nvGraphicFramePr>
          <p:cNvPr id="1704002" name="Group 66"/>
          <p:cNvGraphicFramePr>
            <a:graphicFrameLocks noGrp="1"/>
          </p:cNvGraphicFramePr>
          <p:nvPr>
            <p:ph idx="1"/>
          </p:nvPr>
        </p:nvGraphicFramePr>
        <p:xfrm>
          <a:off x="3144838" y="1174750"/>
          <a:ext cx="3046412" cy="1341120"/>
        </p:xfrm>
        <a:graphic>
          <a:graphicData uri="http://schemas.openxmlformats.org/drawingml/2006/table">
            <a:tbl>
              <a:tblPr/>
              <a:tblGrid>
                <a:gridCol w="3046412"/>
              </a:tblGrid>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Costing Sheet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X = Activity Types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Y = $1.53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Z = Warehouse 2CE 9000.2714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704014" name="AutoShape 78"/>
          <p:cNvSpPr>
            <a:spLocks noChangeArrowheads="1"/>
          </p:cNvSpPr>
          <p:nvPr/>
        </p:nvSpPr>
        <p:spPr bwMode="auto">
          <a:xfrm>
            <a:off x="152400" y="1447800"/>
            <a:ext cx="2438400" cy="990600"/>
          </a:xfrm>
          <a:prstGeom prst="wedgeEllipseCallout">
            <a:avLst>
              <a:gd name="adj1" fmla="val 73370"/>
              <a:gd name="adj2" fmla="val -56889"/>
            </a:avLst>
          </a:prstGeom>
          <a:solidFill>
            <a:srgbClr val="FFFF99"/>
          </a:solidFill>
          <a:ln w="12700" algn="ctr">
            <a:solidFill>
              <a:schemeClr val="tx1"/>
            </a:solidFill>
            <a:miter lim="800000"/>
            <a:headEnd/>
            <a:tailEnd/>
          </a:ln>
          <a:effectLst/>
        </p:spPr>
        <p:txBody>
          <a:bodyPr lIns="92075" tIns="0" rIns="92075" bIns="0"/>
          <a:lstStyle/>
          <a:p>
            <a:pPr algn="l"/>
            <a:r>
              <a:rPr lang="en-US" sz="1600"/>
              <a:t>X = What?</a:t>
            </a:r>
          </a:p>
          <a:p>
            <a:pPr algn="l"/>
            <a:r>
              <a:rPr lang="en-US" sz="1600"/>
              <a:t>Y = How Much?</a:t>
            </a:r>
          </a:p>
          <a:p>
            <a:pPr algn="l"/>
            <a:r>
              <a:rPr lang="en-US" sz="1600"/>
              <a:t>Z = From Who?</a:t>
            </a:r>
          </a:p>
        </p:txBody>
      </p:sp>
      <p:cxnSp>
        <p:nvCxnSpPr>
          <p:cNvPr id="1704015" name="AutoShape 79"/>
          <p:cNvCxnSpPr>
            <a:cxnSpLocks noChangeShapeType="1"/>
            <a:stCxn id="0" idx="0"/>
            <a:endCxn id="0" idx="0"/>
          </p:cNvCxnSpPr>
          <p:nvPr/>
        </p:nvCxnSpPr>
        <p:spPr bwMode="auto">
          <a:xfrm rot="5400000" flipV="1">
            <a:off x="4353719" y="645319"/>
            <a:ext cx="20637" cy="5394325"/>
          </a:xfrm>
          <a:prstGeom prst="bentConnector3">
            <a:avLst>
              <a:gd name="adj1" fmla="val -1107694"/>
            </a:avLst>
          </a:prstGeom>
          <a:noFill/>
          <a:ln w="63500">
            <a:solidFill>
              <a:srgbClr val="0000FF"/>
            </a:solidFill>
            <a:miter lim="800000"/>
            <a:headEnd/>
            <a:tailEnd type="triangle" w="med" len="med"/>
          </a:ln>
          <a:effectLst/>
        </p:spPr>
      </p:cxnSp>
      <p:sp>
        <p:nvSpPr>
          <p:cNvPr id="1704016" name="AutoShape 80"/>
          <p:cNvSpPr>
            <a:spLocks noChangeArrowheads="1"/>
          </p:cNvSpPr>
          <p:nvPr/>
        </p:nvSpPr>
        <p:spPr bwMode="auto">
          <a:xfrm>
            <a:off x="4483100" y="2514600"/>
            <a:ext cx="457200" cy="609600"/>
          </a:xfrm>
          <a:prstGeom prst="downArrow">
            <a:avLst>
              <a:gd name="adj1" fmla="val 50000"/>
              <a:gd name="adj2" fmla="val 33333"/>
            </a:avLst>
          </a:prstGeom>
          <a:solidFill>
            <a:srgbClr val="FFFF99"/>
          </a:solidFill>
          <a:ln w="12700" algn="ctr">
            <a:solidFill>
              <a:schemeClr val="tx1"/>
            </a:solidFill>
            <a:miter lim="800000"/>
            <a:headEnd/>
            <a:tailEnd/>
          </a:ln>
          <a:effectLst/>
        </p:spPr>
        <p:txBody>
          <a:bodyPr wrap="none" lIns="92075" tIns="0" rIns="92075" bIns="0" anchor="ctr"/>
          <a:lstStyle/>
          <a:p>
            <a:r>
              <a:rPr lang="en-US" sz="1600" b="1">
                <a:solidFill>
                  <a:schemeClr val="accent2"/>
                </a:solidFill>
              </a:rPr>
              <a:t>Uses Logic</a:t>
            </a:r>
          </a:p>
        </p:txBody>
      </p:sp>
      <p:graphicFrame>
        <p:nvGraphicFramePr>
          <p:cNvPr id="1704017" name="Group 81"/>
          <p:cNvGraphicFramePr>
            <a:graphicFrameLocks noGrp="1"/>
          </p:cNvGraphicFramePr>
          <p:nvPr/>
        </p:nvGraphicFramePr>
        <p:xfrm>
          <a:off x="157163" y="3332163"/>
          <a:ext cx="3028950" cy="1475232"/>
        </p:xfrm>
        <a:graphic>
          <a:graphicData uri="http://schemas.openxmlformats.org/drawingml/2006/table">
            <a:tbl>
              <a:tblPr/>
              <a:tblGrid>
                <a:gridCol w="1092200"/>
                <a:gridCol w="1041400"/>
                <a:gridCol w="895350"/>
              </a:tblGrid>
              <a:tr h="0">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Warehouse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CCFFCC"/>
                    </a:solidFill>
                  </a:tcPr>
                </a:tc>
                <a:tc hMerge="1">
                  <a:txBody>
                    <a:bodyPr/>
                    <a:lstStyle/>
                    <a:p>
                      <a:endParaRPr lang="en-US"/>
                    </a:p>
                  </a:txBody>
                  <a:tcPr/>
                </a:tc>
                <a:tc hMerge="1">
                  <a:txBody>
                    <a:bodyPr/>
                    <a:lstStyle/>
                    <a:p>
                      <a:endParaRPr lang="en-US"/>
                    </a:p>
                  </a:txBody>
                  <a:tcPr/>
                </a:tc>
              </a:tr>
              <a:tr h="192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Name</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Cost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Element</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Amount</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Material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6100.262B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Shop Stock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9000.2714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rPr>
                        <a:t>($15.30)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bl>
          </a:graphicData>
        </a:graphic>
      </p:graphicFrame>
      <p:sp>
        <p:nvSpPr>
          <p:cNvPr id="1704034" name="AutoShape 98"/>
          <p:cNvSpPr>
            <a:spLocks noChangeArrowheads="1"/>
          </p:cNvSpPr>
          <p:nvPr/>
        </p:nvSpPr>
        <p:spPr bwMode="auto">
          <a:xfrm>
            <a:off x="5181600" y="3352800"/>
            <a:ext cx="3810000" cy="1676400"/>
          </a:xfrm>
          <a:prstGeom prst="flowChartDocument">
            <a:avLst/>
          </a:prstGeom>
          <a:solidFill>
            <a:srgbClr val="CCFFCC"/>
          </a:solidFill>
          <a:ln w="12700" algn="ctr">
            <a:solidFill>
              <a:schemeClr val="tx1"/>
            </a:solidFill>
            <a:miter lim="800000"/>
            <a:headEnd/>
            <a:tailEnd/>
          </a:ln>
          <a:effectLst/>
        </p:spPr>
        <p:txBody>
          <a:bodyPr lIns="92075" tIns="0" rIns="92075" bIns="0" anchor="ctr">
            <a:spAutoFit/>
          </a:bodyPr>
          <a:lstStyle/>
          <a:p>
            <a:endParaRPr lang="en-US"/>
          </a:p>
        </p:txBody>
      </p:sp>
      <p:graphicFrame>
        <p:nvGraphicFramePr>
          <p:cNvPr id="1704035" name="Group 99"/>
          <p:cNvGraphicFramePr>
            <a:graphicFrameLocks noGrp="1"/>
          </p:cNvGraphicFramePr>
          <p:nvPr/>
        </p:nvGraphicFramePr>
        <p:xfrm>
          <a:off x="5181600" y="3352800"/>
          <a:ext cx="3757613" cy="1292352"/>
        </p:xfrm>
        <a:graphic>
          <a:graphicData uri="http://schemas.openxmlformats.org/drawingml/2006/table">
            <a:tbl>
              <a:tblPr/>
              <a:tblGrid>
                <a:gridCol w="1093788"/>
                <a:gridCol w="1022350"/>
                <a:gridCol w="795337"/>
                <a:gridCol w="846138"/>
              </a:tblGrid>
              <a:tr h="58738">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Order</a:t>
                      </a:r>
                    </a:p>
                  </a:txBody>
                  <a:tcPr marL="92075" marR="92075" marT="0" marB="0" horzOverflow="overflow">
                    <a:lnL cap="flat">
                      <a:noFill/>
                    </a:lnL>
                    <a:lnR cap="flat">
                      <a:noFill/>
                    </a:lnR>
                    <a:lnT cap="flat">
                      <a:noFill/>
                    </a:lnT>
                    <a:lnB>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1285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Name</a:t>
                      </a:r>
                    </a:p>
                  </a:txBody>
                  <a:tcPr marT="0" marB="0"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Cost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Element</a:t>
                      </a: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Amount</a:t>
                      </a: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Quantity</a:t>
                      </a:r>
                    </a:p>
                  </a:txBody>
                  <a:tcPr marT="0" marB="0"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Labor</a:t>
                      </a: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9300.0100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10 hrs</a:t>
                      </a:r>
                    </a:p>
                  </a:txBody>
                  <a:tcP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Shop Stock</a:t>
                      </a:r>
                    </a:p>
                  </a:txBody>
                  <a:tcPr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9000.2714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$15.30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10</a:t>
                      </a:r>
                    </a:p>
                  </a:txBody>
                  <a:tcPr horzOverflow="overflow">
                    <a:lnL w="12700"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0393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0395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0400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0400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0395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0395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70398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7040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0401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70401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70403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7040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03956" grpId="0" animBg="1"/>
      <p:bldP spid="1704000" grpId="0" animBg="1"/>
      <p:bldP spid="1704001" grpId="0" animBg="1"/>
      <p:bldP spid="1704016" grpId="0" animBg="1"/>
      <p:bldP spid="1704034"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5986" name="Rectangle 2"/>
          <p:cNvSpPr>
            <a:spLocks noGrp="1" noChangeArrowheads="1"/>
          </p:cNvSpPr>
          <p:nvPr>
            <p:ph type="title"/>
          </p:nvPr>
        </p:nvSpPr>
        <p:spPr bwMode="auto">
          <a:xfrm>
            <a:off x="1219200" y="228600"/>
            <a:ext cx="6705600" cy="685800"/>
          </a:xfrm>
          <a:noFill/>
          <a:ln>
            <a:miter lim="800000"/>
            <a:headEnd/>
            <a:tailEnd/>
          </a:ln>
        </p:spPr>
        <p:txBody>
          <a:bodyPr vert="horz" wrap="square" lIns="91440" tIns="0" rIns="91440" bIns="0" numCol="1" anchor="t" anchorCtr="0" compatLnSpc="1">
            <a:prstTxWarp prst="textNoShape">
              <a:avLst/>
            </a:prstTxWarp>
          </a:bodyPr>
          <a:lstStyle/>
          <a:p>
            <a:r>
              <a:rPr lang="en-US"/>
              <a:t>Costing Sheet Uses</a:t>
            </a:r>
          </a:p>
        </p:txBody>
      </p:sp>
      <p:sp>
        <p:nvSpPr>
          <p:cNvPr id="1705987" name="Rectangle 3"/>
          <p:cNvSpPr>
            <a:spLocks noGrp="1" noChangeArrowheads="1"/>
          </p:cNvSpPr>
          <p:nvPr>
            <p:ph type="body" idx="1"/>
          </p:nvPr>
        </p:nvSpPr>
        <p:spPr bwMode="auto">
          <a:xfrm>
            <a:off x="457200" y="1295400"/>
            <a:ext cx="8229600" cy="5257800"/>
          </a:xfrm>
          <a:noFill/>
          <a:ln>
            <a:miter lim="800000"/>
            <a:headEnd/>
            <a:tailEnd/>
          </a:ln>
        </p:spPr>
        <p:txBody>
          <a:bodyPr vert="horz" wrap="square" lIns="91440" tIns="45720" rIns="91440" bIns="45720" numCol="1" anchor="t" anchorCtr="0" compatLnSpc="1">
            <a:prstTxWarp prst="textNoShape">
              <a:avLst/>
            </a:prstTxWarp>
          </a:bodyPr>
          <a:lstStyle/>
          <a:p>
            <a:r>
              <a:rPr lang="en-US"/>
              <a:t>When a static rule can be identified to make an overhead surcharge</a:t>
            </a:r>
          </a:p>
          <a:p>
            <a:r>
              <a:rPr lang="en-US"/>
              <a:t>Will be utilized to accommodate shop stock costs applied to work orders</a:t>
            </a:r>
          </a:p>
          <a:p>
            <a:r>
              <a:rPr lang="en-US"/>
              <a:t>Often used to apply overhead as well such as a rate for management time per each hour worked by employees</a:t>
            </a:r>
          </a:p>
          <a:p>
            <a:r>
              <a:rPr lang="en-US"/>
              <a:t>Can only be used to apply costs to orders and WBS elements</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8034" name="Rectangle 2"/>
          <p:cNvSpPr>
            <a:spLocks noGrp="1" noChangeArrowheads="1"/>
          </p:cNvSpPr>
          <p:nvPr>
            <p:ph type="title"/>
          </p:nvPr>
        </p:nvSpPr>
        <p:spPr bwMode="auto">
          <a:xfrm>
            <a:off x="1227138" y="228600"/>
            <a:ext cx="6697662" cy="914400"/>
          </a:xfrm>
          <a:noFill/>
          <a:ln>
            <a:miter lim="800000"/>
            <a:headEnd/>
            <a:tailEnd/>
          </a:ln>
        </p:spPr>
        <p:txBody>
          <a:bodyPr vert="horz" wrap="square" lIns="91440" tIns="0" rIns="91440" bIns="0" numCol="1" anchor="t" anchorCtr="0" compatLnSpc="1">
            <a:prstTxWarp prst="textNoShape">
              <a:avLst/>
            </a:prstTxWarp>
          </a:bodyPr>
          <a:lstStyle/>
          <a:p>
            <a:r>
              <a:rPr lang="en-US" sz="3600"/>
              <a:t>Lesson 5: Wrap-Up</a:t>
            </a:r>
          </a:p>
        </p:txBody>
      </p:sp>
      <p:sp>
        <p:nvSpPr>
          <p:cNvPr id="1708035" name="Rectangle 3"/>
          <p:cNvSpPr>
            <a:spLocks noGrp="1" noChangeArrowheads="1"/>
          </p:cNvSpPr>
          <p:nvPr>
            <p:ph type="body" idx="1"/>
          </p:nvPr>
        </p:nvSpPr>
        <p:spPr bwMode="auto">
          <a:xfrm>
            <a:off x="431800" y="1270000"/>
            <a:ext cx="8255000" cy="5130800"/>
          </a:xfrm>
          <a:noFill/>
          <a:ln>
            <a:miter lim="800000"/>
            <a:headEnd/>
            <a:tailEnd/>
          </a:ln>
        </p:spPr>
        <p:txBody>
          <a:bodyPr vert="horz" wrap="square" lIns="91440" tIns="45720" rIns="91440" bIns="45720" numCol="1" anchor="t" anchorCtr="0" compatLnSpc="1">
            <a:prstTxWarp prst="textNoShape">
              <a:avLst/>
            </a:prstTxWarp>
          </a:bodyPr>
          <a:lstStyle/>
          <a:p>
            <a:r>
              <a:rPr lang="en-US"/>
              <a:t>A</a:t>
            </a:r>
            <a:r>
              <a:rPr lang="en-US" i="1"/>
              <a:t> </a:t>
            </a:r>
            <a:r>
              <a:rPr lang="en-US" b="1" u="sng"/>
              <a:t>overhead costing sheet</a:t>
            </a:r>
            <a:r>
              <a:rPr lang="en-US" b="1" i="1"/>
              <a:t> </a:t>
            </a:r>
            <a:r>
              <a:rPr lang="en-US"/>
              <a:t>is an allocation mechanism for associating costs to a receiver based on static business rules</a:t>
            </a:r>
          </a:p>
          <a:p>
            <a:pPr>
              <a:spcBef>
                <a:spcPct val="0"/>
              </a:spcBef>
            </a:pPr>
            <a:r>
              <a:rPr lang="en-US"/>
              <a:t>Maintains a static rule which can apply a % overhead or Rate per the base</a:t>
            </a:r>
          </a:p>
          <a:p>
            <a:pPr>
              <a:spcBef>
                <a:spcPct val="0"/>
              </a:spcBef>
            </a:pPr>
            <a:r>
              <a:rPr lang="en-US"/>
              <a:t>Typically utilized in production areas</a:t>
            </a:r>
          </a:p>
          <a:p>
            <a:pPr>
              <a:spcBef>
                <a:spcPct val="0"/>
              </a:spcBef>
            </a:pPr>
            <a:endParaRPr lang="en-US">
              <a:cs typeface="Times New Roman" pitchFamily="18"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082"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t>Questions:</a:t>
            </a:r>
          </a:p>
        </p:txBody>
      </p:sp>
      <p:sp>
        <p:nvSpPr>
          <p:cNvPr id="1710083" name="Rectangle 3"/>
          <p:cNvSpPr>
            <a:spLocks noGrp="1" noChangeArrowheads="1"/>
          </p:cNvSpPr>
          <p:nvPr>
            <p:ph type="body" idx="1"/>
          </p:nvPr>
        </p:nvSpPr>
        <p:spPr bwMode="auto">
          <a:xfrm>
            <a:off x="457200" y="1600200"/>
            <a:ext cx="8229600" cy="2209800"/>
          </a:xfrm>
          <a:noFill/>
          <a:ln>
            <a:miter lim="800000"/>
            <a:headEnd/>
            <a:tailEnd/>
          </a:ln>
        </p:spPr>
        <p:txBody>
          <a:bodyPr vert="horz" wrap="square" lIns="91440" tIns="45720" rIns="91440" bIns="45720" numCol="1" anchor="t" anchorCtr="0" compatLnSpc="1">
            <a:prstTxWarp prst="textNoShape">
              <a:avLst/>
            </a:prstTxWarp>
          </a:bodyPr>
          <a:lstStyle/>
          <a:p>
            <a:pPr marL="609600" indent="-609600">
              <a:lnSpc>
                <a:spcPct val="80000"/>
              </a:lnSpc>
              <a:buFontTx/>
              <a:buAutoNum type="arabicPeriod"/>
            </a:pPr>
            <a:r>
              <a:rPr lang="en-US" sz="2400"/>
              <a:t>Costing Sheets can be used with (check all that apply)?</a:t>
            </a:r>
          </a:p>
          <a:p>
            <a:pPr marL="990600" lvl="1" indent="-533400">
              <a:lnSpc>
                <a:spcPct val="80000"/>
              </a:lnSpc>
              <a:buFontTx/>
              <a:buChar char="o"/>
            </a:pPr>
            <a:r>
              <a:rPr lang="en-US" sz="2400"/>
              <a:t>Cost Centers</a:t>
            </a:r>
          </a:p>
          <a:p>
            <a:pPr marL="990600" lvl="1" indent="-533400">
              <a:lnSpc>
                <a:spcPct val="80000"/>
              </a:lnSpc>
              <a:buFontTx/>
              <a:buChar char="o"/>
            </a:pPr>
            <a:r>
              <a:rPr lang="en-US" sz="2400"/>
              <a:t>Maintenance Orders</a:t>
            </a:r>
          </a:p>
          <a:p>
            <a:pPr marL="990600" lvl="1" indent="-533400">
              <a:lnSpc>
                <a:spcPct val="80000"/>
              </a:lnSpc>
              <a:buFontTx/>
              <a:buChar char="o"/>
            </a:pPr>
            <a:r>
              <a:rPr lang="en-US" sz="2400"/>
              <a:t>Sales Orders</a:t>
            </a:r>
          </a:p>
          <a:p>
            <a:pPr marL="990600" lvl="1" indent="-533400">
              <a:lnSpc>
                <a:spcPct val="80000"/>
              </a:lnSpc>
              <a:buFontTx/>
              <a:buChar char="o"/>
            </a:pPr>
            <a:r>
              <a:rPr lang="en-US" sz="2400"/>
              <a:t>Business Processes</a:t>
            </a:r>
          </a:p>
          <a:p>
            <a:pPr marL="990600" lvl="1" indent="-533400">
              <a:lnSpc>
                <a:spcPct val="80000"/>
              </a:lnSpc>
              <a:buFontTx/>
              <a:buChar char="o"/>
            </a:pPr>
            <a:r>
              <a:rPr lang="en-US" sz="2400"/>
              <a:t>WBS Elements</a:t>
            </a:r>
          </a:p>
        </p:txBody>
      </p:sp>
      <p:sp>
        <p:nvSpPr>
          <p:cNvPr id="1710084" name="Rectangle 4"/>
          <p:cNvSpPr>
            <a:spLocks noChangeArrowheads="1"/>
          </p:cNvSpPr>
          <p:nvPr/>
        </p:nvSpPr>
        <p:spPr bwMode="auto">
          <a:xfrm>
            <a:off x="381000" y="4191000"/>
            <a:ext cx="8229600" cy="2209800"/>
          </a:xfrm>
          <a:prstGeom prst="rect">
            <a:avLst/>
          </a:prstGeom>
          <a:noFill/>
          <a:ln w="9525">
            <a:noFill/>
            <a:miter lim="800000"/>
            <a:headEnd/>
            <a:tailEnd/>
          </a:ln>
          <a:effectLst/>
        </p:spPr>
        <p:txBody>
          <a:bodyPr/>
          <a:lstStyle/>
          <a:p>
            <a:pPr marL="609600" indent="-609600" algn="l">
              <a:spcBef>
                <a:spcPct val="20000"/>
              </a:spcBef>
              <a:buClrTx/>
              <a:buFontTx/>
              <a:buAutoNum type="arabicPeriod" startAt="2"/>
            </a:pPr>
            <a:r>
              <a:rPr lang="en-US" sz="2400"/>
              <a:t>Define </a:t>
            </a:r>
            <a:r>
              <a:rPr lang="en-US" sz="2400" b="1" u="sng"/>
              <a:t>             </a:t>
            </a:r>
            <a:r>
              <a:rPr lang="en-US" sz="2400"/>
              <a:t> business rules for allocating overhead costs to the receiver</a:t>
            </a:r>
          </a:p>
        </p:txBody>
      </p:sp>
      <p:sp>
        <p:nvSpPr>
          <p:cNvPr id="1710085" name="Text Box 5"/>
          <p:cNvSpPr txBox="1">
            <a:spLocks noChangeArrowheads="1"/>
          </p:cNvSpPr>
          <p:nvPr/>
        </p:nvSpPr>
        <p:spPr bwMode="auto">
          <a:xfrm>
            <a:off x="890588" y="2895600"/>
            <a:ext cx="503237" cy="487363"/>
          </a:xfrm>
          <a:prstGeom prst="rect">
            <a:avLst/>
          </a:prstGeom>
          <a:noFill/>
          <a:ln w="12700" algn="ctr">
            <a:noFill/>
            <a:miter lim="800000"/>
            <a:headEnd/>
            <a:tailEnd/>
          </a:ln>
          <a:effectLst/>
        </p:spPr>
        <p:txBody>
          <a:bodyPr wrap="none" lIns="92075" tIns="0" rIns="92075" bIns="0">
            <a:spAutoFit/>
          </a:bodyPr>
          <a:lstStyle/>
          <a:p>
            <a:r>
              <a:rPr lang="en-US" b="1">
                <a:sym typeface="Wingdings" pitchFamily="2" charset="2"/>
              </a:rPr>
              <a:t></a:t>
            </a:r>
          </a:p>
        </p:txBody>
      </p:sp>
      <p:sp>
        <p:nvSpPr>
          <p:cNvPr id="1710086" name="Text Box 6"/>
          <p:cNvSpPr txBox="1">
            <a:spLocks noChangeArrowheads="1"/>
          </p:cNvSpPr>
          <p:nvPr/>
        </p:nvSpPr>
        <p:spPr bwMode="auto">
          <a:xfrm>
            <a:off x="868363" y="3627438"/>
            <a:ext cx="503237" cy="487362"/>
          </a:xfrm>
          <a:prstGeom prst="rect">
            <a:avLst/>
          </a:prstGeom>
          <a:noFill/>
          <a:ln w="12700" algn="ctr">
            <a:noFill/>
            <a:miter lim="800000"/>
            <a:headEnd/>
            <a:tailEnd/>
          </a:ln>
          <a:effectLst/>
        </p:spPr>
        <p:txBody>
          <a:bodyPr wrap="none" lIns="92075" tIns="0" rIns="92075" bIns="0">
            <a:spAutoFit/>
          </a:bodyPr>
          <a:lstStyle/>
          <a:p>
            <a:r>
              <a:rPr lang="en-US" b="1">
                <a:sym typeface="Wingdings" pitchFamily="2" charset="2"/>
              </a:rPr>
              <a:t></a:t>
            </a:r>
          </a:p>
        </p:txBody>
      </p:sp>
      <p:sp>
        <p:nvSpPr>
          <p:cNvPr id="1710087" name="Text Box 7"/>
          <p:cNvSpPr txBox="1">
            <a:spLocks noChangeArrowheads="1"/>
          </p:cNvSpPr>
          <p:nvPr/>
        </p:nvSpPr>
        <p:spPr bwMode="auto">
          <a:xfrm>
            <a:off x="868363" y="2590800"/>
            <a:ext cx="503237" cy="487363"/>
          </a:xfrm>
          <a:prstGeom prst="rect">
            <a:avLst/>
          </a:prstGeom>
          <a:noFill/>
          <a:ln w="12700" algn="ctr">
            <a:noFill/>
            <a:miter lim="800000"/>
            <a:headEnd/>
            <a:tailEnd/>
          </a:ln>
          <a:effectLst/>
        </p:spPr>
        <p:txBody>
          <a:bodyPr wrap="none" lIns="92075" tIns="0" rIns="92075" bIns="0">
            <a:spAutoFit/>
          </a:bodyPr>
          <a:lstStyle/>
          <a:p>
            <a:r>
              <a:rPr lang="en-US" b="1">
                <a:sym typeface="Wingdings" pitchFamily="2" charset="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10085"/>
                                        </p:tgtEl>
                                        <p:attrNameLst>
                                          <p:attrName>style.visibility</p:attrName>
                                        </p:attrNameLst>
                                      </p:cBhvr>
                                      <p:to>
                                        <p:strVal val="visible"/>
                                      </p:to>
                                    </p:set>
                                    <p:animEffect transition="in" filter="blinds(horizontal)">
                                      <p:cBhvr>
                                        <p:cTn id="7" dur="1000"/>
                                        <p:tgtEl>
                                          <p:spTgt spid="171008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10086"/>
                                        </p:tgtEl>
                                        <p:attrNameLst>
                                          <p:attrName>style.visibility</p:attrName>
                                        </p:attrNameLst>
                                      </p:cBhvr>
                                      <p:to>
                                        <p:strVal val="visible"/>
                                      </p:to>
                                    </p:set>
                                    <p:animEffect transition="in" filter="blinds(horizontal)">
                                      <p:cBhvr>
                                        <p:cTn id="12" dur="1000"/>
                                        <p:tgtEl>
                                          <p:spTgt spid="171008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710087"/>
                                        </p:tgtEl>
                                        <p:attrNameLst>
                                          <p:attrName>style.visibility</p:attrName>
                                        </p:attrNameLst>
                                      </p:cBhvr>
                                      <p:to>
                                        <p:strVal val="visible"/>
                                      </p:to>
                                    </p:set>
                                    <p:animEffect transition="in" filter="blinds(horizontal)">
                                      <p:cBhvr>
                                        <p:cTn id="17" dur="1000"/>
                                        <p:tgtEl>
                                          <p:spTgt spid="17100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085" grpId="0"/>
      <p:bldP spid="1710086" grpId="0"/>
      <p:bldP spid="1710087"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2130" name="Rectangle 2"/>
          <p:cNvSpPr>
            <a:spLocks noGrp="1" noChangeArrowheads="1"/>
          </p:cNvSpPr>
          <p:nvPr>
            <p:ph type="title"/>
          </p:nvPr>
        </p:nvSpPr>
        <p:spPr bwMode="auto">
          <a:xfrm>
            <a:off x="1143000" y="228600"/>
            <a:ext cx="6858000" cy="974725"/>
          </a:xfrm>
          <a:noFill/>
          <a:ln>
            <a:miter lim="800000"/>
            <a:headEnd/>
            <a:tailEnd/>
          </a:ln>
        </p:spPr>
        <p:txBody>
          <a:bodyPr vert="horz" wrap="square" lIns="91440" tIns="0" rIns="91440" bIns="0" numCol="1" anchor="t" anchorCtr="0" compatLnSpc="1">
            <a:prstTxWarp prst="textNoShape">
              <a:avLst/>
            </a:prstTxWarp>
            <a:spAutoFit/>
          </a:bodyPr>
          <a:lstStyle/>
          <a:p>
            <a:r>
              <a:rPr lang="en-US" sz="3200"/>
              <a:t>Lesson 6: Costing Allocation /</a:t>
            </a:r>
            <a:br>
              <a:rPr lang="en-US" sz="3200"/>
            </a:br>
            <a:r>
              <a:rPr lang="en-US" sz="3200"/>
              <a:t>Assignment Method Comparison </a:t>
            </a:r>
          </a:p>
        </p:txBody>
      </p:sp>
      <p:sp>
        <p:nvSpPr>
          <p:cNvPr id="1712131" name="Rectangle 3"/>
          <p:cNvSpPr>
            <a:spLocks noGrp="1" noChangeArrowheads="1"/>
          </p:cNvSpPr>
          <p:nvPr>
            <p:ph type="body" idx="1"/>
          </p:nvPr>
        </p:nvSpPr>
        <p:spPr bwMode="auto">
          <a:xfrm>
            <a:off x="457200" y="1600200"/>
            <a:ext cx="8229600" cy="3733800"/>
          </a:xfrm>
          <a:noFill/>
          <a:ln>
            <a:miter lim="800000"/>
            <a:headEnd/>
            <a:tailEnd/>
          </a:ln>
        </p:spPr>
        <p:txBody>
          <a:bodyPr vert="horz" wrap="square" lIns="91440" tIns="45720" rIns="91440" bIns="45720" numCol="1" anchor="t" anchorCtr="0" compatLnSpc="1">
            <a:prstTxWarp prst="textNoShape">
              <a:avLst/>
            </a:prstTxWarp>
          </a:bodyPr>
          <a:lstStyle/>
          <a:p>
            <a:pPr>
              <a:buFontTx/>
              <a:buNone/>
            </a:pPr>
            <a:r>
              <a:rPr lang="en-US" b="1"/>
              <a:t>Objective(s):</a:t>
            </a:r>
          </a:p>
          <a:p>
            <a:r>
              <a:rPr lang="en-US" sz="2800"/>
              <a:t>Understand the differences between all the various methods</a:t>
            </a:r>
          </a:p>
          <a:p>
            <a:r>
              <a:rPr lang="en-US" sz="2800"/>
              <a:t>Be able to identify the pros/cons of each</a:t>
            </a:r>
          </a:p>
          <a:p>
            <a:endParaRPr lang="en-US" sz="2800"/>
          </a:p>
        </p:txBody>
      </p:sp>
      <p:sp>
        <p:nvSpPr>
          <p:cNvPr id="1712132" name="Text Box 4"/>
          <p:cNvSpPr txBox="1">
            <a:spLocks noChangeArrowheads="1"/>
          </p:cNvSpPr>
          <p:nvPr/>
        </p:nvSpPr>
        <p:spPr bwMode="auto">
          <a:xfrm>
            <a:off x="228600" y="6477000"/>
            <a:ext cx="798513" cy="182563"/>
          </a:xfrm>
          <a:prstGeom prst="rect">
            <a:avLst/>
          </a:prstGeom>
          <a:noFill/>
          <a:ln w="12700" algn="ctr">
            <a:noFill/>
            <a:miter lim="800000"/>
            <a:headEnd/>
            <a:tailEnd/>
          </a:ln>
          <a:effectLst/>
        </p:spPr>
        <p:txBody>
          <a:bodyPr wrap="none" lIns="92075" tIns="0" rIns="92075" bIns="0">
            <a:spAutoFit/>
          </a:bodyPr>
          <a:lstStyle/>
          <a:p>
            <a:r>
              <a:rPr lang="en-US" sz="1200"/>
              <a:t>D3L6_p1</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8274" name="Rectangle 2"/>
          <p:cNvSpPr>
            <a:spLocks noGrp="1" noChangeArrowheads="1"/>
          </p:cNvSpPr>
          <p:nvPr>
            <p:ph type="title"/>
          </p:nvPr>
        </p:nvSpPr>
        <p:spPr bwMode="auto">
          <a:xfrm>
            <a:off x="1219200" y="228600"/>
            <a:ext cx="6705600" cy="685800"/>
          </a:xfrm>
          <a:noFill/>
          <a:ln>
            <a:miter lim="800000"/>
            <a:headEnd/>
            <a:tailEnd/>
          </a:ln>
        </p:spPr>
        <p:txBody>
          <a:bodyPr vert="horz" wrap="square" lIns="91440" tIns="0" rIns="91440" bIns="0" numCol="1" anchor="t" anchorCtr="0" compatLnSpc="1">
            <a:prstTxWarp prst="textNoShape">
              <a:avLst/>
            </a:prstTxWarp>
          </a:bodyPr>
          <a:lstStyle/>
          <a:p>
            <a:r>
              <a:rPr lang="en-US" sz="3200"/>
              <a:t>How to Chose Which to Use?</a:t>
            </a:r>
          </a:p>
        </p:txBody>
      </p:sp>
      <p:sp>
        <p:nvSpPr>
          <p:cNvPr id="1718275" name="Rectangle 3"/>
          <p:cNvSpPr>
            <a:spLocks noGrp="1" noChangeArrowheads="1"/>
          </p:cNvSpPr>
          <p:nvPr>
            <p:ph type="body" idx="1"/>
          </p:nvPr>
        </p:nvSpPr>
        <p:spPr bwMode="auto">
          <a:xfrm>
            <a:off x="444500" y="1295400"/>
            <a:ext cx="8229600" cy="5257800"/>
          </a:xfrm>
          <a:noFill/>
          <a:ln>
            <a:miter lim="800000"/>
            <a:headEnd/>
            <a:tailEnd/>
          </a:ln>
        </p:spPr>
        <p:txBody>
          <a:bodyPr vert="horz" wrap="square" lIns="91440" tIns="45720" rIns="91440" bIns="45720" numCol="1" anchor="t" anchorCtr="0" compatLnSpc="1">
            <a:prstTxWarp prst="textNoShape">
              <a:avLst/>
            </a:prstTxWarp>
          </a:bodyPr>
          <a:lstStyle/>
          <a:p>
            <a:r>
              <a:rPr lang="en-US" sz="2800"/>
              <a:t>What is the cost objective (e.g. associate cost to a receiver, understand relationship between cost objects, etc.)?</a:t>
            </a:r>
          </a:p>
          <a:p>
            <a:r>
              <a:rPr lang="en-US" sz="2800"/>
              <a:t>What information is available to utilize?</a:t>
            </a:r>
          </a:p>
          <a:p>
            <a:r>
              <a:rPr lang="en-US" sz="2800"/>
              <a:t>When is the resulting costing information needed to support analysis and control (e.g. dollars only, quantities as well)?</a:t>
            </a:r>
          </a:p>
          <a:p>
            <a:r>
              <a:rPr lang="en-US" sz="2800"/>
              <a:t>What are the impacts to the system (e.g. period-end close, volumes)?</a:t>
            </a:r>
          </a:p>
          <a:p>
            <a:r>
              <a:rPr lang="en-US" sz="2800"/>
              <a:t>How much does it cost to maintain/run versus the value of information received?</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62" name="Rectangle 2"/>
          <p:cNvSpPr>
            <a:spLocks noGrp="1" noChangeArrowheads="1"/>
          </p:cNvSpPr>
          <p:nvPr>
            <p:ph type="body" idx="1"/>
          </p:nvPr>
        </p:nvSpPr>
        <p:spPr bwMode="auto">
          <a:xfrm>
            <a:off x="447675" y="1828800"/>
            <a:ext cx="8229600" cy="2743200"/>
          </a:xfrm>
          <a:noFill/>
          <a:ln>
            <a:miter lim="800000"/>
            <a:headEnd/>
            <a:tailEnd/>
          </a:ln>
        </p:spPr>
        <p:txBody>
          <a:bodyPr vert="horz" wrap="square" lIns="91440" tIns="45720" rIns="91440" bIns="45720" numCol="1" anchor="t" anchorCtr="0" compatLnSpc="1">
            <a:prstTxWarp prst="textNoShape">
              <a:avLst/>
            </a:prstTxWarp>
          </a:bodyPr>
          <a:lstStyle/>
          <a:p>
            <a:pPr marL="609600" indent="-609600">
              <a:lnSpc>
                <a:spcPct val="80000"/>
              </a:lnSpc>
              <a:buFontTx/>
              <a:buNone/>
            </a:pPr>
            <a:r>
              <a:rPr lang="en-US" sz="2800" b="1"/>
              <a:t>Questions to ask:</a:t>
            </a:r>
          </a:p>
          <a:p>
            <a:pPr marL="609600" indent="-609600">
              <a:lnSpc>
                <a:spcPct val="80000"/>
              </a:lnSpc>
            </a:pPr>
            <a:r>
              <a:rPr lang="en-US" sz="2800"/>
              <a:t>Are quantities known? </a:t>
            </a:r>
          </a:p>
          <a:p>
            <a:pPr marL="990600" lvl="1" indent="-533400">
              <a:lnSpc>
                <a:spcPct val="80000"/>
              </a:lnSpc>
            </a:pPr>
            <a:r>
              <a:rPr lang="en-US" sz="2400"/>
              <a:t>If yes, what kind of quantity is known? Is it the quantity between sender and receiver? Or just of the receiver?</a:t>
            </a:r>
          </a:p>
          <a:p>
            <a:pPr marL="990600" lvl="1" indent="-533400">
              <a:lnSpc>
                <a:spcPct val="80000"/>
              </a:lnSpc>
            </a:pPr>
            <a:r>
              <a:rPr lang="en-US" sz="2400"/>
              <a:t>Is it the quantity relationship between sender/receiver (i.e. std. qty)</a:t>
            </a:r>
          </a:p>
          <a:p>
            <a:pPr marL="609600" indent="-609600">
              <a:lnSpc>
                <a:spcPct val="80000"/>
              </a:lnSpc>
            </a:pPr>
            <a:r>
              <a:rPr lang="en-US" sz="2800"/>
              <a:t>When is the information needed (e.g. real-time, monthly)?</a:t>
            </a:r>
          </a:p>
          <a:p>
            <a:pPr marL="609600" indent="-609600">
              <a:lnSpc>
                <a:spcPct val="80000"/>
              </a:lnSpc>
            </a:pPr>
            <a:r>
              <a:rPr lang="en-US" sz="2800"/>
              <a:t>Is the information needed in actual only or is it also used for planning?</a:t>
            </a:r>
          </a:p>
          <a:p>
            <a:pPr marL="609600" indent="-609600">
              <a:lnSpc>
                <a:spcPct val="80000"/>
              </a:lnSpc>
            </a:pPr>
            <a:r>
              <a:rPr lang="en-US" sz="2800"/>
              <a:t>Are there complexities/weighting factors?</a:t>
            </a:r>
          </a:p>
        </p:txBody>
      </p:sp>
      <p:sp>
        <p:nvSpPr>
          <p:cNvPr id="1781763" name="Rectangle 3"/>
          <p:cNvSpPr>
            <a:spLocks noGrp="1" noChangeArrowheads="1"/>
          </p:cNvSpPr>
          <p:nvPr>
            <p:ph type="title"/>
          </p:nvPr>
        </p:nvSpPr>
        <p:spPr bwMode="auto">
          <a:xfrm>
            <a:off x="1219200" y="228600"/>
            <a:ext cx="6705600" cy="974725"/>
          </a:xfrm>
          <a:noFill/>
          <a:ln w="76200" cmpd="tri" algn="ctr">
            <a:miter lim="800000"/>
            <a:headEnd/>
            <a:tailEnd/>
          </a:ln>
        </p:spPr>
        <p:txBody>
          <a:bodyPr vert="horz" wrap="square" lIns="92075" tIns="0" rIns="92075" bIns="0" numCol="1" anchor="t" anchorCtr="0" compatLnSpc="1">
            <a:prstTxWarp prst="textNoShape">
              <a:avLst/>
            </a:prstTxWarp>
            <a:spAutoFit/>
          </a:bodyPr>
          <a:lstStyle/>
          <a:p>
            <a:pPr>
              <a:buClr>
                <a:schemeClr val="tx1"/>
              </a:buClr>
            </a:pPr>
            <a:r>
              <a:rPr lang="en-US" sz="3200"/>
              <a:t>Choosing Assignment /  Allocation Methods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7138" name="Rectangle 2"/>
          <p:cNvSpPr>
            <a:spLocks noGrp="1" noChangeArrowheads="1"/>
          </p:cNvSpPr>
          <p:nvPr>
            <p:ph type="title"/>
          </p:nvPr>
        </p:nvSpPr>
        <p:spPr bwMode="auto">
          <a:xfrm>
            <a:off x="1219200" y="228600"/>
            <a:ext cx="6705600" cy="685800"/>
          </a:xfrm>
          <a:noFill/>
          <a:ln>
            <a:miter lim="800000"/>
            <a:headEnd/>
            <a:tailEnd/>
          </a:ln>
        </p:spPr>
        <p:txBody>
          <a:bodyPr vert="horz" wrap="square" lIns="91440" tIns="0" rIns="91440" bIns="0" numCol="1" anchor="t" anchorCtr="0" compatLnSpc="1">
            <a:prstTxWarp prst="textNoShape">
              <a:avLst/>
            </a:prstTxWarp>
          </a:bodyPr>
          <a:lstStyle/>
          <a:p>
            <a:r>
              <a:rPr lang="en-US" sz="3600"/>
              <a:t>Cost Flow Overview</a:t>
            </a:r>
          </a:p>
        </p:txBody>
      </p:sp>
      <p:sp>
        <p:nvSpPr>
          <p:cNvPr id="1627139" name="Rectangle 3"/>
          <p:cNvSpPr>
            <a:spLocks noGrp="1" noChangeArrowheads="1"/>
          </p:cNvSpPr>
          <p:nvPr>
            <p:ph type="body" idx="1"/>
          </p:nvPr>
        </p:nvSpPr>
        <p:spPr bwMode="auto">
          <a:xfrm>
            <a:off x="533400" y="1600200"/>
            <a:ext cx="7772400" cy="3733800"/>
          </a:xfrm>
          <a:noFill/>
          <a:ln>
            <a:miter lim="800000"/>
            <a:headEnd/>
            <a:tailEnd/>
          </a:ln>
        </p:spPr>
        <p:txBody>
          <a:bodyPr vert="horz" wrap="square" lIns="91440" tIns="45720" rIns="91440" bIns="45720" numCol="1" anchor="t" anchorCtr="0" compatLnSpc="1">
            <a:prstTxWarp prst="textNoShape">
              <a:avLst/>
            </a:prstTxWarp>
          </a:bodyPr>
          <a:lstStyle/>
          <a:p>
            <a:pPr marL="0" indent="0">
              <a:lnSpc>
                <a:spcPct val="90000"/>
              </a:lnSpc>
              <a:buFontTx/>
              <a:buNone/>
              <a:tabLst>
                <a:tab pos="342900" algn="l"/>
              </a:tabLst>
            </a:pPr>
            <a:r>
              <a:rPr lang="en-US" sz="2800"/>
              <a:t>Allocations and Assignments are utilized in order to reflect the cost flows of the organization providing the ability to:</a:t>
            </a:r>
          </a:p>
          <a:p>
            <a:pPr lvl="1">
              <a:lnSpc>
                <a:spcPct val="90000"/>
              </a:lnSpc>
              <a:buFontTx/>
              <a:buChar char="•"/>
              <a:tabLst>
                <a:tab pos="342900" algn="l"/>
              </a:tabLst>
            </a:pPr>
            <a:r>
              <a:rPr lang="en-US" sz="2400"/>
              <a:t>Determine the full costs of products/services (for both plan and actual)</a:t>
            </a:r>
          </a:p>
          <a:p>
            <a:pPr lvl="1">
              <a:lnSpc>
                <a:spcPct val="90000"/>
              </a:lnSpc>
              <a:buFontTx/>
              <a:buChar char="•"/>
              <a:tabLst>
                <a:tab pos="342900" algn="l"/>
              </a:tabLst>
            </a:pPr>
            <a:r>
              <a:rPr lang="en-US" sz="2400"/>
              <a:t>Determine the full costs of customers (for both plan and actual)</a:t>
            </a:r>
          </a:p>
          <a:p>
            <a:pPr lvl="1">
              <a:lnSpc>
                <a:spcPct val="90000"/>
              </a:lnSpc>
              <a:buFontTx/>
              <a:buChar char="•"/>
              <a:tabLst>
                <a:tab pos="342900" algn="l"/>
              </a:tabLst>
            </a:pPr>
            <a:r>
              <a:rPr lang="en-US" sz="2400"/>
              <a:t>Understand the how the organization can influence the costs through their behavior</a:t>
            </a:r>
          </a:p>
          <a:p>
            <a:pPr lvl="1">
              <a:lnSpc>
                <a:spcPct val="90000"/>
              </a:lnSpc>
              <a:buFontTx/>
              <a:buNone/>
              <a:tabLst>
                <a:tab pos="342900" algn="l"/>
              </a:tabLst>
            </a:pPr>
            <a:endParaRPr lang="en-US" sz="2400"/>
          </a:p>
          <a:p>
            <a:pPr lvl="1">
              <a:lnSpc>
                <a:spcPct val="90000"/>
              </a:lnSpc>
              <a:buFontTx/>
              <a:buChar char="•"/>
              <a:tabLst>
                <a:tab pos="342900" algn="l"/>
              </a:tabLst>
            </a:pPr>
            <a:endParaRPr lang="en-US" sz="2000"/>
          </a:p>
          <a:p>
            <a:pPr marL="0" indent="0">
              <a:lnSpc>
                <a:spcPct val="90000"/>
              </a:lnSpc>
              <a:tabLst>
                <a:tab pos="342900" algn="l"/>
              </a:tabLst>
            </a:pPr>
            <a:endParaRPr lang="en-US" sz="2800"/>
          </a:p>
        </p:txBody>
      </p:sp>
      <p:sp>
        <p:nvSpPr>
          <p:cNvPr id="1627140" name="Text Box 4"/>
          <p:cNvSpPr txBox="1">
            <a:spLocks noChangeArrowheads="1"/>
          </p:cNvSpPr>
          <p:nvPr/>
        </p:nvSpPr>
        <p:spPr bwMode="auto">
          <a:xfrm>
            <a:off x="228600" y="6477000"/>
            <a:ext cx="798513" cy="182563"/>
          </a:xfrm>
          <a:prstGeom prst="rect">
            <a:avLst/>
          </a:prstGeom>
          <a:noFill/>
          <a:ln w="12700" algn="ctr">
            <a:noFill/>
            <a:miter lim="800000"/>
            <a:headEnd/>
            <a:tailEnd/>
          </a:ln>
          <a:effectLst/>
        </p:spPr>
        <p:txBody>
          <a:bodyPr wrap="none" lIns="92075" tIns="0" rIns="92075" bIns="0">
            <a:spAutoFit/>
          </a:bodyPr>
          <a:lstStyle/>
          <a:p>
            <a:r>
              <a:rPr lang="en-US" sz="1200"/>
              <a:t>D3L1_p5</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77666" name="Group 2"/>
          <p:cNvGraphicFramePr>
            <a:graphicFrameLocks noGrp="1"/>
          </p:cNvGraphicFramePr>
          <p:nvPr>
            <p:ph type="tbl" idx="1"/>
          </p:nvPr>
        </p:nvGraphicFramePr>
        <p:xfrm>
          <a:off x="190500" y="1447800"/>
          <a:ext cx="8724900" cy="5307013"/>
        </p:xfrm>
        <a:graphic>
          <a:graphicData uri="http://schemas.openxmlformats.org/drawingml/2006/table">
            <a:tbl>
              <a:tblPr/>
              <a:tblGrid>
                <a:gridCol w="1181100"/>
                <a:gridCol w="3124200"/>
                <a:gridCol w="533400"/>
                <a:gridCol w="533400"/>
                <a:gridCol w="838200"/>
                <a:gridCol w="685800"/>
                <a:gridCol w="685800"/>
                <a:gridCol w="1143000"/>
              </a:tblGrid>
              <a:tr h="4572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Times New Roman" pitchFamily="18" charset="0"/>
                        </a:rPr>
                        <a:t>Type</a:t>
                      </a:r>
                      <a:endParaRPr kumimoji="0" lang="en-US" sz="1200" b="1" i="0" u="none" strike="noStrike" cap="none" normalizeH="0" baseline="0" smtClean="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Times New Roman" pitchFamily="18" charset="0"/>
                        </a:rPr>
                        <a:t>Assignment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Times New Roman" pitchFamily="18" charset="0"/>
                        </a:rPr>
                        <a:t> Basis Possibilities</a:t>
                      </a:r>
                      <a:endParaRPr kumimoji="0" lang="en-US" sz="1200" b="1" i="0" u="none" strike="noStrike" cap="none" normalizeH="0" baseline="0" smtClean="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6E6"/>
                    </a:solidFill>
                  </a:tcPr>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Times New Roman" pitchFamily="18" charset="0"/>
                        </a:rPr>
                        <a:t>Quantity Type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Times New Roman" pitchFamily="18" charset="0"/>
                        </a:rPr>
                        <a:t>S:R     Rec. </a:t>
                      </a:r>
                      <a:endParaRPr kumimoji="0" lang="en-US" sz="1200" b="1" i="0" u="none" strike="noStrike" cap="none" normalizeH="0" baseline="0" smtClean="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6E6"/>
                    </a:solid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Times New Roman" pitchFamily="18" charset="0"/>
                        </a:rPr>
                        <a:t>When Info is Needed</a:t>
                      </a:r>
                      <a:endParaRPr kumimoji="0" lang="en-US" sz="1200" b="1" i="0" u="none" strike="noStrike" cap="none" normalizeH="0" baseline="0" smtClean="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6E6"/>
                    </a:solidFill>
                  </a:tcPr>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Times New Roman" pitchFamily="18" charset="0"/>
                        </a:rPr>
                        <a:t>Plan     Actual</a:t>
                      </a:r>
                      <a:endParaRPr kumimoji="0" lang="en-US" sz="1200" b="1" i="0" u="none" strike="noStrike" cap="none" normalizeH="0" baseline="0" smtClean="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6E6"/>
                    </a:solid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Times New Roman" pitchFamily="18" charset="0"/>
                        </a:rPr>
                        <a:t>Handle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Times New Roman" pitchFamily="18" charset="0"/>
                        </a:rPr>
                        <a:t>Complexity</a:t>
                      </a:r>
                      <a:endParaRPr kumimoji="0" lang="en-US" sz="1200" b="1" i="0" u="none" strike="noStrike" cap="none" normalizeH="0" baseline="0" smtClean="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6E6"/>
                    </a:solidFill>
                  </a:tcPr>
                </a:tc>
              </a:tr>
              <a:tr h="68738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1. Direct Activity Allocation</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Charges actual </a:t>
                      </a:r>
                      <a:r>
                        <a:rPr kumimoji="0" lang="en-US" sz="1400" b="1" i="0" u="sng" strike="noStrike" cap="none" normalizeH="0" baseline="0" smtClean="0">
                          <a:ln>
                            <a:noFill/>
                          </a:ln>
                          <a:solidFill>
                            <a:schemeClr val="tx1"/>
                          </a:solidFill>
                          <a:effectLst/>
                          <a:latin typeface="Arial" charset="0"/>
                          <a:cs typeface="Times New Roman" pitchFamily="18" charset="0"/>
                        </a:rPr>
                        <a:t>quantity w/rate</a:t>
                      </a:r>
                      <a:endParaRPr kumimoji="0" lang="en-US" sz="1400" b="1" i="0" u="sng"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sym typeface="Wingdings" pitchFamily="2" charset="2"/>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Real Time</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sym typeface="Wingdings" pitchFamily="2"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None</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6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2. Cycle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(Such as Assessments)</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Charges out </a:t>
                      </a:r>
                      <a:r>
                        <a:rPr kumimoji="0" lang="en-US" sz="1400" b="1" i="0" u="sng" strike="noStrike" cap="none" normalizeH="0" baseline="0" smtClean="0">
                          <a:ln>
                            <a:noFill/>
                          </a:ln>
                          <a:solidFill>
                            <a:schemeClr val="tx1"/>
                          </a:solidFill>
                          <a:effectLst/>
                          <a:latin typeface="Arial" charset="0"/>
                          <a:cs typeface="Times New Roman" pitchFamily="18" charset="0"/>
                        </a:rPr>
                        <a:t>$$s only</a:t>
                      </a:r>
                      <a:r>
                        <a:rPr kumimoji="0" lang="en-US" sz="1400" b="0" i="0" u="none" strike="noStrike" cap="none" normalizeH="0" baseline="0" smtClean="0">
                          <a:ln>
                            <a:noFill/>
                          </a:ln>
                          <a:solidFill>
                            <a:schemeClr val="tx1"/>
                          </a:solidFill>
                          <a:effectLst/>
                          <a:latin typeface="Arial" charset="0"/>
                          <a:cs typeface="Times New Roman" pitchFamily="18" charset="0"/>
                        </a:rPr>
                        <a:t> based on fixed %, fixed portions, fixed amount, variable tracing based on value field dollars or quantities.</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sym typeface="Wingdings"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Period-end</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sym typeface="Wingdings" pitchFamily="2" charset="2"/>
                        </a:rPr>
                        <a:t>Copy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sym typeface="Wingdings" pitchFamily="2"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Limited</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138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3. Indirect Activity Allocation</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Charges out </a:t>
                      </a:r>
                      <a:r>
                        <a:rPr kumimoji="0" lang="en-US" sz="1400" b="1" i="0" u="sng" strike="noStrike" cap="none" normalizeH="0" baseline="0" smtClean="0">
                          <a:ln>
                            <a:noFill/>
                          </a:ln>
                          <a:solidFill>
                            <a:schemeClr val="tx1"/>
                          </a:solidFill>
                          <a:effectLst/>
                          <a:latin typeface="Arial" charset="0"/>
                          <a:cs typeface="Times New Roman" pitchFamily="18" charset="0"/>
                        </a:rPr>
                        <a:t>quantity w/ rate</a:t>
                      </a:r>
                      <a:r>
                        <a:rPr kumimoji="0" lang="en-US" sz="1400" b="0" i="0" u="none" strike="noStrike" cap="none" normalizeH="0" baseline="0" smtClean="0">
                          <a:ln>
                            <a:noFill/>
                          </a:ln>
                          <a:solidFill>
                            <a:schemeClr val="tx1"/>
                          </a:solidFill>
                          <a:effectLst/>
                          <a:latin typeface="Arial" charset="0"/>
                          <a:cs typeface="Times New Roman" pitchFamily="18" charset="0"/>
                        </a:rPr>
                        <a:t> based on fixed %, fixed portion, fixed quantities, variable tracing based on value field dollars or quantities.</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sym typeface="Wingdings"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Period-end</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sym typeface="Wingdings" pitchFamily="2" charset="2"/>
                        </a:rPr>
                        <a:t>Copy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sym typeface="Wingdings" pitchFamily="2"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Limited</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73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4. Target= Actual</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 Charges out imputed </a:t>
                      </a:r>
                      <a:r>
                        <a:rPr kumimoji="0" lang="en-US" sz="1400" b="1" i="0" u="sng" strike="noStrike" cap="none" normalizeH="0" baseline="0" smtClean="0">
                          <a:ln>
                            <a:noFill/>
                          </a:ln>
                          <a:solidFill>
                            <a:schemeClr val="tx1"/>
                          </a:solidFill>
                          <a:effectLst/>
                          <a:latin typeface="Arial" charset="0"/>
                          <a:cs typeface="Times New Roman" pitchFamily="18" charset="0"/>
                        </a:rPr>
                        <a:t>quantity w/rate</a:t>
                      </a:r>
                      <a:r>
                        <a:rPr kumimoji="0" lang="en-US" sz="1400" b="0" i="0" u="none" strike="noStrike" cap="none" normalizeH="0" baseline="0" smtClean="0">
                          <a:ln>
                            <a:noFill/>
                          </a:ln>
                          <a:solidFill>
                            <a:schemeClr val="tx1"/>
                          </a:solidFill>
                          <a:effectLst/>
                          <a:latin typeface="Arial" charset="0"/>
                          <a:cs typeface="Times New Roman" pitchFamily="18" charset="0"/>
                        </a:rPr>
                        <a:t> </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sym typeface="Wingdings"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Period-end</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sym typeface="Wingdings" pitchFamily="2"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sym typeface="Wingdings" pitchFamily="2" charset="2"/>
                        </a:rPr>
                        <a:t>Runs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Limited</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136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5. Templates</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Simple to Complex Formulas and “If-Then” Rules (methods) charging a </a:t>
                      </a:r>
                      <a:r>
                        <a:rPr kumimoji="0" lang="en-US" sz="1400" b="1" i="0" u="sng" strike="noStrike" cap="none" normalizeH="0" baseline="0" smtClean="0">
                          <a:ln>
                            <a:noFill/>
                          </a:ln>
                          <a:solidFill>
                            <a:schemeClr val="tx1"/>
                          </a:solidFill>
                          <a:effectLst/>
                          <a:latin typeface="Arial" charset="0"/>
                          <a:cs typeface="Times New Roman" pitchFamily="18" charset="0"/>
                        </a:rPr>
                        <a:t>quantity w/Rate</a:t>
                      </a:r>
                      <a:endParaRPr kumimoji="0" lang="en-US" sz="1400" b="1" i="0" u="sng"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sym typeface="Wingdings"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Within Period</a:t>
                      </a:r>
                      <a:r>
                        <a:rPr kumimoji="0" lang="en-US" sz="1400" b="0" i="0" u="none" strike="noStrike" cap="none" normalizeH="0" baseline="30000" smtClean="0">
                          <a:ln>
                            <a:noFill/>
                          </a:ln>
                          <a:solidFill>
                            <a:schemeClr val="tx1"/>
                          </a:solidFill>
                          <a:effectLst/>
                          <a:latin typeface="Arial" charset="0"/>
                          <a:cs typeface="Times New Roman" pitchFamily="18" charset="0"/>
                        </a:rPr>
                        <a:t>*</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sym typeface="Wingdings" pitchFamily="2" charset="2"/>
                        </a:rPr>
                        <a:t>Copy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sym typeface="Wingdings" pitchFamily="2"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High Level Easily Supported</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72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6. Cost Sheet</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Static business rules apply overhead to orders and WBS elements. charges </a:t>
                      </a:r>
                      <a:r>
                        <a:rPr kumimoji="0" lang="en-US" sz="1400" b="1" i="0" u="sng" strike="noStrike" cap="none" normalizeH="0" baseline="0" smtClean="0">
                          <a:ln>
                            <a:noFill/>
                          </a:ln>
                          <a:solidFill>
                            <a:schemeClr val="tx1"/>
                          </a:solidFill>
                          <a:effectLst/>
                          <a:latin typeface="Arial" charset="0"/>
                        </a:rPr>
                        <a:t>$$s only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sym typeface="Wingdings"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Period-end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Runs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sym typeface="Wingdings" pitchFamily="2"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Limited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777738" name="Rectangle 74"/>
          <p:cNvSpPr>
            <a:spLocks noChangeArrowheads="1"/>
          </p:cNvSpPr>
          <p:nvPr/>
        </p:nvSpPr>
        <p:spPr bwMode="auto">
          <a:xfrm>
            <a:off x="1219200" y="228600"/>
            <a:ext cx="6705600" cy="974725"/>
          </a:xfrm>
          <a:prstGeom prst="rect">
            <a:avLst/>
          </a:prstGeom>
          <a:noFill/>
          <a:ln w="9525" algn="ctr">
            <a:noFill/>
            <a:miter lim="800000"/>
            <a:headEnd/>
            <a:tailEnd/>
          </a:ln>
          <a:effectLst/>
        </p:spPr>
        <p:txBody>
          <a:bodyPr tIns="0" bIns="0">
            <a:spAutoFit/>
          </a:bodyPr>
          <a:lstStyle/>
          <a:p>
            <a:pPr>
              <a:buClrTx/>
            </a:pPr>
            <a:r>
              <a:rPr lang="en-US" b="1"/>
              <a:t>Allocation / Assignment </a:t>
            </a:r>
          </a:p>
          <a:p>
            <a:pPr>
              <a:buClrTx/>
            </a:pPr>
            <a:r>
              <a:rPr lang="en-US" b="1"/>
              <a:t>Method Comparison </a:t>
            </a:r>
            <a:endParaRPr lang="en-US" sz="2400" b="1"/>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22" name="Rectangle 2"/>
          <p:cNvSpPr>
            <a:spLocks noGrp="1" noChangeArrowheads="1"/>
          </p:cNvSpPr>
          <p:nvPr>
            <p:ph type="title"/>
          </p:nvPr>
        </p:nvSpPr>
        <p:spPr bwMode="auto">
          <a:xfrm>
            <a:off x="1227138" y="228600"/>
            <a:ext cx="6697662" cy="914400"/>
          </a:xfrm>
          <a:noFill/>
          <a:ln>
            <a:miter lim="800000"/>
            <a:headEnd/>
            <a:tailEnd/>
          </a:ln>
        </p:spPr>
        <p:txBody>
          <a:bodyPr vert="horz" wrap="square" lIns="91440" tIns="0" rIns="91440" bIns="0" numCol="1" anchor="t" anchorCtr="0" compatLnSpc="1">
            <a:prstTxWarp prst="textNoShape">
              <a:avLst/>
            </a:prstTxWarp>
          </a:bodyPr>
          <a:lstStyle/>
          <a:p>
            <a:r>
              <a:rPr lang="en-US" sz="3600"/>
              <a:t>Lesson 6: Wrap-Up</a:t>
            </a:r>
          </a:p>
        </p:txBody>
      </p:sp>
      <p:sp>
        <p:nvSpPr>
          <p:cNvPr id="1720323" name="Rectangle 3"/>
          <p:cNvSpPr>
            <a:spLocks noGrp="1" noChangeArrowheads="1"/>
          </p:cNvSpPr>
          <p:nvPr>
            <p:ph type="body" idx="1"/>
          </p:nvPr>
        </p:nvSpPr>
        <p:spPr bwMode="auto">
          <a:xfrm>
            <a:off x="431800" y="1066800"/>
            <a:ext cx="8255000" cy="5130800"/>
          </a:xfrm>
          <a:noFill/>
          <a:ln>
            <a:miter lim="800000"/>
            <a:headEnd/>
            <a:tailEnd/>
          </a:ln>
        </p:spPr>
        <p:txBody>
          <a:bodyPr vert="horz" wrap="square" lIns="91440" tIns="45720" rIns="91440" bIns="45720" numCol="1" anchor="t" anchorCtr="0" compatLnSpc="1">
            <a:prstTxWarp prst="textNoShape">
              <a:avLst/>
            </a:prstTxWarp>
          </a:bodyPr>
          <a:lstStyle/>
          <a:p>
            <a:endParaRPr lang="en-US"/>
          </a:p>
          <a:p>
            <a:pPr>
              <a:spcBef>
                <a:spcPct val="0"/>
              </a:spcBef>
            </a:pPr>
            <a:r>
              <a:rPr lang="en-US"/>
              <a:t>There are multiple Cost movements supported within GFEBS and are decided based on multiple factors</a:t>
            </a:r>
          </a:p>
          <a:p>
            <a:pPr>
              <a:spcBef>
                <a:spcPct val="0"/>
              </a:spcBef>
            </a:pPr>
            <a:r>
              <a:rPr lang="en-US"/>
              <a:t>Can handle various levels of complexity from direct relationships to simple complexity to complex If-Then rules</a:t>
            </a:r>
          </a:p>
          <a:p>
            <a:pPr>
              <a:spcBef>
                <a:spcPct val="0"/>
              </a:spcBef>
            </a:pPr>
            <a:r>
              <a:rPr lang="en-US"/>
              <a:t>Can change over time as cost objectives mature or change</a:t>
            </a:r>
          </a:p>
          <a:p>
            <a:pPr>
              <a:spcBef>
                <a:spcPct val="0"/>
              </a:spcBef>
            </a:pPr>
            <a:endParaRPr lang="en-US"/>
          </a:p>
          <a:p>
            <a:pPr>
              <a:spcBef>
                <a:spcPct val="0"/>
              </a:spcBef>
            </a:pPr>
            <a:endParaRPr lang="en-US">
              <a:cs typeface="Times New Roman" pitchFamily="18"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2370" name="Rectangle 2"/>
          <p:cNvSpPr>
            <a:spLocks noGrp="1" noChangeArrowheads="1"/>
          </p:cNvSpPr>
          <p:nvPr>
            <p:ph type="title"/>
          </p:nvPr>
        </p:nvSpPr>
        <p:spPr bwMode="auto">
          <a:xfrm>
            <a:off x="1219200" y="274638"/>
            <a:ext cx="6705600" cy="1143000"/>
          </a:xfrm>
          <a:noFill/>
          <a:ln>
            <a:miter lim="800000"/>
            <a:headEnd/>
            <a:tailEnd/>
          </a:ln>
        </p:spPr>
        <p:txBody>
          <a:bodyPr vert="horz" wrap="square" lIns="91440" tIns="45720" rIns="91440" bIns="45720" numCol="1" anchor="t" anchorCtr="0" compatLnSpc="1">
            <a:prstTxWarp prst="textNoShape">
              <a:avLst/>
            </a:prstTxWarp>
          </a:bodyPr>
          <a:lstStyle/>
          <a:p>
            <a:r>
              <a:rPr lang="en-US" sz="3600"/>
              <a:t>Questions:</a:t>
            </a:r>
          </a:p>
        </p:txBody>
      </p:sp>
      <p:sp>
        <p:nvSpPr>
          <p:cNvPr id="1722371" name="Rectangle 3"/>
          <p:cNvSpPr>
            <a:spLocks noGrp="1" noChangeArrowheads="1"/>
          </p:cNvSpPr>
          <p:nvPr>
            <p:ph type="body" idx="1"/>
          </p:nvPr>
        </p:nvSpPr>
        <p:spPr bwMode="auto">
          <a:xfrm>
            <a:off x="444500" y="1295400"/>
            <a:ext cx="8229600" cy="4525963"/>
          </a:xfrm>
          <a:noFill/>
          <a:ln>
            <a:miter lim="800000"/>
            <a:headEnd/>
            <a:tailEnd/>
          </a:ln>
        </p:spPr>
        <p:txBody>
          <a:bodyPr vert="horz" wrap="square" lIns="91440" tIns="45720" rIns="91440" bIns="45720" numCol="1" anchor="t" anchorCtr="0" compatLnSpc="1">
            <a:prstTxWarp prst="textNoShape">
              <a:avLst/>
            </a:prstTxWarp>
          </a:bodyPr>
          <a:lstStyle/>
          <a:p>
            <a:pPr algn="ctr">
              <a:buFontTx/>
              <a:buNone/>
            </a:pPr>
            <a:r>
              <a:rPr lang="en-US" sz="2800" b="1"/>
              <a:t>Match Up</a:t>
            </a:r>
          </a:p>
        </p:txBody>
      </p:sp>
      <p:graphicFrame>
        <p:nvGraphicFramePr>
          <p:cNvPr id="1722412" name="Group 44"/>
          <p:cNvGraphicFramePr>
            <a:graphicFrameLocks noGrp="1"/>
          </p:cNvGraphicFramePr>
          <p:nvPr/>
        </p:nvGraphicFramePr>
        <p:xfrm>
          <a:off x="342900" y="1905000"/>
          <a:ext cx="8458200" cy="4700588"/>
        </p:xfrm>
        <a:graphic>
          <a:graphicData uri="http://schemas.openxmlformats.org/drawingml/2006/table">
            <a:tbl>
              <a:tblPr/>
              <a:tblGrid>
                <a:gridCol w="4229100"/>
                <a:gridCol w="4229100"/>
              </a:tblGrid>
              <a:tr h="654050">
                <a:tc>
                  <a:txBody>
                    <a:bodyPr/>
                    <a:lstStyle/>
                    <a:p>
                      <a:pPr marL="228600" marR="0" lvl="0" indent="-228600" algn="l" defTabSz="914400" rtl="0" eaLnBrk="1" fontAlgn="base" latinLnBrk="0" hangingPunct="1">
                        <a:lnSpc>
                          <a:spcPct val="100000"/>
                        </a:lnSpc>
                        <a:spcBef>
                          <a:spcPct val="20000"/>
                        </a:spcBef>
                        <a:spcAft>
                          <a:spcPct val="0"/>
                        </a:spcAft>
                        <a:buClrTx/>
                        <a:buSzPct val="150000"/>
                        <a:buFontTx/>
                        <a:buNone/>
                        <a:tabLst/>
                      </a:pPr>
                      <a:r>
                        <a:rPr kumimoji="0" lang="en-US" sz="1600" b="1" i="0" u="none" strike="noStrike" cap="none" normalizeH="0" baseline="0" smtClean="0">
                          <a:ln>
                            <a:noFill/>
                          </a:ln>
                          <a:solidFill>
                            <a:schemeClr val="tx1"/>
                          </a:solidFill>
                          <a:effectLst/>
                          <a:latin typeface="Arial" charset="0"/>
                        </a:rPr>
                        <a:t>A</a:t>
                      </a:r>
                      <a:r>
                        <a:rPr kumimoji="0" lang="en-US" sz="1600" b="0" i="0" u="none" strike="noStrike" cap="none" normalizeH="0" baseline="0" smtClean="0">
                          <a:ln>
                            <a:noFill/>
                          </a:ln>
                          <a:solidFill>
                            <a:schemeClr val="tx1"/>
                          </a:solidFill>
                          <a:effectLst/>
                          <a:latin typeface="Arial" charset="0"/>
                        </a:rPr>
                        <a:t>	Assessment Cycle</a:t>
                      </a:r>
                    </a:p>
                  </a:txBody>
                  <a:tcPr marT="0" marB="0" anchor="ctr" horzOverflow="overflow">
                    <a:lnL cap="flat">
                      <a:noFill/>
                    </a:lnL>
                    <a:lnR>
                      <a:noFill/>
                    </a:lnR>
                    <a:lnT cap="fla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20000"/>
                        </a:spcBef>
                        <a:spcAft>
                          <a:spcPct val="0"/>
                        </a:spcAft>
                        <a:buClrTx/>
                        <a:buSzPct val="150000"/>
                        <a:buFont typeface="Arial" charset="0"/>
                        <a:buChar char="‗"/>
                        <a:tabLst/>
                      </a:pPr>
                      <a:r>
                        <a:rPr kumimoji="0" lang="en-US" sz="1600" b="0" i="0" u="none" strike="noStrike" cap="none" normalizeH="0" baseline="0" smtClean="0">
                          <a:ln>
                            <a:noFill/>
                          </a:ln>
                          <a:solidFill>
                            <a:schemeClr val="tx1"/>
                          </a:solidFill>
                          <a:effectLst/>
                          <a:latin typeface="Arial" charset="0"/>
                        </a:rPr>
                        <a:t>Indirect calculation of sending quantity</a:t>
                      </a:r>
                    </a:p>
                  </a:txBody>
                  <a:tcPr marT="0" marB="0" anchor="ctr" horzOverflow="overflow">
                    <a:lnL>
                      <a:noFill/>
                    </a:lnL>
                    <a:lnR cap="flat">
                      <a:noFill/>
                    </a:lnR>
                    <a:lnT cap="flat">
                      <a:noFill/>
                    </a:lnT>
                    <a:lnB>
                      <a:noFill/>
                    </a:lnB>
                    <a:lnTlToBr>
                      <a:noFill/>
                    </a:lnTlToBr>
                    <a:lnBlToTr>
                      <a:noFill/>
                    </a:lnBlToTr>
                    <a:noFill/>
                  </a:tcPr>
                </a:tc>
              </a:tr>
              <a:tr h="650875">
                <a:tc>
                  <a:txBody>
                    <a:bodyPr/>
                    <a:lstStyle/>
                    <a:p>
                      <a:pPr marL="228600" marR="0" lvl="0" indent="-228600" algn="l" defTabSz="914400" rtl="0" eaLnBrk="1" fontAlgn="base" latinLnBrk="0" hangingPunct="1">
                        <a:lnSpc>
                          <a:spcPct val="100000"/>
                        </a:lnSpc>
                        <a:spcBef>
                          <a:spcPct val="20000"/>
                        </a:spcBef>
                        <a:spcAft>
                          <a:spcPct val="0"/>
                        </a:spcAft>
                        <a:buClrTx/>
                        <a:buSzPct val="150000"/>
                        <a:buFontTx/>
                        <a:buNone/>
                        <a:tabLst/>
                      </a:pPr>
                      <a:r>
                        <a:rPr kumimoji="0" lang="en-US" sz="1600" b="1" i="0" u="none" strike="noStrike" cap="none" normalizeH="0" baseline="0" smtClean="0">
                          <a:ln>
                            <a:noFill/>
                          </a:ln>
                          <a:solidFill>
                            <a:schemeClr val="tx1"/>
                          </a:solidFill>
                          <a:effectLst/>
                          <a:latin typeface="Arial" charset="0"/>
                        </a:rPr>
                        <a:t>B</a:t>
                      </a:r>
                      <a:r>
                        <a:rPr kumimoji="0" lang="en-US" sz="1600" b="0" i="0" u="none" strike="noStrike" cap="none" normalizeH="0" baseline="0" smtClean="0">
                          <a:ln>
                            <a:noFill/>
                          </a:ln>
                          <a:solidFill>
                            <a:schemeClr val="tx1"/>
                          </a:solidFill>
                          <a:effectLst/>
                          <a:latin typeface="Arial" charset="0"/>
                        </a:rPr>
                        <a:t>	Costing Sheet</a:t>
                      </a:r>
                    </a:p>
                  </a:txBody>
                  <a:tcPr marT="0" marB="0" anchor="ctr" horzOverflow="overflow">
                    <a:lnL cap="flat">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20000"/>
                        </a:spcBef>
                        <a:spcAft>
                          <a:spcPct val="0"/>
                        </a:spcAft>
                        <a:buClrTx/>
                        <a:buSzPct val="150000"/>
                        <a:buFont typeface="Arial" charset="0"/>
                        <a:buChar char="‗"/>
                        <a:tabLst/>
                      </a:pPr>
                      <a:r>
                        <a:rPr kumimoji="0" lang="en-US" sz="1600" b="0" i="0" u="none" strike="noStrike" cap="none" normalizeH="0" baseline="0" smtClean="0">
                          <a:ln>
                            <a:noFill/>
                          </a:ln>
                          <a:solidFill>
                            <a:schemeClr val="tx1"/>
                          </a:solidFill>
                          <a:effectLst/>
                          <a:latin typeface="Arial" charset="0"/>
                        </a:rPr>
                        <a:t>Imputed quantity consumption based on plan relationship</a:t>
                      </a:r>
                    </a:p>
                  </a:txBody>
                  <a:tcPr marT="0" marB="0" anchor="ctr" horzOverflow="overflow">
                    <a:lnL>
                      <a:noFill/>
                    </a:lnL>
                    <a:lnR cap="flat">
                      <a:noFill/>
                    </a:lnR>
                    <a:lnT>
                      <a:noFill/>
                    </a:lnT>
                    <a:lnB>
                      <a:noFill/>
                    </a:lnB>
                    <a:lnTlToBr>
                      <a:noFill/>
                    </a:lnTlToBr>
                    <a:lnBlToTr>
                      <a:noFill/>
                    </a:lnBlToTr>
                    <a:noFill/>
                  </a:tcPr>
                </a:tc>
              </a:tr>
              <a:tr h="654050">
                <a:tc>
                  <a:txBody>
                    <a:bodyPr/>
                    <a:lstStyle/>
                    <a:p>
                      <a:pPr marL="228600" marR="0" lvl="0" indent="-228600" algn="l" defTabSz="914400" rtl="0" eaLnBrk="1" fontAlgn="base" latinLnBrk="0" hangingPunct="1">
                        <a:lnSpc>
                          <a:spcPct val="100000"/>
                        </a:lnSpc>
                        <a:spcBef>
                          <a:spcPct val="20000"/>
                        </a:spcBef>
                        <a:spcAft>
                          <a:spcPct val="0"/>
                        </a:spcAft>
                        <a:buClrTx/>
                        <a:buSzPct val="150000"/>
                        <a:buFontTx/>
                        <a:buNone/>
                        <a:tabLst/>
                      </a:pPr>
                      <a:r>
                        <a:rPr kumimoji="0" lang="en-US" sz="1600" b="1" i="0" u="none" strike="noStrike" cap="none" normalizeH="0" baseline="0" smtClean="0">
                          <a:ln>
                            <a:noFill/>
                          </a:ln>
                          <a:solidFill>
                            <a:schemeClr val="tx1"/>
                          </a:solidFill>
                          <a:effectLst/>
                          <a:latin typeface="Arial" charset="0"/>
                        </a:rPr>
                        <a:t>C</a:t>
                      </a:r>
                      <a:r>
                        <a:rPr kumimoji="0" lang="en-US" sz="1600" b="0" i="0" u="none" strike="noStrike" cap="none" normalizeH="0" baseline="0" smtClean="0">
                          <a:ln>
                            <a:noFill/>
                          </a:ln>
                          <a:solidFill>
                            <a:schemeClr val="tx1"/>
                          </a:solidFill>
                          <a:effectLst/>
                          <a:latin typeface="Arial" charset="0"/>
                        </a:rPr>
                        <a:t>	Direct Activity Allocation</a:t>
                      </a:r>
                    </a:p>
                  </a:txBody>
                  <a:tcPr marT="0" marB="0" anchor="ctr" horzOverflow="overflow">
                    <a:lnL cap="flat">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20000"/>
                        </a:spcBef>
                        <a:spcAft>
                          <a:spcPct val="0"/>
                        </a:spcAft>
                        <a:buClrTx/>
                        <a:buSzPct val="150000"/>
                        <a:buFont typeface="Arial" charset="0"/>
                        <a:buChar char="‗"/>
                        <a:tabLst/>
                      </a:pPr>
                      <a:r>
                        <a:rPr kumimoji="0" lang="en-US" sz="1600" b="0" i="0" u="none" strike="noStrike" cap="none" normalizeH="0" baseline="0" smtClean="0">
                          <a:ln>
                            <a:noFill/>
                          </a:ln>
                          <a:solidFill>
                            <a:schemeClr val="tx1"/>
                          </a:solidFill>
                          <a:effectLst/>
                          <a:latin typeface="Arial" charset="0"/>
                        </a:rPr>
                        <a:t>Real time sender/receiver relationship</a:t>
                      </a:r>
                    </a:p>
                  </a:txBody>
                  <a:tcPr marT="0" marB="0" anchor="ctr" horzOverflow="overflow">
                    <a:lnL>
                      <a:noFill/>
                    </a:lnL>
                    <a:lnR cap="flat">
                      <a:noFill/>
                    </a:lnR>
                    <a:lnT>
                      <a:noFill/>
                    </a:lnT>
                    <a:lnB>
                      <a:noFill/>
                    </a:lnB>
                    <a:lnTlToBr>
                      <a:noFill/>
                    </a:lnTlToBr>
                    <a:lnBlToTr>
                      <a:noFill/>
                    </a:lnBlToTr>
                    <a:noFill/>
                  </a:tcPr>
                </a:tc>
              </a:tr>
              <a:tr h="654050">
                <a:tc>
                  <a:txBody>
                    <a:bodyPr/>
                    <a:lstStyle/>
                    <a:p>
                      <a:pPr marL="228600" marR="0" lvl="0" indent="-228600" algn="l" defTabSz="914400" rtl="0" eaLnBrk="1" fontAlgn="base" latinLnBrk="0" hangingPunct="1">
                        <a:lnSpc>
                          <a:spcPct val="100000"/>
                        </a:lnSpc>
                        <a:spcBef>
                          <a:spcPct val="20000"/>
                        </a:spcBef>
                        <a:spcAft>
                          <a:spcPct val="0"/>
                        </a:spcAft>
                        <a:buClrTx/>
                        <a:buSzPct val="150000"/>
                        <a:buFontTx/>
                        <a:buNone/>
                        <a:tabLst/>
                      </a:pPr>
                      <a:r>
                        <a:rPr kumimoji="0" lang="en-US" sz="1600" b="1" i="0" u="none" strike="noStrike" cap="none" normalizeH="0" baseline="0" smtClean="0">
                          <a:ln>
                            <a:noFill/>
                          </a:ln>
                          <a:solidFill>
                            <a:schemeClr val="tx1"/>
                          </a:solidFill>
                          <a:effectLst/>
                          <a:latin typeface="Arial" charset="0"/>
                        </a:rPr>
                        <a:t>D	</a:t>
                      </a:r>
                      <a:r>
                        <a:rPr kumimoji="0" lang="en-US" sz="1600" b="0" i="0" u="none" strike="noStrike" cap="none" normalizeH="0" baseline="0" smtClean="0">
                          <a:ln>
                            <a:noFill/>
                          </a:ln>
                          <a:solidFill>
                            <a:schemeClr val="tx1"/>
                          </a:solidFill>
                          <a:effectLst/>
                          <a:latin typeface="Arial" charset="0"/>
                        </a:rPr>
                        <a:t>Template</a:t>
                      </a:r>
                    </a:p>
                  </a:txBody>
                  <a:tcPr marT="0" marB="0" anchor="ctr" horzOverflow="overflow">
                    <a:lnL cap="flat">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20000"/>
                        </a:spcBef>
                        <a:spcAft>
                          <a:spcPct val="0"/>
                        </a:spcAft>
                        <a:buClrTx/>
                        <a:buSzPct val="150000"/>
                        <a:buFont typeface="Arial" charset="0"/>
                        <a:buChar char="‗"/>
                        <a:tabLst/>
                      </a:pPr>
                      <a:r>
                        <a:rPr kumimoji="0" lang="en-US" sz="1600" b="0" i="0" u="none" strike="noStrike" cap="none" normalizeH="0" baseline="0" smtClean="0">
                          <a:ln>
                            <a:noFill/>
                          </a:ln>
                          <a:solidFill>
                            <a:schemeClr val="tx1"/>
                          </a:solidFill>
                          <a:effectLst/>
                          <a:latin typeface="Arial" charset="0"/>
                        </a:rPr>
                        <a:t>% allocation with aggregation into secondary cost element</a:t>
                      </a:r>
                    </a:p>
                    <a:p>
                      <a:pPr marL="342900" marR="0" lvl="0" indent="-342900" algn="l" defTabSz="914400" rtl="0" eaLnBrk="1" fontAlgn="base" latinLnBrk="0" hangingPunct="1">
                        <a:lnSpc>
                          <a:spcPct val="100000"/>
                        </a:lnSpc>
                        <a:spcBef>
                          <a:spcPct val="20000"/>
                        </a:spcBef>
                        <a:spcAft>
                          <a:spcPct val="0"/>
                        </a:spcAft>
                        <a:buClrTx/>
                        <a:buSzPct val="150000"/>
                        <a:buFont typeface="Arial" charset="0"/>
                        <a:buChar char="‗"/>
                        <a:tabLst/>
                      </a:pPr>
                      <a:endParaRPr kumimoji="0" lang="en-US" sz="1600" b="0" i="0" u="none" strike="noStrike" cap="none" normalizeH="0" baseline="0" smtClean="0">
                        <a:ln>
                          <a:noFill/>
                        </a:ln>
                        <a:solidFill>
                          <a:schemeClr val="tx1"/>
                        </a:solidFill>
                        <a:effectLst/>
                        <a:latin typeface="Arial" charset="0"/>
                      </a:endParaRPr>
                    </a:p>
                  </a:txBody>
                  <a:tcPr marT="0" marB="0" anchor="ctr" horzOverflow="overflow">
                    <a:lnL>
                      <a:noFill/>
                    </a:lnL>
                    <a:lnR cap="flat">
                      <a:noFill/>
                    </a:lnR>
                    <a:lnT>
                      <a:noFill/>
                    </a:lnT>
                    <a:lnB>
                      <a:noFill/>
                    </a:lnB>
                    <a:lnTlToBr>
                      <a:noFill/>
                    </a:lnTlToBr>
                    <a:lnBlToTr>
                      <a:noFill/>
                    </a:lnBlToTr>
                    <a:noFill/>
                  </a:tcPr>
                </a:tc>
              </a:tr>
              <a:tr h="654050">
                <a:tc>
                  <a:txBody>
                    <a:bodyPr/>
                    <a:lstStyle/>
                    <a:p>
                      <a:pPr marL="228600" marR="0" lvl="0" indent="-228600" algn="l" defTabSz="914400" rtl="0" eaLnBrk="1" fontAlgn="base" latinLnBrk="0" hangingPunct="1">
                        <a:lnSpc>
                          <a:spcPct val="100000"/>
                        </a:lnSpc>
                        <a:spcBef>
                          <a:spcPct val="20000"/>
                        </a:spcBef>
                        <a:spcAft>
                          <a:spcPct val="0"/>
                        </a:spcAft>
                        <a:buClrTx/>
                        <a:buSzPct val="150000"/>
                        <a:buFontTx/>
                        <a:buNone/>
                        <a:tabLst/>
                      </a:pPr>
                      <a:r>
                        <a:rPr kumimoji="0" lang="en-US" sz="1600" b="1" i="0" u="none" strike="noStrike" cap="none" normalizeH="0" baseline="0" smtClean="0">
                          <a:ln>
                            <a:noFill/>
                          </a:ln>
                          <a:solidFill>
                            <a:schemeClr val="tx1"/>
                          </a:solidFill>
                          <a:effectLst/>
                          <a:latin typeface="Arial" charset="0"/>
                        </a:rPr>
                        <a:t>E	</a:t>
                      </a:r>
                      <a:r>
                        <a:rPr kumimoji="0" lang="en-US" sz="1600" b="0" i="0" u="none" strike="noStrike" cap="none" normalizeH="0" baseline="0" smtClean="0">
                          <a:ln>
                            <a:noFill/>
                          </a:ln>
                          <a:solidFill>
                            <a:schemeClr val="tx1"/>
                          </a:solidFill>
                          <a:effectLst/>
                          <a:latin typeface="Arial" charset="0"/>
                        </a:rPr>
                        <a:t>Target = Actual</a:t>
                      </a:r>
                    </a:p>
                  </a:txBody>
                  <a:tcPr marT="0" marB="0" anchor="ctr" horzOverflow="overflow">
                    <a:lnL cap="flat">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20000"/>
                        </a:spcBef>
                        <a:spcAft>
                          <a:spcPct val="0"/>
                        </a:spcAft>
                        <a:buClrTx/>
                        <a:buSzPct val="150000"/>
                        <a:buFont typeface="Arial" charset="0"/>
                        <a:buChar char="‗"/>
                        <a:tabLst/>
                      </a:pPr>
                      <a:r>
                        <a:rPr kumimoji="0" lang="en-US" sz="1600" b="0" i="0" u="none" strike="noStrike" cap="none" normalizeH="0" baseline="0" smtClean="0">
                          <a:ln>
                            <a:noFill/>
                          </a:ln>
                          <a:solidFill>
                            <a:schemeClr val="tx1"/>
                          </a:solidFill>
                          <a:effectLst/>
                          <a:latin typeface="Arial" charset="0"/>
                        </a:rPr>
                        <a:t>If-then dynamic business rules</a:t>
                      </a:r>
                    </a:p>
                  </a:txBody>
                  <a:tcPr marT="0" marB="0" anchor="ctr" horzOverflow="overflow">
                    <a:lnL>
                      <a:noFill/>
                    </a:lnL>
                    <a:lnR cap="flat">
                      <a:noFill/>
                    </a:lnR>
                    <a:lnT>
                      <a:noFill/>
                    </a:lnT>
                    <a:lnB>
                      <a:noFill/>
                    </a:lnB>
                    <a:lnTlToBr>
                      <a:noFill/>
                    </a:lnTlToBr>
                    <a:lnBlToTr>
                      <a:noFill/>
                    </a:lnBlToTr>
                    <a:noFill/>
                  </a:tcPr>
                </a:tc>
              </a:tr>
              <a:tr h="650875">
                <a:tc>
                  <a:txBody>
                    <a:bodyPr/>
                    <a:lstStyle/>
                    <a:p>
                      <a:pPr marL="228600" marR="0" lvl="0" indent="-228600" algn="l" defTabSz="914400" rtl="0" eaLnBrk="1" fontAlgn="base" latinLnBrk="0" hangingPunct="1">
                        <a:lnSpc>
                          <a:spcPct val="100000"/>
                        </a:lnSpc>
                        <a:spcBef>
                          <a:spcPct val="20000"/>
                        </a:spcBef>
                        <a:spcAft>
                          <a:spcPct val="0"/>
                        </a:spcAft>
                        <a:buClrTx/>
                        <a:buSzPct val="150000"/>
                        <a:buFontTx/>
                        <a:buNone/>
                        <a:tabLst/>
                      </a:pPr>
                      <a:r>
                        <a:rPr kumimoji="0" lang="en-US" sz="1600" b="1" i="0" u="none" strike="noStrike" cap="none" normalizeH="0" baseline="0" smtClean="0">
                          <a:ln>
                            <a:noFill/>
                          </a:ln>
                          <a:solidFill>
                            <a:schemeClr val="tx1"/>
                          </a:solidFill>
                          <a:effectLst/>
                          <a:latin typeface="Arial" charset="0"/>
                        </a:rPr>
                        <a:t>F	</a:t>
                      </a:r>
                      <a:r>
                        <a:rPr kumimoji="0" lang="en-US" sz="1600" b="0" i="0" u="none" strike="noStrike" cap="none" normalizeH="0" baseline="0" smtClean="0">
                          <a:ln>
                            <a:noFill/>
                          </a:ln>
                          <a:solidFill>
                            <a:schemeClr val="tx1"/>
                          </a:solidFill>
                          <a:effectLst/>
                          <a:latin typeface="Arial" charset="0"/>
                        </a:rPr>
                        <a:t>Indirect Activity Allocation</a:t>
                      </a:r>
                    </a:p>
                  </a:txBody>
                  <a:tcPr marT="0" marB="0" anchor="ctr" horzOverflow="overflow">
                    <a:lnL cap="flat">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20000"/>
                        </a:spcBef>
                        <a:spcAft>
                          <a:spcPct val="0"/>
                        </a:spcAft>
                        <a:buClrTx/>
                        <a:buSzPct val="150000"/>
                        <a:buFont typeface="Arial" charset="0"/>
                        <a:buChar char="‗"/>
                        <a:tabLst/>
                      </a:pPr>
                      <a:r>
                        <a:rPr kumimoji="0" lang="en-US" sz="1600" b="0" i="0" u="none" strike="noStrike" cap="none" normalizeH="0" baseline="0" smtClean="0">
                          <a:ln>
                            <a:noFill/>
                          </a:ln>
                          <a:solidFill>
                            <a:schemeClr val="tx1"/>
                          </a:solidFill>
                          <a:effectLst/>
                          <a:latin typeface="Arial" charset="0"/>
                        </a:rPr>
                        <a:t>Static business rules for orders and WBS elements</a:t>
                      </a:r>
                    </a:p>
                  </a:txBody>
                  <a:tcPr marT="0" marB="0" anchor="ctr" horzOverflow="overflow">
                    <a:lnL>
                      <a:noFill/>
                    </a:lnL>
                    <a:lnR cap="flat">
                      <a:noFill/>
                    </a:lnR>
                    <a:lnT>
                      <a:noFill/>
                    </a:lnT>
                    <a:lnB>
                      <a:noFill/>
                    </a:lnB>
                    <a:lnTlToBr>
                      <a:noFill/>
                    </a:lnTlToBr>
                    <a:lnBlToTr>
                      <a:noFill/>
                    </a:lnBlToTr>
                    <a:noFill/>
                  </a:tcPr>
                </a:tc>
              </a:tr>
              <a:tr h="654050">
                <a:tc>
                  <a:txBody>
                    <a:bodyPr/>
                    <a:lstStyle/>
                    <a:p>
                      <a:pPr marL="228600" marR="0" lvl="0" indent="-228600" algn="l" defTabSz="914400" rtl="0" eaLnBrk="1" fontAlgn="base" latinLnBrk="0" hangingPunct="1">
                        <a:lnSpc>
                          <a:spcPct val="100000"/>
                        </a:lnSpc>
                        <a:spcBef>
                          <a:spcPct val="20000"/>
                        </a:spcBef>
                        <a:spcAft>
                          <a:spcPct val="0"/>
                        </a:spcAft>
                        <a:buClrTx/>
                        <a:buSzPct val="150000"/>
                        <a:buFontTx/>
                        <a:buNone/>
                        <a:tabLst/>
                      </a:pPr>
                      <a:endParaRPr kumimoji="0" lang="en-US" sz="1600" b="0" i="0" u="none" strike="noStrike" cap="none" normalizeH="0" baseline="0" smtClean="0">
                        <a:ln>
                          <a:noFill/>
                        </a:ln>
                        <a:solidFill>
                          <a:schemeClr val="tx1"/>
                        </a:solidFill>
                        <a:effectLst/>
                        <a:latin typeface="Arial" charset="0"/>
                      </a:endParaRPr>
                    </a:p>
                  </a:txBody>
                  <a:tcPr marT="0" marB="0" anchor="ctr" horzOverflow="overflow">
                    <a:lnL cap="flat">
                      <a:noFill/>
                    </a:lnL>
                    <a:lnR>
                      <a:noFill/>
                    </a:lnR>
                    <a:lnT>
                      <a:noFill/>
                    </a:lnT>
                    <a:lnB cap="flat">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20000"/>
                        </a:spcBef>
                        <a:spcAft>
                          <a:spcPct val="0"/>
                        </a:spcAft>
                        <a:buClrTx/>
                        <a:buSzPct val="150000"/>
                        <a:buFont typeface="Arial" charset="0"/>
                        <a:buNone/>
                        <a:tabLst/>
                      </a:pPr>
                      <a:endParaRPr kumimoji="0" lang="en-US" sz="1600" b="0" i="0" u="none" strike="noStrike" cap="none" normalizeH="0" baseline="0" smtClean="0">
                        <a:ln>
                          <a:noFill/>
                        </a:ln>
                        <a:solidFill>
                          <a:schemeClr val="tx1"/>
                        </a:solidFill>
                        <a:effectLst/>
                        <a:latin typeface="Arial" charset="0"/>
                      </a:endParaRPr>
                    </a:p>
                  </a:txBody>
                  <a:tcPr marT="0" marB="0" anchor="ctr" horzOverflow="overflow">
                    <a:lnL>
                      <a:noFill/>
                    </a:lnL>
                    <a:lnR cap="flat">
                      <a:noFill/>
                    </a:lnR>
                    <a:lnT>
                      <a:noFill/>
                    </a:lnT>
                    <a:lnB cap="flat">
                      <a:noFill/>
                    </a:lnB>
                    <a:lnTlToBr>
                      <a:noFill/>
                    </a:lnTlToBr>
                    <a:lnBlToTr>
                      <a:noFill/>
                    </a:lnBlToTr>
                    <a:noFill/>
                  </a:tcPr>
                </a:tc>
              </a:tr>
            </a:tbl>
          </a:graphicData>
        </a:graphic>
      </p:graphicFrame>
      <p:sp>
        <p:nvSpPr>
          <p:cNvPr id="1722405" name="Text Box 37"/>
          <p:cNvSpPr txBox="1">
            <a:spLocks noChangeArrowheads="1"/>
          </p:cNvSpPr>
          <p:nvPr/>
        </p:nvSpPr>
        <p:spPr bwMode="auto">
          <a:xfrm>
            <a:off x="4559300" y="2087563"/>
            <a:ext cx="381000" cy="274637"/>
          </a:xfrm>
          <a:prstGeom prst="rect">
            <a:avLst/>
          </a:prstGeom>
          <a:noFill/>
          <a:ln w="12700" algn="ctr">
            <a:noFill/>
            <a:miter lim="800000"/>
            <a:headEnd/>
            <a:tailEnd/>
          </a:ln>
          <a:effectLst/>
        </p:spPr>
        <p:txBody>
          <a:bodyPr lIns="92075" tIns="0" rIns="92075" bIns="0">
            <a:spAutoFit/>
          </a:bodyPr>
          <a:lstStyle/>
          <a:p>
            <a:pPr>
              <a:spcBef>
                <a:spcPct val="50000"/>
              </a:spcBef>
            </a:pPr>
            <a:r>
              <a:rPr lang="en-US" sz="1800" b="1"/>
              <a:t>F</a:t>
            </a:r>
          </a:p>
        </p:txBody>
      </p:sp>
      <p:sp>
        <p:nvSpPr>
          <p:cNvPr id="1722406" name="Text Box 38"/>
          <p:cNvSpPr txBox="1">
            <a:spLocks noChangeArrowheads="1"/>
          </p:cNvSpPr>
          <p:nvPr/>
        </p:nvSpPr>
        <p:spPr bwMode="auto">
          <a:xfrm>
            <a:off x="4559300" y="2616200"/>
            <a:ext cx="381000" cy="274638"/>
          </a:xfrm>
          <a:prstGeom prst="rect">
            <a:avLst/>
          </a:prstGeom>
          <a:noFill/>
          <a:ln w="12700" algn="ctr">
            <a:noFill/>
            <a:miter lim="800000"/>
            <a:headEnd/>
            <a:tailEnd/>
          </a:ln>
          <a:effectLst/>
        </p:spPr>
        <p:txBody>
          <a:bodyPr lIns="92075" tIns="0" rIns="92075" bIns="0">
            <a:spAutoFit/>
          </a:bodyPr>
          <a:lstStyle/>
          <a:p>
            <a:pPr>
              <a:spcBef>
                <a:spcPct val="50000"/>
              </a:spcBef>
            </a:pPr>
            <a:r>
              <a:rPr lang="en-US" sz="1800" b="1"/>
              <a:t>E</a:t>
            </a:r>
          </a:p>
        </p:txBody>
      </p:sp>
      <p:sp>
        <p:nvSpPr>
          <p:cNvPr id="1722407" name="Text Box 39"/>
          <p:cNvSpPr txBox="1">
            <a:spLocks noChangeArrowheads="1"/>
          </p:cNvSpPr>
          <p:nvPr/>
        </p:nvSpPr>
        <p:spPr bwMode="auto">
          <a:xfrm>
            <a:off x="4546600" y="3390900"/>
            <a:ext cx="381000" cy="274638"/>
          </a:xfrm>
          <a:prstGeom prst="rect">
            <a:avLst/>
          </a:prstGeom>
          <a:noFill/>
          <a:ln w="12700" algn="ctr">
            <a:noFill/>
            <a:miter lim="800000"/>
            <a:headEnd/>
            <a:tailEnd/>
          </a:ln>
          <a:effectLst/>
        </p:spPr>
        <p:txBody>
          <a:bodyPr lIns="92075" tIns="0" rIns="92075" bIns="0">
            <a:spAutoFit/>
          </a:bodyPr>
          <a:lstStyle/>
          <a:p>
            <a:pPr>
              <a:spcBef>
                <a:spcPct val="50000"/>
              </a:spcBef>
            </a:pPr>
            <a:r>
              <a:rPr lang="en-US" sz="1800" b="1"/>
              <a:t>C</a:t>
            </a:r>
          </a:p>
        </p:txBody>
      </p:sp>
      <p:sp>
        <p:nvSpPr>
          <p:cNvPr id="1722408" name="Text Box 40"/>
          <p:cNvSpPr txBox="1">
            <a:spLocks noChangeArrowheads="1"/>
          </p:cNvSpPr>
          <p:nvPr/>
        </p:nvSpPr>
        <p:spPr bwMode="auto">
          <a:xfrm>
            <a:off x="4546600" y="3860800"/>
            <a:ext cx="381000" cy="274638"/>
          </a:xfrm>
          <a:prstGeom prst="rect">
            <a:avLst/>
          </a:prstGeom>
          <a:noFill/>
          <a:ln w="12700" algn="ctr">
            <a:noFill/>
            <a:miter lim="800000"/>
            <a:headEnd/>
            <a:tailEnd/>
          </a:ln>
          <a:effectLst/>
        </p:spPr>
        <p:txBody>
          <a:bodyPr lIns="92075" tIns="0" rIns="92075" bIns="0">
            <a:spAutoFit/>
          </a:bodyPr>
          <a:lstStyle/>
          <a:p>
            <a:pPr>
              <a:spcBef>
                <a:spcPct val="50000"/>
              </a:spcBef>
            </a:pPr>
            <a:r>
              <a:rPr lang="en-US" sz="1800" b="1"/>
              <a:t>A</a:t>
            </a:r>
          </a:p>
        </p:txBody>
      </p:sp>
      <p:sp>
        <p:nvSpPr>
          <p:cNvPr id="1722409" name="Text Box 41"/>
          <p:cNvSpPr txBox="1">
            <a:spLocks noChangeArrowheads="1"/>
          </p:cNvSpPr>
          <p:nvPr/>
        </p:nvSpPr>
        <p:spPr bwMode="auto">
          <a:xfrm>
            <a:off x="4546600" y="4711700"/>
            <a:ext cx="381000" cy="274638"/>
          </a:xfrm>
          <a:prstGeom prst="rect">
            <a:avLst/>
          </a:prstGeom>
          <a:noFill/>
          <a:ln w="12700" algn="ctr">
            <a:noFill/>
            <a:miter lim="800000"/>
            <a:headEnd/>
            <a:tailEnd/>
          </a:ln>
          <a:effectLst/>
        </p:spPr>
        <p:txBody>
          <a:bodyPr lIns="92075" tIns="0" rIns="92075" bIns="0">
            <a:spAutoFit/>
          </a:bodyPr>
          <a:lstStyle/>
          <a:p>
            <a:pPr>
              <a:spcBef>
                <a:spcPct val="50000"/>
              </a:spcBef>
            </a:pPr>
            <a:r>
              <a:rPr lang="en-US" sz="1800" b="1"/>
              <a:t>D</a:t>
            </a:r>
          </a:p>
        </p:txBody>
      </p:sp>
      <p:sp>
        <p:nvSpPr>
          <p:cNvPr id="1722410" name="Text Box 42"/>
          <p:cNvSpPr txBox="1">
            <a:spLocks noChangeArrowheads="1"/>
          </p:cNvSpPr>
          <p:nvPr/>
        </p:nvSpPr>
        <p:spPr bwMode="auto">
          <a:xfrm>
            <a:off x="4546600" y="5364163"/>
            <a:ext cx="381000" cy="274637"/>
          </a:xfrm>
          <a:prstGeom prst="rect">
            <a:avLst/>
          </a:prstGeom>
          <a:noFill/>
          <a:ln w="12700" algn="ctr">
            <a:noFill/>
            <a:miter lim="800000"/>
            <a:headEnd/>
            <a:tailEnd/>
          </a:ln>
          <a:effectLst/>
        </p:spPr>
        <p:txBody>
          <a:bodyPr lIns="92075" tIns="0" rIns="92075" bIns="0">
            <a:spAutoFit/>
          </a:bodyPr>
          <a:lstStyle/>
          <a:p>
            <a:pPr>
              <a:spcBef>
                <a:spcPct val="50000"/>
              </a:spcBef>
            </a:pPr>
            <a:r>
              <a:rPr lang="en-US" sz="1800" b="1"/>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2240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224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2240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2240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2240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224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2405" grpId="0"/>
      <p:bldP spid="1722406" grpId="0"/>
      <p:bldP spid="1722407" grpId="0"/>
      <p:bldP spid="1722408" grpId="0"/>
      <p:bldP spid="1722409" grpId="0"/>
      <p:bldP spid="1722410"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4418" name="Rectangle 2"/>
          <p:cNvSpPr>
            <a:spLocks noGrp="1" noChangeArrowheads="1"/>
          </p:cNvSpPr>
          <p:nvPr>
            <p:ph type="title"/>
          </p:nvPr>
        </p:nvSpPr>
        <p:spPr bwMode="auto">
          <a:xfrm>
            <a:off x="1219200" y="228600"/>
            <a:ext cx="6705600" cy="685800"/>
          </a:xfrm>
          <a:noFill/>
          <a:ln>
            <a:miter lim="800000"/>
            <a:headEnd/>
            <a:tailEnd/>
          </a:ln>
        </p:spPr>
        <p:txBody>
          <a:bodyPr vert="horz" wrap="square" lIns="91440" tIns="0" rIns="91440" bIns="0" numCol="1" anchor="t" anchorCtr="0" compatLnSpc="1">
            <a:prstTxWarp prst="textNoShape">
              <a:avLst/>
            </a:prstTxWarp>
          </a:bodyPr>
          <a:lstStyle/>
          <a:p>
            <a:r>
              <a:rPr lang="en-US" sz="3600"/>
              <a:t>Lesson 7: Standard vs. Actual &amp; Depreciation</a:t>
            </a:r>
          </a:p>
        </p:txBody>
      </p:sp>
      <p:sp>
        <p:nvSpPr>
          <p:cNvPr id="1724419" name="Rectangle 3"/>
          <p:cNvSpPr>
            <a:spLocks noGrp="1" noChangeArrowheads="1"/>
          </p:cNvSpPr>
          <p:nvPr>
            <p:ph type="body" idx="1"/>
          </p:nvPr>
        </p:nvSpPr>
        <p:spPr bwMode="auto">
          <a:xfrm>
            <a:off x="457200" y="1600200"/>
            <a:ext cx="8229600" cy="4648200"/>
          </a:xfrm>
          <a:noFill/>
          <a:ln>
            <a:miter lim="800000"/>
            <a:headEnd/>
            <a:tailEnd/>
          </a:ln>
        </p:spPr>
        <p:txBody>
          <a:bodyPr vert="horz" wrap="square" lIns="91440" tIns="45720" rIns="91440" bIns="45720" numCol="1" anchor="t" anchorCtr="0" compatLnSpc="1">
            <a:prstTxWarp prst="textNoShape">
              <a:avLst/>
            </a:prstTxWarp>
          </a:bodyPr>
          <a:lstStyle/>
          <a:p>
            <a:pPr>
              <a:buFontTx/>
              <a:buNone/>
            </a:pPr>
            <a:r>
              <a:rPr lang="en-US" b="1"/>
              <a:t>Objective(s):</a:t>
            </a:r>
          </a:p>
          <a:p>
            <a:r>
              <a:rPr lang="en-US" sz="2800"/>
              <a:t>Understand the different methods for valuation of a cost assignment</a:t>
            </a:r>
          </a:p>
          <a:p>
            <a:r>
              <a:rPr lang="en-US" sz="2800"/>
              <a:t>Identify the pros/cons of standard vs. actual</a:t>
            </a:r>
          </a:p>
          <a:p>
            <a:r>
              <a:rPr lang="en-US" sz="2800"/>
              <a:t>Understand Army’s desire to be standard based for cost management</a:t>
            </a:r>
          </a:p>
          <a:p>
            <a:r>
              <a:rPr lang="en-US" sz="2800"/>
              <a:t>Understand rate development considerations</a:t>
            </a:r>
          </a:p>
        </p:txBody>
      </p:sp>
      <p:sp>
        <p:nvSpPr>
          <p:cNvPr id="1724420" name="Text Box 4"/>
          <p:cNvSpPr txBox="1">
            <a:spLocks noChangeArrowheads="1"/>
          </p:cNvSpPr>
          <p:nvPr/>
        </p:nvSpPr>
        <p:spPr bwMode="auto">
          <a:xfrm>
            <a:off x="228600" y="6477000"/>
            <a:ext cx="798513" cy="182563"/>
          </a:xfrm>
          <a:prstGeom prst="rect">
            <a:avLst/>
          </a:prstGeom>
          <a:noFill/>
          <a:ln w="12700" algn="ctr">
            <a:noFill/>
            <a:miter lim="800000"/>
            <a:headEnd/>
            <a:tailEnd/>
          </a:ln>
          <a:effectLst/>
        </p:spPr>
        <p:txBody>
          <a:bodyPr wrap="none" lIns="92075" tIns="0" rIns="92075" bIns="0">
            <a:spAutoFit/>
          </a:bodyPr>
          <a:lstStyle/>
          <a:p>
            <a:r>
              <a:rPr lang="en-US" sz="1200"/>
              <a:t>D3L7_p1</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6466" name="Rectangle 2"/>
          <p:cNvSpPr>
            <a:spLocks noChangeArrowheads="1"/>
          </p:cNvSpPr>
          <p:nvPr/>
        </p:nvSpPr>
        <p:spPr bwMode="auto">
          <a:xfrm>
            <a:off x="1219200" y="228600"/>
            <a:ext cx="6705600" cy="487363"/>
          </a:xfrm>
          <a:prstGeom prst="rect">
            <a:avLst/>
          </a:prstGeom>
          <a:noFill/>
          <a:ln w="76200" cmpd="tri" algn="ctr">
            <a:noFill/>
            <a:miter lim="800000"/>
            <a:headEnd/>
            <a:tailEnd/>
          </a:ln>
          <a:effectLst/>
        </p:spPr>
        <p:txBody>
          <a:bodyPr lIns="92075" tIns="0" rIns="92075" bIns="0">
            <a:spAutoFit/>
          </a:bodyPr>
          <a:lstStyle/>
          <a:p>
            <a:r>
              <a:rPr lang="en-US" b="1"/>
              <a:t>Std. vs Actual: Standard Rates</a:t>
            </a:r>
          </a:p>
        </p:txBody>
      </p:sp>
      <p:sp>
        <p:nvSpPr>
          <p:cNvPr id="1726467" name="Rectangle 3"/>
          <p:cNvSpPr>
            <a:spLocks noChangeArrowheads="1"/>
          </p:cNvSpPr>
          <p:nvPr/>
        </p:nvSpPr>
        <p:spPr bwMode="blackWhite">
          <a:xfrm>
            <a:off x="854075" y="3665538"/>
            <a:ext cx="5137150" cy="1058862"/>
          </a:xfrm>
          <a:prstGeom prst="rect">
            <a:avLst/>
          </a:prstGeom>
          <a:solidFill>
            <a:srgbClr val="99CCFF"/>
          </a:solidFill>
          <a:ln w="12700" algn="ctr">
            <a:solidFill>
              <a:schemeClr val="tx1"/>
            </a:solidFill>
            <a:miter lim="800000"/>
            <a:headEnd/>
            <a:tailEnd/>
          </a:ln>
          <a:effectLst/>
        </p:spPr>
        <p:txBody>
          <a:bodyPr wrap="none" lIns="92075" tIns="46038" rIns="92075" bIns="46038" anchor="ctr"/>
          <a:lstStyle/>
          <a:p>
            <a:endParaRPr lang="en-US"/>
          </a:p>
        </p:txBody>
      </p:sp>
      <p:sp>
        <p:nvSpPr>
          <p:cNvPr id="1726468" name="Text Box 4"/>
          <p:cNvSpPr txBox="1">
            <a:spLocks noChangeArrowheads="1"/>
          </p:cNvSpPr>
          <p:nvPr/>
        </p:nvSpPr>
        <p:spPr bwMode="blackWhite">
          <a:xfrm>
            <a:off x="800100" y="3667125"/>
            <a:ext cx="1500188" cy="304800"/>
          </a:xfrm>
          <a:prstGeom prst="rect">
            <a:avLst/>
          </a:prstGeom>
          <a:noFill/>
          <a:ln w="12700" algn="ctr">
            <a:noFill/>
            <a:miter lim="800000"/>
            <a:headEnd/>
            <a:tailEnd/>
          </a:ln>
          <a:effectLst/>
        </p:spPr>
        <p:txBody>
          <a:bodyPr lIns="92075" tIns="46038" rIns="92075" bIns="46038">
            <a:spAutoFit/>
          </a:bodyPr>
          <a:lstStyle/>
          <a:p>
            <a:pPr marL="342900" indent="-342900" algn="l" eaLnBrk="0" hangingPunct="0">
              <a:spcBef>
                <a:spcPct val="50000"/>
              </a:spcBef>
              <a:spcAft>
                <a:spcPts val="200"/>
              </a:spcAft>
              <a:buFont typeface="Monotype Sorts" pitchFamily="2" charset="2"/>
              <a:buNone/>
            </a:pPr>
            <a:r>
              <a:rPr lang="en-US" sz="1400" b="1">
                <a:cs typeface="Times New Roman" pitchFamily="18" charset="0"/>
              </a:rPr>
              <a:t>Cost Center</a:t>
            </a:r>
          </a:p>
        </p:txBody>
      </p:sp>
      <p:sp>
        <p:nvSpPr>
          <p:cNvPr id="1726469" name="AutoShape 5"/>
          <p:cNvSpPr>
            <a:spLocks noChangeArrowheads="1"/>
          </p:cNvSpPr>
          <p:nvPr/>
        </p:nvSpPr>
        <p:spPr bwMode="blackWhite">
          <a:xfrm>
            <a:off x="3467100" y="4800600"/>
            <a:ext cx="4981575" cy="1708150"/>
          </a:xfrm>
          <a:prstGeom prst="flowChartMultidocument">
            <a:avLst/>
          </a:prstGeom>
          <a:solidFill>
            <a:srgbClr val="CCFFCC"/>
          </a:solidFill>
          <a:ln w="12700">
            <a:solidFill>
              <a:schemeClr val="tx1"/>
            </a:solidFill>
            <a:miter lim="800000"/>
            <a:headEnd/>
            <a:tailEnd/>
          </a:ln>
          <a:effectLst/>
        </p:spPr>
        <p:txBody>
          <a:bodyPr wrap="none" lIns="92075" tIns="46038" rIns="92075" bIns="46038" anchor="ctr"/>
          <a:lstStyle/>
          <a:p>
            <a:endParaRPr lang="en-US"/>
          </a:p>
        </p:txBody>
      </p:sp>
      <p:sp>
        <p:nvSpPr>
          <p:cNvPr id="1726470" name="Text Box 6"/>
          <p:cNvSpPr txBox="1">
            <a:spLocks noChangeArrowheads="1"/>
          </p:cNvSpPr>
          <p:nvPr/>
        </p:nvSpPr>
        <p:spPr bwMode="blackWhite">
          <a:xfrm>
            <a:off x="3438525" y="5108575"/>
            <a:ext cx="2074863" cy="304800"/>
          </a:xfrm>
          <a:prstGeom prst="rect">
            <a:avLst/>
          </a:prstGeom>
          <a:noFill/>
          <a:ln w="12700" algn="ctr">
            <a:noFill/>
            <a:miter lim="800000"/>
            <a:headEnd/>
            <a:tailEnd/>
          </a:ln>
          <a:effectLst/>
        </p:spPr>
        <p:txBody>
          <a:bodyPr lIns="92075" tIns="46038" rIns="92075" bIns="46038">
            <a:spAutoFit/>
          </a:bodyPr>
          <a:lstStyle/>
          <a:p>
            <a:pPr marL="342900" indent="-342900" algn="l" eaLnBrk="0" hangingPunct="0">
              <a:spcBef>
                <a:spcPct val="50000"/>
              </a:spcBef>
              <a:spcAft>
                <a:spcPts val="200"/>
              </a:spcAft>
              <a:buFont typeface="Monotype Sorts" pitchFamily="2" charset="2"/>
              <a:buNone/>
            </a:pPr>
            <a:r>
              <a:rPr lang="en-US" sz="1400" b="1">
                <a:cs typeface="Times New Roman" pitchFamily="18" charset="0"/>
              </a:rPr>
              <a:t>Receiver Cost Object</a:t>
            </a:r>
          </a:p>
        </p:txBody>
      </p:sp>
      <p:graphicFrame>
        <p:nvGraphicFramePr>
          <p:cNvPr id="1726471" name="Group 7"/>
          <p:cNvGraphicFramePr>
            <a:graphicFrameLocks noGrp="1"/>
          </p:cNvGraphicFramePr>
          <p:nvPr/>
        </p:nvGraphicFramePr>
        <p:xfrm>
          <a:off x="857250" y="3987800"/>
          <a:ext cx="5127625" cy="733425"/>
        </p:xfrm>
        <a:graphic>
          <a:graphicData uri="http://schemas.openxmlformats.org/drawingml/2006/table">
            <a:tbl>
              <a:tblPr/>
              <a:tblGrid>
                <a:gridCol w="855663"/>
                <a:gridCol w="854075"/>
                <a:gridCol w="854075"/>
                <a:gridCol w="854075"/>
                <a:gridCol w="855662"/>
                <a:gridCol w="854075"/>
              </a:tblGrid>
              <a:tr h="184150">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Costs ($)</a:t>
                      </a:r>
                    </a:p>
                  </a:txBody>
                  <a:tcPr marL="92075" marR="92075" marT="46038" marB="46038"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Quantity (Hrs)</a:t>
                      </a:r>
                    </a:p>
                  </a:txBody>
                  <a:tcPr marL="92075" marR="92075" marT="46038" marB="46038"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2159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Plan</a:t>
                      </a:r>
                    </a:p>
                  </a:txBody>
                  <a:tcPr marL="92075" marR="92075" marT="46038" marB="46038"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Actual</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Variance</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Plan</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Actual</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Variance</a:t>
                      </a:r>
                    </a:p>
                  </a:txBody>
                  <a:tcPr marL="92075" marR="92075" marT="46038" marB="46038"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415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$ 800,000</a:t>
                      </a:r>
                    </a:p>
                  </a:txBody>
                  <a:tcPr marL="92075" marR="92075" marT="46038" marB="46038"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$ 1,000,000</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$ 200,000</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8,000</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5,000</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-3,000</a:t>
                      </a:r>
                    </a:p>
                  </a:txBody>
                  <a:tcPr marL="92075" marR="92075" marT="46038" marB="46038"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1726506" name="Text Box 42"/>
          <p:cNvSpPr txBox="1">
            <a:spLocks noChangeArrowheads="1"/>
          </p:cNvSpPr>
          <p:nvPr/>
        </p:nvSpPr>
        <p:spPr bwMode="blackWhite">
          <a:xfrm>
            <a:off x="409575" y="1190625"/>
            <a:ext cx="8505825" cy="2425700"/>
          </a:xfrm>
          <a:prstGeom prst="rect">
            <a:avLst/>
          </a:prstGeom>
          <a:noFill/>
          <a:ln w="12700" algn="ctr">
            <a:noFill/>
            <a:miter lim="800000"/>
            <a:headEnd/>
            <a:tailEnd/>
          </a:ln>
          <a:effectLst/>
        </p:spPr>
        <p:txBody>
          <a:bodyPr lIns="92075" tIns="46038" rIns="92075" bIns="46038">
            <a:spAutoFit/>
          </a:bodyPr>
          <a:lstStyle/>
          <a:p>
            <a:pPr marL="114300" indent="-114300" algn="l" eaLnBrk="0" hangingPunct="0">
              <a:spcAft>
                <a:spcPts val="200"/>
              </a:spcAft>
              <a:buFont typeface="Monotype Sorts" pitchFamily="2" charset="2"/>
              <a:buNone/>
            </a:pPr>
            <a:r>
              <a:rPr lang="en-US" sz="2400" b="1">
                <a:solidFill>
                  <a:schemeClr val="tx2"/>
                </a:solidFill>
                <a:cs typeface="Times New Roman" pitchFamily="18" charset="0"/>
              </a:rPr>
              <a:t>Standard Rate</a:t>
            </a:r>
            <a:r>
              <a:rPr lang="en-US" sz="1800" b="1">
                <a:solidFill>
                  <a:schemeClr val="tx2"/>
                </a:solidFill>
                <a:cs typeface="Times New Roman" pitchFamily="18" charset="0"/>
              </a:rPr>
              <a:t>:  The total value of costs planned for an activity type divided by the planned output quantity of the activity type. (Planned Input $ / Planned Output Qty)</a:t>
            </a:r>
            <a:endParaRPr lang="en-US" sz="1800">
              <a:cs typeface="Times New Roman" pitchFamily="18" charset="0"/>
            </a:endParaRPr>
          </a:p>
          <a:p>
            <a:pPr lvl="1" indent="-171450" algn="l" eaLnBrk="0" hangingPunct="0">
              <a:spcBef>
                <a:spcPct val="10000"/>
              </a:spcBef>
              <a:spcAft>
                <a:spcPts val="200"/>
              </a:spcAft>
              <a:buFontTx/>
              <a:buChar char="•"/>
            </a:pPr>
            <a:r>
              <a:rPr lang="en-US" sz="1600">
                <a:cs typeface="Times New Roman" pitchFamily="18" charset="0"/>
              </a:rPr>
              <a:t>The Cost Center for Plumbing plans for 8,000 hours for the year and costs of $800,000</a:t>
            </a:r>
          </a:p>
          <a:p>
            <a:pPr lvl="1" indent="-171450" algn="l" eaLnBrk="0" hangingPunct="0">
              <a:spcBef>
                <a:spcPct val="10000"/>
              </a:spcBef>
              <a:spcAft>
                <a:spcPts val="200"/>
              </a:spcAft>
              <a:buFontTx/>
              <a:buChar char="•"/>
            </a:pPr>
            <a:r>
              <a:rPr lang="en-US" sz="1600">
                <a:cs typeface="Times New Roman" pitchFamily="18" charset="0"/>
              </a:rPr>
              <a:t>Standard Rate = Planned Costs / Planned Hours = $100 per hour</a:t>
            </a:r>
          </a:p>
          <a:p>
            <a:pPr lvl="1" indent="-171450" algn="l" eaLnBrk="0" hangingPunct="0">
              <a:spcBef>
                <a:spcPct val="10000"/>
              </a:spcBef>
              <a:spcAft>
                <a:spcPts val="200"/>
              </a:spcAft>
              <a:buFontTx/>
              <a:buChar char="•"/>
            </a:pPr>
            <a:r>
              <a:rPr lang="en-US" sz="1600">
                <a:cs typeface="Times New Roman" pitchFamily="18" charset="0"/>
              </a:rPr>
              <a:t>Actual costs for the year turned out to be $1,000,000 and only 5,000 hours were recorded</a:t>
            </a:r>
          </a:p>
          <a:p>
            <a:pPr lvl="1" indent="-171450" algn="l" eaLnBrk="0" hangingPunct="0">
              <a:spcBef>
                <a:spcPct val="10000"/>
              </a:spcBef>
              <a:spcAft>
                <a:spcPts val="200"/>
              </a:spcAft>
              <a:buFontTx/>
              <a:buChar char="•"/>
            </a:pPr>
            <a:r>
              <a:rPr lang="en-US" sz="1600">
                <a:cs typeface="Times New Roman" pitchFamily="18" charset="0"/>
              </a:rPr>
              <a:t>Quantity and Spending variances occur</a:t>
            </a:r>
          </a:p>
        </p:txBody>
      </p:sp>
      <p:graphicFrame>
        <p:nvGraphicFramePr>
          <p:cNvPr id="1726507" name="Group 43"/>
          <p:cNvGraphicFramePr>
            <a:graphicFrameLocks noGrp="1"/>
          </p:cNvGraphicFramePr>
          <p:nvPr/>
        </p:nvGraphicFramePr>
        <p:xfrm>
          <a:off x="3476625" y="5429250"/>
          <a:ext cx="4279900" cy="752475"/>
        </p:xfrm>
        <a:graphic>
          <a:graphicData uri="http://schemas.openxmlformats.org/drawingml/2006/table">
            <a:tbl>
              <a:tblPr/>
              <a:tblGrid>
                <a:gridCol w="714375"/>
                <a:gridCol w="712788"/>
                <a:gridCol w="712787"/>
                <a:gridCol w="712788"/>
                <a:gridCol w="714375"/>
                <a:gridCol w="712787"/>
              </a:tblGrid>
              <a:tr h="184150">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Costs ($)</a:t>
                      </a:r>
                    </a:p>
                  </a:txBody>
                  <a:tcPr marL="92075" marR="92075" marT="46038" marB="46038"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Quantity (Hrs)</a:t>
                      </a:r>
                    </a:p>
                  </a:txBody>
                  <a:tcPr marL="92075" marR="92075" marT="46038" marB="46038"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184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Plan</a:t>
                      </a:r>
                    </a:p>
                  </a:txBody>
                  <a:tcPr marL="92075" marR="92075" marT="46038" marB="46038"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Actual</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Variance</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Plan</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Actual</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Variance</a:t>
                      </a:r>
                    </a:p>
                  </a:txBody>
                  <a:tcPr marL="92075" marR="92075" marT="46038" marB="46038"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3525">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$ 800</a:t>
                      </a:r>
                    </a:p>
                  </a:txBody>
                  <a:tcPr marL="92075" marR="92075" marT="46038" marB="46038"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$ 1,000</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$200</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8</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10</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2</a:t>
                      </a:r>
                    </a:p>
                  </a:txBody>
                  <a:tcPr marL="92075" marR="92075" marT="46038" marB="46038"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1726542" name="Text Box 78"/>
          <p:cNvSpPr txBox="1">
            <a:spLocks noChangeArrowheads="1"/>
          </p:cNvSpPr>
          <p:nvPr/>
        </p:nvSpPr>
        <p:spPr bwMode="auto">
          <a:xfrm>
            <a:off x="228600" y="6477000"/>
            <a:ext cx="798513" cy="182563"/>
          </a:xfrm>
          <a:prstGeom prst="rect">
            <a:avLst/>
          </a:prstGeom>
          <a:noFill/>
          <a:ln w="12700" algn="ctr">
            <a:noFill/>
            <a:miter lim="800000"/>
            <a:headEnd/>
            <a:tailEnd/>
          </a:ln>
          <a:effectLst/>
        </p:spPr>
        <p:txBody>
          <a:bodyPr wrap="none" lIns="92075" tIns="0" rIns="92075" bIns="0">
            <a:spAutoFit/>
          </a:bodyPr>
          <a:lstStyle/>
          <a:p>
            <a:r>
              <a:rPr lang="en-US" sz="1200"/>
              <a:t>D3L7_p2</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8514" name="Rectangle 2"/>
          <p:cNvSpPr>
            <a:spLocks noChangeArrowheads="1"/>
          </p:cNvSpPr>
          <p:nvPr/>
        </p:nvSpPr>
        <p:spPr bwMode="auto">
          <a:xfrm>
            <a:off x="1219200" y="236538"/>
            <a:ext cx="6705600" cy="487362"/>
          </a:xfrm>
          <a:prstGeom prst="rect">
            <a:avLst/>
          </a:prstGeom>
          <a:noFill/>
          <a:ln w="76200" cmpd="tri" algn="ctr">
            <a:noFill/>
            <a:miter lim="800000"/>
            <a:headEnd/>
            <a:tailEnd/>
          </a:ln>
          <a:effectLst/>
        </p:spPr>
        <p:txBody>
          <a:bodyPr lIns="92075" tIns="0" rIns="92075" bIns="0">
            <a:spAutoFit/>
          </a:bodyPr>
          <a:lstStyle/>
          <a:p>
            <a:r>
              <a:rPr lang="en-US" b="1"/>
              <a:t>Std. vs Actual: Actual Rates</a:t>
            </a:r>
          </a:p>
        </p:txBody>
      </p:sp>
      <p:sp>
        <p:nvSpPr>
          <p:cNvPr id="1728515" name="AutoShape 3"/>
          <p:cNvSpPr>
            <a:spLocks noChangeArrowheads="1"/>
          </p:cNvSpPr>
          <p:nvPr/>
        </p:nvSpPr>
        <p:spPr bwMode="blackWhite">
          <a:xfrm>
            <a:off x="3629025" y="4483100"/>
            <a:ext cx="4981575" cy="1841500"/>
          </a:xfrm>
          <a:prstGeom prst="flowChartMultidocument">
            <a:avLst/>
          </a:prstGeom>
          <a:solidFill>
            <a:srgbClr val="CCFFCC"/>
          </a:solidFill>
          <a:ln w="12700">
            <a:solidFill>
              <a:schemeClr val="tx1"/>
            </a:solidFill>
            <a:miter lim="800000"/>
            <a:headEnd/>
            <a:tailEnd/>
          </a:ln>
          <a:effectLst/>
        </p:spPr>
        <p:txBody>
          <a:bodyPr wrap="none" lIns="92075" tIns="46038" rIns="92075" bIns="46038" anchor="ctr"/>
          <a:lstStyle/>
          <a:p>
            <a:endParaRPr lang="en-US"/>
          </a:p>
        </p:txBody>
      </p:sp>
      <p:sp>
        <p:nvSpPr>
          <p:cNvPr id="1728516" name="Text Box 4"/>
          <p:cNvSpPr txBox="1">
            <a:spLocks noChangeArrowheads="1"/>
          </p:cNvSpPr>
          <p:nvPr/>
        </p:nvSpPr>
        <p:spPr bwMode="blackWhite">
          <a:xfrm>
            <a:off x="3600450" y="4800600"/>
            <a:ext cx="2074863" cy="304800"/>
          </a:xfrm>
          <a:prstGeom prst="rect">
            <a:avLst/>
          </a:prstGeom>
          <a:noFill/>
          <a:ln w="12700" algn="ctr">
            <a:noFill/>
            <a:miter lim="800000"/>
            <a:headEnd/>
            <a:tailEnd/>
          </a:ln>
          <a:effectLst/>
        </p:spPr>
        <p:txBody>
          <a:bodyPr lIns="92075" tIns="46038" rIns="92075" bIns="46038">
            <a:spAutoFit/>
          </a:bodyPr>
          <a:lstStyle/>
          <a:p>
            <a:pPr marL="342900" indent="-342900" algn="l" eaLnBrk="0" hangingPunct="0">
              <a:spcBef>
                <a:spcPct val="50000"/>
              </a:spcBef>
              <a:spcAft>
                <a:spcPts val="200"/>
              </a:spcAft>
              <a:buFont typeface="Monotype Sorts" pitchFamily="2" charset="2"/>
              <a:buNone/>
            </a:pPr>
            <a:r>
              <a:rPr lang="en-US" sz="1400" b="1">
                <a:cs typeface="Times New Roman" pitchFamily="18" charset="0"/>
              </a:rPr>
              <a:t>Receiver Cost Object</a:t>
            </a:r>
          </a:p>
        </p:txBody>
      </p:sp>
      <p:sp>
        <p:nvSpPr>
          <p:cNvPr id="1728517" name="Text Box 5"/>
          <p:cNvSpPr txBox="1">
            <a:spLocks noChangeArrowheads="1"/>
          </p:cNvSpPr>
          <p:nvPr/>
        </p:nvSpPr>
        <p:spPr bwMode="blackWhite">
          <a:xfrm>
            <a:off x="76200" y="1370013"/>
            <a:ext cx="8963025" cy="1906587"/>
          </a:xfrm>
          <a:prstGeom prst="rect">
            <a:avLst/>
          </a:prstGeom>
          <a:noFill/>
          <a:ln w="12700" algn="ctr">
            <a:noFill/>
            <a:miter lim="800000"/>
            <a:headEnd/>
            <a:tailEnd/>
          </a:ln>
          <a:effectLst/>
        </p:spPr>
        <p:txBody>
          <a:bodyPr lIns="92075" tIns="46038" rIns="92075" bIns="46038">
            <a:spAutoFit/>
          </a:bodyPr>
          <a:lstStyle/>
          <a:p>
            <a:pPr marL="114300" indent="-114300" algn="l" eaLnBrk="0" hangingPunct="0">
              <a:spcAft>
                <a:spcPts val="200"/>
              </a:spcAft>
              <a:buFont typeface="Monotype Sorts" pitchFamily="2" charset="2"/>
              <a:buNone/>
            </a:pPr>
            <a:r>
              <a:rPr lang="en-US" sz="2400" b="1" u="sng">
                <a:solidFill>
                  <a:schemeClr val="tx2"/>
                </a:solidFill>
                <a:cs typeface="Times New Roman" pitchFamily="18" charset="0"/>
              </a:rPr>
              <a:t>Actual Rate</a:t>
            </a:r>
            <a:r>
              <a:rPr lang="en-US" sz="2400" b="1">
                <a:solidFill>
                  <a:schemeClr val="tx2"/>
                </a:solidFill>
                <a:cs typeface="Times New Roman" pitchFamily="18" charset="0"/>
              </a:rPr>
              <a:t>:</a:t>
            </a:r>
            <a:r>
              <a:rPr lang="en-US" sz="1800" b="1">
                <a:solidFill>
                  <a:schemeClr val="tx2"/>
                </a:solidFill>
                <a:cs typeface="Times New Roman" pitchFamily="18" charset="0"/>
              </a:rPr>
              <a:t>	The total value of actual costs on an activity type divided by the actual quantity of the activity type. (Actual Input $ / Actual Output Qty)</a:t>
            </a:r>
            <a:r>
              <a:rPr lang="en-US" sz="1000" b="1">
                <a:solidFill>
                  <a:schemeClr val="tx2"/>
                </a:solidFill>
                <a:cs typeface="Times New Roman" pitchFamily="18" charset="0"/>
              </a:rPr>
              <a:t>	</a:t>
            </a:r>
            <a:endParaRPr lang="en-US" sz="1600">
              <a:cs typeface="Times New Roman" pitchFamily="18" charset="0"/>
            </a:endParaRPr>
          </a:p>
          <a:p>
            <a:pPr lvl="1" indent="-165100" algn="l" eaLnBrk="0" hangingPunct="0">
              <a:spcBef>
                <a:spcPct val="10000"/>
              </a:spcBef>
              <a:spcAft>
                <a:spcPts val="200"/>
              </a:spcAft>
              <a:buFontTx/>
              <a:buChar char="•"/>
            </a:pPr>
            <a:r>
              <a:rPr lang="en-US" sz="1600">
                <a:cs typeface="Times New Roman" pitchFamily="18" charset="0"/>
              </a:rPr>
              <a:t>The Cost Center for Plumbing plans for 8,000 hours for the year and costs of $800,000</a:t>
            </a:r>
          </a:p>
          <a:p>
            <a:pPr lvl="1" indent="-165100" algn="l" eaLnBrk="0" hangingPunct="0">
              <a:spcBef>
                <a:spcPct val="10000"/>
              </a:spcBef>
              <a:spcAft>
                <a:spcPts val="200"/>
              </a:spcAft>
              <a:buFontTx/>
              <a:buChar char="•"/>
            </a:pPr>
            <a:r>
              <a:rPr lang="en-US" sz="1600">
                <a:cs typeface="Times New Roman" pitchFamily="18" charset="0"/>
              </a:rPr>
              <a:t>Actual costs for the year turned out to be $1,000,000 and only 5,000 hours were recorded</a:t>
            </a:r>
          </a:p>
          <a:p>
            <a:pPr lvl="1" indent="-165100" algn="l" eaLnBrk="0" hangingPunct="0">
              <a:spcBef>
                <a:spcPct val="10000"/>
              </a:spcBef>
              <a:spcAft>
                <a:spcPts val="200"/>
              </a:spcAft>
              <a:buFontTx/>
              <a:buChar char="•"/>
            </a:pPr>
            <a:r>
              <a:rPr lang="en-US" sz="1600">
                <a:cs typeface="Times New Roman" pitchFamily="18" charset="0"/>
              </a:rPr>
              <a:t>Actual Rate = Actual Costs / Actual Hours = $200 per hour</a:t>
            </a:r>
          </a:p>
          <a:p>
            <a:pPr lvl="1" indent="-165100" algn="l" eaLnBrk="0" hangingPunct="0">
              <a:spcBef>
                <a:spcPct val="10000"/>
              </a:spcBef>
              <a:spcAft>
                <a:spcPts val="200"/>
              </a:spcAft>
              <a:buFontTx/>
              <a:buChar char="•"/>
            </a:pPr>
            <a:r>
              <a:rPr lang="en-US" sz="1600">
                <a:cs typeface="Times New Roman" pitchFamily="18" charset="0"/>
              </a:rPr>
              <a:t>Quantity, Spending and Price variances occur</a:t>
            </a:r>
          </a:p>
        </p:txBody>
      </p:sp>
      <p:graphicFrame>
        <p:nvGraphicFramePr>
          <p:cNvPr id="1728518" name="Group 6"/>
          <p:cNvGraphicFramePr>
            <a:graphicFrameLocks noGrp="1"/>
          </p:cNvGraphicFramePr>
          <p:nvPr/>
        </p:nvGraphicFramePr>
        <p:xfrm>
          <a:off x="3638550" y="5111750"/>
          <a:ext cx="4279900" cy="915988"/>
        </p:xfrm>
        <a:graphic>
          <a:graphicData uri="http://schemas.openxmlformats.org/drawingml/2006/table">
            <a:tbl>
              <a:tblPr/>
              <a:tblGrid>
                <a:gridCol w="714375"/>
                <a:gridCol w="712788"/>
                <a:gridCol w="712787"/>
                <a:gridCol w="712788"/>
                <a:gridCol w="714375"/>
                <a:gridCol w="712787"/>
              </a:tblGrid>
              <a:tr h="184150">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Costs ($)</a:t>
                      </a:r>
                    </a:p>
                  </a:txBody>
                  <a:tcPr marL="92075" marR="92075" marT="46038" marB="46038"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Quantity (Hrs)</a:t>
                      </a:r>
                    </a:p>
                  </a:txBody>
                  <a:tcPr marL="92075" marR="92075" marT="46038" marB="46038"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184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Plan</a:t>
                      </a:r>
                    </a:p>
                  </a:txBody>
                  <a:tcPr marL="92075" marR="92075" marT="46038" marB="46038"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Actual</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Variance</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Plan</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Actual</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Variance</a:t>
                      </a:r>
                    </a:p>
                  </a:txBody>
                  <a:tcPr marL="92075" marR="92075" marT="46038" marB="46038"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3525">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 1.  $ 800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2.  $ 800</a:t>
                      </a:r>
                    </a:p>
                  </a:txBody>
                  <a:tcPr marL="92075" marR="92075" marT="46038" marB="46038"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$ 1,000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$ 2,000</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$ 200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$ 1,200</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8</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8</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10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10</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2</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2</a:t>
                      </a:r>
                    </a:p>
                  </a:txBody>
                  <a:tcPr marL="92075" marR="92075" marT="46038" marB="46038"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1728553" name="Text Box 41"/>
          <p:cNvSpPr txBox="1">
            <a:spLocks noChangeArrowheads="1"/>
          </p:cNvSpPr>
          <p:nvPr/>
        </p:nvSpPr>
        <p:spPr bwMode="blackWhite">
          <a:xfrm>
            <a:off x="304800" y="4914900"/>
            <a:ext cx="3562350" cy="990600"/>
          </a:xfrm>
          <a:prstGeom prst="rect">
            <a:avLst/>
          </a:prstGeom>
          <a:noFill/>
          <a:ln w="12700" algn="ctr">
            <a:noFill/>
            <a:miter lim="800000"/>
            <a:headEnd/>
            <a:tailEnd/>
          </a:ln>
          <a:effectLst/>
        </p:spPr>
        <p:txBody>
          <a:bodyPr lIns="92075" tIns="46038" rIns="92075" bIns="46038">
            <a:spAutoFit/>
          </a:bodyPr>
          <a:lstStyle/>
          <a:p>
            <a:pPr marL="342900" indent="-342900" algn="l" eaLnBrk="0" hangingPunct="0">
              <a:spcAft>
                <a:spcPts val="200"/>
              </a:spcAft>
              <a:buFont typeface="Monotype Sorts" pitchFamily="2" charset="2"/>
              <a:buNone/>
            </a:pPr>
            <a:r>
              <a:rPr lang="en-US" sz="1200" b="1" u="sng">
                <a:cs typeface="Times New Roman" pitchFamily="18" charset="0"/>
              </a:rPr>
              <a:t>1. Posting on the 15</a:t>
            </a:r>
            <a:r>
              <a:rPr lang="en-US" sz="1200" b="1" u="sng" baseline="30000">
                <a:cs typeface="Times New Roman" pitchFamily="18" charset="0"/>
              </a:rPr>
              <a:t>th</a:t>
            </a:r>
            <a:endParaRPr lang="en-US" sz="1200" b="1" u="sng">
              <a:cs typeface="Times New Roman" pitchFamily="18" charset="0"/>
            </a:endParaRPr>
          </a:p>
          <a:p>
            <a:pPr marL="342900" indent="-342900" algn="l" eaLnBrk="0" hangingPunct="0">
              <a:spcAft>
                <a:spcPts val="200"/>
              </a:spcAft>
              <a:buFont typeface="Monotype Sorts" pitchFamily="2" charset="2"/>
              <a:buNone/>
            </a:pPr>
            <a:r>
              <a:rPr lang="en-US" sz="1200" b="1">
                <a:cs typeface="Times New Roman" pitchFamily="18" charset="0"/>
              </a:rPr>
              <a:t>Standard Rate of $100 per hour was used…</a:t>
            </a:r>
          </a:p>
          <a:p>
            <a:pPr marL="342900" indent="-342900" algn="l" eaLnBrk="0" hangingPunct="0">
              <a:spcBef>
                <a:spcPct val="50000"/>
              </a:spcBef>
              <a:spcAft>
                <a:spcPts val="200"/>
              </a:spcAft>
              <a:buFont typeface="Monotype Sorts" pitchFamily="2" charset="2"/>
              <a:buNone/>
            </a:pPr>
            <a:r>
              <a:rPr lang="en-US" sz="1200" b="1" u="sng">
                <a:cs typeface="Times New Roman" pitchFamily="18" charset="0"/>
              </a:rPr>
              <a:t>2. Posting on the 30</a:t>
            </a:r>
            <a:r>
              <a:rPr lang="en-US" sz="1200" b="1" u="sng" baseline="30000">
                <a:cs typeface="Times New Roman" pitchFamily="18" charset="0"/>
              </a:rPr>
              <a:t>th</a:t>
            </a:r>
            <a:endParaRPr lang="en-US" sz="1200" b="1" u="sng">
              <a:cs typeface="Times New Roman" pitchFamily="18" charset="0"/>
            </a:endParaRPr>
          </a:p>
          <a:p>
            <a:pPr marL="342900" indent="-342900" algn="l" eaLnBrk="0" hangingPunct="0">
              <a:spcAft>
                <a:spcPts val="200"/>
              </a:spcAft>
              <a:buFont typeface="Monotype Sorts" pitchFamily="2" charset="2"/>
              <a:buNone/>
            </a:pPr>
            <a:r>
              <a:rPr lang="en-US" sz="1200" b="1">
                <a:cs typeface="Times New Roman" pitchFamily="18" charset="0"/>
              </a:rPr>
              <a:t>Actual rate known and costs revaluated…</a:t>
            </a:r>
          </a:p>
        </p:txBody>
      </p:sp>
      <p:sp>
        <p:nvSpPr>
          <p:cNvPr id="1728554" name="Rectangle 42"/>
          <p:cNvSpPr>
            <a:spLocks noChangeArrowheads="1"/>
          </p:cNvSpPr>
          <p:nvPr/>
        </p:nvSpPr>
        <p:spPr bwMode="blackWhite">
          <a:xfrm>
            <a:off x="673100" y="3275013"/>
            <a:ext cx="5137150" cy="1058862"/>
          </a:xfrm>
          <a:prstGeom prst="rect">
            <a:avLst/>
          </a:prstGeom>
          <a:solidFill>
            <a:srgbClr val="99CCFF"/>
          </a:solidFill>
          <a:ln w="12700" algn="ctr">
            <a:solidFill>
              <a:schemeClr val="tx1"/>
            </a:solidFill>
            <a:miter lim="800000"/>
            <a:headEnd/>
            <a:tailEnd/>
          </a:ln>
          <a:effectLst/>
        </p:spPr>
        <p:txBody>
          <a:bodyPr wrap="none" lIns="92075" tIns="46038" rIns="92075" bIns="46038" anchor="ctr"/>
          <a:lstStyle/>
          <a:p>
            <a:endParaRPr lang="en-US"/>
          </a:p>
        </p:txBody>
      </p:sp>
      <p:sp>
        <p:nvSpPr>
          <p:cNvPr id="1728555" name="Text Box 43"/>
          <p:cNvSpPr txBox="1">
            <a:spLocks noChangeArrowheads="1"/>
          </p:cNvSpPr>
          <p:nvPr/>
        </p:nvSpPr>
        <p:spPr bwMode="blackWhite">
          <a:xfrm>
            <a:off x="619125" y="3276600"/>
            <a:ext cx="1500188" cy="304800"/>
          </a:xfrm>
          <a:prstGeom prst="rect">
            <a:avLst/>
          </a:prstGeom>
          <a:noFill/>
          <a:ln w="12700" algn="ctr">
            <a:noFill/>
            <a:miter lim="800000"/>
            <a:headEnd/>
            <a:tailEnd/>
          </a:ln>
          <a:effectLst/>
        </p:spPr>
        <p:txBody>
          <a:bodyPr lIns="92075" tIns="46038" rIns="92075" bIns="46038">
            <a:spAutoFit/>
          </a:bodyPr>
          <a:lstStyle/>
          <a:p>
            <a:pPr marL="342900" indent="-342900" algn="l" eaLnBrk="0" hangingPunct="0">
              <a:spcBef>
                <a:spcPct val="50000"/>
              </a:spcBef>
              <a:spcAft>
                <a:spcPts val="200"/>
              </a:spcAft>
              <a:buFont typeface="Monotype Sorts" pitchFamily="2" charset="2"/>
              <a:buNone/>
            </a:pPr>
            <a:r>
              <a:rPr lang="en-US" sz="1400" b="1">
                <a:cs typeface="Times New Roman" pitchFamily="18" charset="0"/>
              </a:rPr>
              <a:t>Cost Center</a:t>
            </a:r>
          </a:p>
        </p:txBody>
      </p:sp>
      <p:graphicFrame>
        <p:nvGraphicFramePr>
          <p:cNvPr id="1728556" name="Group 44"/>
          <p:cNvGraphicFramePr>
            <a:graphicFrameLocks noGrp="1"/>
          </p:cNvGraphicFramePr>
          <p:nvPr/>
        </p:nvGraphicFramePr>
        <p:xfrm>
          <a:off x="676275" y="3597275"/>
          <a:ext cx="5127625" cy="733425"/>
        </p:xfrm>
        <a:graphic>
          <a:graphicData uri="http://schemas.openxmlformats.org/drawingml/2006/table">
            <a:tbl>
              <a:tblPr/>
              <a:tblGrid>
                <a:gridCol w="855663"/>
                <a:gridCol w="854075"/>
                <a:gridCol w="854075"/>
                <a:gridCol w="854075"/>
                <a:gridCol w="855662"/>
                <a:gridCol w="854075"/>
              </a:tblGrid>
              <a:tr h="184150">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Costs ($)</a:t>
                      </a:r>
                    </a:p>
                  </a:txBody>
                  <a:tcPr marL="92075" marR="92075" marT="46038" marB="46038"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Quantity (Hrs)</a:t>
                      </a:r>
                    </a:p>
                  </a:txBody>
                  <a:tcPr marL="92075" marR="92075" marT="46038" marB="46038"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184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Plan</a:t>
                      </a:r>
                    </a:p>
                  </a:txBody>
                  <a:tcPr marL="92075" marR="92075" marT="46038" marB="46038"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Actual</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Variance</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Plan</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Actual</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Variance</a:t>
                      </a:r>
                    </a:p>
                  </a:txBody>
                  <a:tcPr marL="92075" marR="92075" marT="46038" marB="46038"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415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$ 800,000</a:t>
                      </a:r>
                    </a:p>
                  </a:txBody>
                  <a:tcPr marL="92075" marR="92075" marT="46038" marB="46038"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$ 1,000,000</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$ 200,000</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8,000</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5,000</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-3,000</a:t>
                      </a:r>
                    </a:p>
                  </a:txBody>
                  <a:tcPr marL="92075" marR="92075" marT="46038" marB="46038"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1728591" name="Text Box 79"/>
          <p:cNvSpPr txBox="1">
            <a:spLocks noChangeArrowheads="1"/>
          </p:cNvSpPr>
          <p:nvPr/>
        </p:nvSpPr>
        <p:spPr bwMode="auto">
          <a:xfrm>
            <a:off x="228600" y="6477000"/>
            <a:ext cx="798513" cy="182563"/>
          </a:xfrm>
          <a:prstGeom prst="rect">
            <a:avLst/>
          </a:prstGeom>
          <a:noFill/>
          <a:ln w="12700" algn="ctr">
            <a:noFill/>
            <a:miter lim="800000"/>
            <a:headEnd/>
            <a:tailEnd/>
          </a:ln>
          <a:effectLst/>
        </p:spPr>
        <p:txBody>
          <a:bodyPr wrap="none" lIns="92075" tIns="0" rIns="92075" bIns="0">
            <a:spAutoFit/>
          </a:bodyPr>
          <a:lstStyle/>
          <a:p>
            <a:r>
              <a:rPr lang="en-US" sz="1200"/>
              <a:t>D3L7_p3</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62" name="Rectangle 2"/>
          <p:cNvSpPr>
            <a:spLocks noChangeArrowheads="1"/>
          </p:cNvSpPr>
          <p:nvPr/>
        </p:nvSpPr>
        <p:spPr bwMode="auto">
          <a:xfrm>
            <a:off x="1219200" y="236538"/>
            <a:ext cx="6705600" cy="487362"/>
          </a:xfrm>
          <a:prstGeom prst="rect">
            <a:avLst/>
          </a:prstGeom>
          <a:noFill/>
          <a:ln w="76200" cmpd="tri" algn="ctr">
            <a:noFill/>
            <a:miter lim="800000"/>
            <a:headEnd/>
            <a:tailEnd/>
          </a:ln>
          <a:effectLst/>
        </p:spPr>
        <p:txBody>
          <a:bodyPr lIns="92075" tIns="0" rIns="92075" bIns="0">
            <a:spAutoFit/>
          </a:bodyPr>
          <a:lstStyle/>
          <a:p>
            <a:r>
              <a:rPr lang="en-US" b="1"/>
              <a:t>Std. vs Actual: Why Use Std.</a:t>
            </a:r>
          </a:p>
        </p:txBody>
      </p:sp>
      <p:sp>
        <p:nvSpPr>
          <p:cNvPr id="1730563" name="Text Box 3"/>
          <p:cNvSpPr txBox="1">
            <a:spLocks noChangeArrowheads="1"/>
          </p:cNvSpPr>
          <p:nvPr/>
        </p:nvSpPr>
        <p:spPr bwMode="blackWhite">
          <a:xfrm>
            <a:off x="76200" y="1546225"/>
            <a:ext cx="8534400" cy="3895725"/>
          </a:xfrm>
          <a:prstGeom prst="rect">
            <a:avLst/>
          </a:prstGeom>
          <a:noFill/>
          <a:ln w="12700" algn="ctr">
            <a:noFill/>
            <a:miter lim="800000"/>
            <a:headEnd/>
            <a:tailEnd/>
          </a:ln>
          <a:effectLst/>
        </p:spPr>
        <p:txBody>
          <a:bodyPr lIns="92075" tIns="46038" rIns="92075" bIns="46038">
            <a:spAutoFit/>
          </a:bodyPr>
          <a:lstStyle/>
          <a:p>
            <a:pPr marL="635000" lvl="1" indent="-342900" algn="l" eaLnBrk="0" hangingPunct="0">
              <a:spcAft>
                <a:spcPts val="200"/>
              </a:spcAft>
              <a:buFontTx/>
              <a:buChar char="•"/>
            </a:pPr>
            <a:r>
              <a:rPr lang="en-US" sz="2400">
                <a:cs typeface="Times New Roman" pitchFamily="18" charset="0"/>
              </a:rPr>
              <a:t>So that the receiving customers know what they will be charged in advance</a:t>
            </a:r>
          </a:p>
          <a:p>
            <a:pPr marL="635000" lvl="1" indent="-342900" algn="l" eaLnBrk="0" hangingPunct="0">
              <a:spcAft>
                <a:spcPts val="200"/>
              </a:spcAft>
              <a:buFontTx/>
              <a:buChar char="•"/>
            </a:pPr>
            <a:r>
              <a:rPr lang="en-US" sz="2400">
                <a:cs typeface="Times New Roman" pitchFamily="18" charset="0"/>
              </a:rPr>
              <a:t>To prevent inconsistent price impacts downstream</a:t>
            </a:r>
          </a:p>
          <a:p>
            <a:pPr marL="635000" lvl="1" indent="-342900" algn="l" eaLnBrk="0" hangingPunct="0">
              <a:spcAft>
                <a:spcPts val="200"/>
              </a:spcAft>
              <a:buFontTx/>
              <a:buChar char="•"/>
            </a:pPr>
            <a:r>
              <a:rPr lang="en-US" sz="2400">
                <a:cs typeface="Times New Roman" pitchFamily="18" charset="0"/>
              </a:rPr>
              <a:t>Allow the manager to mange the mix of resources versus the customer requesting a cheaper resource</a:t>
            </a:r>
          </a:p>
          <a:p>
            <a:pPr marL="635000" lvl="1" indent="-342900" algn="l" eaLnBrk="0" hangingPunct="0">
              <a:spcAft>
                <a:spcPts val="200"/>
              </a:spcAft>
              <a:buFontTx/>
              <a:buChar char="•"/>
            </a:pPr>
            <a:r>
              <a:rPr lang="en-US" sz="2400">
                <a:cs typeface="Times New Roman" pitchFamily="18" charset="0"/>
              </a:rPr>
              <a:t>Support identifying causes of variances</a:t>
            </a:r>
          </a:p>
          <a:p>
            <a:pPr marL="635000" lvl="1" indent="-342900" algn="l" eaLnBrk="0" hangingPunct="0">
              <a:spcAft>
                <a:spcPts val="200"/>
              </a:spcAft>
              <a:buFontTx/>
              <a:buChar char="•"/>
            </a:pPr>
            <a:r>
              <a:rPr lang="en-US" sz="2400">
                <a:cs typeface="Times New Roman" pitchFamily="18" charset="0"/>
              </a:rPr>
              <a:t>Support transparency to determine efficiencies and utilizations</a:t>
            </a:r>
          </a:p>
          <a:p>
            <a:pPr marL="635000" lvl="1" indent="-342900" algn="l" eaLnBrk="0" hangingPunct="0">
              <a:spcAft>
                <a:spcPts val="200"/>
              </a:spcAft>
              <a:buFontTx/>
              <a:buChar char="•"/>
            </a:pPr>
            <a:endParaRPr lang="en-US" sz="2400">
              <a:cs typeface="Times New Roman" pitchFamily="18" charset="0"/>
            </a:endParaRPr>
          </a:p>
          <a:p>
            <a:pPr marL="635000" lvl="1" indent="-342900" algn="l" eaLnBrk="0" hangingPunct="0">
              <a:spcAft>
                <a:spcPts val="200"/>
              </a:spcAft>
              <a:buFontTx/>
              <a:buChar char="•"/>
            </a:pPr>
            <a:endParaRPr lang="en-US" sz="2400">
              <a:cs typeface="Times New Roman" pitchFamily="18" charset="0"/>
            </a:endParaRPr>
          </a:p>
        </p:txBody>
      </p:sp>
      <p:sp>
        <p:nvSpPr>
          <p:cNvPr id="1730564" name="Text Box 4"/>
          <p:cNvSpPr txBox="1">
            <a:spLocks noChangeArrowheads="1"/>
          </p:cNvSpPr>
          <p:nvPr/>
        </p:nvSpPr>
        <p:spPr bwMode="auto">
          <a:xfrm>
            <a:off x="228600" y="6477000"/>
            <a:ext cx="798513" cy="182563"/>
          </a:xfrm>
          <a:prstGeom prst="rect">
            <a:avLst/>
          </a:prstGeom>
          <a:noFill/>
          <a:ln w="12700" algn="ctr">
            <a:noFill/>
            <a:miter lim="800000"/>
            <a:headEnd/>
            <a:tailEnd/>
          </a:ln>
          <a:effectLst/>
        </p:spPr>
        <p:txBody>
          <a:bodyPr wrap="none" lIns="92075" tIns="0" rIns="92075" bIns="0">
            <a:spAutoFit/>
          </a:bodyPr>
          <a:lstStyle/>
          <a:p>
            <a:r>
              <a:rPr lang="en-US" sz="1200"/>
              <a:t>D3L7_p4</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2610" name="Rectangle 2"/>
          <p:cNvSpPr>
            <a:spLocks noChangeArrowheads="1"/>
          </p:cNvSpPr>
          <p:nvPr/>
        </p:nvSpPr>
        <p:spPr bwMode="auto">
          <a:xfrm>
            <a:off x="1209675" y="228600"/>
            <a:ext cx="6705600" cy="974725"/>
          </a:xfrm>
          <a:prstGeom prst="rect">
            <a:avLst/>
          </a:prstGeom>
          <a:noFill/>
          <a:ln w="76200" cmpd="tri" algn="ctr">
            <a:noFill/>
            <a:miter lim="800000"/>
            <a:headEnd/>
            <a:tailEnd/>
          </a:ln>
          <a:effectLst/>
        </p:spPr>
        <p:txBody>
          <a:bodyPr lIns="92075" tIns="0" rIns="92075" bIns="0">
            <a:spAutoFit/>
          </a:bodyPr>
          <a:lstStyle/>
          <a:p>
            <a:r>
              <a:rPr lang="en-US" b="1"/>
              <a:t>Standard versus Actual Rates</a:t>
            </a:r>
            <a:br>
              <a:rPr lang="en-US" b="1"/>
            </a:br>
            <a:r>
              <a:rPr lang="en-US" b="1"/>
              <a:t>Variance Analysis</a:t>
            </a:r>
          </a:p>
        </p:txBody>
      </p:sp>
      <p:grpSp>
        <p:nvGrpSpPr>
          <p:cNvPr id="1732611" name="Group 3"/>
          <p:cNvGrpSpPr>
            <a:grpSpLocks/>
          </p:cNvGrpSpPr>
          <p:nvPr/>
        </p:nvGrpSpPr>
        <p:grpSpPr bwMode="auto">
          <a:xfrm>
            <a:off x="542925" y="1905000"/>
            <a:ext cx="8153400" cy="4010025"/>
            <a:chOff x="342" y="1302"/>
            <a:chExt cx="5136" cy="2526"/>
          </a:xfrm>
        </p:grpSpPr>
        <p:sp>
          <p:nvSpPr>
            <p:cNvPr id="1732612" name="Rectangle 4"/>
            <p:cNvSpPr>
              <a:spLocks noChangeArrowheads="1"/>
            </p:cNvSpPr>
            <p:nvPr/>
          </p:nvSpPr>
          <p:spPr bwMode="blackWhite">
            <a:xfrm>
              <a:off x="2724" y="1446"/>
              <a:ext cx="2754" cy="2088"/>
            </a:xfrm>
            <a:prstGeom prst="rect">
              <a:avLst/>
            </a:prstGeom>
            <a:solidFill>
              <a:srgbClr val="CCFFCC">
                <a:alpha val="50000"/>
              </a:srgbClr>
            </a:solidFill>
            <a:ln w="12700" algn="ctr">
              <a:solidFill>
                <a:schemeClr val="tx1"/>
              </a:solidFill>
              <a:miter lim="800000"/>
              <a:headEnd/>
              <a:tailEnd/>
            </a:ln>
            <a:effectLst/>
          </p:spPr>
          <p:txBody>
            <a:bodyPr wrap="none" lIns="92075" tIns="46038" rIns="92075" bIns="46038" anchor="ctr"/>
            <a:lstStyle/>
            <a:p>
              <a:endParaRPr lang="en-US"/>
            </a:p>
          </p:txBody>
        </p:sp>
        <p:sp>
          <p:nvSpPr>
            <p:cNvPr id="1732613" name="Rectangle 5"/>
            <p:cNvSpPr>
              <a:spLocks noChangeArrowheads="1"/>
            </p:cNvSpPr>
            <p:nvPr/>
          </p:nvSpPr>
          <p:spPr bwMode="blackWhite">
            <a:xfrm>
              <a:off x="342" y="1302"/>
              <a:ext cx="1818" cy="2526"/>
            </a:xfrm>
            <a:prstGeom prst="rect">
              <a:avLst/>
            </a:prstGeom>
            <a:solidFill>
              <a:srgbClr val="CCFFCC">
                <a:alpha val="50000"/>
              </a:srgbClr>
            </a:solidFill>
            <a:ln w="12700" algn="ctr">
              <a:solidFill>
                <a:schemeClr val="tx1"/>
              </a:solidFill>
              <a:miter lim="800000"/>
              <a:headEnd/>
              <a:tailEnd/>
            </a:ln>
            <a:effectLst/>
          </p:spPr>
          <p:txBody>
            <a:bodyPr wrap="none" lIns="92075" tIns="46038" rIns="92075" bIns="46038" anchor="ctr"/>
            <a:lstStyle/>
            <a:p>
              <a:endParaRPr lang="en-US"/>
            </a:p>
          </p:txBody>
        </p:sp>
        <p:sp>
          <p:nvSpPr>
            <p:cNvPr id="1732614" name="Rectangle 6"/>
            <p:cNvSpPr>
              <a:spLocks noChangeArrowheads="1"/>
            </p:cNvSpPr>
            <p:nvPr/>
          </p:nvSpPr>
          <p:spPr bwMode="blackWhite">
            <a:xfrm>
              <a:off x="948" y="1530"/>
              <a:ext cx="1025" cy="156"/>
            </a:xfrm>
            <a:prstGeom prst="rect">
              <a:avLst/>
            </a:prstGeom>
            <a:solidFill>
              <a:schemeClr val="bg1"/>
            </a:solidFill>
            <a:ln w="12700" algn="ctr">
              <a:solidFill>
                <a:schemeClr val="tx1"/>
              </a:solidFill>
              <a:miter lim="800000"/>
              <a:headEnd/>
              <a:tailEnd/>
            </a:ln>
            <a:effectLst/>
          </p:spPr>
          <p:txBody>
            <a:bodyPr lIns="92075" tIns="46038" rIns="92075" bIns="46038" anchor="ctr"/>
            <a:lstStyle/>
            <a:p>
              <a:pPr marL="342900" indent="-342900" eaLnBrk="0" hangingPunct="0">
                <a:spcAft>
                  <a:spcPts val="200"/>
                </a:spcAft>
                <a:buFont typeface="Monotype Sorts" pitchFamily="2" charset="2"/>
                <a:buNone/>
              </a:pPr>
              <a:r>
                <a:rPr lang="en-US" sz="1000" b="1">
                  <a:cs typeface="Times New Roman" pitchFamily="18" charset="0"/>
                </a:rPr>
                <a:t>Strategic Framework</a:t>
              </a:r>
            </a:p>
          </p:txBody>
        </p:sp>
        <p:sp>
          <p:nvSpPr>
            <p:cNvPr id="1732615" name="Rectangle 7"/>
            <p:cNvSpPr>
              <a:spLocks noChangeArrowheads="1"/>
            </p:cNvSpPr>
            <p:nvPr/>
          </p:nvSpPr>
          <p:spPr bwMode="blackWhite">
            <a:xfrm>
              <a:off x="948" y="1788"/>
              <a:ext cx="1025" cy="156"/>
            </a:xfrm>
            <a:prstGeom prst="rect">
              <a:avLst/>
            </a:prstGeom>
            <a:solidFill>
              <a:schemeClr val="bg1"/>
            </a:solidFill>
            <a:ln w="12700" algn="ctr">
              <a:solidFill>
                <a:schemeClr val="tx1"/>
              </a:solidFill>
              <a:miter lim="800000"/>
              <a:headEnd/>
              <a:tailEnd/>
            </a:ln>
            <a:effectLst/>
          </p:spPr>
          <p:txBody>
            <a:bodyPr lIns="92075" tIns="46038" rIns="92075" bIns="46038" anchor="ctr"/>
            <a:lstStyle/>
            <a:p>
              <a:pPr marL="342900" indent="-342900" eaLnBrk="0" hangingPunct="0">
                <a:spcAft>
                  <a:spcPts val="200"/>
                </a:spcAft>
                <a:buFont typeface="Monotype Sorts" pitchFamily="2" charset="2"/>
                <a:buNone/>
              </a:pPr>
              <a:r>
                <a:rPr lang="en-US" sz="1000" b="1">
                  <a:cs typeface="Times New Roman" pitchFamily="18" charset="0"/>
                </a:rPr>
                <a:t>Analysis &amp; Design</a:t>
              </a:r>
            </a:p>
          </p:txBody>
        </p:sp>
        <p:sp>
          <p:nvSpPr>
            <p:cNvPr id="1732616" name="Rectangle 8"/>
            <p:cNvSpPr>
              <a:spLocks noChangeArrowheads="1"/>
            </p:cNvSpPr>
            <p:nvPr/>
          </p:nvSpPr>
          <p:spPr bwMode="blackWhite">
            <a:xfrm>
              <a:off x="378" y="1330"/>
              <a:ext cx="1812" cy="145"/>
            </a:xfrm>
            <a:prstGeom prst="rect">
              <a:avLst/>
            </a:prstGeom>
            <a:solidFill>
              <a:schemeClr val="bg1">
                <a:alpha val="0"/>
              </a:schemeClr>
            </a:solidFill>
            <a:ln w="12700">
              <a:noFill/>
              <a:miter lim="800000"/>
              <a:headEnd/>
              <a:tailEnd/>
            </a:ln>
            <a:effectLst/>
          </p:spPr>
          <p:txBody>
            <a:bodyPr lIns="92075" tIns="46038" rIns="92075" bIns="46038"/>
            <a:lstStyle/>
            <a:p>
              <a:pPr algn="l" eaLnBrk="0" hangingPunct="0">
                <a:spcAft>
                  <a:spcPts val="200"/>
                </a:spcAft>
                <a:buFont typeface="Monotype Sorts" pitchFamily="2" charset="2"/>
                <a:buNone/>
              </a:pPr>
              <a:r>
                <a:rPr lang="en-US" sz="1200" b="1">
                  <a:solidFill>
                    <a:schemeClr val="tx2"/>
                  </a:solidFill>
                  <a:cs typeface="Times New Roman" pitchFamily="18" charset="0"/>
                </a:rPr>
                <a:t>Management Accounting Processes</a:t>
              </a:r>
            </a:p>
          </p:txBody>
        </p:sp>
        <p:sp>
          <p:nvSpPr>
            <p:cNvPr id="1732617" name="Rectangle 9"/>
            <p:cNvSpPr>
              <a:spLocks noChangeArrowheads="1"/>
            </p:cNvSpPr>
            <p:nvPr/>
          </p:nvSpPr>
          <p:spPr bwMode="blackWhite">
            <a:xfrm>
              <a:off x="948" y="2046"/>
              <a:ext cx="1025" cy="156"/>
            </a:xfrm>
            <a:prstGeom prst="rect">
              <a:avLst/>
            </a:prstGeom>
            <a:solidFill>
              <a:schemeClr val="bg1"/>
            </a:solidFill>
            <a:ln w="12700" algn="ctr">
              <a:solidFill>
                <a:schemeClr val="tx1"/>
              </a:solidFill>
              <a:miter lim="800000"/>
              <a:headEnd/>
              <a:tailEnd/>
            </a:ln>
            <a:effectLst/>
          </p:spPr>
          <p:txBody>
            <a:bodyPr lIns="92075" tIns="46038" rIns="92075" bIns="46038" anchor="ctr"/>
            <a:lstStyle/>
            <a:p>
              <a:pPr marL="342900" indent="-342900" eaLnBrk="0" hangingPunct="0">
                <a:spcAft>
                  <a:spcPts val="200"/>
                </a:spcAft>
                <a:buFont typeface="Monotype Sorts" pitchFamily="2" charset="2"/>
                <a:buNone/>
              </a:pPr>
              <a:r>
                <a:rPr lang="en-US" sz="1000" b="1">
                  <a:cs typeface="Times New Roman" pitchFamily="18" charset="0"/>
                </a:rPr>
                <a:t>Define MA Model</a:t>
              </a:r>
            </a:p>
          </p:txBody>
        </p:sp>
        <p:sp>
          <p:nvSpPr>
            <p:cNvPr id="1732618" name="Rectangle 10"/>
            <p:cNvSpPr>
              <a:spLocks noChangeArrowheads="1"/>
            </p:cNvSpPr>
            <p:nvPr/>
          </p:nvSpPr>
          <p:spPr bwMode="blackWhite">
            <a:xfrm>
              <a:off x="948" y="2304"/>
              <a:ext cx="1025" cy="156"/>
            </a:xfrm>
            <a:prstGeom prst="rect">
              <a:avLst/>
            </a:prstGeom>
            <a:solidFill>
              <a:schemeClr val="bg1"/>
            </a:solidFill>
            <a:ln w="12700" algn="ctr">
              <a:solidFill>
                <a:schemeClr val="tx1"/>
              </a:solidFill>
              <a:miter lim="800000"/>
              <a:headEnd/>
              <a:tailEnd/>
            </a:ln>
            <a:effectLst/>
          </p:spPr>
          <p:txBody>
            <a:bodyPr lIns="92075" tIns="46038" rIns="92075" bIns="46038" anchor="ctr"/>
            <a:lstStyle/>
            <a:p>
              <a:pPr marL="342900" indent="-342900" eaLnBrk="0" hangingPunct="0">
                <a:spcAft>
                  <a:spcPts val="200"/>
                </a:spcAft>
                <a:buFont typeface="Monotype Sorts" pitchFamily="2" charset="2"/>
                <a:buNone/>
              </a:pPr>
              <a:r>
                <a:rPr lang="en-US" sz="1000" b="1">
                  <a:cs typeface="Times New Roman" pitchFamily="18" charset="0"/>
                </a:rPr>
                <a:t>Develop Operating Plan</a:t>
              </a:r>
            </a:p>
          </p:txBody>
        </p:sp>
        <p:sp>
          <p:nvSpPr>
            <p:cNvPr id="1732619" name="Rectangle 11"/>
            <p:cNvSpPr>
              <a:spLocks noChangeArrowheads="1"/>
            </p:cNvSpPr>
            <p:nvPr/>
          </p:nvSpPr>
          <p:spPr bwMode="blackWhite">
            <a:xfrm>
              <a:off x="948" y="2562"/>
              <a:ext cx="1025" cy="156"/>
            </a:xfrm>
            <a:prstGeom prst="rect">
              <a:avLst/>
            </a:prstGeom>
            <a:solidFill>
              <a:schemeClr val="bg1"/>
            </a:solidFill>
            <a:ln w="12700" algn="ctr">
              <a:solidFill>
                <a:schemeClr val="tx1"/>
              </a:solidFill>
              <a:miter lim="800000"/>
              <a:headEnd/>
              <a:tailEnd/>
            </a:ln>
            <a:effectLst/>
          </p:spPr>
          <p:txBody>
            <a:bodyPr lIns="92075" tIns="46038" rIns="92075" bIns="46038" anchor="ctr"/>
            <a:lstStyle/>
            <a:p>
              <a:pPr marL="342900" indent="-342900" eaLnBrk="0" hangingPunct="0">
                <a:spcAft>
                  <a:spcPts val="200"/>
                </a:spcAft>
                <a:buFont typeface="Monotype Sorts" pitchFamily="2" charset="2"/>
                <a:buNone/>
              </a:pPr>
              <a:r>
                <a:rPr lang="en-US" sz="1000" b="1">
                  <a:cs typeface="Times New Roman" pitchFamily="18" charset="0"/>
                </a:rPr>
                <a:t>Develop Standards</a:t>
              </a:r>
            </a:p>
          </p:txBody>
        </p:sp>
        <p:sp>
          <p:nvSpPr>
            <p:cNvPr id="1732620" name="Rectangle 12"/>
            <p:cNvSpPr>
              <a:spLocks noChangeArrowheads="1"/>
            </p:cNvSpPr>
            <p:nvPr/>
          </p:nvSpPr>
          <p:spPr bwMode="blackWhite">
            <a:xfrm>
              <a:off x="948" y="2820"/>
              <a:ext cx="1025" cy="156"/>
            </a:xfrm>
            <a:prstGeom prst="rect">
              <a:avLst/>
            </a:prstGeom>
            <a:solidFill>
              <a:schemeClr val="bg1"/>
            </a:solidFill>
            <a:ln w="12700" algn="ctr">
              <a:solidFill>
                <a:schemeClr val="tx1"/>
              </a:solidFill>
              <a:miter lim="800000"/>
              <a:headEnd/>
              <a:tailEnd/>
            </a:ln>
            <a:effectLst/>
          </p:spPr>
          <p:txBody>
            <a:bodyPr lIns="92075" tIns="46038" rIns="92075" bIns="46038" anchor="ctr"/>
            <a:lstStyle/>
            <a:p>
              <a:pPr marL="342900" indent="-342900" eaLnBrk="0" hangingPunct="0">
                <a:spcAft>
                  <a:spcPts val="200"/>
                </a:spcAft>
                <a:buFont typeface="Monotype Sorts" pitchFamily="2" charset="2"/>
                <a:buNone/>
              </a:pPr>
              <a:r>
                <a:rPr lang="en-US" sz="1000" b="1">
                  <a:cs typeface="Times New Roman" pitchFamily="18" charset="0"/>
                </a:rPr>
                <a:t>Post Actual Data</a:t>
              </a:r>
            </a:p>
          </p:txBody>
        </p:sp>
        <p:sp>
          <p:nvSpPr>
            <p:cNvPr id="1732621" name="Rectangle 13"/>
            <p:cNvSpPr>
              <a:spLocks noChangeArrowheads="1"/>
            </p:cNvSpPr>
            <p:nvPr/>
          </p:nvSpPr>
          <p:spPr bwMode="blackWhite">
            <a:xfrm>
              <a:off x="948" y="3078"/>
              <a:ext cx="1025" cy="156"/>
            </a:xfrm>
            <a:prstGeom prst="rect">
              <a:avLst/>
            </a:prstGeom>
            <a:solidFill>
              <a:schemeClr val="bg1"/>
            </a:solidFill>
            <a:ln w="12700" algn="ctr">
              <a:solidFill>
                <a:schemeClr val="tx1"/>
              </a:solidFill>
              <a:miter lim="800000"/>
              <a:headEnd/>
              <a:tailEnd/>
            </a:ln>
            <a:effectLst/>
          </p:spPr>
          <p:txBody>
            <a:bodyPr lIns="92075" tIns="46038" rIns="92075" bIns="46038" anchor="ctr"/>
            <a:lstStyle/>
            <a:p>
              <a:pPr marL="342900" indent="-342900" eaLnBrk="0" hangingPunct="0">
                <a:spcAft>
                  <a:spcPts val="200"/>
                </a:spcAft>
                <a:buFont typeface="Monotype Sorts" pitchFamily="2" charset="2"/>
                <a:buNone/>
              </a:pPr>
              <a:r>
                <a:rPr lang="en-US" sz="1000" b="1">
                  <a:cs typeface="Times New Roman" pitchFamily="18" charset="0"/>
                </a:rPr>
                <a:t>Perform Period Close</a:t>
              </a:r>
            </a:p>
          </p:txBody>
        </p:sp>
        <p:sp>
          <p:nvSpPr>
            <p:cNvPr id="1732622" name="Rectangle 14"/>
            <p:cNvSpPr>
              <a:spLocks noChangeArrowheads="1"/>
            </p:cNvSpPr>
            <p:nvPr/>
          </p:nvSpPr>
          <p:spPr bwMode="blackWhite">
            <a:xfrm>
              <a:off x="948" y="3336"/>
              <a:ext cx="1025" cy="156"/>
            </a:xfrm>
            <a:prstGeom prst="rect">
              <a:avLst/>
            </a:prstGeom>
            <a:solidFill>
              <a:schemeClr val="bg1"/>
            </a:solidFill>
            <a:ln w="12700" algn="ctr">
              <a:solidFill>
                <a:schemeClr val="tx1"/>
              </a:solidFill>
              <a:miter lim="800000"/>
              <a:headEnd/>
              <a:tailEnd/>
            </a:ln>
            <a:effectLst/>
          </p:spPr>
          <p:txBody>
            <a:bodyPr lIns="92075" tIns="46038" rIns="92075" bIns="46038" anchor="ctr"/>
            <a:lstStyle/>
            <a:p>
              <a:pPr marL="342900" indent="-342900" eaLnBrk="0" hangingPunct="0">
                <a:spcAft>
                  <a:spcPts val="200"/>
                </a:spcAft>
                <a:buFont typeface="Monotype Sorts" pitchFamily="2" charset="2"/>
                <a:buNone/>
              </a:pPr>
              <a:r>
                <a:rPr lang="en-US" sz="1000" b="1">
                  <a:cs typeface="Times New Roman" pitchFamily="18" charset="0"/>
                </a:rPr>
                <a:t>Calculate Variances</a:t>
              </a:r>
            </a:p>
          </p:txBody>
        </p:sp>
        <p:sp>
          <p:nvSpPr>
            <p:cNvPr id="1732623" name="Rectangle 15"/>
            <p:cNvSpPr>
              <a:spLocks noChangeArrowheads="1"/>
            </p:cNvSpPr>
            <p:nvPr/>
          </p:nvSpPr>
          <p:spPr bwMode="blackWhite">
            <a:xfrm>
              <a:off x="948" y="3594"/>
              <a:ext cx="1025" cy="156"/>
            </a:xfrm>
            <a:prstGeom prst="rect">
              <a:avLst/>
            </a:prstGeom>
            <a:solidFill>
              <a:schemeClr val="bg1"/>
            </a:solidFill>
            <a:ln w="12700" algn="ctr">
              <a:solidFill>
                <a:schemeClr val="tx1"/>
              </a:solidFill>
              <a:miter lim="800000"/>
              <a:headEnd/>
              <a:tailEnd/>
            </a:ln>
            <a:effectLst/>
          </p:spPr>
          <p:txBody>
            <a:bodyPr lIns="92075" tIns="46038" rIns="92075" bIns="46038" anchor="ctr"/>
            <a:lstStyle/>
            <a:p>
              <a:pPr marL="342900" indent="-342900" eaLnBrk="0" hangingPunct="0">
                <a:spcAft>
                  <a:spcPts val="200"/>
                </a:spcAft>
                <a:buFont typeface="Monotype Sorts" pitchFamily="2" charset="2"/>
                <a:buNone/>
              </a:pPr>
              <a:r>
                <a:rPr lang="en-US" sz="1000" b="1">
                  <a:cs typeface="Times New Roman" pitchFamily="18" charset="0"/>
                </a:rPr>
                <a:t>Revise Standards</a:t>
              </a:r>
            </a:p>
          </p:txBody>
        </p:sp>
        <p:cxnSp>
          <p:nvCxnSpPr>
            <p:cNvPr id="1732624" name="AutoShape 16"/>
            <p:cNvCxnSpPr>
              <a:cxnSpLocks noChangeShapeType="1"/>
              <a:stCxn id="1732622" idx="2"/>
              <a:endCxn id="1732623" idx="0"/>
            </p:cNvCxnSpPr>
            <p:nvPr/>
          </p:nvCxnSpPr>
          <p:spPr bwMode="blackWhite">
            <a:xfrm>
              <a:off x="1461" y="3492"/>
              <a:ext cx="0" cy="102"/>
            </a:xfrm>
            <a:prstGeom prst="straightConnector1">
              <a:avLst/>
            </a:prstGeom>
            <a:noFill/>
            <a:ln w="12700">
              <a:solidFill>
                <a:schemeClr val="tx1"/>
              </a:solidFill>
              <a:round/>
              <a:headEnd/>
              <a:tailEnd type="triangle" w="med" len="med"/>
            </a:ln>
            <a:effectLst/>
          </p:spPr>
        </p:cxnSp>
        <p:cxnSp>
          <p:nvCxnSpPr>
            <p:cNvPr id="1732625" name="AutoShape 17"/>
            <p:cNvCxnSpPr>
              <a:cxnSpLocks noChangeShapeType="1"/>
              <a:stCxn id="1732614" idx="2"/>
              <a:endCxn id="1732615" idx="0"/>
            </p:cNvCxnSpPr>
            <p:nvPr/>
          </p:nvCxnSpPr>
          <p:spPr bwMode="blackWhite">
            <a:xfrm>
              <a:off x="1461" y="1686"/>
              <a:ext cx="0" cy="102"/>
            </a:xfrm>
            <a:prstGeom prst="straightConnector1">
              <a:avLst/>
            </a:prstGeom>
            <a:noFill/>
            <a:ln w="12700">
              <a:solidFill>
                <a:schemeClr val="tx1"/>
              </a:solidFill>
              <a:round/>
              <a:headEnd/>
              <a:tailEnd type="triangle" w="med" len="med"/>
            </a:ln>
            <a:effectLst/>
          </p:spPr>
        </p:cxnSp>
        <p:cxnSp>
          <p:nvCxnSpPr>
            <p:cNvPr id="1732626" name="AutoShape 18"/>
            <p:cNvCxnSpPr>
              <a:cxnSpLocks noChangeShapeType="1"/>
              <a:stCxn id="1732615" idx="2"/>
              <a:endCxn id="1732617" idx="0"/>
            </p:cNvCxnSpPr>
            <p:nvPr/>
          </p:nvCxnSpPr>
          <p:spPr bwMode="blackWhite">
            <a:xfrm>
              <a:off x="1461" y="1944"/>
              <a:ext cx="0" cy="102"/>
            </a:xfrm>
            <a:prstGeom prst="straightConnector1">
              <a:avLst/>
            </a:prstGeom>
            <a:noFill/>
            <a:ln w="12700">
              <a:solidFill>
                <a:schemeClr val="tx1"/>
              </a:solidFill>
              <a:round/>
              <a:headEnd/>
              <a:tailEnd type="triangle" w="med" len="med"/>
            </a:ln>
            <a:effectLst/>
          </p:spPr>
        </p:cxnSp>
        <p:cxnSp>
          <p:nvCxnSpPr>
            <p:cNvPr id="1732627" name="AutoShape 19"/>
            <p:cNvCxnSpPr>
              <a:cxnSpLocks noChangeShapeType="1"/>
              <a:stCxn id="1732617" idx="2"/>
              <a:endCxn id="1732618" idx="0"/>
            </p:cNvCxnSpPr>
            <p:nvPr/>
          </p:nvCxnSpPr>
          <p:spPr bwMode="blackWhite">
            <a:xfrm>
              <a:off x="1461" y="2202"/>
              <a:ext cx="0" cy="102"/>
            </a:xfrm>
            <a:prstGeom prst="straightConnector1">
              <a:avLst/>
            </a:prstGeom>
            <a:noFill/>
            <a:ln w="12700">
              <a:solidFill>
                <a:schemeClr val="tx1"/>
              </a:solidFill>
              <a:round/>
              <a:headEnd/>
              <a:tailEnd type="triangle" w="med" len="med"/>
            </a:ln>
            <a:effectLst/>
          </p:spPr>
        </p:cxnSp>
        <p:cxnSp>
          <p:nvCxnSpPr>
            <p:cNvPr id="1732628" name="AutoShape 20"/>
            <p:cNvCxnSpPr>
              <a:cxnSpLocks noChangeShapeType="1"/>
              <a:stCxn id="1732618" idx="2"/>
              <a:endCxn id="1732619" idx="0"/>
            </p:cNvCxnSpPr>
            <p:nvPr/>
          </p:nvCxnSpPr>
          <p:spPr bwMode="blackWhite">
            <a:xfrm>
              <a:off x="1461" y="2460"/>
              <a:ext cx="0" cy="102"/>
            </a:xfrm>
            <a:prstGeom prst="straightConnector1">
              <a:avLst/>
            </a:prstGeom>
            <a:noFill/>
            <a:ln w="12700">
              <a:solidFill>
                <a:schemeClr val="tx1"/>
              </a:solidFill>
              <a:round/>
              <a:headEnd/>
              <a:tailEnd type="triangle" w="med" len="med"/>
            </a:ln>
            <a:effectLst/>
          </p:spPr>
        </p:cxnSp>
        <p:cxnSp>
          <p:nvCxnSpPr>
            <p:cNvPr id="1732629" name="AutoShape 21"/>
            <p:cNvCxnSpPr>
              <a:cxnSpLocks noChangeShapeType="1"/>
              <a:stCxn id="1732619" idx="2"/>
              <a:endCxn id="1732620" idx="0"/>
            </p:cNvCxnSpPr>
            <p:nvPr/>
          </p:nvCxnSpPr>
          <p:spPr bwMode="blackWhite">
            <a:xfrm>
              <a:off x="1461" y="2718"/>
              <a:ext cx="0" cy="102"/>
            </a:xfrm>
            <a:prstGeom prst="straightConnector1">
              <a:avLst/>
            </a:prstGeom>
            <a:noFill/>
            <a:ln w="12700">
              <a:solidFill>
                <a:schemeClr val="tx1"/>
              </a:solidFill>
              <a:round/>
              <a:headEnd/>
              <a:tailEnd type="triangle" w="med" len="med"/>
            </a:ln>
            <a:effectLst/>
          </p:spPr>
        </p:cxnSp>
        <p:cxnSp>
          <p:nvCxnSpPr>
            <p:cNvPr id="1732630" name="AutoShape 22"/>
            <p:cNvCxnSpPr>
              <a:cxnSpLocks noChangeShapeType="1"/>
              <a:stCxn id="1732620" idx="2"/>
              <a:endCxn id="1732621" idx="0"/>
            </p:cNvCxnSpPr>
            <p:nvPr/>
          </p:nvCxnSpPr>
          <p:spPr bwMode="blackWhite">
            <a:xfrm>
              <a:off x="1461" y="2976"/>
              <a:ext cx="0" cy="102"/>
            </a:xfrm>
            <a:prstGeom prst="straightConnector1">
              <a:avLst/>
            </a:prstGeom>
            <a:noFill/>
            <a:ln w="12700">
              <a:solidFill>
                <a:schemeClr val="tx1"/>
              </a:solidFill>
              <a:round/>
              <a:headEnd/>
              <a:tailEnd type="triangle" w="med" len="med"/>
            </a:ln>
            <a:effectLst/>
          </p:spPr>
        </p:cxnSp>
        <p:cxnSp>
          <p:nvCxnSpPr>
            <p:cNvPr id="1732631" name="AutoShape 23"/>
            <p:cNvCxnSpPr>
              <a:cxnSpLocks noChangeShapeType="1"/>
              <a:stCxn id="1732621" idx="2"/>
              <a:endCxn id="1732622" idx="0"/>
            </p:cNvCxnSpPr>
            <p:nvPr/>
          </p:nvCxnSpPr>
          <p:spPr bwMode="blackWhite">
            <a:xfrm>
              <a:off x="1461" y="3234"/>
              <a:ext cx="0" cy="102"/>
            </a:xfrm>
            <a:prstGeom prst="straightConnector1">
              <a:avLst/>
            </a:prstGeom>
            <a:noFill/>
            <a:ln w="12700">
              <a:solidFill>
                <a:schemeClr val="tx1"/>
              </a:solidFill>
              <a:round/>
              <a:headEnd/>
              <a:tailEnd type="triangle" w="med" len="med"/>
            </a:ln>
            <a:effectLst/>
          </p:spPr>
        </p:cxnSp>
        <p:cxnSp>
          <p:nvCxnSpPr>
            <p:cNvPr id="1732632" name="AutoShape 24"/>
            <p:cNvCxnSpPr>
              <a:cxnSpLocks noChangeShapeType="1"/>
              <a:stCxn id="1732623" idx="3"/>
              <a:endCxn id="1732614" idx="3"/>
            </p:cNvCxnSpPr>
            <p:nvPr/>
          </p:nvCxnSpPr>
          <p:spPr bwMode="blackWhite">
            <a:xfrm flipV="1">
              <a:off x="1973" y="1608"/>
              <a:ext cx="1" cy="2064"/>
            </a:xfrm>
            <a:prstGeom prst="bentConnector3">
              <a:avLst>
                <a:gd name="adj1" fmla="val 9500000"/>
              </a:avLst>
            </a:prstGeom>
            <a:noFill/>
            <a:ln w="12700">
              <a:solidFill>
                <a:schemeClr val="tx1"/>
              </a:solidFill>
              <a:miter lim="800000"/>
              <a:headEnd/>
              <a:tailEnd type="triangle" w="med" len="med"/>
            </a:ln>
            <a:effectLst/>
          </p:spPr>
        </p:cxnSp>
        <p:pic>
          <p:nvPicPr>
            <p:cNvPr id="1732633" name="Picture 25" descr="lm_mr_costc_1"/>
            <p:cNvPicPr>
              <a:picLocks noChangeAspect="1" noChangeArrowheads="1"/>
            </p:cNvPicPr>
            <p:nvPr/>
          </p:nvPicPr>
          <p:blipFill>
            <a:blip r:embed="rId3" cstate="print"/>
            <a:srcRect l="591" t="4787" r="1181" b="16684"/>
            <a:stretch>
              <a:fillRect/>
            </a:stretch>
          </p:blipFill>
          <p:spPr bwMode="auto">
            <a:xfrm>
              <a:off x="2822" y="1688"/>
              <a:ext cx="2564" cy="1770"/>
            </a:xfrm>
            <a:prstGeom prst="rect">
              <a:avLst/>
            </a:prstGeom>
            <a:noFill/>
            <a:ln w="12700">
              <a:solidFill>
                <a:schemeClr val="tx1"/>
              </a:solidFill>
              <a:miter lim="800000"/>
              <a:headEnd/>
              <a:tailEnd/>
            </a:ln>
          </p:spPr>
        </p:pic>
        <p:cxnSp>
          <p:nvCxnSpPr>
            <p:cNvPr id="1732634" name="AutoShape 26"/>
            <p:cNvCxnSpPr>
              <a:cxnSpLocks noChangeShapeType="1"/>
              <a:stCxn id="0" idx="1"/>
              <a:endCxn id="1732622" idx="3"/>
            </p:cNvCxnSpPr>
            <p:nvPr/>
          </p:nvCxnSpPr>
          <p:spPr bwMode="blackWhite">
            <a:xfrm rot="10800000" flipV="1">
              <a:off x="1973" y="2573"/>
              <a:ext cx="849" cy="841"/>
            </a:xfrm>
            <a:prstGeom prst="bentConnector3">
              <a:avLst>
                <a:gd name="adj1" fmla="val 50060"/>
              </a:avLst>
            </a:prstGeom>
            <a:noFill/>
            <a:ln w="25400">
              <a:solidFill>
                <a:schemeClr val="tx1"/>
              </a:solidFill>
              <a:miter lim="800000"/>
              <a:headEnd type="triangle" w="lg" len="med"/>
              <a:tailEnd type="triangle" w="lg" len="med"/>
            </a:ln>
            <a:effectLst/>
          </p:spPr>
        </p:cxnSp>
        <p:sp>
          <p:nvSpPr>
            <p:cNvPr id="1732635" name="Rectangle 27"/>
            <p:cNvSpPr>
              <a:spLocks noChangeArrowheads="1"/>
            </p:cNvSpPr>
            <p:nvPr/>
          </p:nvSpPr>
          <p:spPr bwMode="blackWhite">
            <a:xfrm>
              <a:off x="2748" y="1480"/>
              <a:ext cx="1812" cy="145"/>
            </a:xfrm>
            <a:prstGeom prst="rect">
              <a:avLst/>
            </a:prstGeom>
            <a:solidFill>
              <a:schemeClr val="bg1">
                <a:alpha val="0"/>
              </a:schemeClr>
            </a:solidFill>
            <a:ln w="12700">
              <a:noFill/>
              <a:miter lim="800000"/>
              <a:headEnd/>
              <a:tailEnd/>
            </a:ln>
            <a:effectLst/>
          </p:spPr>
          <p:txBody>
            <a:bodyPr lIns="92075" tIns="46038" rIns="92075" bIns="46038"/>
            <a:lstStyle/>
            <a:p>
              <a:pPr algn="l" eaLnBrk="0" hangingPunct="0">
                <a:spcAft>
                  <a:spcPts val="200"/>
                </a:spcAft>
                <a:buFont typeface="Monotype Sorts" pitchFamily="2" charset="2"/>
                <a:buNone/>
              </a:pPr>
              <a:r>
                <a:rPr lang="en-US" sz="1200" b="1">
                  <a:solidFill>
                    <a:schemeClr val="tx2"/>
                  </a:solidFill>
                  <a:cs typeface="Times New Roman" pitchFamily="18" charset="0"/>
                </a:rPr>
                <a:t>Cost Variance Reports</a:t>
              </a:r>
            </a:p>
          </p:txBody>
        </p:sp>
        <p:grpSp>
          <p:nvGrpSpPr>
            <p:cNvPr id="1732636" name="Group 28"/>
            <p:cNvGrpSpPr>
              <a:grpSpLocks/>
            </p:cNvGrpSpPr>
            <p:nvPr/>
          </p:nvGrpSpPr>
          <p:grpSpPr bwMode="auto">
            <a:xfrm>
              <a:off x="360" y="1536"/>
              <a:ext cx="588" cy="2226"/>
              <a:chOff x="1110" y="1482"/>
              <a:chExt cx="588" cy="2226"/>
            </a:xfrm>
          </p:grpSpPr>
          <p:sp>
            <p:nvSpPr>
              <p:cNvPr id="1732637" name="AutoShape 29"/>
              <p:cNvSpPr>
                <a:spLocks noChangeArrowheads="1"/>
              </p:cNvSpPr>
              <p:nvPr/>
            </p:nvSpPr>
            <p:spPr bwMode="blackWhite">
              <a:xfrm rot="5400000">
                <a:off x="294" y="2358"/>
                <a:ext cx="2226" cy="474"/>
              </a:xfrm>
              <a:prstGeom prst="chevron">
                <a:avLst>
                  <a:gd name="adj" fmla="val 48549"/>
                </a:avLst>
              </a:prstGeom>
              <a:solidFill>
                <a:schemeClr val="bg1"/>
              </a:solidFill>
              <a:ln w="12700" algn="ctr">
                <a:solidFill>
                  <a:schemeClr val="tx1"/>
                </a:solidFill>
                <a:miter lim="800000"/>
                <a:headEnd/>
                <a:tailEnd/>
              </a:ln>
              <a:effectLst/>
            </p:spPr>
            <p:txBody>
              <a:bodyPr wrap="none" lIns="92075" tIns="46038" rIns="92075" bIns="46038" anchor="ctr"/>
              <a:lstStyle/>
              <a:p>
                <a:endParaRPr lang="en-US"/>
              </a:p>
            </p:txBody>
          </p:sp>
          <p:sp>
            <p:nvSpPr>
              <p:cNvPr id="1732638" name="Text Box 30"/>
              <p:cNvSpPr txBox="1">
                <a:spLocks noChangeArrowheads="1"/>
              </p:cNvSpPr>
              <p:nvPr/>
            </p:nvSpPr>
            <p:spPr bwMode="blackWhite">
              <a:xfrm>
                <a:off x="1110" y="1932"/>
                <a:ext cx="588" cy="1274"/>
              </a:xfrm>
              <a:prstGeom prst="rect">
                <a:avLst/>
              </a:prstGeom>
              <a:noFill/>
              <a:ln w="12700" algn="ctr">
                <a:noFill/>
                <a:miter lim="800000"/>
                <a:headEnd/>
                <a:tailEnd/>
              </a:ln>
              <a:effectLst/>
            </p:spPr>
            <p:txBody>
              <a:bodyPr lIns="92075" tIns="46038" rIns="92075" bIns="46038">
                <a:spAutoFit/>
              </a:bodyPr>
              <a:lstStyle/>
              <a:p>
                <a:pPr marL="342900" indent="-342900" eaLnBrk="0" hangingPunct="0">
                  <a:lnSpc>
                    <a:spcPct val="75000"/>
                  </a:lnSpc>
                  <a:spcAft>
                    <a:spcPts val="200"/>
                  </a:spcAft>
                  <a:buFont typeface="Monotype Sorts" pitchFamily="2" charset="2"/>
                  <a:buNone/>
                </a:pPr>
                <a:r>
                  <a:rPr lang="en-US" sz="1000" b="1">
                    <a:cs typeface="Times New Roman" pitchFamily="18" charset="0"/>
                  </a:rPr>
                  <a:t>Perform</a:t>
                </a:r>
              </a:p>
              <a:p>
                <a:pPr marL="342900" indent="-342900" eaLnBrk="0" hangingPunct="0">
                  <a:lnSpc>
                    <a:spcPct val="75000"/>
                  </a:lnSpc>
                  <a:spcAft>
                    <a:spcPts val="200"/>
                  </a:spcAft>
                  <a:buFont typeface="Monotype Sorts" pitchFamily="2" charset="2"/>
                  <a:buNone/>
                </a:pPr>
                <a:r>
                  <a:rPr lang="en-US" sz="1000" b="1">
                    <a:cs typeface="Times New Roman" pitchFamily="18" charset="0"/>
                  </a:rPr>
                  <a:t>Analysis</a:t>
                </a:r>
              </a:p>
              <a:p>
                <a:pPr marL="342900" indent="-342900" eaLnBrk="0" hangingPunct="0">
                  <a:lnSpc>
                    <a:spcPct val="75000"/>
                  </a:lnSpc>
                  <a:spcAft>
                    <a:spcPts val="200"/>
                  </a:spcAft>
                  <a:buFont typeface="Monotype Sorts" pitchFamily="2" charset="2"/>
                  <a:buNone/>
                </a:pPr>
                <a:endParaRPr lang="en-US" sz="1000" b="1">
                  <a:cs typeface="Times New Roman" pitchFamily="18" charset="0"/>
                </a:endParaRPr>
              </a:p>
              <a:p>
                <a:pPr marL="342900" indent="-342900" eaLnBrk="0" hangingPunct="0">
                  <a:lnSpc>
                    <a:spcPct val="75000"/>
                  </a:lnSpc>
                  <a:spcAft>
                    <a:spcPts val="200"/>
                  </a:spcAft>
                  <a:buFont typeface="Monotype Sorts" pitchFamily="2" charset="2"/>
                  <a:buNone/>
                </a:pPr>
                <a:endParaRPr lang="en-US" sz="1000" b="1">
                  <a:cs typeface="Times New Roman" pitchFamily="18" charset="0"/>
                </a:endParaRPr>
              </a:p>
              <a:p>
                <a:pPr marL="342900" indent="-342900" eaLnBrk="0" hangingPunct="0">
                  <a:lnSpc>
                    <a:spcPct val="75000"/>
                  </a:lnSpc>
                  <a:spcAft>
                    <a:spcPts val="200"/>
                  </a:spcAft>
                  <a:buFont typeface="Monotype Sorts" pitchFamily="2" charset="2"/>
                  <a:buNone/>
                </a:pPr>
                <a:endParaRPr lang="en-US" sz="1000" b="1">
                  <a:cs typeface="Times New Roman" pitchFamily="18" charset="0"/>
                </a:endParaRPr>
              </a:p>
              <a:p>
                <a:pPr marL="342900" indent="-342900" eaLnBrk="0" hangingPunct="0">
                  <a:lnSpc>
                    <a:spcPct val="75000"/>
                  </a:lnSpc>
                  <a:spcAft>
                    <a:spcPts val="200"/>
                  </a:spcAft>
                  <a:buFont typeface="Monotype Sorts" pitchFamily="2" charset="2"/>
                  <a:buNone/>
                </a:pPr>
                <a:r>
                  <a:rPr lang="en-US" sz="1000" b="1">
                    <a:cs typeface="Times New Roman" pitchFamily="18" charset="0"/>
                  </a:rPr>
                  <a:t>Perform</a:t>
                </a:r>
              </a:p>
              <a:p>
                <a:pPr marL="342900" indent="-342900" eaLnBrk="0" hangingPunct="0">
                  <a:lnSpc>
                    <a:spcPct val="75000"/>
                  </a:lnSpc>
                  <a:spcAft>
                    <a:spcPts val="200"/>
                  </a:spcAft>
                  <a:buFont typeface="Monotype Sorts" pitchFamily="2" charset="2"/>
                  <a:buNone/>
                </a:pPr>
                <a:r>
                  <a:rPr lang="en-US" sz="1000" b="1">
                    <a:cs typeface="Times New Roman" pitchFamily="18" charset="0"/>
                  </a:rPr>
                  <a:t>Controlling</a:t>
                </a:r>
              </a:p>
              <a:p>
                <a:pPr marL="342900" indent="-342900" eaLnBrk="0" hangingPunct="0">
                  <a:lnSpc>
                    <a:spcPct val="75000"/>
                  </a:lnSpc>
                  <a:spcAft>
                    <a:spcPts val="200"/>
                  </a:spcAft>
                  <a:buFont typeface="Monotype Sorts" pitchFamily="2" charset="2"/>
                  <a:buNone/>
                </a:pPr>
                <a:endParaRPr lang="en-US" sz="1000" b="1">
                  <a:cs typeface="Times New Roman" pitchFamily="18" charset="0"/>
                </a:endParaRPr>
              </a:p>
              <a:p>
                <a:pPr marL="342900" indent="-342900" eaLnBrk="0" hangingPunct="0">
                  <a:lnSpc>
                    <a:spcPct val="75000"/>
                  </a:lnSpc>
                  <a:spcAft>
                    <a:spcPts val="200"/>
                  </a:spcAft>
                  <a:buFont typeface="Monotype Sorts" pitchFamily="2" charset="2"/>
                  <a:buNone/>
                </a:pPr>
                <a:endParaRPr lang="en-US" sz="1000" b="1">
                  <a:cs typeface="Times New Roman" pitchFamily="18" charset="0"/>
                </a:endParaRPr>
              </a:p>
              <a:p>
                <a:pPr marL="342900" indent="-342900" eaLnBrk="0" hangingPunct="0">
                  <a:lnSpc>
                    <a:spcPct val="75000"/>
                  </a:lnSpc>
                  <a:spcAft>
                    <a:spcPts val="200"/>
                  </a:spcAft>
                  <a:buFont typeface="Monotype Sorts" pitchFamily="2" charset="2"/>
                  <a:buNone/>
                </a:pPr>
                <a:endParaRPr lang="en-US" sz="1000" b="1">
                  <a:cs typeface="Times New Roman" pitchFamily="18" charset="0"/>
                </a:endParaRPr>
              </a:p>
              <a:p>
                <a:pPr marL="342900" indent="-342900" eaLnBrk="0" hangingPunct="0">
                  <a:lnSpc>
                    <a:spcPct val="75000"/>
                  </a:lnSpc>
                  <a:spcAft>
                    <a:spcPts val="200"/>
                  </a:spcAft>
                  <a:buFont typeface="Monotype Sorts" pitchFamily="2" charset="2"/>
                  <a:buNone/>
                </a:pPr>
                <a:r>
                  <a:rPr lang="en-US" sz="1000" b="1">
                    <a:cs typeface="Times New Roman" pitchFamily="18" charset="0"/>
                  </a:rPr>
                  <a:t>Create &amp;</a:t>
                </a:r>
              </a:p>
              <a:p>
                <a:pPr marL="342900" indent="-342900" eaLnBrk="0" hangingPunct="0">
                  <a:lnSpc>
                    <a:spcPct val="75000"/>
                  </a:lnSpc>
                  <a:spcAft>
                    <a:spcPts val="200"/>
                  </a:spcAft>
                  <a:buFont typeface="Monotype Sorts" pitchFamily="2" charset="2"/>
                  <a:buNone/>
                </a:pPr>
                <a:r>
                  <a:rPr lang="en-US" sz="1000" b="1">
                    <a:cs typeface="Times New Roman" pitchFamily="18" charset="0"/>
                  </a:rPr>
                  <a:t>Maintain</a:t>
                </a:r>
              </a:p>
              <a:p>
                <a:pPr marL="342900" indent="-342900" eaLnBrk="0" hangingPunct="0">
                  <a:lnSpc>
                    <a:spcPct val="75000"/>
                  </a:lnSpc>
                  <a:spcAft>
                    <a:spcPts val="200"/>
                  </a:spcAft>
                  <a:buFont typeface="Monotype Sorts" pitchFamily="2" charset="2"/>
                  <a:buNone/>
                </a:pPr>
                <a:r>
                  <a:rPr lang="en-US" sz="1000" b="1">
                    <a:cs typeface="Times New Roman" pitchFamily="18" charset="0"/>
                  </a:rPr>
                  <a:t>Master Data</a:t>
                </a:r>
              </a:p>
              <a:p>
                <a:pPr marL="342900" indent="-342900" eaLnBrk="0" hangingPunct="0">
                  <a:lnSpc>
                    <a:spcPct val="75000"/>
                  </a:lnSpc>
                  <a:spcAft>
                    <a:spcPts val="200"/>
                  </a:spcAft>
                  <a:buFont typeface="Monotype Sorts" pitchFamily="2" charset="2"/>
                  <a:buNone/>
                </a:pPr>
                <a:endParaRPr lang="en-US" sz="1000" b="1">
                  <a:cs typeface="Times New Roman" pitchFamily="18" charset="0"/>
                </a:endParaRPr>
              </a:p>
            </p:txBody>
          </p:sp>
        </p:grpSp>
      </p:grpSp>
      <p:sp>
        <p:nvSpPr>
          <p:cNvPr id="1732639" name="Text Box 31"/>
          <p:cNvSpPr txBox="1">
            <a:spLocks noChangeArrowheads="1"/>
          </p:cNvSpPr>
          <p:nvPr/>
        </p:nvSpPr>
        <p:spPr bwMode="auto">
          <a:xfrm>
            <a:off x="228600" y="6477000"/>
            <a:ext cx="798513" cy="182563"/>
          </a:xfrm>
          <a:prstGeom prst="rect">
            <a:avLst/>
          </a:prstGeom>
          <a:noFill/>
          <a:ln w="12700" algn="ctr">
            <a:noFill/>
            <a:miter lim="800000"/>
            <a:headEnd/>
            <a:tailEnd/>
          </a:ln>
          <a:effectLst/>
        </p:spPr>
        <p:txBody>
          <a:bodyPr wrap="none" lIns="92075" tIns="0" rIns="92075" bIns="0">
            <a:spAutoFit/>
          </a:bodyPr>
          <a:lstStyle/>
          <a:p>
            <a:r>
              <a:rPr lang="en-US" sz="1200"/>
              <a:t>D3L7_p5</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4658" name="Rectangle 2"/>
          <p:cNvSpPr>
            <a:spLocks noChangeArrowheads="1"/>
          </p:cNvSpPr>
          <p:nvPr/>
        </p:nvSpPr>
        <p:spPr bwMode="auto">
          <a:xfrm>
            <a:off x="1209675" y="228600"/>
            <a:ext cx="6705600" cy="609600"/>
          </a:xfrm>
          <a:prstGeom prst="rect">
            <a:avLst/>
          </a:prstGeom>
          <a:noFill/>
          <a:ln w="76200" cmpd="tri" algn="ctr">
            <a:noFill/>
            <a:miter lim="800000"/>
            <a:headEnd/>
            <a:tailEnd/>
          </a:ln>
          <a:effectLst/>
        </p:spPr>
        <p:txBody>
          <a:bodyPr lIns="92075" tIns="0" rIns="92075" bIns="0">
            <a:spAutoFit/>
          </a:bodyPr>
          <a:lstStyle/>
          <a:p>
            <a:r>
              <a:rPr lang="en-US" sz="4000" b="1"/>
              <a:t>Depreciation  </a:t>
            </a:r>
          </a:p>
        </p:txBody>
      </p:sp>
      <p:sp>
        <p:nvSpPr>
          <p:cNvPr id="1734659" name="Text Box 3"/>
          <p:cNvSpPr txBox="1">
            <a:spLocks noChangeArrowheads="1"/>
          </p:cNvSpPr>
          <p:nvPr/>
        </p:nvSpPr>
        <p:spPr bwMode="auto">
          <a:xfrm>
            <a:off x="914400" y="3276600"/>
            <a:ext cx="8001000" cy="581025"/>
          </a:xfrm>
          <a:prstGeom prst="rect">
            <a:avLst/>
          </a:prstGeom>
          <a:noFill/>
          <a:ln w="9525">
            <a:noFill/>
            <a:miter lim="800000"/>
            <a:headEnd/>
            <a:tailEnd/>
          </a:ln>
          <a:effectLst/>
        </p:spPr>
        <p:txBody>
          <a:bodyPr>
            <a:spAutoFit/>
          </a:bodyPr>
          <a:lstStyle/>
          <a:p>
            <a:pPr marL="230188" indent="-230188" algn="l">
              <a:buClrTx/>
              <a:buFontTx/>
              <a:buChar char="•"/>
            </a:pPr>
            <a:r>
              <a:rPr lang="en-US" sz="1600" b="1" i="1"/>
              <a:t>Financial Depreciation:</a:t>
            </a:r>
            <a:r>
              <a:rPr lang="en-US" sz="1600"/>
              <a:t> Utilizing the externally defined methods and tables for depreciating an asset by type; e.g. 10 Years for Aircraft Engines.</a:t>
            </a:r>
          </a:p>
        </p:txBody>
      </p:sp>
      <p:sp>
        <p:nvSpPr>
          <p:cNvPr id="1734660" name="Rectangle 4"/>
          <p:cNvSpPr>
            <a:spLocks noChangeArrowheads="1"/>
          </p:cNvSpPr>
          <p:nvPr/>
        </p:nvSpPr>
        <p:spPr bwMode="auto">
          <a:xfrm>
            <a:off x="925513" y="1219200"/>
            <a:ext cx="5935662" cy="396875"/>
          </a:xfrm>
          <a:prstGeom prst="rect">
            <a:avLst/>
          </a:prstGeom>
          <a:noFill/>
          <a:ln w="9525">
            <a:noFill/>
            <a:miter lim="800000"/>
            <a:headEnd/>
            <a:tailEnd/>
          </a:ln>
          <a:effectLst/>
        </p:spPr>
        <p:txBody>
          <a:bodyPr wrap="none">
            <a:spAutoFit/>
          </a:bodyPr>
          <a:lstStyle/>
          <a:p>
            <a:pPr algn="l">
              <a:buClrTx/>
            </a:pPr>
            <a:r>
              <a:rPr lang="en-US" sz="2000">
                <a:latin typeface="Tahoma" pitchFamily="34" charset="0"/>
              </a:rPr>
              <a:t>Financial and Management Accounting Needs Vary:</a:t>
            </a:r>
          </a:p>
        </p:txBody>
      </p:sp>
      <p:grpSp>
        <p:nvGrpSpPr>
          <p:cNvPr id="1734661" name="Group 5"/>
          <p:cNvGrpSpPr>
            <a:grpSpLocks/>
          </p:cNvGrpSpPr>
          <p:nvPr/>
        </p:nvGrpSpPr>
        <p:grpSpPr bwMode="auto">
          <a:xfrm>
            <a:off x="1649413" y="1733550"/>
            <a:ext cx="1955800" cy="1304925"/>
            <a:chOff x="288" y="960"/>
            <a:chExt cx="1344" cy="822"/>
          </a:xfrm>
        </p:grpSpPr>
        <p:sp>
          <p:nvSpPr>
            <p:cNvPr id="1734662" name="Text Box 6"/>
            <p:cNvSpPr txBox="1">
              <a:spLocks noChangeArrowheads="1"/>
            </p:cNvSpPr>
            <p:nvPr/>
          </p:nvSpPr>
          <p:spPr bwMode="auto">
            <a:xfrm>
              <a:off x="288" y="960"/>
              <a:ext cx="1344" cy="822"/>
            </a:xfrm>
            <a:prstGeom prst="rect">
              <a:avLst/>
            </a:prstGeom>
            <a:noFill/>
            <a:ln w="9525">
              <a:noFill/>
              <a:miter lim="800000"/>
              <a:headEnd/>
              <a:tailEnd/>
            </a:ln>
            <a:effectLst/>
          </p:spPr>
          <p:txBody>
            <a:bodyPr>
              <a:spAutoFit/>
            </a:bodyPr>
            <a:lstStyle/>
            <a:p>
              <a:pPr>
                <a:spcBef>
                  <a:spcPct val="50000"/>
                </a:spcBef>
                <a:buClrTx/>
              </a:pPr>
              <a:r>
                <a:rPr lang="en-US" sz="1400" u="sng"/>
                <a:t>Financial View</a:t>
              </a:r>
            </a:p>
            <a:p>
              <a:pPr algn="r">
                <a:spcBef>
                  <a:spcPct val="20000"/>
                </a:spcBef>
                <a:buClrTx/>
              </a:pPr>
              <a:r>
                <a:rPr lang="en-US" sz="1400"/>
                <a:t>$100,000 </a:t>
              </a:r>
            </a:p>
            <a:p>
              <a:pPr algn="r">
                <a:buClrTx/>
              </a:pPr>
              <a:r>
                <a:rPr lang="en-US" sz="1400"/>
                <a:t>5 year straight line </a:t>
              </a:r>
            </a:p>
            <a:p>
              <a:pPr algn="r">
                <a:spcBef>
                  <a:spcPct val="50000"/>
                </a:spcBef>
                <a:buClrTx/>
              </a:pPr>
              <a:r>
                <a:rPr lang="en-US" sz="1400"/>
                <a:t>$20,000/year </a:t>
              </a:r>
            </a:p>
            <a:p>
              <a:pPr algn="r">
                <a:buClrTx/>
              </a:pPr>
              <a:r>
                <a:rPr lang="en-US" sz="1400" i="1"/>
                <a:t>Financial Depreciation</a:t>
              </a:r>
              <a:endParaRPr lang="en-US" sz="1800" i="1"/>
            </a:p>
          </p:txBody>
        </p:sp>
        <p:sp>
          <p:nvSpPr>
            <p:cNvPr id="1734663" name="Line 7"/>
            <p:cNvSpPr>
              <a:spLocks noChangeShapeType="1"/>
            </p:cNvSpPr>
            <p:nvPr/>
          </p:nvSpPr>
          <p:spPr bwMode="auto">
            <a:xfrm>
              <a:off x="322" y="1460"/>
              <a:ext cx="1310" cy="0"/>
            </a:xfrm>
            <a:prstGeom prst="line">
              <a:avLst/>
            </a:prstGeom>
            <a:noFill/>
            <a:ln w="19050">
              <a:solidFill>
                <a:schemeClr val="tx1"/>
              </a:solidFill>
              <a:round/>
              <a:headEnd/>
              <a:tailEnd/>
            </a:ln>
            <a:effectLst/>
          </p:spPr>
          <p:txBody>
            <a:bodyPr/>
            <a:lstStyle/>
            <a:p>
              <a:endParaRPr lang="en-US"/>
            </a:p>
          </p:txBody>
        </p:sp>
      </p:grpSp>
      <p:pic>
        <p:nvPicPr>
          <p:cNvPr id="1734664" name="Picture 8" descr="MMj02840590000[1]"/>
          <p:cNvPicPr>
            <a:picLocks noChangeAspect="1" noChangeArrowheads="1" noCrop="1"/>
          </p:cNvPicPr>
          <p:nvPr/>
        </p:nvPicPr>
        <p:blipFill>
          <a:blip r:embed="rId3" cstate="print"/>
          <a:srcRect/>
          <a:stretch>
            <a:fillRect/>
          </a:stretch>
        </p:blipFill>
        <p:spPr bwMode="auto">
          <a:xfrm>
            <a:off x="6657975" y="1679575"/>
            <a:ext cx="1419225" cy="1368425"/>
          </a:xfrm>
          <a:prstGeom prst="rect">
            <a:avLst/>
          </a:prstGeom>
          <a:noFill/>
        </p:spPr>
      </p:pic>
      <p:grpSp>
        <p:nvGrpSpPr>
          <p:cNvPr id="1734665" name="Group 9"/>
          <p:cNvGrpSpPr>
            <a:grpSpLocks/>
          </p:cNvGrpSpPr>
          <p:nvPr/>
        </p:nvGrpSpPr>
        <p:grpSpPr bwMode="auto">
          <a:xfrm>
            <a:off x="1712913" y="3973513"/>
            <a:ext cx="4916487" cy="2274887"/>
            <a:chOff x="768" y="816"/>
            <a:chExt cx="3846" cy="1984"/>
          </a:xfrm>
        </p:grpSpPr>
        <p:sp>
          <p:nvSpPr>
            <p:cNvPr id="1734666" name="Line 10"/>
            <p:cNvSpPr>
              <a:spLocks noChangeShapeType="1"/>
            </p:cNvSpPr>
            <p:nvPr/>
          </p:nvSpPr>
          <p:spPr bwMode="auto">
            <a:xfrm>
              <a:off x="1872" y="1066"/>
              <a:ext cx="0" cy="1248"/>
            </a:xfrm>
            <a:prstGeom prst="line">
              <a:avLst/>
            </a:prstGeom>
            <a:noFill/>
            <a:ln w="9525">
              <a:solidFill>
                <a:schemeClr val="tx1"/>
              </a:solidFill>
              <a:round/>
              <a:headEnd/>
              <a:tailEnd/>
            </a:ln>
            <a:effectLst/>
          </p:spPr>
          <p:txBody>
            <a:bodyPr/>
            <a:lstStyle/>
            <a:p>
              <a:endParaRPr lang="en-US"/>
            </a:p>
          </p:txBody>
        </p:sp>
        <p:sp>
          <p:nvSpPr>
            <p:cNvPr id="1734667" name="Line 11"/>
            <p:cNvSpPr>
              <a:spLocks noChangeShapeType="1"/>
            </p:cNvSpPr>
            <p:nvPr/>
          </p:nvSpPr>
          <p:spPr bwMode="auto">
            <a:xfrm rot="5400000">
              <a:off x="3144" y="946"/>
              <a:ext cx="0" cy="2640"/>
            </a:xfrm>
            <a:prstGeom prst="line">
              <a:avLst/>
            </a:prstGeom>
            <a:noFill/>
            <a:ln w="9525">
              <a:solidFill>
                <a:schemeClr val="tx1"/>
              </a:solidFill>
              <a:round/>
              <a:headEnd/>
              <a:tailEnd/>
            </a:ln>
            <a:effectLst/>
          </p:spPr>
          <p:txBody>
            <a:bodyPr/>
            <a:lstStyle/>
            <a:p>
              <a:endParaRPr lang="en-US"/>
            </a:p>
          </p:txBody>
        </p:sp>
        <p:sp>
          <p:nvSpPr>
            <p:cNvPr id="1734668" name="Text Box 12"/>
            <p:cNvSpPr txBox="1">
              <a:spLocks noChangeArrowheads="1"/>
            </p:cNvSpPr>
            <p:nvPr/>
          </p:nvSpPr>
          <p:spPr bwMode="auto">
            <a:xfrm>
              <a:off x="768" y="1450"/>
              <a:ext cx="373" cy="320"/>
            </a:xfrm>
            <a:prstGeom prst="rect">
              <a:avLst/>
            </a:prstGeom>
            <a:noFill/>
            <a:ln w="9525">
              <a:noFill/>
              <a:miter lim="800000"/>
              <a:headEnd/>
              <a:tailEnd/>
            </a:ln>
            <a:effectLst/>
          </p:spPr>
          <p:txBody>
            <a:bodyPr wrap="none">
              <a:spAutoFit/>
            </a:bodyPr>
            <a:lstStyle/>
            <a:p>
              <a:pPr algn="l">
                <a:buClrTx/>
              </a:pPr>
              <a:r>
                <a:rPr lang="en-US" sz="1800"/>
                <a:t>$’s</a:t>
              </a:r>
            </a:p>
          </p:txBody>
        </p:sp>
        <p:sp>
          <p:nvSpPr>
            <p:cNvPr id="1734669" name="Line 13"/>
            <p:cNvSpPr>
              <a:spLocks noChangeShapeType="1"/>
            </p:cNvSpPr>
            <p:nvPr/>
          </p:nvSpPr>
          <p:spPr bwMode="auto">
            <a:xfrm>
              <a:off x="1872" y="1306"/>
              <a:ext cx="2592" cy="0"/>
            </a:xfrm>
            <a:prstGeom prst="line">
              <a:avLst/>
            </a:prstGeom>
            <a:noFill/>
            <a:ln w="19050">
              <a:solidFill>
                <a:srgbClr val="FF0000"/>
              </a:solidFill>
              <a:prstDash val="lgDash"/>
              <a:round/>
              <a:headEnd/>
              <a:tailEnd/>
            </a:ln>
            <a:effectLst/>
          </p:spPr>
          <p:txBody>
            <a:bodyPr/>
            <a:lstStyle/>
            <a:p>
              <a:endParaRPr lang="en-US"/>
            </a:p>
          </p:txBody>
        </p:sp>
        <p:sp>
          <p:nvSpPr>
            <p:cNvPr id="1734670" name="Text Box 14"/>
            <p:cNvSpPr txBox="1">
              <a:spLocks noChangeArrowheads="1"/>
            </p:cNvSpPr>
            <p:nvPr/>
          </p:nvSpPr>
          <p:spPr bwMode="auto">
            <a:xfrm>
              <a:off x="2351" y="816"/>
              <a:ext cx="2263" cy="346"/>
            </a:xfrm>
            <a:prstGeom prst="rect">
              <a:avLst/>
            </a:prstGeom>
            <a:noFill/>
            <a:ln w="9525">
              <a:noFill/>
              <a:miter lim="800000"/>
              <a:headEnd/>
              <a:tailEnd/>
            </a:ln>
            <a:effectLst/>
          </p:spPr>
          <p:txBody>
            <a:bodyPr wrap="none">
              <a:spAutoFit/>
            </a:bodyPr>
            <a:lstStyle/>
            <a:p>
              <a:pPr algn="l">
                <a:buClrTx/>
              </a:pPr>
              <a:r>
                <a:rPr lang="en-US" sz="2000" b="1" u="sng"/>
                <a:t>Financial Depreciation</a:t>
              </a:r>
            </a:p>
          </p:txBody>
        </p:sp>
        <p:sp>
          <p:nvSpPr>
            <p:cNvPr id="1734671" name="Rectangle 15"/>
            <p:cNvSpPr>
              <a:spLocks noChangeArrowheads="1"/>
            </p:cNvSpPr>
            <p:nvPr/>
          </p:nvSpPr>
          <p:spPr bwMode="auto">
            <a:xfrm>
              <a:off x="1872" y="1354"/>
              <a:ext cx="672" cy="912"/>
            </a:xfrm>
            <a:prstGeom prst="rect">
              <a:avLst/>
            </a:prstGeom>
            <a:solidFill>
              <a:srgbClr val="DDDDDD"/>
            </a:solidFill>
            <a:ln w="9525">
              <a:solidFill>
                <a:schemeClr val="tx1"/>
              </a:solidFill>
              <a:miter lim="800000"/>
              <a:headEnd/>
              <a:tailEnd/>
            </a:ln>
            <a:effectLst/>
          </p:spPr>
          <p:txBody>
            <a:bodyPr wrap="none" anchor="ctr"/>
            <a:lstStyle/>
            <a:p>
              <a:pPr>
                <a:buClrTx/>
              </a:pPr>
              <a:r>
                <a:rPr lang="en-US" sz="1800"/>
                <a:t>Cost</a:t>
              </a:r>
            </a:p>
            <a:p>
              <a:pPr>
                <a:buClrTx/>
              </a:pPr>
              <a:endParaRPr lang="en-US" sz="1800"/>
            </a:p>
          </p:txBody>
        </p:sp>
        <p:sp>
          <p:nvSpPr>
            <p:cNvPr id="1734672" name="Text Box 16"/>
            <p:cNvSpPr txBox="1">
              <a:spLocks noChangeArrowheads="1"/>
            </p:cNvSpPr>
            <p:nvPr/>
          </p:nvSpPr>
          <p:spPr bwMode="auto">
            <a:xfrm>
              <a:off x="1008" y="1706"/>
              <a:ext cx="704" cy="266"/>
            </a:xfrm>
            <a:prstGeom prst="rect">
              <a:avLst/>
            </a:prstGeom>
            <a:noFill/>
            <a:ln w="9525">
              <a:noFill/>
              <a:miter lim="800000"/>
              <a:headEnd/>
              <a:tailEnd/>
            </a:ln>
            <a:effectLst/>
          </p:spPr>
          <p:txBody>
            <a:bodyPr wrap="none">
              <a:spAutoFit/>
            </a:bodyPr>
            <a:lstStyle/>
            <a:p>
              <a:pPr algn="l">
                <a:buClrTx/>
              </a:pPr>
              <a:r>
                <a:rPr lang="en-US" sz="1400" i="1">
                  <a:latin typeface="Times New Roman" pitchFamily="18" charset="0"/>
                </a:rPr>
                <a:t>Product Y</a:t>
              </a:r>
            </a:p>
          </p:txBody>
        </p:sp>
        <p:sp>
          <p:nvSpPr>
            <p:cNvPr id="1734673" name="Line 17"/>
            <p:cNvSpPr>
              <a:spLocks noChangeShapeType="1"/>
            </p:cNvSpPr>
            <p:nvPr/>
          </p:nvSpPr>
          <p:spPr bwMode="auto">
            <a:xfrm>
              <a:off x="2400" y="1162"/>
              <a:ext cx="0" cy="1104"/>
            </a:xfrm>
            <a:prstGeom prst="line">
              <a:avLst/>
            </a:prstGeom>
            <a:noFill/>
            <a:ln w="19050">
              <a:solidFill>
                <a:schemeClr val="tx1"/>
              </a:solidFill>
              <a:prstDash val="sysDot"/>
              <a:round/>
              <a:headEnd/>
              <a:tailEnd/>
            </a:ln>
            <a:effectLst/>
          </p:spPr>
          <p:txBody>
            <a:bodyPr/>
            <a:lstStyle/>
            <a:p>
              <a:endParaRPr lang="en-US"/>
            </a:p>
          </p:txBody>
        </p:sp>
        <p:sp>
          <p:nvSpPr>
            <p:cNvPr id="1734674" name="Text Box 18"/>
            <p:cNvSpPr txBox="1">
              <a:spLocks noChangeArrowheads="1"/>
            </p:cNvSpPr>
            <p:nvPr/>
          </p:nvSpPr>
          <p:spPr bwMode="auto">
            <a:xfrm>
              <a:off x="1008" y="1158"/>
              <a:ext cx="711" cy="266"/>
            </a:xfrm>
            <a:prstGeom prst="rect">
              <a:avLst/>
            </a:prstGeom>
            <a:noFill/>
            <a:ln w="9525">
              <a:noFill/>
              <a:miter lim="800000"/>
              <a:headEnd/>
              <a:tailEnd/>
            </a:ln>
            <a:effectLst/>
          </p:spPr>
          <p:txBody>
            <a:bodyPr wrap="none">
              <a:spAutoFit/>
            </a:bodyPr>
            <a:lstStyle/>
            <a:p>
              <a:pPr algn="l">
                <a:buClrTx/>
              </a:pPr>
              <a:r>
                <a:rPr lang="en-US" sz="1400" i="1">
                  <a:latin typeface="Times New Roman" pitchFamily="18" charset="0"/>
                </a:rPr>
                <a:t>Product X</a:t>
              </a:r>
            </a:p>
          </p:txBody>
        </p:sp>
        <p:sp>
          <p:nvSpPr>
            <p:cNvPr id="1734675" name="Line 19"/>
            <p:cNvSpPr>
              <a:spLocks noChangeShapeType="1"/>
            </p:cNvSpPr>
            <p:nvPr/>
          </p:nvSpPr>
          <p:spPr bwMode="auto">
            <a:xfrm flipV="1">
              <a:off x="2400" y="2314"/>
              <a:ext cx="0" cy="240"/>
            </a:xfrm>
            <a:prstGeom prst="line">
              <a:avLst/>
            </a:prstGeom>
            <a:noFill/>
            <a:ln w="38100">
              <a:solidFill>
                <a:schemeClr val="tx1"/>
              </a:solidFill>
              <a:round/>
              <a:headEnd/>
              <a:tailEnd type="stealth" w="lg" len="med"/>
            </a:ln>
            <a:effectLst/>
          </p:spPr>
          <p:txBody>
            <a:bodyPr/>
            <a:lstStyle/>
            <a:p>
              <a:endParaRPr lang="en-US"/>
            </a:p>
          </p:txBody>
        </p:sp>
        <p:sp>
          <p:nvSpPr>
            <p:cNvPr id="1734676" name="Rectangle 20"/>
            <p:cNvSpPr>
              <a:spLocks noChangeArrowheads="1"/>
            </p:cNvSpPr>
            <p:nvPr/>
          </p:nvSpPr>
          <p:spPr bwMode="auto">
            <a:xfrm>
              <a:off x="3888" y="1354"/>
              <a:ext cx="576" cy="912"/>
            </a:xfrm>
            <a:prstGeom prst="rect">
              <a:avLst/>
            </a:prstGeom>
            <a:solidFill>
              <a:srgbClr val="DDDDDD"/>
            </a:solidFill>
            <a:ln w="9525">
              <a:solidFill>
                <a:schemeClr val="tx1"/>
              </a:solidFill>
              <a:miter lim="800000"/>
              <a:headEnd/>
              <a:tailEnd/>
            </a:ln>
            <a:effectLst/>
          </p:spPr>
          <p:txBody>
            <a:bodyPr wrap="none" anchor="ctr"/>
            <a:lstStyle/>
            <a:p>
              <a:pPr>
                <a:buClrTx/>
              </a:pPr>
              <a:r>
                <a:rPr lang="en-US" sz="1800"/>
                <a:t>Cost</a:t>
              </a:r>
            </a:p>
            <a:p>
              <a:pPr>
                <a:buClrTx/>
              </a:pPr>
              <a:endParaRPr lang="en-US" sz="1800"/>
            </a:p>
          </p:txBody>
        </p:sp>
        <p:sp>
          <p:nvSpPr>
            <p:cNvPr id="1734677" name="Line 21"/>
            <p:cNvSpPr>
              <a:spLocks noChangeShapeType="1"/>
            </p:cNvSpPr>
            <p:nvPr/>
          </p:nvSpPr>
          <p:spPr bwMode="auto">
            <a:xfrm flipV="1">
              <a:off x="3564" y="2294"/>
              <a:ext cx="0" cy="240"/>
            </a:xfrm>
            <a:prstGeom prst="line">
              <a:avLst/>
            </a:prstGeom>
            <a:noFill/>
            <a:ln w="38100">
              <a:solidFill>
                <a:schemeClr val="tx1"/>
              </a:solidFill>
              <a:round/>
              <a:headEnd/>
              <a:tailEnd type="stealth" w="lg" len="med"/>
            </a:ln>
            <a:effectLst/>
          </p:spPr>
          <p:txBody>
            <a:bodyPr/>
            <a:lstStyle/>
            <a:p>
              <a:endParaRPr lang="en-US"/>
            </a:p>
          </p:txBody>
        </p:sp>
        <p:sp>
          <p:nvSpPr>
            <p:cNvPr id="1734678" name="Text Box 22"/>
            <p:cNvSpPr txBox="1">
              <a:spLocks noChangeArrowheads="1"/>
            </p:cNvSpPr>
            <p:nvPr/>
          </p:nvSpPr>
          <p:spPr bwMode="auto">
            <a:xfrm>
              <a:off x="2832" y="2266"/>
              <a:ext cx="542" cy="319"/>
            </a:xfrm>
            <a:prstGeom prst="rect">
              <a:avLst/>
            </a:prstGeom>
            <a:noFill/>
            <a:ln w="9525">
              <a:noFill/>
              <a:miter lim="800000"/>
              <a:headEnd/>
              <a:tailEnd/>
            </a:ln>
            <a:effectLst/>
          </p:spPr>
          <p:txBody>
            <a:bodyPr wrap="none">
              <a:spAutoFit/>
            </a:bodyPr>
            <a:lstStyle/>
            <a:p>
              <a:pPr algn="l">
                <a:buClrTx/>
              </a:pPr>
              <a:r>
                <a:rPr lang="en-US" sz="1800"/>
                <a:t>Time</a:t>
              </a:r>
            </a:p>
          </p:txBody>
        </p:sp>
        <p:sp>
          <p:nvSpPr>
            <p:cNvPr id="1734679" name="Text Box 23"/>
            <p:cNvSpPr txBox="1">
              <a:spLocks noChangeArrowheads="1"/>
            </p:cNvSpPr>
            <p:nvPr/>
          </p:nvSpPr>
          <p:spPr bwMode="auto">
            <a:xfrm>
              <a:off x="2148" y="2506"/>
              <a:ext cx="656" cy="294"/>
            </a:xfrm>
            <a:prstGeom prst="rect">
              <a:avLst/>
            </a:prstGeom>
            <a:noFill/>
            <a:ln w="9525">
              <a:noFill/>
              <a:miter lim="800000"/>
              <a:headEnd/>
              <a:tailEnd/>
            </a:ln>
            <a:effectLst/>
          </p:spPr>
          <p:txBody>
            <a:bodyPr wrap="none">
              <a:spAutoFit/>
            </a:bodyPr>
            <a:lstStyle/>
            <a:p>
              <a:pPr algn="l">
                <a:buClrTx/>
              </a:pPr>
              <a:r>
                <a:rPr lang="en-US" sz="1600"/>
                <a:t>Point A</a:t>
              </a:r>
            </a:p>
          </p:txBody>
        </p:sp>
        <p:sp>
          <p:nvSpPr>
            <p:cNvPr id="1734680" name="Text Box 24"/>
            <p:cNvSpPr txBox="1">
              <a:spLocks noChangeArrowheads="1"/>
            </p:cNvSpPr>
            <p:nvPr/>
          </p:nvSpPr>
          <p:spPr bwMode="auto">
            <a:xfrm>
              <a:off x="3311" y="2485"/>
              <a:ext cx="656" cy="294"/>
            </a:xfrm>
            <a:prstGeom prst="rect">
              <a:avLst/>
            </a:prstGeom>
            <a:noFill/>
            <a:ln w="9525">
              <a:noFill/>
              <a:miter lim="800000"/>
              <a:headEnd/>
              <a:tailEnd/>
            </a:ln>
            <a:effectLst/>
          </p:spPr>
          <p:txBody>
            <a:bodyPr wrap="none">
              <a:spAutoFit/>
            </a:bodyPr>
            <a:lstStyle/>
            <a:p>
              <a:pPr algn="l">
                <a:buClrTx/>
              </a:pPr>
              <a:r>
                <a:rPr lang="en-US" sz="1600"/>
                <a:t>Point B</a:t>
              </a:r>
            </a:p>
          </p:txBody>
        </p:sp>
        <p:sp>
          <p:nvSpPr>
            <p:cNvPr id="1734681" name="Rectangle 25"/>
            <p:cNvSpPr>
              <a:spLocks noChangeArrowheads="1"/>
            </p:cNvSpPr>
            <p:nvPr/>
          </p:nvSpPr>
          <p:spPr bwMode="auto">
            <a:xfrm>
              <a:off x="2544" y="2015"/>
              <a:ext cx="1344" cy="250"/>
            </a:xfrm>
            <a:prstGeom prst="rect">
              <a:avLst/>
            </a:prstGeom>
            <a:solidFill>
              <a:srgbClr val="DDDDDD"/>
            </a:solidFill>
            <a:ln w="9525">
              <a:solidFill>
                <a:schemeClr val="tx1"/>
              </a:solidFill>
              <a:miter lim="800000"/>
              <a:headEnd/>
              <a:tailEnd/>
            </a:ln>
            <a:effectLst/>
          </p:spPr>
          <p:txBody>
            <a:bodyPr wrap="none" anchor="ctr"/>
            <a:lstStyle/>
            <a:p>
              <a:pPr>
                <a:buClrTx/>
              </a:pPr>
              <a:endParaRPr lang="en-US" sz="1800"/>
            </a:p>
            <a:p>
              <a:pPr>
                <a:buClrTx/>
              </a:pPr>
              <a:r>
                <a:rPr lang="en-US" sz="1800"/>
                <a:t>Cost</a:t>
              </a:r>
            </a:p>
            <a:p>
              <a:pPr>
                <a:buClrTx/>
              </a:pPr>
              <a:endParaRPr lang="en-US" sz="1800"/>
            </a:p>
          </p:txBody>
        </p:sp>
        <p:sp>
          <p:nvSpPr>
            <p:cNvPr id="1734682" name="Line 26"/>
            <p:cNvSpPr>
              <a:spLocks noChangeShapeType="1"/>
            </p:cNvSpPr>
            <p:nvPr/>
          </p:nvSpPr>
          <p:spPr bwMode="auto">
            <a:xfrm>
              <a:off x="3552" y="1162"/>
              <a:ext cx="0" cy="1104"/>
            </a:xfrm>
            <a:prstGeom prst="line">
              <a:avLst/>
            </a:prstGeom>
            <a:noFill/>
            <a:ln w="19050">
              <a:solidFill>
                <a:schemeClr val="tx1"/>
              </a:solidFill>
              <a:prstDash val="sysDot"/>
              <a:round/>
              <a:headEnd/>
              <a:tailEnd/>
            </a:ln>
            <a:effectLst/>
          </p:spPr>
          <p:txBody>
            <a:bodyPr/>
            <a:lstStyle/>
            <a:p>
              <a:endParaRPr lang="en-US"/>
            </a:p>
          </p:txBody>
        </p:sp>
        <p:sp>
          <p:nvSpPr>
            <p:cNvPr id="1734683" name="Line 27"/>
            <p:cNvSpPr>
              <a:spLocks noChangeShapeType="1"/>
            </p:cNvSpPr>
            <p:nvPr/>
          </p:nvSpPr>
          <p:spPr bwMode="auto">
            <a:xfrm>
              <a:off x="1872" y="1854"/>
              <a:ext cx="2592" cy="0"/>
            </a:xfrm>
            <a:prstGeom prst="line">
              <a:avLst/>
            </a:prstGeom>
            <a:noFill/>
            <a:ln w="19050">
              <a:solidFill>
                <a:srgbClr val="FF0000"/>
              </a:solidFill>
              <a:prstDash val="lgDash"/>
              <a:round/>
              <a:headEnd/>
              <a:tailEnd/>
            </a:ln>
            <a:effectLst/>
          </p:spPr>
          <p:txBody>
            <a:bodyPr/>
            <a:lstStyle/>
            <a:p>
              <a:endParaRPr lang="en-US"/>
            </a:p>
          </p:txBody>
        </p:sp>
      </p:grpSp>
      <p:sp>
        <p:nvSpPr>
          <p:cNvPr id="1734684" name="Text Box 28"/>
          <p:cNvSpPr txBox="1">
            <a:spLocks noChangeArrowheads="1"/>
          </p:cNvSpPr>
          <p:nvPr/>
        </p:nvSpPr>
        <p:spPr bwMode="auto">
          <a:xfrm>
            <a:off x="228600" y="6477000"/>
            <a:ext cx="798513" cy="182563"/>
          </a:xfrm>
          <a:prstGeom prst="rect">
            <a:avLst/>
          </a:prstGeom>
          <a:noFill/>
          <a:ln w="12700" algn="ctr">
            <a:noFill/>
            <a:miter lim="800000"/>
            <a:headEnd/>
            <a:tailEnd/>
          </a:ln>
          <a:effectLst/>
        </p:spPr>
        <p:txBody>
          <a:bodyPr wrap="none" lIns="92075" tIns="0" rIns="92075" bIns="0">
            <a:spAutoFit/>
          </a:bodyPr>
          <a:lstStyle/>
          <a:p>
            <a:r>
              <a:rPr lang="en-US" sz="1200"/>
              <a:t>D3L7_p6</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6706" name="Rectangle 2"/>
          <p:cNvSpPr>
            <a:spLocks noChangeArrowheads="1"/>
          </p:cNvSpPr>
          <p:nvPr/>
        </p:nvSpPr>
        <p:spPr bwMode="auto">
          <a:xfrm>
            <a:off x="1209675" y="228600"/>
            <a:ext cx="6705600" cy="609600"/>
          </a:xfrm>
          <a:prstGeom prst="rect">
            <a:avLst/>
          </a:prstGeom>
          <a:noFill/>
          <a:ln w="76200" cmpd="tri" algn="ctr">
            <a:noFill/>
            <a:miter lim="800000"/>
            <a:headEnd/>
            <a:tailEnd/>
          </a:ln>
          <a:effectLst/>
        </p:spPr>
        <p:txBody>
          <a:bodyPr lIns="92075" tIns="0" rIns="92075" bIns="0">
            <a:spAutoFit/>
          </a:bodyPr>
          <a:lstStyle/>
          <a:p>
            <a:r>
              <a:rPr lang="en-US" sz="4000" b="1"/>
              <a:t>Depreciation  </a:t>
            </a:r>
          </a:p>
        </p:txBody>
      </p:sp>
      <p:sp>
        <p:nvSpPr>
          <p:cNvPr id="1736707" name="Text Box 3"/>
          <p:cNvSpPr txBox="1">
            <a:spLocks noChangeArrowheads="1"/>
          </p:cNvSpPr>
          <p:nvPr/>
        </p:nvSpPr>
        <p:spPr bwMode="auto">
          <a:xfrm>
            <a:off x="914400" y="3276600"/>
            <a:ext cx="8001000" cy="1558925"/>
          </a:xfrm>
          <a:prstGeom prst="rect">
            <a:avLst/>
          </a:prstGeom>
          <a:noFill/>
          <a:ln w="9525">
            <a:noFill/>
            <a:miter lim="800000"/>
            <a:headEnd/>
            <a:tailEnd/>
          </a:ln>
          <a:effectLst/>
        </p:spPr>
        <p:txBody>
          <a:bodyPr>
            <a:spAutoFit/>
          </a:bodyPr>
          <a:lstStyle/>
          <a:p>
            <a:pPr marL="230188" indent="-230188" algn="l">
              <a:buClrTx/>
              <a:buFontTx/>
              <a:buChar char="•"/>
            </a:pPr>
            <a:r>
              <a:rPr lang="en-US" sz="1600"/>
              <a:t>The Army has identified the needs for Cost Depreciation to be utilized within it Management Accounting framework.</a:t>
            </a:r>
          </a:p>
          <a:p>
            <a:pPr marL="230188" indent="-230188" algn="l">
              <a:buClrTx/>
              <a:buFontTx/>
              <a:buChar char="•"/>
            </a:pPr>
            <a:r>
              <a:rPr lang="en-US" sz="1600" b="1" i="1"/>
              <a:t>Cost Depreciation</a:t>
            </a:r>
            <a:r>
              <a:rPr lang="en-US" sz="1600" b="1"/>
              <a:t>:</a:t>
            </a:r>
            <a:r>
              <a:rPr lang="en-US" sz="1600"/>
              <a:t> Utilizing the depreciation methods defined by asset type that better reflect the usage life of an asset; e.g # Hrs Flown for Aircraft Engines as the Aircraft may have been intermittently flown within the last 10 years utilizing only 10% of it’s useful life.</a:t>
            </a:r>
          </a:p>
        </p:txBody>
      </p:sp>
      <p:sp>
        <p:nvSpPr>
          <p:cNvPr id="1736708" name="Rectangle 4"/>
          <p:cNvSpPr>
            <a:spLocks noChangeArrowheads="1"/>
          </p:cNvSpPr>
          <p:nvPr/>
        </p:nvSpPr>
        <p:spPr bwMode="auto">
          <a:xfrm>
            <a:off x="925513" y="1219200"/>
            <a:ext cx="5935662" cy="396875"/>
          </a:xfrm>
          <a:prstGeom prst="rect">
            <a:avLst/>
          </a:prstGeom>
          <a:noFill/>
          <a:ln w="9525">
            <a:noFill/>
            <a:miter lim="800000"/>
            <a:headEnd/>
            <a:tailEnd/>
          </a:ln>
          <a:effectLst/>
        </p:spPr>
        <p:txBody>
          <a:bodyPr wrap="none">
            <a:spAutoFit/>
          </a:bodyPr>
          <a:lstStyle/>
          <a:p>
            <a:pPr algn="l">
              <a:buClrTx/>
            </a:pPr>
            <a:r>
              <a:rPr lang="en-US" sz="2000">
                <a:latin typeface="Tahoma" pitchFamily="34" charset="0"/>
              </a:rPr>
              <a:t>Financial and Management Accounting Needs Vary:</a:t>
            </a:r>
          </a:p>
        </p:txBody>
      </p:sp>
      <p:grpSp>
        <p:nvGrpSpPr>
          <p:cNvPr id="1736709" name="Group 5"/>
          <p:cNvGrpSpPr>
            <a:grpSpLocks/>
          </p:cNvGrpSpPr>
          <p:nvPr/>
        </p:nvGrpSpPr>
        <p:grpSpPr bwMode="auto">
          <a:xfrm>
            <a:off x="1649413" y="1733550"/>
            <a:ext cx="1955800" cy="1304925"/>
            <a:chOff x="288" y="960"/>
            <a:chExt cx="1344" cy="822"/>
          </a:xfrm>
        </p:grpSpPr>
        <p:sp>
          <p:nvSpPr>
            <p:cNvPr id="1736710" name="Text Box 6"/>
            <p:cNvSpPr txBox="1">
              <a:spLocks noChangeArrowheads="1"/>
            </p:cNvSpPr>
            <p:nvPr/>
          </p:nvSpPr>
          <p:spPr bwMode="auto">
            <a:xfrm>
              <a:off x="288" y="960"/>
              <a:ext cx="1344" cy="822"/>
            </a:xfrm>
            <a:prstGeom prst="rect">
              <a:avLst/>
            </a:prstGeom>
            <a:noFill/>
            <a:ln w="9525">
              <a:noFill/>
              <a:miter lim="800000"/>
              <a:headEnd/>
              <a:tailEnd/>
            </a:ln>
            <a:effectLst/>
          </p:spPr>
          <p:txBody>
            <a:bodyPr>
              <a:spAutoFit/>
            </a:bodyPr>
            <a:lstStyle/>
            <a:p>
              <a:pPr>
                <a:spcBef>
                  <a:spcPct val="50000"/>
                </a:spcBef>
                <a:buClrTx/>
              </a:pPr>
              <a:r>
                <a:rPr lang="en-US" sz="1400" u="sng"/>
                <a:t>Financial View</a:t>
              </a:r>
            </a:p>
            <a:p>
              <a:pPr algn="r">
                <a:spcBef>
                  <a:spcPct val="20000"/>
                </a:spcBef>
                <a:buClrTx/>
              </a:pPr>
              <a:r>
                <a:rPr lang="en-US" sz="1400"/>
                <a:t>$100,000 </a:t>
              </a:r>
            </a:p>
            <a:p>
              <a:pPr algn="r">
                <a:buClrTx/>
              </a:pPr>
              <a:r>
                <a:rPr lang="en-US" sz="1400"/>
                <a:t>5 year straight line </a:t>
              </a:r>
            </a:p>
            <a:p>
              <a:pPr algn="r">
                <a:spcBef>
                  <a:spcPct val="50000"/>
                </a:spcBef>
                <a:buClrTx/>
              </a:pPr>
              <a:r>
                <a:rPr lang="en-US" sz="1400"/>
                <a:t>$20,000/year </a:t>
              </a:r>
            </a:p>
            <a:p>
              <a:pPr algn="r">
                <a:buClrTx/>
              </a:pPr>
              <a:r>
                <a:rPr lang="en-US" sz="1400" i="1"/>
                <a:t>Financial Depreciation</a:t>
              </a:r>
              <a:endParaRPr lang="en-US" sz="1800" i="1"/>
            </a:p>
          </p:txBody>
        </p:sp>
        <p:sp>
          <p:nvSpPr>
            <p:cNvPr id="1736711" name="Line 7"/>
            <p:cNvSpPr>
              <a:spLocks noChangeShapeType="1"/>
            </p:cNvSpPr>
            <p:nvPr/>
          </p:nvSpPr>
          <p:spPr bwMode="auto">
            <a:xfrm>
              <a:off x="322" y="1460"/>
              <a:ext cx="1310" cy="0"/>
            </a:xfrm>
            <a:prstGeom prst="line">
              <a:avLst/>
            </a:prstGeom>
            <a:noFill/>
            <a:ln w="19050">
              <a:solidFill>
                <a:schemeClr val="tx1"/>
              </a:solidFill>
              <a:round/>
              <a:headEnd/>
              <a:tailEnd/>
            </a:ln>
            <a:effectLst/>
          </p:spPr>
          <p:txBody>
            <a:bodyPr/>
            <a:lstStyle/>
            <a:p>
              <a:endParaRPr lang="en-US"/>
            </a:p>
          </p:txBody>
        </p:sp>
      </p:grpSp>
      <p:grpSp>
        <p:nvGrpSpPr>
          <p:cNvPr id="1736712" name="Group 8"/>
          <p:cNvGrpSpPr>
            <a:grpSpLocks/>
          </p:cNvGrpSpPr>
          <p:nvPr/>
        </p:nvGrpSpPr>
        <p:grpSpPr bwMode="auto">
          <a:xfrm>
            <a:off x="4154488" y="1733550"/>
            <a:ext cx="1892300" cy="1304925"/>
            <a:chOff x="288" y="960"/>
            <a:chExt cx="1344" cy="822"/>
          </a:xfrm>
        </p:grpSpPr>
        <p:sp>
          <p:nvSpPr>
            <p:cNvPr id="1736713" name="Text Box 9"/>
            <p:cNvSpPr txBox="1">
              <a:spLocks noChangeArrowheads="1"/>
            </p:cNvSpPr>
            <p:nvPr/>
          </p:nvSpPr>
          <p:spPr bwMode="auto">
            <a:xfrm>
              <a:off x="288" y="960"/>
              <a:ext cx="1344" cy="822"/>
            </a:xfrm>
            <a:prstGeom prst="rect">
              <a:avLst/>
            </a:prstGeom>
            <a:noFill/>
            <a:ln w="9525">
              <a:noFill/>
              <a:miter lim="800000"/>
              <a:headEnd/>
              <a:tailEnd/>
            </a:ln>
            <a:effectLst/>
          </p:spPr>
          <p:txBody>
            <a:bodyPr>
              <a:spAutoFit/>
            </a:bodyPr>
            <a:lstStyle/>
            <a:p>
              <a:pPr>
                <a:spcBef>
                  <a:spcPct val="50000"/>
                </a:spcBef>
                <a:buClrTx/>
              </a:pPr>
              <a:r>
                <a:rPr lang="en-US" sz="1400" u="sng"/>
                <a:t>Management View</a:t>
              </a:r>
            </a:p>
            <a:p>
              <a:pPr algn="r">
                <a:spcBef>
                  <a:spcPct val="20000"/>
                </a:spcBef>
                <a:buClrTx/>
              </a:pPr>
              <a:r>
                <a:rPr lang="en-US" sz="1400"/>
                <a:t>$100,000 </a:t>
              </a:r>
            </a:p>
            <a:p>
              <a:pPr algn="r">
                <a:buClrTx/>
              </a:pPr>
              <a:r>
                <a:rPr lang="en-US" sz="1400"/>
                <a:t>10,000 hour lifespan</a:t>
              </a:r>
            </a:p>
            <a:p>
              <a:pPr algn="r">
                <a:spcBef>
                  <a:spcPct val="50000"/>
                </a:spcBef>
                <a:buClrTx/>
              </a:pPr>
              <a:r>
                <a:rPr lang="en-US" sz="1400"/>
                <a:t>$10/hour</a:t>
              </a:r>
            </a:p>
            <a:p>
              <a:pPr algn="r">
                <a:buClrTx/>
              </a:pPr>
              <a:r>
                <a:rPr lang="en-US" sz="1400" i="1"/>
                <a:t>Cost Depreciation</a:t>
              </a:r>
            </a:p>
          </p:txBody>
        </p:sp>
        <p:sp>
          <p:nvSpPr>
            <p:cNvPr id="1736714" name="Line 10"/>
            <p:cNvSpPr>
              <a:spLocks noChangeShapeType="1"/>
            </p:cNvSpPr>
            <p:nvPr/>
          </p:nvSpPr>
          <p:spPr bwMode="auto">
            <a:xfrm>
              <a:off x="322" y="1460"/>
              <a:ext cx="1310" cy="0"/>
            </a:xfrm>
            <a:prstGeom prst="line">
              <a:avLst/>
            </a:prstGeom>
            <a:noFill/>
            <a:ln w="19050">
              <a:solidFill>
                <a:schemeClr val="tx1"/>
              </a:solidFill>
              <a:round/>
              <a:headEnd/>
              <a:tailEnd/>
            </a:ln>
            <a:effectLst/>
          </p:spPr>
          <p:txBody>
            <a:bodyPr/>
            <a:lstStyle/>
            <a:p>
              <a:endParaRPr lang="en-US"/>
            </a:p>
          </p:txBody>
        </p:sp>
      </p:grpSp>
      <p:pic>
        <p:nvPicPr>
          <p:cNvPr id="1736715" name="Picture 11" descr="MMj02840590000[1]"/>
          <p:cNvPicPr>
            <a:picLocks noChangeAspect="1" noChangeArrowheads="1" noCrop="1"/>
          </p:cNvPicPr>
          <p:nvPr/>
        </p:nvPicPr>
        <p:blipFill>
          <a:blip r:embed="rId3" cstate="print"/>
          <a:srcRect/>
          <a:stretch>
            <a:fillRect/>
          </a:stretch>
        </p:blipFill>
        <p:spPr bwMode="auto">
          <a:xfrm>
            <a:off x="6657975" y="1679575"/>
            <a:ext cx="1419225" cy="1368425"/>
          </a:xfrm>
          <a:prstGeom prst="rect">
            <a:avLst/>
          </a:prstGeom>
          <a:noFill/>
        </p:spPr>
      </p:pic>
      <p:grpSp>
        <p:nvGrpSpPr>
          <p:cNvPr id="1736716" name="Group 12"/>
          <p:cNvGrpSpPr>
            <a:grpSpLocks/>
          </p:cNvGrpSpPr>
          <p:nvPr/>
        </p:nvGrpSpPr>
        <p:grpSpPr bwMode="auto">
          <a:xfrm>
            <a:off x="2438400" y="4627563"/>
            <a:ext cx="5867400" cy="1925637"/>
            <a:chOff x="576" y="816"/>
            <a:chExt cx="4800" cy="2025"/>
          </a:xfrm>
        </p:grpSpPr>
        <p:sp>
          <p:nvSpPr>
            <p:cNvPr id="1736717" name="Line 13"/>
            <p:cNvSpPr>
              <a:spLocks noChangeShapeType="1"/>
            </p:cNvSpPr>
            <p:nvPr/>
          </p:nvSpPr>
          <p:spPr bwMode="auto">
            <a:xfrm>
              <a:off x="1680" y="1066"/>
              <a:ext cx="0" cy="1248"/>
            </a:xfrm>
            <a:prstGeom prst="line">
              <a:avLst/>
            </a:prstGeom>
            <a:noFill/>
            <a:ln w="9525">
              <a:solidFill>
                <a:schemeClr val="tx1"/>
              </a:solidFill>
              <a:round/>
              <a:headEnd/>
              <a:tailEnd/>
            </a:ln>
            <a:effectLst/>
          </p:spPr>
          <p:txBody>
            <a:bodyPr/>
            <a:lstStyle/>
            <a:p>
              <a:endParaRPr lang="en-US"/>
            </a:p>
          </p:txBody>
        </p:sp>
        <p:sp>
          <p:nvSpPr>
            <p:cNvPr id="1736718" name="Line 14"/>
            <p:cNvSpPr>
              <a:spLocks noChangeShapeType="1"/>
            </p:cNvSpPr>
            <p:nvPr/>
          </p:nvSpPr>
          <p:spPr bwMode="auto">
            <a:xfrm rot="5400000">
              <a:off x="2952" y="946"/>
              <a:ext cx="0" cy="2640"/>
            </a:xfrm>
            <a:prstGeom prst="line">
              <a:avLst/>
            </a:prstGeom>
            <a:noFill/>
            <a:ln w="9525">
              <a:solidFill>
                <a:schemeClr val="tx1"/>
              </a:solidFill>
              <a:round/>
              <a:headEnd/>
              <a:tailEnd/>
            </a:ln>
            <a:effectLst/>
          </p:spPr>
          <p:txBody>
            <a:bodyPr/>
            <a:lstStyle/>
            <a:p>
              <a:endParaRPr lang="en-US"/>
            </a:p>
          </p:txBody>
        </p:sp>
        <p:sp>
          <p:nvSpPr>
            <p:cNvPr id="1736719" name="Text Box 15"/>
            <p:cNvSpPr txBox="1">
              <a:spLocks noChangeArrowheads="1"/>
            </p:cNvSpPr>
            <p:nvPr/>
          </p:nvSpPr>
          <p:spPr bwMode="auto">
            <a:xfrm>
              <a:off x="576" y="1450"/>
              <a:ext cx="390" cy="386"/>
            </a:xfrm>
            <a:prstGeom prst="rect">
              <a:avLst/>
            </a:prstGeom>
            <a:noFill/>
            <a:ln w="9525">
              <a:noFill/>
              <a:miter lim="800000"/>
              <a:headEnd/>
              <a:tailEnd/>
            </a:ln>
            <a:effectLst/>
          </p:spPr>
          <p:txBody>
            <a:bodyPr wrap="none">
              <a:spAutoFit/>
            </a:bodyPr>
            <a:lstStyle/>
            <a:p>
              <a:pPr algn="l">
                <a:buClrTx/>
              </a:pPr>
              <a:r>
                <a:rPr lang="en-US" sz="1800"/>
                <a:t>$’s</a:t>
              </a:r>
            </a:p>
          </p:txBody>
        </p:sp>
        <p:sp>
          <p:nvSpPr>
            <p:cNvPr id="1736720" name="Text Box 16"/>
            <p:cNvSpPr txBox="1">
              <a:spLocks noChangeArrowheads="1"/>
            </p:cNvSpPr>
            <p:nvPr/>
          </p:nvSpPr>
          <p:spPr bwMode="auto">
            <a:xfrm>
              <a:off x="2640" y="2267"/>
              <a:ext cx="566" cy="385"/>
            </a:xfrm>
            <a:prstGeom prst="rect">
              <a:avLst/>
            </a:prstGeom>
            <a:noFill/>
            <a:ln w="9525">
              <a:noFill/>
              <a:miter lim="800000"/>
              <a:headEnd/>
              <a:tailEnd/>
            </a:ln>
            <a:effectLst/>
          </p:spPr>
          <p:txBody>
            <a:bodyPr wrap="none">
              <a:spAutoFit/>
            </a:bodyPr>
            <a:lstStyle/>
            <a:p>
              <a:pPr algn="l">
                <a:buClrTx/>
              </a:pPr>
              <a:r>
                <a:rPr lang="en-US" sz="1800"/>
                <a:t>Time</a:t>
              </a:r>
            </a:p>
          </p:txBody>
        </p:sp>
        <p:sp>
          <p:nvSpPr>
            <p:cNvPr id="1736721" name="Line 17"/>
            <p:cNvSpPr>
              <a:spLocks noChangeShapeType="1"/>
            </p:cNvSpPr>
            <p:nvPr/>
          </p:nvSpPr>
          <p:spPr bwMode="auto">
            <a:xfrm>
              <a:off x="1680" y="1306"/>
              <a:ext cx="2592" cy="0"/>
            </a:xfrm>
            <a:prstGeom prst="line">
              <a:avLst/>
            </a:prstGeom>
            <a:noFill/>
            <a:ln w="19050">
              <a:solidFill>
                <a:srgbClr val="FF0000"/>
              </a:solidFill>
              <a:prstDash val="lgDash"/>
              <a:round/>
              <a:headEnd/>
              <a:tailEnd/>
            </a:ln>
            <a:effectLst/>
          </p:spPr>
          <p:txBody>
            <a:bodyPr/>
            <a:lstStyle/>
            <a:p>
              <a:endParaRPr lang="en-US"/>
            </a:p>
          </p:txBody>
        </p:sp>
        <p:sp>
          <p:nvSpPr>
            <p:cNvPr id="1736722" name="Text Box 18"/>
            <p:cNvSpPr txBox="1">
              <a:spLocks noChangeArrowheads="1"/>
            </p:cNvSpPr>
            <p:nvPr/>
          </p:nvSpPr>
          <p:spPr bwMode="auto">
            <a:xfrm>
              <a:off x="2016" y="816"/>
              <a:ext cx="1929" cy="417"/>
            </a:xfrm>
            <a:prstGeom prst="rect">
              <a:avLst/>
            </a:prstGeom>
            <a:noFill/>
            <a:ln w="9525">
              <a:noFill/>
              <a:miter lim="800000"/>
              <a:headEnd/>
              <a:tailEnd/>
            </a:ln>
            <a:effectLst/>
          </p:spPr>
          <p:txBody>
            <a:bodyPr wrap="none">
              <a:spAutoFit/>
            </a:bodyPr>
            <a:lstStyle/>
            <a:p>
              <a:pPr algn="l">
                <a:buClrTx/>
              </a:pPr>
              <a:r>
                <a:rPr lang="en-US" sz="2000" b="1" u="sng"/>
                <a:t>Cost Depreciation</a:t>
              </a:r>
            </a:p>
          </p:txBody>
        </p:sp>
        <p:sp>
          <p:nvSpPr>
            <p:cNvPr id="1736723" name="Rectangle 19"/>
            <p:cNvSpPr>
              <a:spLocks noChangeArrowheads="1"/>
            </p:cNvSpPr>
            <p:nvPr/>
          </p:nvSpPr>
          <p:spPr bwMode="auto">
            <a:xfrm>
              <a:off x="1680" y="1786"/>
              <a:ext cx="2592" cy="480"/>
            </a:xfrm>
            <a:prstGeom prst="rect">
              <a:avLst/>
            </a:prstGeom>
            <a:solidFill>
              <a:srgbClr val="C5E7CD"/>
            </a:solidFill>
            <a:ln w="9525">
              <a:solidFill>
                <a:schemeClr val="tx1"/>
              </a:solidFill>
              <a:miter lim="800000"/>
              <a:headEnd/>
              <a:tailEnd/>
            </a:ln>
            <a:effectLst/>
          </p:spPr>
          <p:txBody>
            <a:bodyPr wrap="none" anchor="ctr"/>
            <a:lstStyle/>
            <a:p>
              <a:pPr>
                <a:buClrTx/>
              </a:pPr>
              <a:r>
                <a:rPr lang="en-US" sz="1800"/>
                <a:t>Cost</a:t>
              </a:r>
            </a:p>
          </p:txBody>
        </p:sp>
        <p:sp>
          <p:nvSpPr>
            <p:cNvPr id="1736724" name="Line 20"/>
            <p:cNvSpPr>
              <a:spLocks noChangeShapeType="1"/>
            </p:cNvSpPr>
            <p:nvPr/>
          </p:nvSpPr>
          <p:spPr bwMode="auto">
            <a:xfrm>
              <a:off x="1680" y="1854"/>
              <a:ext cx="2592" cy="0"/>
            </a:xfrm>
            <a:prstGeom prst="line">
              <a:avLst/>
            </a:prstGeom>
            <a:noFill/>
            <a:ln w="19050">
              <a:solidFill>
                <a:srgbClr val="FF0000"/>
              </a:solidFill>
              <a:prstDash val="lgDash"/>
              <a:round/>
              <a:headEnd/>
              <a:tailEnd/>
            </a:ln>
            <a:effectLst/>
          </p:spPr>
          <p:txBody>
            <a:bodyPr/>
            <a:lstStyle/>
            <a:p>
              <a:endParaRPr lang="en-US"/>
            </a:p>
          </p:txBody>
        </p:sp>
        <p:sp>
          <p:nvSpPr>
            <p:cNvPr id="1736725" name="Text Box 21"/>
            <p:cNvSpPr txBox="1">
              <a:spLocks noChangeArrowheads="1"/>
            </p:cNvSpPr>
            <p:nvPr/>
          </p:nvSpPr>
          <p:spPr bwMode="auto">
            <a:xfrm>
              <a:off x="816" y="1706"/>
              <a:ext cx="737" cy="320"/>
            </a:xfrm>
            <a:prstGeom prst="rect">
              <a:avLst/>
            </a:prstGeom>
            <a:noFill/>
            <a:ln w="9525">
              <a:noFill/>
              <a:miter lim="800000"/>
              <a:headEnd/>
              <a:tailEnd/>
            </a:ln>
            <a:effectLst/>
          </p:spPr>
          <p:txBody>
            <a:bodyPr wrap="none">
              <a:spAutoFit/>
            </a:bodyPr>
            <a:lstStyle/>
            <a:p>
              <a:pPr algn="l">
                <a:buClrTx/>
              </a:pPr>
              <a:r>
                <a:rPr lang="en-US" sz="1400" i="1">
                  <a:latin typeface="Times New Roman" pitchFamily="18" charset="0"/>
                </a:rPr>
                <a:t>Product Y</a:t>
              </a:r>
            </a:p>
          </p:txBody>
        </p:sp>
        <p:sp>
          <p:nvSpPr>
            <p:cNvPr id="1736726" name="Line 22"/>
            <p:cNvSpPr>
              <a:spLocks noChangeShapeType="1"/>
            </p:cNvSpPr>
            <p:nvPr/>
          </p:nvSpPr>
          <p:spPr bwMode="auto">
            <a:xfrm>
              <a:off x="2208" y="1162"/>
              <a:ext cx="0" cy="1104"/>
            </a:xfrm>
            <a:prstGeom prst="line">
              <a:avLst/>
            </a:prstGeom>
            <a:noFill/>
            <a:ln w="19050">
              <a:solidFill>
                <a:schemeClr val="tx1"/>
              </a:solidFill>
              <a:prstDash val="sysDot"/>
              <a:round/>
              <a:headEnd/>
              <a:tailEnd/>
            </a:ln>
            <a:effectLst/>
          </p:spPr>
          <p:txBody>
            <a:bodyPr/>
            <a:lstStyle/>
            <a:p>
              <a:endParaRPr lang="en-US"/>
            </a:p>
          </p:txBody>
        </p:sp>
        <p:sp>
          <p:nvSpPr>
            <p:cNvPr id="1736727" name="Line 23"/>
            <p:cNvSpPr>
              <a:spLocks noChangeShapeType="1"/>
            </p:cNvSpPr>
            <p:nvPr/>
          </p:nvSpPr>
          <p:spPr bwMode="auto">
            <a:xfrm>
              <a:off x="3360" y="1162"/>
              <a:ext cx="0" cy="1104"/>
            </a:xfrm>
            <a:prstGeom prst="line">
              <a:avLst/>
            </a:prstGeom>
            <a:noFill/>
            <a:ln w="19050">
              <a:solidFill>
                <a:schemeClr val="tx1"/>
              </a:solidFill>
              <a:prstDash val="sysDot"/>
              <a:round/>
              <a:headEnd/>
              <a:tailEnd/>
            </a:ln>
            <a:effectLst/>
          </p:spPr>
          <p:txBody>
            <a:bodyPr/>
            <a:lstStyle/>
            <a:p>
              <a:endParaRPr lang="en-US"/>
            </a:p>
          </p:txBody>
        </p:sp>
        <p:sp>
          <p:nvSpPr>
            <p:cNvPr id="1736728" name="Text Box 24"/>
            <p:cNvSpPr txBox="1">
              <a:spLocks noChangeArrowheads="1"/>
            </p:cNvSpPr>
            <p:nvPr/>
          </p:nvSpPr>
          <p:spPr bwMode="auto">
            <a:xfrm>
              <a:off x="816" y="1158"/>
              <a:ext cx="744" cy="321"/>
            </a:xfrm>
            <a:prstGeom prst="rect">
              <a:avLst/>
            </a:prstGeom>
            <a:noFill/>
            <a:ln w="9525">
              <a:noFill/>
              <a:miter lim="800000"/>
              <a:headEnd/>
              <a:tailEnd/>
            </a:ln>
            <a:effectLst/>
          </p:spPr>
          <p:txBody>
            <a:bodyPr wrap="none">
              <a:spAutoFit/>
            </a:bodyPr>
            <a:lstStyle/>
            <a:p>
              <a:pPr algn="l">
                <a:buClrTx/>
              </a:pPr>
              <a:r>
                <a:rPr lang="en-US" sz="1400" i="1">
                  <a:latin typeface="Times New Roman" pitchFamily="18" charset="0"/>
                </a:rPr>
                <a:t>Product X</a:t>
              </a:r>
            </a:p>
          </p:txBody>
        </p:sp>
        <p:sp>
          <p:nvSpPr>
            <p:cNvPr id="1736729" name="Line 25"/>
            <p:cNvSpPr>
              <a:spLocks noChangeShapeType="1"/>
            </p:cNvSpPr>
            <p:nvPr/>
          </p:nvSpPr>
          <p:spPr bwMode="auto">
            <a:xfrm flipV="1">
              <a:off x="2208" y="2299"/>
              <a:ext cx="0" cy="240"/>
            </a:xfrm>
            <a:prstGeom prst="line">
              <a:avLst/>
            </a:prstGeom>
            <a:noFill/>
            <a:ln w="38100">
              <a:solidFill>
                <a:schemeClr val="tx1"/>
              </a:solidFill>
              <a:round/>
              <a:headEnd/>
              <a:tailEnd type="stealth" w="lg" len="med"/>
            </a:ln>
            <a:effectLst/>
          </p:spPr>
          <p:txBody>
            <a:bodyPr/>
            <a:lstStyle/>
            <a:p>
              <a:endParaRPr lang="en-US"/>
            </a:p>
          </p:txBody>
        </p:sp>
        <p:sp>
          <p:nvSpPr>
            <p:cNvPr id="1736730" name="Text Box 26"/>
            <p:cNvSpPr txBox="1">
              <a:spLocks noChangeArrowheads="1"/>
            </p:cNvSpPr>
            <p:nvPr/>
          </p:nvSpPr>
          <p:spPr bwMode="auto">
            <a:xfrm>
              <a:off x="1957" y="2487"/>
              <a:ext cx="685" cy="354"/>
            </a:xfrm>
            <a:prstGeom prst="rect">
              <a:avLst/>
            </a:prstGeom>
            <a:noFill/>
            <a:ln w="9525">
              <a:noFill/>
              <a:miter lim="800000"/>
              <a:headEnd/>
              <a:tailEnd/>
            </a:ln>
            <a:effectLst/>
          </p:spPr>
          <p:txBody>
            <a:bodyPr wrap="none">
              <a:spAutoFit/>
            </a:bodyPr>
            <a:lstStyle/>
            <a:p>
              <a:pPr algn="l">
                <a:buClrTx/>
              </a:pPr>
              <a:r>
                <a:rPr lang="en-US" sz="1600"/>
                <a:t>Point A</a:t>
              </a:r>
            </a:p>
          </p:txBody>
        </p:sp>
        <p:sp>
          <p:nvSpPr>
            <p:cNvPr id="1736731" name="Line 27"/>
            <p:cNvSpPr>
              <a:spLocks noChangeShapeType="1"/>
            </p:cNvSpPr>
            <p:nvPr/>
          </p:nvSpPr>
          <p:spPr bwMode="auto">
            <a:xfrm flipV="1">
              <a:off x="3360" y="2294"/>
              <a:ext cx="0" cy="240"/>
            </a:xfrm>
            <a:prstGeom prst="line">
              <a:avLst/>
            </a:prstGeom>
            <a:noFill/>
            <a:ln w="38100">
              <a:solidFill>
                <a:schemeClr val="tx1"/>
              </a:solidFill>
              <a:round/>
              <a:headEnd/>
              <a:tailEnd type="stealth" w="lg" len="med"/>
            </a:ln>
            <a:effectLst/>
          </p:spPr>
          <p:txBody>
            <a:bodyPr/>
            <a:lstStyle/>
            <a:p>
              <a:endParaRPr lang="en-US"/>
            </a:p>
          </p:txBody>
        </p:sp>
        <p:sp>
          <p:nvSpPr>
            <p:cNvPr id="1736732" name="Text Box 28"/>
            <p:cNvSpPr txBox="1">
              <a:spLocks noChangeArrowheads="1"/>
            </p:cNvSpPr>
            <p:nvPr/>
          </p:nvSpPr>
          <p:spPr bwMode="auto">
            <a:xfrm>
              <a:off x="3120" y="2485"/>
              <a:ext cx="686" cy="354"/>
            </a:xfrm>
            <a:prstGeom prst="rect">
              <a:avLst/>
            </a:prstGeom>
            <a:noFill/>
            <a:ln w="9525">
              <a:noFill/>
              <a:miter lim="800000"/>
              <a:headEnd/>
              <a:tailEnd/>
            </a:ln>
            <a:effectLst/>
          </p:spPr>
          <p:txBody>
            <a:bodyPr wrap="none">
              <a:spAutoFit/>
            </a:bodyPr>
            <a:lstStyle/>
            <a:p>
              <a:pPr algn="l">
                <a:buClrTx/>
              </a:pPr>
              <a:r>
                <a:rPr lang="en-US" sz="1600"/>
                <a:t>Point B</a:t>
              </a:r>
            </a:p>
          </p:txBody>
        </p:sp>
        <p:sp>
          <p:nvSpPr>
            <p:cNvPr id="1736733" name="Text Box 29"/>
            <p:cNvSpPr txBox="1">
              <a:spLocks noChangeArrowheads="1"/>
            </p:cNvSpPr>
            <p:nvPr/>
          </p:nvSpPr>
          <p:spPr bwMode="auto">
            <a:xfrm>
              <a:off x="4407" y="1394"/>
              <a:ext cx="969" cy="1001"/>
            </a:xfrm>
            <a:prstGeom prst="rect">
              <a:avLst/>
            </a:prstGeom>
            <a:solidFill>
              <a:srgbClr val="E8D1FF"/>
            </a:solidFill>
            <a:ln w="9525">
              <a:solidFill>
                <a:srgbClr val="5F5F5F"/>
              </a:solidFill>
              <a:miter lim="800000"/>
              <a:headEnd/>
              <a:tailEnd/>
            </a:ln>
            <a:effectLst/>
          </p:spPr>
          <p:txBody>
            <a:bodyPr>
              <a:spAutoFit/>
            </a:bodyPr>
            <a:lstStyle/>
            <a:p>
              <a:pPr>
                <a:buClrTx/>
              </a:pPr>
              <a:r>
                <a:rPr lang="en-US" sz="1400" i="1">
                  <a:solidFill>
                    <a:schemeClr val="tx2"/>
                  </a:solidFill>
                  <a:latin typeface="Times New Roman" pitchFamily="18" charset="0"/>
                </a:rPr>
                <a:t>Replacement value divided by economic life.</a:t>
              </a:r>
            </a:p>
          </p:txBody>
        </p:sp>
      </p:grpSp>
      <p:sp>
        <p:nvSpPr>
          <p:cNvPr id="1736734" name="Text Box 30"/>
          <p:cNvSpPr txBox="1">
            <a:spLocks noChangeArrowheads="1"/>
          </p:cNvSpPr>
          <p:nvPr/>
        </p:nvSpPr>
        <p:spPr bwMode="auto">
          <a:xfrm>
            <a:off x="228600" y="6477000"/>
            <a:ext cx="798513" cy="182563"/>
          </a:xfrm>
          <a:prstGeom prst="rect">
            <a:avLst/>
          </a:prstGeom>
          <a:noFill/>
          <a:ln w="12700" algn="ctr">
            <a:noFill/>
            <a:miter lim="800000"/>
            <a:headEnd/>
            <a:tailEnd/>
          </a:ln>
          <a:effectLst/>
        </p:spPr>
        <p:txBody>
          <a:bodyPr wrap="none" lIns="92075" tIns="0" rIns="92075" bIns="0">
            <a:spAutoFit/>
          </a:bodyPr>
          <a:lstStyle/>
          <a:p>
            <a:r>
              <a:rPr lang="en-US" sz="1200"/>
              <a:t>D3L7_p7</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1074" name="Rectangle 2"/>
          <p:cNvSpPr>
            <a:spLocks noGrp="1" noChangeArrowheads="1"/>
          </p:cNvSpPr>
          <p:nvPr>
            <p:ph type="title"/>
          </p:nvPr>
        </p:nvSpPr>
        <p:spPr bwMode="auto">
          <a:xfrm>
            <a:off x="457200" y="274638"/>
            <a:ext cx="8229600" cy="549275"/>
          </a:xfrm>
          <a:noFill/>
          <a:ln w="76200" cap="flat" cmpd="tri" algn="ctr">
            <a:miter lim="800000"/>
            <a:headEnd/>
            <a:tailEnd/>
          </a:ln>
        </p:spPr>
        <p:txBody>
          <a:bodyPr vert="horz" wrap="square" lIns="92075" tIns="0" rIns="92075" bIns="0" numCol="1" anchor="t" anchorCtr="0" compatLnSpc="1">
            <a:prstTxWarp prst="textNoShape">
              <a:avLst/>
            </a:prstTxWarp>
            <a:spAutoFit/>
          </a:bodyPr>
          <a:lstStyle/>
          <a:p>
            <a:pPr>
              <a:buClr>
                <a:schemeClr val="tx1"/>
              </a:buClr>
            </a:pPr>
            <a:r>
              <a:rPr lang="en-US" sz="3600"/>
              <a:t>Assignment vs. Allocation</a:t>
            </a:r>
          </a:p>
        </p:txBody>
      </p:sp>
      <p:graphicFrame>
        <p:nvGraphicFramePr>
          <p:cNvPr id="1411163" name="Group 91"/>
          <p:cNvGraphicFramePr>
            <a:graphicFrameLocks noGrp="1"/>
          </p:cNvGraphicFramePr>
          <p:nvPr>
            <p:ph sz="half" idx="1"/>
          </p:nvPr>
        </p:nvGraphicFramePr>
        <p:xfrm>
          <a:off x="457200" y="1600200"/>
          <a:ext cx="4038600" cy="3531871"/>
        </p:xfrm>
        <a:graphic>
          <a:graphicData uri="http://schemas.openxmlformats.org/drawingml/2006/table">
            <a:tbl>
              <a:tblPr/>
              <a:tblGrid>
                <a:gridCol w="4038600"/>
              </a:tblGrid>
              <a:tr h="381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Times New Roman" pitchFamily="18" charset="0"/>
                          <a:cs typeface="Times New Roman" pitchFamily="18" charset="0"/>
                        </a:rPr>
                        <a:t>Assignment:</a:t>
                      </a:r>
                      <a:endParaRPr kumimoji="0" lang="en-US" sz="2000" b="1" i="0" u="none" strike="noStrike" cap="none" normalizeH="0" baseline="0" smtClean="0">
                        <a:ln>
                          <a:noFill/>
                        </a:ln>
                        <a:solidFill>
                          <a:schemeClr val="tx1"/>
                        </a:solidFill>
                        <a:effectLst/>
                        <a:latin typeface="Arial" charset="0"/>
                      </a:endParaRPr>
                    </a:p>
                  </a:txBody>
                  <a:tcPr marL="92075" marR="92075" marT="46038" marB="460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0000"/>
                    </a:solidFill>
                  </a:tcPr>
                </a:tc>
              </a:tr>
              <a:tr h="11080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chemeClr val="tx1"/>
                          </a:solidFill>
                          <a:effectLst/>
                          <a:latin typeface="Times New Roman" pitchFamily="18" charset="0"/>
                        </a:rPr>
                        <a:t>The establishment of relationship between a sending cost object and a receiving cost object based on a quantity (with a rate for valuation) being consumed by the receiver</a:t>
                      </a:r>
                      <a:endParaRPr kumimoji="0" lang="en-US" sz="2800" b="0" i="0" u="none" strike="noStrike" cap="none" normalizeH="0" baseline="0" smtClean="0">
                        <a:ln>
                          <a:noFill/>
                        </a:ln>
                        <a:solidFill>
                          <a:schemeClr val="tx1"/>
                        </a:solidFill>
                        <a:effectLst/>
                        <a:latin typeface="Arial" charset="0"/>
                      </a:endParaRPr>
                    </a:p>
                  </a:txBody>
                  <a:tcPr marL="92075" marR="92075" marT="46038" marB="460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828800">
                <a:tc>
                  <a:txBody>
                    <a:bodyPr/>
                    <a:lstStyle/>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chemeClr val="tx1"/>
                          </a:solidFill>
                          <a:effectLst/>
                          <a:latin typeface="Times New Roman" pitchFamily="18" charset="0"/>
                          <a:cs typeface="Times New Roman" pitchFamily="18" charset="0"/>
                        </a:rPr>
                        <a:t>Requires:</a:t>
                      </a:r>
                    </a:p>
                    <a:p>
                      <a:pPr marL="228600" marR="0" lvl="0" indent="-228600" algn="l" defTabSz="914400" rtl="0" eaLnBrk="1" fontAlgn="base" latinLnBrk="0" hangingPunct="1">
                        <a:lnSpc>
                          <a:spcPct val="100000"/>
                        </a:lnSpc>
                        <a:spcBef>
                          <a:spcPct val="0"/>
                        </a:spcBef>
                        <a:spcAft>
                          <a:spcPct val="0"/>
                        </a:spcAft>
                        <a:buClrTx/>
                        <a:buSzTx/>
                        <a:buFontTx/>
                        <a:buChar char="•"/>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Activity Type or Business Process quantity as sender</a:t>
                      </a:r>
                    </a:p>
                    <a:p>
                      <a:pPr marL="228600" marR="0" lvl="0" indent="-228600" algn="l" defTabSz="914400" rtl="0" eaLnBrk="1" fontAlgn="base" latinLnBrk="0" hangingPunct="1">
                        <a:lnSpc>
                          <a:spcPct val="100000"/>
                        </a:lnSpc>
                        <a:spcBef>
                          <a:spcPct val="0"/>
                        </a:spcBef>
                        <a:spcAft>
                          <a:spcPct val="0"/>
                        </a:spcAft>
                        <a:buClrTx/>
                        <a:buSzTx/>
                        <a:buFontTx/>
                        <a:buChar char="•"/>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A rate associated to valuate the quantity flow</a:t>
                      </a:r>
                    </a:p>
                    <a:p>
                      <a:pPr marL="228600" marR="0" lvl="0" indent="-228600" algn="l" defTabSz="914400" rtl="0" eaLnBrk="1" fontAlgn="base" latinLnBrk="0" hangingPunct="1">
                        <a:lnSpc>
                          <a:spcPct val="100000"/>
                        </a:lnSpc>
                        <a:spcBef>
                          <a:spcPct val="0"/>
                        </a:spcBef>
                        <a:spcAft>
                          <a:spcPct val="0"/>
                        </a:spcAft>
                        <a:buClrTx/>
                        <a:buSzTx/>
                        <a:buFontTx/>
                        <a:buChar char="•"/>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Mechanism for capturing or imputing the sender quantity</a:t>
                      </a:r>
                    </a:p>
                    <a:p>
                      <a:pPr marL="228600" marR="0" lvl="0" indent="-22860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92075" marR="92075" marT="46038" marB="460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1411164" name="Group 92"/>
          <p:cNvGraphicFramePr>
            <a:graphicFrameLocks noGrp="1"/>
          </p:cNvGraphicFramePr>
          <p:nvPr>
            <p:ph sz="half" idx="2"/>
          </p:nvPr>
        </p:nvGraphicFramePr>
        <p:xfrm>
          <a:off x="4648200" y="1600200"/>
          <a:ext cx="4038600" cy="3546475"/>
        </p:xfrm>
        <a:graphic>
          <a:graphicData uri="http://schemas.openxmlformats.org/drawingml/2006/table">
            <a:tbl>
              <a:tblPr/>
              <a:tblGrid>
                <a:gridCol w="4038600"/>
              </a:tblGrid>
              <a:tr h="381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Times New Roman" pitchFamily="18" charset="0"/>
                          <a:cs typeface="Times New Roman" pitchFamily="18" charset="0"/>
                        </a:rPr>
                        <a:t>Allocation:</a:t>
                      </a:r>
                      <a:endParaRPr kumimoji="0" lang="en-US" sz="2000" b="1" i="0" u="none" strike="noStrike" cap="none" normalizeH="0" baseline="0" smtClean="0">
                        <a:ln>
                          <a:noFill/>
                        </a:ln>
                        <a:solidFill>
                          <a:schemeClr val="tx1"/>
                        </a:solidFill>
                        <a:effectLst/>
                        <a:latin typeface="Arial" charset="0"/>
                      </a:endParaRPr>
                    </a:p>
                  </a:txBody>
                  <a:tcPr marL="92075" marR="92075" marT="46038" marB="460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0000"/>
                    </a:solidFill>
                  </a:tcPr>
                </a:tc>
              </a:tr>
              <a:tr h="11080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chemeClr val="tx1"/>
                          </a:solidFill>
                          <a:effectLst/>
                          <a:latin typeface="Times New Roman" pitchFamily="18" charset="0"/>
                        </a:rPr>
                        <a:t>The establishment of a relationship between a sending cost object to one or more receiving cost object(s) based on % (even if a quantity is utilized to generate a %, e.g. # FTEs)</a:t>
                      </a:r>
                      <a:r>
                        <a:rPr kumimoji="0" lang="en-US" sz="1600" b="0" i="0" u="none" strike="noStrike" cap="none" normalizeH="0" baseline="0" smtClean="0">
                          <a:ln>
                            <a:noFill/>
                          </a:ln>
                          <a:solidFill>
                            <a:schemeClr val="tx1"/>
                          </a:solidFill>
                          <a:effectLst/>
                          <a:latin typeface="Times New Roman" pitchFamily="18" charset="0"/>
                        </a:rPr>
                        <a:t> </a:t>
                      </a:r>
                    </a:p>
                  </a:txBody>
                  <a:tcPr marL="92075" marR="92075" marT="46038" marB="460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057400">
                <a:tc>
                  <a:txBody>
                    <a:bodyPr/>
                    <a:lstStyle/>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chemeClr val="tx1"/>
                          </a:solidFill>
                          <a:effectLst/>
                          <a:latin typeface="Times New Roman" pitchFamily="18" charset="0"/>
                          <a:cs typeface="Times New Roman" pitchFamily="18" charset="0"/>
                        </a:rPr>
                        <a:t>Requires:</a:t>
                      </a:r>
                    </a:p>
                    <a:p>
                      <a:pPr marL="228600" marR="0" lvl="0" indent="-228600" algn="l" defTabSz="914400" rtl="0" eaLnBrk="1" fontAlgn="base" latinLnBrk="0" hangingPunct="1">
                        <a:lnSpc>
                          <a:spcPct val="100000"/>
                        </a:lnSpc>
                        <a:spcBef>
                          <a:spcPct val="0"/>
                        </a:spcBef>
                        <a:spcAft>
                          <a:spcPct val="0"/>
                        </a:spcAft>
                        <a:buClrTx/>
                        <a:buSzTx/>
                        <a:buFontTx/>
                        <a:buChar char="•"/>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Mechanism for capturing a quantitative or monetary value on the receiver(s) which is then utilized to determine the % split of the sender costs</a:t>
                      </a:r>
                    </a:p>
                    <a:p>
                      <a:pPr marL="228600" marR="0" lvl="0" indent="-228600" algn="l" defTabSz="914400" rtl="0" eaLnBrk="1" fontAlgn="base" latinLnBrk="0" hangingPunct="1">
                        <a:lnSpc>
                          <a:spcPct val="100000"/>
                        </a:lnSpc>
                        <a:spcBef>
                          <a:spcPct val="0"/>
                        </a:spcBef>
                        <a:spcAft>
                          <a:spcPct val="0"/>
                        </a:spcAft>
                        <a:buClrTx/>
                        <a:buSzTx/>
                        <a:buFontTx/>
                        <a:buChar char="•"/>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Acceptance of batch processing</a:t>
                      </a:r>
                    </a:p>
                    <a:p>
                      <a:pPr marL="228600" marR="0" lvl="0" indent="-228600" algn="l" defTabSz="914400" rtl="0" eaLnBrk="1" fontAlgn="base" latinLnBrk="0" hangingPunct="1">
                        <a:lnSpc>
                          <a:spcPct val="100000"/>
                        </a:lnSpc>
                        <a:spcBef>
                          <a:spcPct val="0"/>
                        </a:spcBef>
                        <a:spcAft>
                          <a:spcPct val="0"/>
                        </a:spcAft>
                        <a:buClrTx/>
                        <a:buSzTx/>
                        <a:buFontTx/>
                        <a:buNone/>
                        <a:tabLst/>
                      </a:pPr>
                      <a:endParaRPr kumimoji="0" lang="en-US" sz="1600" b="1" i="1" u="none" strike="noStrike" cap="none" normalizeH="0" baseline="0" smtClean="0">
                        <a:ln>
                          <a:noFill/>
                        </a:ln>
                        <a:solidFill>
                          <a:schemeClr val="tx1"/>
                        </a:solidFill>
                        <a:effectLst/>
                        <a:latin typeface="Times New Roman" pitchFamily="18" charset="0"/>
                        <a:cs typeface="Times New Roman" pitchFamily="18" charset="0"/>
                      </a:endParaRPr>
                    </a:p>
                  </a:txBody>
                  <a:tcPr marL="92075" marR="92075" marT="46038" marB="460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grpSp>
        <p:nvGrpSpPr>
          <p:cNvPr id="1411198" name="Group 126"/>
          <p:cNvGrpSpPr>
            <a:grpSpLocks/>
          </p:cNvGrpSpPr>
          <p:nvPr/>
        </p:nvGrpSpPr>
        <p:grpSpPr bwMode="auto">
          <a:xfrm>
            <a:off x="1066800" y="5334000"/>
            <a:ext cx="2667000" cy="1371600"/>
            <a:chOff x="672" y="3360"/>
            <a:chExt cx="1680" cy="864"/>
          </a:xfrm>
        </p:grpSpPr>
        <p:grpSp>
          <p:nvGrpSpPr>
            <p:cNvPr id="1411195" name="Group 123"/>
            <p:cNvGrpSpPr>
              <a:grpSpLocks/>
            </p:cNvGrpSpPr>
            <p:nvPr/>
          </p:nvGrpSpPr>
          <p:grpSpPr bwMode="auto">
            <a:xfrm>
              <a:off x="672" y="3408"/>
              <a:ext cx="720" cy="624"/>
              <a:chOff x="384" y="3456"/>
              <a:chExt cx="720" cy="624"/>
            </a:xfrm>
          </p:grpSpPr>
          <p:sp>
            <p:nvSpPr>
              <p:cNvPr id="1411178" name="Rectangle 106"/>
              <p:cNvSpPr>
                <a:spLocks noChangeArrowheads="1"/>
              </p:cNvSpPr>
              <p:nvPr/>
            </p:nvSpPr>
            <p:spPr bwMode="auto">
              <a:xfrm>
                <a:off x="384" y="3456"/>
                <a:ext cx="720" cy="624"/>
              </a:xfrm>
              <a:prstGeom prst="rect">
                <a:avLst/>
              </a:prstGeom>
              <a:solidFill>
                <a:srgbClr val="CCFFCC"/>
              </a:solidFill>
              <a:ln w="12700" algn="ctr">
                <a:solidFill>
                  <a:schemeClr val="tx1"/>
                </a:solidFill>
                <a:miter lim="800000"/>
                <a:headEnd/>
                <a:tailEnd/>
              </a:ln>
              <a:effectLst/>
            </p:spPr>
            <p:txBody>
              <a:bodyPr wrap="none" lIns="92075" tIns="0" rIns="92075" bIns="0" anchor="ctr">
                <a:spAutoFit/>
              </a:bodyPr>
              <a:lstStyle/>
              <a:p>
                <a:endParaRPr lang="en-US"/>
              </a:p>
            </p:txBody>
          </p:sp>
          <p:sp>
            <p:nvSpPr>
              <p:cNvPr id="1411170" name="Text Box 98"/>
              <p:cNvSpPr txBox="1">
                <a:spLocks noChangeArrowheads="1"/>
              </p:cNvSpPr>
              <p:nvPr/>
            </p:nvSpPr>
            <p:spPr bwMode="auto">
              <a:xfrm>
                <a:off x="480" y="3552"/>
                <a:ext cx="481" cy="500"/>
              </a:xfrm>
              <a:prstGeom prst="rect">
                <a:avLst/>
              </a:prstGeom>
              <a:noFill/>
              <a:ln w="12700" algn="ctr">
                <a:noFill/>
                <a:miter lim="800000"/>
                <a:headEnd/>
                <a:tailEnd/>
              </a:ln>
              <a:effectLst/>
            </p:spPr>
            <p:txBody>
              <a:bodyPr wrap="none" lIns="92075" tIns="0" rIns="92075" bIns="0">
                <a:spAutoFit/>
              </a:bodyPr>
              <a:lstStyle/>
              <a:p>
                <a:r>
                  <a:rPr lang="en-US" sz="2000" b="1"/>
                  <a:t>CC 1</a:t>
                </a:r>
              </a:p>
              <a:p>
                <a:r>
                  <a:rPr lang="en-US" sz="1600" b="1"/>
                  <a:t>$220</a:t>
                </a:r>
              </a:p>
              <a:p>
                <a:r>
                  <a:rPr lang="en-US" sz="1600" b="1"/>
                  <a:t>-$200 </a:t>
                </a:r>
              </a:p>
            </p:txBody>
          </p:sp>
        </p:grpSp>
        <p:sp>
          <p:nvSpPr>
            <p:cNvPr id="1411166" name="AutoShape 94"/>
            <p:cNvSpPr>
              <a:spLocks noChangeArrowheads="1"/>
            </p:cNvSpPr>
            <p:nvPr/>
          </p:nvSpPr>
          <p:spPr bwMode="auto">
            <a:xfrm>
              <a:off x="1296" y="3792"/>
              <a:ext cx="240" cy="240"/>
            </a:xfrm>
            <a:prstGeom prst="flowChartDecision">
              <a:avLst/>
            </a:prstGeom>
            <a:solidFill>
              <a:srgbClr val="CCFFCC"/>
            </a:solidFill>
            <a:ln w="12700" algn="ctr">
              <a:solidFill>
                <a:schemeClr val="tx1"/>
              </a:solidFill>
              <a:miter lim="800000"/>
              <a:headEnd/>
              <a:tailEnd/>
            </a:ln>
            <a:effectLst/>
          </p:spPr>
          <p:txBody>
            <a:bodyPr wrap="none" lIns="92075" tIns="0" rIns="92075" bIns="0" anchor="ctr">
              <a:spAutoFit/>
            </a:bodyPr>
            <a:lstStyle/>
            <a:p>
              <a:endParaRPr lang="en-US"/>
            </a:p>
          </p:txBody>
        </p:sp>
        <p:sp>
          <p:nvSpPr>
            <p:cNvPr id="1411168" name="AutoShape 96"/>
            <p:cNvSpPr>
              <a:spLocks noChangeArrowheads="1"/>
            </p:cNvSpPr>
            <p:nvPr/>
          </p:nvSpPr>
          <p:spPr bwMode="auto">
            <a:xfrm>
              <a:off x="1979" y="3360"/>
              <a:ext cx="336" cy="384"/>
            </a:xfrm>
            <a:prstGeom prst="flowChartDocument">
              <a:avLst/>
            </a:prstGeom>
            <a:solidFill>
              <a:schemeClr val="accent1"/>
            </a:solidFill>
            <a:ln w="12700" algn="ctr">
              <a:solidFill>
                <a:schemeClr val="tx1"/>
              </a:solidFill>
              <a:miter lim="800000"/>
              <a:headEnd/>
              <a:tailEnd/>
            </a:ln>
            <a:effectLst/>
          </p:spPr>
          <p:txBody>
            <a:bodyPr wrap="none" lIns="92075" tIns="0" rIns="92075" bIns="0" anchor="ctr">
              <a:spAutoFit/>
            </a:bodyPr>
            <a:lstStyle/>
            <a:p>
              <a:endParaRPr lang="en-US"/>
            </a:p>
          </p:txBody>
        </p:sp>
        <p:sp>
          <p:nvSpPr>
            <p:cNvPr id="1411169" name="AutoShape 97"/>
            <p:cNvSpPr>
              <a:spLocks noChangeArrowheads="1"/>
            </p:cNvSpPr>
            <p:nvPr/>
          </p:nvSpPr>
          <p:spPr bwMode="auto">
            <a:xfrm>
              <a:off x="1979" y="3840"/>
              <a:ext cx="336" cy="384"/>
            </a:xfrm>
            <a:prstGeom prst="flowChartDocument">
              <a:avLst/>
            </a:prstGeom>
            <a:solidFill>
              <a:schemeClr val="accent1"/>
            </a:solidFill>
            <a:ln w="12700" algn="ctr">
              <a:solidFill>
                <a:schemeClr val="tx1"/>
              </a:solidFill>
              <a:miter lim="800000"/>
              <a:headEnd/>
              <a:tailEnd/>
            </a:ln>
            <a:effectLst/>
          </p:spPr>
          <p:txBody>
            <a:bodyPr wrap="none" lIns="92075" tIns="0" rIns="92075" bIns="0" anchor="ctr">
              <a:spAutoFit/>
            </a:bodyPr>
            <a:lstStyle/>
            <a:p>
              <a:endParaRPr lang="en-US"/>
            </a:p>
          </p:txBody>
        </p:sp>
        <p:sp>
          <p:nvSpPr>
            <p:cNvPr id="1411171" name="Text Box 99"/>
            <p:cNvSpPr txBox="1">
              <a:spLocks noChangeArrowheads="1"/>
            </p:cNvSpPr>
            <p:nvPr/>
          </p:nvSpPr>
          <p:spPr bwMode="auto">
            <a:xfrm>
              <a:off x="1931" y="3408"/>
              <a:ext cx="421" cy="268"/>
            </a:xfrm>
            <a:prstGeom prst="rect">
              <a:avLst/>
            </a:prstGeom>
            <a:noFill/>
            <a:ln w="12700" algn="ctr">
              <a:noFill/>
              <a:miter lim="800000"/>
              <a:headEnd/>
              <a:tailEnd/>
            </a:ln>
            <a:effectLst/>
          </p:spPr>
          <p:txBody>
            <a:bodyPr wrap="none" lIns="92075" tIns="0" rIns="92075" bIns="0">
              <a:spAutoFit/>
            </a:bodyPr>
            <a:lstStyle/>
            <a:p>
              <a:r>
                <a:rPr lang="en-US" sz="1400" b="1"/>
                <a:t>Order</a:t>
              </a:r>
            </a:p>
            <a:p>
              <a:r>
                <a:rPr lang="en-US" sz="1400" b="1"/>
                <a:t>1</a:t>
              </a:r>
            </a:p>
          </p:txBody>
        </p:sp>
        <p:sp>
          <p:nvSpPr>
            <p:cNvPr id="1411172" name="Text Box 100"/>
            <p:cNvSpPr txBox="1">
              <a:spLocks noChangeArrowheads="1"/>
            </p:cNvSpPr>
            <p:nvPr/>
          </p:nvSpPr>
          <p:spPr bwMode="auto">
            <a:xfrm>
              <a:off x="1931" y="3860"/>
              <a:ext cx="421" cy="268"/>
            </a:xfrm>
            <a:prstGeom prst="rect">
              <a:avLst/>
            </a:prstGeom>
            <a:noFill/>
            <a:ln w="12700" algn="ctr">
              <a:noFill/>
              <a:miter lim="800000"/>
              <a:headEnd/>
              <a:tailEnd/>
            </a:ln>
            <a:effectLst/>
          </p:spPr>
          <p:txBody>
            <a:bodyPr wrap="none" lIns="92075" tIns="0" rIns="92075" bIns="0">
              <a:spAutoFit/>
            </a:bodyPr>
            <a:lstStyle/>
            <a:p>
              <a:r>
                <a:rPr lang="en-US" sz="1400" b="1"/>
                <a:t>Order</a:t>
              </a:r>
            </a:p>
            <a:p>
              <a:r>
                <a:rPr lang="en-US" sz="1400" b="1"/>
                <a:t>2</a:t>
              </a:r>
            </a:p>
          </p:txBody>
        </p:sp>
        <p:sp>
          <p:nvSpPr>
            <p:cNvPr id="1411173" name="Text Box 101"/>
            <p:cNvSpPr txBox="1">
              <a:spLocks noChangeArrowheads="1"/>
            </p:cNvSpPr>
            <p:nvPr/>
          </p:nvSpPr>
          <p:spPr bwMode="auto">
            <a:xfrm>
              <a:off x="1296" y="3840"/>
              <a:ext cx="241" cy="134"/>
            </a:xfrm>
            <a:prstGeom prst="rect">
              <a:avLst/>
            </a:prstGeom>
            <a:noFill/>
            <a:ln w="12700" algn="ctr">
              <a:noFill/>
              <a:miter lim="800000"/>
              <a:headEnd/>
              <a:tailEnd/>
            </a:ln>
            <a:effectLst/>
          </p:spPr>
          <p:txBody>
            <a:bodyPr wrap="none" lIns="92075" tIns="0" rIns="92075" bIns="0">
              <a:spAutoFit/>
            </a:bodyPr>
            <a:lstStyle/>
            <a:p>
              <a:r>
                <a:rPr lang="en-US" sz="1400" b="1"/>
                <a:t>Hr</a:t>
              </a:r>
            </a:p>
          </p:txBody>
        </p:sp>
        <p:sp>
          <p:nvSpPr>
            <p:cNvPr id="1411174" name="Line 102"/>
            <p:cNvSpPr>
              <a:spLocks noChangeShapeType="1"/>
            </p:cNvSpPr>
            <p:nvPr/>
          </p:nvSpPr>
          <p:spPr bwMode="auto">
            <a:xfrm flipV="1">
              <a:off x="1536" y="3504"/>
              <a:ext cx="432" cy="384"/>
            </a:xfrm>
            <a:prstGeom prst="line">
              <a:avLst/>
            </a:prstGeom>
            <a:noFill/>
            <a:ln w="12700">
              <a:solidFill>
                <a:schemeClr val="tx1"/>
              </a:solidFill>
              <a:round/>
              <a:headEnd/>
              <a:tailEnd type="triangle" w="med" len="med"/>
            </a:ln>
            <a:effectLst/>
          </p:spPr>
          <p:txBody>
            <a:bodyPr lIns="92075" tIns="0" rIns="92075" bIns="0">
              <a:spAutoFit/>
            </a:bodyPr>
            <a:lstStyle/>
            <a:p>
              <a:endParaRPr lang="en-US"/>
            </a:p>
          </p:txBody>
        </p:sp>
        <p:sp>
          <p:nvSpPr>
            <p:cNvPr id="1411175" name="Line 103"/>
            <p:cNvSpPr>
              <a:spLocks noChangeShapeType="1"/>
            </p:cNvSpPr>
            <p:nvPr/>
          </p:nvSpPr>
          <p:spPr bwMode="auto">
            <a:xfrm>
              <a:off x="1536" y="3888"/>
              <a:ext cx="432" cy="144"/>
            </a:xfrm>
            <a:prstGeom prst="line">
              <a:avLst/>
            </a:prstGeom>
            <a:noFill/>
            <a:ln w="12700">
              <a:solidFill>
                <a:schemeClr val="tx1"/>
              </a:solidFill>
              <a:round/>
              <a:headEnd/>
              <a:tailEnd type="triangle" w="med" len="med"/>
            </a:ln>
            <a:effectLst/>
          </p:spPr>
          <p:txBody>
            <a:bodyPr lIns="92075" tIns="0" rIns="92075" bIns="0">
              <a:spAutoFit/>
            </a:bodyPr>
            <a:lstStyle/>
            <a:p>
              <a:endParaRPr lang="en-US"/>
            </a:p>
          </p:txBody>
        </p:sp>
        <p:sp>
          <p:nvSpPr>
            <p:cNvPr id="1411176" name="Text Box 104"/>
            <p:cNvSpPr txBox="1">
              <a:spLocks noChangeArrowheads="1"/>
            </p:cNvSpPr>
            <p:nvPr/>
          </p:nvSpPr>
          <p:spPr bwMode="auto">
            <a:xfrm rot="19165042">
              <a:off x="1392" y="3600"/>
              <a:ext cx="529" cy="115"/>
            </a:xfrm>
            <a:prstGeom prst="rect">
              <a:avLst/>
            </a:prstGeom>
            <a:noFill/>
            <a:ln w="12700" algn="ctr">
              <a:noFill/>
              <a:miter lim="800000"/>
              <a:headEnd/>
              <a:tailEnd/>
            </a:ln>
            <a:effectLst/>
          </p:spPr>
          <p:txBody>
            <a:bodyPr wrap="none" lIns="92075" tIns="0" rIns="92075" bIns="0">
              <a:spAutoFit/>
            </a:bodyPr>
            <a:lstStyle/>
            <a:p>
              <a:r>
                <a:rPr lang="en-US" sz="1200" b="1"/>
                <a:t>10 @ $10</a:t>
              </a:r>
            </a:p>
          </p:txBody>
        </p:sp>
        <p:sp>
          <p:nvSpPr>
            <p:cNvPr id="1411177" name="Text Box 105"/>
            <p:cNvSpPr txBox="1">
              <a:spLocks noChangeArrowheads="1"/>
            </p:cNvSpPr>
            <p:nvPr/>
          </p:nvSpPr>
          <p:spPr bwMode="auto">
            <a:xfrm rot="972673" flipH="1">
              <a:off x="1440" y="3984"/>
              <a:ext cx="529" cy="115"/>
            </a:xfrm>
            <a:prstGeom prst="rect">
              <a:avLst/>
            </a:prstGeom>
            <a:noFill/>
            <a:ln w="12700" algn="ctr">
              <a:noFill/>
              <a:miter lim="800000"/>
              <a:headEnd/>
              <a:tailEnd/>
            </a:ln>
            <a:effectLst/>
          </p:spPr>
          <p:txBody>
            <a:bodyPr wrap="none" lIns="92075" tIns="0" rIns="92075" bIns="0">
              <a:spAutoFit/>
            </a:bodyPr>
            <a:lstStyle/>
            <a:p>
              <a:r>
                <a:rPr lang="en-US" sz="1200" b="1"/>
                <a:t>10 @ $10</a:t>
              </a:r>
            </a:p>
          </p:txBody>
        </p:sp>
      </p:grpSp>
      <p:grpSp>
        <p:nvGrpSpPr>
          <p:cNvPr id="1411197" name="Group 125"/>
          <p:cNvGrpSpPr>
            <a:grpSpLocks/>
          </p:cNvGrpSpPr>
          <p:nvPr/>
        </p:nvGrpSpPr>
        <p:grpSpPr bwMode="auto">
          <a:xfrm>
            <a:off x="5275263" y="5334000"/>
            <a:ext cx="2801937" cy="1447800"/>
            <a:chOff x="3179" y="3360"/>
            <a:chExt cx="1765" cy="912"/>
          </a:xfrm>
        </p:grpSpPr>
        <p:grpSp>
          <p:nvGrpSpPr>
            <p:cNvPr id="1411196" name="Group 124"/>
            <p:cNvGrpSpPr>
              <a:grpSpLocks/>
            </p:cNvGrpSpPr>
            <p:nvPr/>
          </p:nvGrpSpPr>
          <p:grpSpPr bwMode="auto">
            <a:xfrm>
              <a:off x="3179" y="3408"/>
              <a:ext cx="720" cy="624"/>
              <a:chOff x="3179" y="3456"/>
              <a:chExt cx="720" cy="624"/>
            </a:xfrm>
          </p:grpSpPr>
          <p:sp>
            <p:nvSpPr>
              <p:cNvPr id="1411179" name="Rectangle 107"/>
              <p:cNvSpPr>
                <a:spLocks noChangeArrowheads="1"/>
              </p:cNvSpPr>
              <p:nvPr/>
            </p:nvSpPr>
            <p:spPr bwMode="auto">
              <a:xfrm>
                <a:off x="3179" y="3456"/>
                <a:ext cx="720" cy="624"/>
              </a:xfrm>
              <a:prstGeom prst="rect">
                <a:avLst/>
              </a:prstGeom>
              <a:solidFill>
                <a:srgbClr val="CCFFCC"/>
              </a:solidFill>
              <a:ln w="12700" algn="ctr">
                <a:solidFill>
                  <a:schemeClr val="tx1"/>
                </a:solidFill>
                <a:miter lim="800000"/>
                <a:headEnd/>
                <a:tailEnd/>
              </a:ln>
              <a:effectLst/>
            </p:spPr>
            <p:txBody>
              <a:bodyPr wrap="none" lIns="92075" tIns="0" rIns="92075" bIns="0" anchor="ctr">
                <a:spAutoFit/>
              </a:bodyPr>
              <a:lstStyle/>
              <a:p>
                <a:endParaRPr lang="en-US"/>
              </a:p>
            </p:txBody>
          </p:sp>
          <p:sp>
            <p:nvSpPr>
              <p:cNvPr id="1411183" name="Text Box 111"/>
              <p:cNvSpPr txBox="1">
                <a:spLocks noChangeArrowheads="1"/>
              </p:cNvSpPr>
              <p:nvPr/>
            </p:nvSpPr>
            <p:spPr bwMode="auto">
              <a:xfrm>
                <a:off x="3275" y="3552"/>
                <a:ext cx="481" cy="500"/>
              </a:xfrm>
              <a:prstGeom prst="rect">
                <a:avLst/>
              </a:prstGeom>
              <a:noFill/>
              <a:ln w="12700" algn="ctr">
                <a:noFill/>
                <a:miter lim="800000"/>
                <a:headEnd/>
                <a:tailEnd/>
              </a:ln>
              <a:effectLst/>
            </p:spPr>
            <p:txBody>
              <a:bodyPr wrap="none" lIns="92075" tIns="0" rIns="92075" bIns="0">
                <a:spAutoFit/>
              </a:bodyPr>
              <a:lstStyle/>
              <a:p>
                <a:r>
                  <a:rPr lang="en-US" sz="2000" b="1"/>
                  <a:t>CC 1</a:t>
                </a:r>
              </a:p>
              <a:p>
                <a:r>
                  <a:rPr lang="en-US" sz="1600" b="1"/>
                  <a:t>$220</a:t>
                </a:r>
              </a:p>
              <a:p>
                <a:r>
                  <a:rPr lang="en-US" sz="1600" b="1"/>
                  <a:t>-$220 </a:t>
                </a:r>
              </a:p>
            </p:txBody>
          </p:sp>
        </p:grpSp>
        <p:sp>
          <p:nvSpPr>
            <p:cNvPr id="1411181" name="AutoShape 109"/>
            <p:cNvSpPr>
              <a:spLocks noChangeArrowheads="1"/>
            </p:cNvSpPr>
            <p:nvPr/>
          </p:nvSpPr>
          <p:spPr bwMode="auto">
            <a:xfrm>
              <a:off x="4331" y="3360"/>
              <a:ext cx="336" cy="384"/>
            </a:xfrm>
            <a:prstGeom prst="flowChartDocument">
              <a:avLst/>
            </a:prstGeom>
            <a:solidFill>
              <a:schemeClr val="accent1"/>
            </a:solidFill>
            <a:ln w="12700" algn="ctr">
              <a:solidFill>
                <a:schemeClr val="tx1"/>
              </a:solidFill>
              <a:miter lim="800000"/>
              <a:headEnd/>
              <a:tailEnd/>
            </a:ln>
            <a:effectLst/>
          </p:spPr>
          <p:txBody>
            <a:bodyPr wrap="none" lIns="92075" tIns="0" rIns="92075" bIns="0" anchor="ctr">
              <a:spAutoFit/>
            </a:bodyPr>
            <a:lstStyle/>
            <a:p>
              <a:endParaRPr lang="en-US"/>
            </a:p>
          </p:txBody>
        </p:sp>
        <p:sp>
          <p:nvSpPr>
            <p:cNvPr id="1411182" name="AutoShape 110"/>
            <p:cNvSpPr>
              <a:spLocks noChangeArrowheads="1"/>
            </p:cNvSpPr>
            <p:nvPr/>
          </p:nvSpPr>
          <p:spPr bwMode="auto">
            <a:xfrm>
              <a:off x="4331" y="3840"/>
              <a:ext cx="336" cy="384"/>
            </a:xfrm>
            <a:prstGeom prst="flowChartDocument">
              <a:avLst/>
            </a:prstGeom>
            <a:solidFill>
              <a:schemeClr val="accent1"/>
            </a:solidFill>
            <a:ln w="12700" algn="ctr">
              <a:solidFill>
                <a:schemeClr val="tx1"/>
              </a:solidFill>
              <a:miter lim="800000"/>
              <a:headEnd/>
              <a:tailEnd/>
            </a:ln>
            <a:effectLst/>
          </p:spPr>
          <p:txBody>
            <a:bodyPr wrap="none" lIns="92075" tIns="0" rIns="92075" bIns="0" anchor="ctr">
              <a:spAutoFit/>
            </a:bodyPr>
            <a:lstStyle/>
            <a:p>
              <a:endParaRPr lang="en-US"/>
            </a:p>
          </p:txBody>
        </p:sp>
        <p:sp>
          <p:nvSpPr>
            <p:cNvPr id="1411184" name="Text Box 112"/>
            <p:cNvSpPr txBox="1">
              <a:spLocks noChangeArrowheads="1"/>
            </p:cNvSpPr>
            <p:nvPr/>
          </p:nvSpPr>
          <p:spPr bwMode="auto">
            <a:xfrm>
              <a:off x="4283" y="3408"/>
              <a:ext cx="421" cy="268"/>
            </a:xfrm>
            <a:prstGeom prst="rect">
              <a:avLst/>
            </a:prstGeom>
            <a:noFill/>
            <a:ln w="12700" algn="ctr">
              <a:noFill/>
              <a:miter lim="800000"/>
              <a:headEnd/>
              <a:tailEnd/>
            </a:ln>
            <a:effectLst/>
          </p:spPr>
          <p:txBody>
            <a:bodyPr wrap="none" lIns="92075" tIns="0" rIns="92075" bIns="0">
              <a:spAutoFit/>
            </a:bodyPr>
            <a:lstStyle/>
            <a:p>
              <a:r>
                <a:rPr lang="en-US" sz="1400" b="1"/>
                <a:t>Order</a:t>
              </a:r>
            </a:p>
            <a:p>
              <a:r>
                <a:rPr lang="en-US" sz="1400" b="1"/>
                <a:t>1</a:t>
              </a:r>
            </a:p>
          </p:txBody>
        </p:sp>
        <p:sp>
          <p:nvSpPr>
            <p:cNvPr id="1411185" name="Text Box 113"/>
            <p:cNvSpPr txBox="1">
              <a:spLocks noChangeArrowheads="1"/>
            </p:cNvSpPr>
            <p:nvPr/>
          </p:nvSpPr>
          <p:spPr bwMode="auto">
            <a:xfrm>
              <a:off x="4283" y="3860"/>
              <a:ext cx="421" cy="268"/>
            </a:xfrm>
            <a:prstGeom prst="rect">
              <a:avLst/>
            </a:prstGeom>
            <a:noFill/>
            <a:ln w="12700" algn="ctr">
              <a:noFill/>
              <a:miter lim="800000"/>
              <a:headEnd/>
              <a:tailEnd/>
            </a:ln>
            <a:effectLst/>
          </p:spPr>
          <p:txBody>
            <a:bodyPr wrap="none" lIns="92075" tIns="0" rIns="92075" bIns="0">
              <a:spAutoFit/>
            </a:bodyPr>
            <a:lstStyle/>
            <a:p>
              <a:r>
                <a:rPr lang="en-US" sz="1400" b="1"/>
                <a:t>Order</a:t>
              </a:r>
            </a:p>
            <a:p>
              <a:r>
                <a:rPr lang="en-US" sz="1400" b="1"/>
                <a:t>2</a:t>
              </a:r>
            </a:p>
          </p:txBody>
        </p:sp>
        <p:sp>
          <p:nvSpPr>
            <p:cNvPr id="1411187" name="Line 115"/>
            <p:cNvSpPr>
              <a:spLocks noChangeShapeType="1"/>
            </p:cNvSpPr>
            <p:nvPr/>
          </p:nvSpPr>
          <p:spPr bwMode="auto">
            <a:xfrm flipV="1">
              <a:off x="3888" y="3552"/>
              <a:ext cx="443" cy="384"/>
            </a:xfrm>
            <a:prstGeom prst="line">
              <a:avLst/>
            </a:prstGeom>
            <a:noFill/>
            <a:ln w="12700">
              <a:solidFill>
                <a:schemeClr val="tx1"/>
              </a:solidFill>
              <a:round/>
              <a:headEnd/>
              <a:tailEnd type="triangle" w="med" len="med"/>
            </a:ln>
            <a:effectLst/>
          </p:spPr>
          <p:txBody>
            <a:bodyPr lIns="92075" tIns="0" rIns="92075" bIns="0">
              <a:spAutoFit/>
            </a:bodyPr>
            <a:lstStyle/>
            <a:p>
              <a:endParaRPr lang="en-US"/>
            </a:p>
          </p:txBody>
        </p:sp>
        <p:sp>
          <p:nvSpPr>
            <p:cNvPr id="1411188" name="Line 116"/>
            <p:cNvSpPr>
              <a:spLocks noChangeShapeType="1"/>
            </p:cNvSpPr>
            <p:nvPr/>
          </p:nvSpPr>
          <p:spPr bwMode="auto">
            <a:xfrm>
              <a:off x="3888" y="3936"/>
              <a:ext cx="443" cy="144"/>
            </a:xfrm>
            <a:prstGeom prst="line">
              <a:avLst/>
            </a:prstGeom>
            <a:noFill/>
            <a:ln w="12700">
              <a:solidFill>
                <a:schemeClr val="tx1"/>
              </a:solidFill>
              <a:round/>
              <a:headEnd/>
              <a:tailEnd type="triangle" w="med" len="med"/>
            </a:ln>
            <a:effectLst/>
          </p:spPr>
          <p:txBody>
            <a:bodyPr lIns="92075" tIns="0" rIns="92075" bIns="0">
              <a:spAutoFit/>
            </a:bodyPr>
            <a:lstStyle/>
            <a:p>
              <a:endParaRPr lang="en-US"/>
            </a:p>
          </p:txBody>
        </p:sp>
        <p:sp>
          <p:nvSpPr>
            <p:cNvPr id="1411189" name="Text Box 117"/>
            <p:cNvSpPr txBox="1">
              <a:spLocks noChangeArrowheads="1"/>
            </p:cNvSpPr>
            <p:nvPr/>
          </p:nvSpPr>
          <p:spPr bwMode="auto">
            <a:xfrm>
              <a:off x="4536" y="3696"/>
              <a:ext cx="408" cy="115"/>
            </a:xfrm>
            <a:prstGeom prst="rect">
              <a:avLst/>
            </a:prstGeom>
            <a:noFill/>
            <a:ln w="12700" algn="ctr">
              <a:noFill/>
              <a:miter lim="800000"/>
              <a:headEnd/>
              <a:tailEnd/>
            </a:ln>
            <a:effectLst/>
          </p:spPr>
          <p:txBody>
            <a:bodyPr wrap="none" lIns="92075" tIns="0" rIns="92075" bIns="0">
              <a:spAutoFit/>
            </a:bodyPr>
            <a:lstStyle/>
            <a:p>
              <a:r>
                <a:rPr lang="en-US" sz="1200" b="1"/>
                <a:t>10 Hrs</a:t>
              </a:r>
            </a:p>
          </p:txBody>
        </p:sp>
        <p:sp>
          <p:nvSpPr>
            <p:cNvPr id="1411191" name="Text Box 119"/>
            <p:cNvSpPr txBox="1">
              <a:spLocks noChangeArrowheads="1"/>
            </p:cNvSpPr>
            <p:nvPr/>
          </p:nvSpPr>
          <p:spPr bwMode="auto">
            <a:xfrm>
              <a:off x="4536" y="4157"/>
              <a:ext cx="408" cy="115"/>
            </a:xfrm>
            <a:prstGeom prst="rect">
              <a:avLst/>
            </a:prstGeom>
            <a:noFill/>
            <a:ln w="12700" algn="ctr">
              <a:noFill/>
              <a:miter lim="800000"/>
              <a:headEnd/>
              <a:tailEnd/>
            </a:ln>
            <a:effectLst/>
          </p:spPr>
          <p:txBody>
            <a:bodyPr wrap="none" lIns="92075" tIns="0" rIns="92075" bIns="0">
              <a:spAutoFit/>
            </a:bodyPr>
            <a:lstStyle/>
            <a:p>
              <a:r>
                <a:rPr lang="en-US" sz="1200" b="1"/>
                <a:t>10 Hrs</a:t>
              </a:r>
            </a:p>
          </p:txBody>
        </p:sp>
        <p:sp>
          <p:nvSpPr>
            <p:cNvPr id="1411192" name="Text Box 120"/>
            <p:cNvSpPr txBox="1">
              <a:spLocks noChangeArrowheads="1"/>
            </p:cNvSpPr>
            <p:nvPr/>
          </p:nvSpPr>
          <p:spPr bwMode="auto">
            <a:xfrm rot="18869938">
              <a:off x="3936" y="3600"/>
              <a:ext cx="307" cy="115"/>
            </a:xfrm>
            <a:prstGeom prst="rect">
              <a:avLst/>
            </a:prstGeom>
            <a:noFill/>
            <a:ln w="12700" algn="ctr">
              <a:noFill/>
              <a:miter lim="800000"/>
              <a:headEnd/>
              <a:tailEnd/>
            </a:ln>
            <a:effectLst/>
          </p:spPr>
          <p:txBody>
            <a:bodyPr wrap="none" lIns="92075" tIns="0" rIns="92075" bIns="0">
              <a:spAutoFit/>
            </a:bodyPr>
            <a:lstStyle/>
            <a:p>
              <a:r>
                <a:rPr lang="en-US" sz="1200" b="1"/>
                <a:t>50%</a:t>
              </a:r>
            </a:p>
          </p:txBody>
        </p:sp>
        <p:sp>
          <p:nvSpPr>
            <p:cNvPr id="1411193" name="Text Box 121"/>
            <p:cNvSpPr txBox="1">
              <a:spLocks noChangeArrowheads="1"/>
            </p:cNvSpPr>
            <p:nvPr/>
          </p:nvSpPr>
          <p:spPr bwMode="auto">
            <a:xfrm rot="918003" flipH="1">
              <a:off x="3936" y="4032"/>
              <a:ext cx="307" cy="115"/>
            </a:xfrm>
            <a:prstGeom prst="rect">
              <a:avLst/>
            </a:prstGeom>
            <a:noFill/>
            <a:ln w="12700" algn="ctr">
              <a:noFill/>
              <a:miter lim="800000"/>
              <a:headEnd/>
              <a:tailEnd/>
            </a:ln>
            <a:effectLst/>
          </p:spPr>
          <p:txBody>
            <a:bodyPr wrap="none" lIns="92075" tIns="0" rIns="92075" bIns="0">
              <a:spAutoFit/>
            </a:bodyPr>
            <a:lstStyle/>
            <a:p>
              <a:r>
                <a:rPr lang="en-US" sz="1200" b="1"/>
                <a:t>50%</a:t>
              </a:r>
            </a:p>
          </p:txBody>
        </p:sp>
      </p:grpSp>
      <p:sp>
        <p:nvSpPr>
          <p:cNvPr id="1411199" name="Text Box 127"/>
          <p:cNvSpPr txBox="1">
            <a:spLocks noChangeArrowheads="1"/>
          </p:cNvSpPr>
          <p:nvPr/>
        </p:nvSpPr>
        <p:spPr bwMode="auto">
          <a:xfrm>
            <a:off x="228600" y="6477000"/>
            <a:ext cx="798513" cy="182563"/>
          </a:xfrm>
          <a:prstGeom prst="rect">
            <a:avLst/>
          </a:prstGeom>
          <a:noFill/>
          <a:ln w="12700" algn="ctr">
            <a:noFill/>
            <a:miter lim="800000"/>
            <a:headEnd/>
            <a:tailEnd/>
          </a:ln>
          <a:effectLst/>
        </p:spPr>
        <p:txBody>
          <a:bodyPr wrap="none" lIns="92075" tIns="0" rIns="92075" bIns="0">
            <a:spAutoFit/>
          </a:bodyPr>
          <a:lstStyle/>
          <a:p>
            <a:r>
              <a:rPr lang="en-US" sz="1200"/>
              <a:t>D3L1_p6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1411198"/>
                                        </p:tgtEl>
                                        <p:attrNameLst>
                                          <p:attrName>style.visibility</p:attrName>
                                        </p:attrNameLst>
                                      </p:cBhvr>
                                      <p:to>
                                        <p:strVal val="visible"/>
                                      </p:to>
                                    </p:set>
                                    <p:animEffect transition="in" filter="fade">
                                      <p:cBhvr>
                                        <p:cTn id="7" dur="1000"/>
                                        <p:tgtEl>
                                          <p:spTgt spid="1411198"/>
                                        </p:tgtEl>
                                      </p:cBhvr>
                                    </p:animEffect>
                                    <p:anim calcmode="lin" valueType="num">
                                      <p:cBhvr>
                                        <p:cTn id="8" dur="1000" fill="hold"/>
                                        <p:tgtEl>
                                          <p:spTgt spid="1411198"/>
                                        </p:tgtEl>
                                        <p:attrNameLst>
                                          <p:attrName>ppt_x</p:attrName>
                                        </p:attrNameLst>
                                      </p:cBhvr>
                                      <p:tavLst>
                                        <p:tav tm="0">
                                          <p:val>
                                            <p:strVal val="#ppt_x"/>
                                          </p:val>
                                        </p:tav>
                                        <p:tav tm="100000">
                                          <p:val>
                                            <p:strVal val="#ppt_x"/>
                                          </p:val>
                                        </p:tav>
                                      </p:tavLst>
                                    </p:anim>
                                    <p:anim calcmode="lin" valueType="num">
                                      <p:cBhvr>
                                        <p:cTn id="9" dur="900" decel="100000" fill="hold"/>
                                        <p:tgtEl>
                                          <p:spTgt spid="1411198"/>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411198"/>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1411197"/>
                                        </p:tgtEl>
                                        <p:attrNameLst>
                                          <p:attrName>style.visibility</p:attrName>
                                        </p:attrNameLst>
                                      </p:cBhvr>
                                      <p:to>
                                        <p:strVal val="visible"/>
                                      </p:to>
                                    </p:set>
                                    <p:animEffect transition="in" filter="fade">
                                      <p:cBhvr>
                                        <p:cTn id="15" dur="1000"/>
                                        <p:tgtEl>
                                          <p:spTgt spid="1411197"/>
                                        </p:tgtEl>
                                      </p:cBhvr>
                                    </p:animEffect>
                                    <p:anim calcmode="lin" valueType="num">
                                      <p:cBhvr>
                                        <p:cTn id="16" dur="1000" fill="hold"/>
                                        <p:tgtEl>
                                          <p:spTgt spid="1411197"/>
                                        </p:tgtEl>
                                        <p:attrNameLst>
                                          <p:attrName>ppt_x</p:attrName>
                                        </p:attrNameLst>
                                      </p:cBhvr>
                                      <p:tavLst>
                                        <p:tav tm="0">
                                          <p:val>
                                            <p:strVal val="#ppt_x"/>
                                          </p:val>
                                        </p:tav>
                                        <p:tav tm="100000">
                                          <p:val>
                                            <p:strVal val="#ppt_x"/>
                                          </p:val>
                                        </p:tav>
                                      </p:tavLst>
                                    </p:anim>
                                    <p:anim calcmode="lin" valueType="num">
                                      <p:cBhvr>
                                        <p:cTn id="17" dur="900" decel="100000" fill="hold"/>
                                        <p:tgtEl>
                                          <p:spTgt spid="1411197"/>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41119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8754" name="Rectangle 2"/>
          <p:cNvSpPr>
            <a:spLocks noGrp="1" noChangeArrowheads="1"/>
          </p:cNvSpPr>
          <p:nvPr>
            <p:ph type="title"/>
          </p:nvPr>
        </p:nvSpPr>
        <p:spPr bwMode="auto">
          <a:xfrm>
            <a:off x="1227138" y="228600"/>
            <a:ext cx="6697662" cy="914400"/>
          </a:xfrm>
          <a:noFill/>
          <a:ln>
            <a:miter lim="800000"/>
            <a:headEnd/>
            <a:tailEnd/>
          </a:ln>
        </p:spPr>
        <p:txBody>
          <a:bodyPr vert="horz" wrap="square" lIns="91440" tIns="0" rIns="91440" bIns="0" numCol="1" anchor="t" anchorCtr="0" compatLnSpc="1">
            <a:prstTxWarp prst="textNoShape">
              <a:avLst/>
            </a:prstTxWarp>
          </a:bodyPr>
          <a:lstStyle/>
          <a:p>
            <a:r>
              <a:rPr lang="en-US" sz="3600"/>
              <a:t>Lesson 7: Wrap-Up</a:t>
            </a:r>
          </a:p>
        </p:txBody>
      </p:sp>
      <p:sp>
        <p:nvSpPr>
          <p:cNvPr id="1738755" name="Rectangle 3"/>
          <p:cNvSpPr>
            <a:spLocks noGrp="1" noChangeArrowheads="1"/>
          </p:cNvSpPr>
          <p:nvPr>
            <p:ph type="body" idx="1"/>
          </p:nvPr>
        </p:nvSpPr>
        <p:spPr bwMode="auto">
          <a:xfrm>
            <a:off x="431800" y="1270000"/>
            <a:ext cx="8255000" cy="5130800"/>
          </a:xfrm>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en-US" sz="2400"/>
              <a:t>A </a:t>
            </a:r>
            <a:r>
              <a:rPr lang="en-US" sz="2400" b="1" u="sng"/>
              <a:t>standard rate</a:t>
            </a:r>
            <a:r>
              <a:rPr lang="en-US" sz="2400" i="1"/>
              <a:t> </a:t>
            </a:r>
            <a:r>
              <a:rPr lang="en-US" sz="2400"/>
              <a:t>is the total value of costs planned for an activity type divided by the planned output quantity of the activity type. (Planned Input $ / Planned Output Qty)</a:t>
            </a:r>
          </a:p>
          <a:p>
            <a:pPr>
              <a:lnSpc>
                <a:spcPct val="90000"/>
              </a:lnSpc>
              <a:spcBef>
                <a:spcPct val="0"/>
              </a:spcBef>
            </a:pPr>
            <a:r>
              <a:rPr lang="en-US" sz="2400"/>
              <a:t>A </a:t>
            </a:r>
            <a:r>
              <a:rPr lang="en-US" sz="2400" b="1" u="sng"/>
              <a:t>actual rate</a:t>
            </a:r>
            <a:r>
              <a:rPr lang="en-US" sz="2400"/>
              <a:t> is the total value of actual costs on an activity type divided by the actual quantity of the activity type. (Actual Input $ / Actual Output Qty) </a:t>
            </a:r>
          </a:p>
          <a:p>
            <a:pPr>
              <a:lnSpc>
                <a:spcPct val="90000"/>
              </a:lnSpc>
              <a:spcBef>
                <a:spcPct val="0"/>
              </a:spcBef>
            </a:pPr>
            <a:r>
              <a:rPr lang="en-US" sz="2400" b="1" u="sng"/>
              <a:t>Financial depreciation</a:t>
            </a:r>
            <a:r>
              <a:rPr lang="en-US" sz="2400"/>
              <a:t> is calculated by utilizing the externally defined methods and tables for depreciating an asset by type; e.g. 10 Years for Aircraft Engines. </a:t>
            </a:r>
          </a:p>
          <a:p>
            <a:pPr>
              <a:lnSpc>
                <a:spcPct val="90000"/>
              </a:lnSpc>
              <a:spcBef>
                <a:spcPct val="0"/>
              </a:spcBef>
            </a:pPr>
            <a:r>
              <a:rPr lang="en-US" sz="2400" b="1" u="sng"/>
              <a:t>Cost depreciation</a:t>
            </a:r>
            <a:r>
              <a:rPr lang="en-US" sz="2400"/>
              <a:t> is calculated by utilizing the depreciation methods defined by asset type that better reflect the usage life of an asset; e.g # Hrs Flown for Aircraft Engines as the Aircraft may have been intermittently flown within the last 10 years utilizing only 10% of it’s useful life.</a:t>
            </a:r>
          </a:p>
          <a:p>
            <a:pPr>
              <a:lnSpc>
                <a:spcPct val="90000"/>
              </a:lnSpc>
              <a:spcBef>
                <a:spcPct val="0"/>
              </a:spcBef>
              <a:buFontTx/>
              <a:buNone/>
            </a:pPr>
            <a:endParaRPr lang="en-US" sz="2400">
              <a:cs typeface="Times New Roman" pitchFamily="18" charset="0"/>
            </a:endParaRPr>
          </a:p>
        </p:txBody>
      </p:sp>
      <p:sp>
        <p:nvSpPr>
          <p:cNvPr id="1738756" name="Text Box 4"/>
          <p:cNvSpPr txBox="1">
            <a:spLocks noChangeArrowheads="1"/>
          </p:cNvSpPr>
          <p:nvPr/>
        </p:nvSpPr>
        <p:spPr bwMode="auto">
          <a:xfrm>
            <a:off x="187325" y="6477000"/>
            <a:ext cx="882650" cy="182563"/>
          </a:xfrm>
          <a:prstGeom prst="rect">
            <a:avLst/>
          </a:prstGeom>
          <a:noFill/>
          <a:ln w="12700" algn="ctr">
            <a:noFill/>
            <a:miter lim="800000"/>
            <a:headEnd/>
            <a:tailEnd/>
          </a:ln>
          <a:effectLst/>
        </p:spPr>
        <p:txBody>
          <a:bodyPr wrap="none" lIns="92075" tIns="0" rIns="92075" bIns="0">
            <a:spAutoFit/>
          </a:bodyPr>
          <a:lstStyle/>
          <a:p>
            <a:r>
              <a:rPr lang="en-US" sz="1200"/>
              <a:t>D3L7_p10</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02" name="Rectangle 2"/>
          <p:cNvSpPr>
            <a:spLocks noChangeArrowheads="1"/>
          </p:cNvSpPr>
          <p:nvPr/>
        </p:nvSpPr>
        <p:spPr bwMode="auto">
          <a:xfrm>
            <a:off x="914400" y="228600"/>
            <a:ext cx="7010400" cy="1066800"/>
          </a:xfrm>
          <a:prstGeom prst="rect">
            <a:avLst/>
          </a:prstGeom>
          <a:noFill/>
          <a:ln w="9525">
            <a:noFill/>
            <a:miter lim="800000"/>
            <a:headEnd/>
            <a:tailEnd/>
          </a:ln>
          <a:effectLst/>
        </p:spPr>
        <p:txBody>
          <a:bodyPr anchor="ctr"/>
          <a:lstStyle/>
          <a:p>
            <a:pPr>
              <a:buClrTx/>
            </a:pPr>
            <a:r>
              <a:rPr lang="en-US" sz="4000" b="1"/>
              <a:t>Question:</a:t>
            </a:r>
          </a:p>
        </p:txBody>
      </p:sp>
      <p:sp>
        <p:nvSpPr>
          <p:cNvPr id="1740803" name="Text Box 3"/>
          <p:cNvSpPr txBox="1">
            <a:spLocks noChangeArrowheads="1"/>
          </p:cNvSpPr>
          <p:nvPr/>
        </p:nvSpPr>
        <p:spPr bwMode="auto">
          <a:xfrm>
            <a:off x="457200" y="3276600"/>
            <a:ext cx="7978775" cy="946150"/>
          </a:xfrm>
          <a:prstGeom prst="rect">
            <a:avLst/>
          </a:prstGeom>
          <a:noFill/>
          <a:ln w="9525" algn="ctr">
            <a:noFill/>
            <a:miter lim="800000"/>
            <a:headEnd/>
            <a:tailEnd/>
          </a:ln>
          <a:effectLst/>
        </p:spPr>
        <p:txBody>
          <a:bodyPr>
            <a:spAutoFit/>
          </a:bodyPr>
          <a:lstStyle/>
          <a:p>
            <a:pPr algn="l">
              <a:buClrTx/>
            </a:pPr>
            <a:r>
              <a:rPr lang="en-US" sz="2800" b="1">
                <a:solidFill>
                  <a:schemeClr val="tx2"/>
                </a:solidFill>
              </a:rPr>
              <a:t>Answer:</a:t>
            </a:r>
            <a:r>
              <a:rPr lang="en-US" sz="2800">
                <a:solidFill>
                  <a:schemeClr val="tx2"/>
                </a:solidFill>
              </a:rPr>
              <a:t>  less fluctuations in product costs and customer costs, enables variance analysis</a:t>
            </a:r>
          </a:p>
        </p:txBody>
      </p:sp>
      <p:sp>
        <p:nvSpPr>
          <p:cNvPr id="1740804" name="Text Box 4"/>
          <p:cNvSpPr txBox="1">
            <a:spLocks noChangeArrowheads="1"/>
          </p:cNvSpPr>
          <p:nvPr/>
        </p:nvSpPr>
        <p:spPr bwMode="auto">
          <a:xfrm>
            <a:off x="187325" y="6477000"/>
            <a:ext cx="882650" cy="182563"/>
          </a:xfrm>
          <a:prstGeom prst="rect">
            <a:avLst/>
          </a:prstGeom>
          <a:noFill/>
          <a:ln w="12700" algn="ctr">
            <a:noFill/>
            <a:miter lim="800000"/>
            <a:headEnd/>
            <a:tailEnd/>
          </a:ln>
          <a:effectLst/>
        </p:spPr>
        <p:txBody>
          <a:bodyPr wrap="none" lIns="92075" tIns="0" rIns="92075" bIns="0">
            <a:spAutoFit/>
          </a:bodyPr>
          <a:lstStyle/>
          <a:p>
            <a:r>
              <a:rPr lang="en-US" sz="1200"/>
              <a:t>D3L7_p12</a:t>
            </a:r>
          </a:p>
        </p:txBody>
      </p:sp>
      <p:sp>
        <p:nvSpPr>
          <p:cNvPr id="1740805" name="Rectangle 5"/>
          <p:cNvSpPr>
            <a:spLocks noChangeArrowheads="1"/>
          </p:cNvSpPr>
          <p:nvPr/>
        </p:nvSpPr>
        <p:spPr bwMode="auto">
          <a:xfrm>
            <a:off x="381000" y="1752600"/>
            <a:ext cx="7832725" cy="854075"/>
          </a:xfrm>
          <a:prstGeom prst="rect">
            <a:avLst/>
          </a:prstGeom>
          <a:noFill/>
          <a:ln w="12700" algn="ctr">
            <a:noFill/>
            <a:miter lim="800000"/>
            <a:headEnd/>
            <a:tailEnd/>
          </a:ln>
          <a:effectLst/>
        </p:spPr>
        <p:txBody>
          <a:bodyPr lIns="92075" tIns="0" rIns="92075" bIns="0">
            <a:spAutoFit/>
          </a:bodyPr>
          <a:lstStyle/>
          <a:p>
            <a:pPr algn="l"/>
            <a:r>
              <a:rPr lang="en-US" sz="2800"/>
              <a:t>What are the advantages of using Std. rates versus Actual rates?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0803"/>
                                        </p:tgtEl>
                                        <p:attrNameLst>
                                          <p:attrName>style.visibility</p:attrName>
                                        </p:attrNameLst>
                                      </p:cBhvr>
                                      <p:to>
                                        <p:strVal val="visible"/>
                                      </p:to>
                                    </p:set>
                                    <p:anim calcmode="lin" valueType="num">
                                      <p:cBhvr additive="base">
                                        <p:cTn id="7" dur="1000" fill="hold"/>
                                        <p:tgtEl>
                                          <p:spTgt spid="1740803"/>
                                        </p:tgtEl>
                                        <p:attrNameLst>
                                          <p:attrName>ppt_x</p:attrName>
                                        </p:attrNameLst>
                                      </p:cBhvr>
                                      <p:tavLst>
                                        <p:tav tm="0">
                                          <p:val>
                                            <p:strVal val="#ppt_x"/>
                                          </p:val>
                                        </p:tav>
                                        <p:tav tm="100000">
                                          <p:val>
                                            <p:strVal val="#ppt_x"/>
                                          </p:val>
                                        </p:tav>
                                      </p:tavLst>
                                    </p:anim>
                                    <p:anim calcmode="lin" valueType="num">
                                      <p:cBhvr additive="base">
                                        <p:cTn id="8" dur="1000" fill="hold"/>
                                        <p:tgtEl>
                                          <p:spTgt spid="174080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0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0210" name="Rectangle 2"/>
          <p:cNvSpPr>
            <a:spLocks noGrp="1" noChangeArrowheads="1"/>
          </p:cNvSpPr>
          <p:nvPr>
            <p:ph type="title"/>
          </p:nvPr>
        </p:nvSpPr>
        <p:spPr bwMode="auto">
          <a:xfrm>
            <a:off x="457200" y="274638"/>
            <a:ext cx="8229600" cy="549275"/>
          </a:xfrm>
          <a:noFill/>
          <a:ln w="76200" cap="flat" cmpd="tri" algn="ctr">
            <a:miter lim="800000"/>
            <a:headEnd/>
            <a:tailEnd/>
          </a:ln>
        </p:spPr>
        <p:txBody>
          <a:bodyPr vert="horz" wrap="square" lIns="92075" tIns="0" rIns="92075" bIns="0" numCol="1" anchor="t" anchorCtr="0" compatLnSpc="1">
            <a:prstTxWarp prst="textNoShape">
              <a:avLst/>
            </a:prstTxWarp>
            <a:spAutoFit/>
          </a:bodyPr>
          <a:lstStyle/>
          <a:p>
            <a:pPr>
              <a:buClr>
                <a:schemeClr val="tx1"/>
              </a:buClr>
            </a:pPr>
            <a:r>
              <a:rPr lang="en-US" sz="3600"/>
              <a:t>Assignment vs. Allocation</a:t>
            </a:r>
          </a:p>
        </p:txBody>
      </p:sp>
      <p:graphicFrame>
        <p:nvGraphicFramePr>
          <p:cNvPr id="1630247" name="Group 39"/>
          <p:cNvGraphicFramePr>
            <a:graphicFrameLocks noGrp="1"/>
          </p:cNvGraphicFramePr>
          <p:nvPr>
            <p:ph sz="half" idx="1"/>
          </p:nvPr>
        </p:nvGraphicFramePr>
        <p:xfrm>
          <a:off x="457200" y="1600200"/>
          <a:ext cx="4038600" cy="4383090"/>
        </p:xfrm>
        <a:graphic>
          <a:graphicData uri="http://schemas.openxmlformats.org/drawingml/2006/table">
            <a:tbl>
              <a:tblPr/>
              <a:tblGrid>
                <a:gridCol w="4038600"/>
              </a:tblGrid>
              <a:tr h="5413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Times New Roman" pitchFamily="18" charset="0"/>
                          <a:cs typeface="Times New Roman" pitchFamily="18" charset="0"/>
                        </a:rPr>
                        <a:t>Assignment:</a:t>
                      </a:r>
                      <a:endParaRPr kumimoji="0" lang="en-US" sz="2000" b="1" i="0" u="none" strike="noStrike" cap="none" normalizeH="0" baseline="0" smtClean="0">
                        <a:ln>
                          <a:noFill/>
                        </a:ln>
                        <a:solidFill>
                          <a:schemeClr val="tx1"/>
                        </a:solidFill>
                        <a:effectLst/>
                        <a:latin typeface="Arial" charset="0"/>
                      </a:endParaRPr>
                    </a:p>
                  </a:txBody>
                  <a:tcPr marL="92075" marR="92075" marT="46038" marB="460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0000"/>
                    </a:solidFill>
                  </a:tcPr>
                </a:tc>
              </a:tr>
              <a:tr h="1900238">
                <a:tc>
                  <a:txBody>
                    <a:bodyPr/>
                    <a:lstStyle/>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chemeClr val="tx1"/>
                          </a:solidFill>
                          <a:effectLst/>
                          <a:latin typeface="Times New Roman" pitchFamily="18" charset="0"/>
                          <a:cs typeface="Times New Roman" pitchFamily="18" charset="0"/>
                        </a:rPr>
                        <a:t>Pros:</a:t>
                      </a:r>
                    </a:p>
                    <a:p>
                      <a:pPr marL="228600" marR="0" lvl="0" indent="-228600" algn="l" defTabSz="914400" rtl="0" eaLnBrk="1" fontAlgn="base" latinLnBrk="0" hangingPunct="1">
                        <a:lnSpc>
                          <a:spcPct val="100000"/>
                        </a:lnSpc>
                        <a:spcBef>
                          <a:spcPct val="0"/>
                        </a:spcBef>
                        <a:spcAft>
                          <a:spcPct val="0"/>
                        </a:spcAft>
                        <a:buClrTx/>
                        <a:buSzTx/>
                        <a:buFontTx/>
                        <a:buChar char="•"/>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Direct relationship</a:t>
                      </a:r>
                    </a:p>
                    <a:p>
                      <a:pPr marL="228600" marR="0" lvl="0" indent="-228600" algn="l" defTabSz="914400" rtl="0" eaLnBrk="1" fontAlgn="base" latinLnBrk="0" hangingPunct="1">
                        <a:lnSpc>
                          <a:spcPct val="100000"/>
                        </a:lnSpc>
                        <a:spcBef>
                          <a:spcPct val="0"/>
                        </a:spcBef>
                        <a:spcAft>
                          <a:spcPct val="0"/>
                        </a:spcAft>
                        <a:buClrTx/>
                        <a:buSzTx/>
                        <a:buFontTx/>
                        <a:buChar char="•"/>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Real-time information for analysis </a:t>
                      </a:r>
                    </a:p>
                    <a:p>
                      <a:pPr marL="228600" marR="0" lvl="0" indent="-228600" algn="l" defTabSz="914400" rtl="0" eaLnBrk="1" fontAlgn="base" latinLnBrk="0" hangingPunct="1">
                        <a:lnSpc>
                          <a:spcPct val="100000"/>
                        </a:lnSpc>
                        <a:spcBef>
                          <a:spcPct val="0"/>
                        </a:spcBef>
                        <a:spcAft>
                          <a:spcPct val="0"/>
                        </a:spcAft>
                        <a:buClrTx/>
                        <a:buSzTx/>
                        <a:buFontTx/>
                        <a:buChar char="•"/>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Reduces systemic burden during period close</a:t>
                      </a:r>
                    </a:p>
                    <a:p>
                      <a:pPr marL="228600" marR="0" lvl="0" indent="-228600" algn="l" defTabSz="914400" rtl="0" eaLnBrk="1" fontAlgn="base" latinLnBrk="0" hangingPunct="1">
                        <a:lnSpc>
                          <a:spcPct val="100000"/>
                        </a:lnSpc>
                        <a:spcBef>
                          <a:spcPct val="0"/>
                        </a:spcBef>
                        <a:spcAft>
                          <a:spcPct val="0"/>
                        </a:spcAft>
                        <a:buClrTx/>
                        <a:buSzTx/>
                        <a:buFontTx/>
                        <a:buChar char="•"/>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Dynamic (can change as the environment changes)</a:t>
                      </a:r>
                    </a:p>
                    <a:p>
                      <a:pPr marL="228600" marR="0" lvl="0" indent="-228600" algn="l" defTabSz="914400" rtl="0" eaLnBrk="1" fontAlgn="base" latinLnBrk="0" hangingPunct="1">
                        <a:lnSpc>
                          <a:spcPct val="100000"/>
                        </a:lnSpc>
                        <a:spcBef>
                          <a:spcPct val="0"/>
                        </a:spcBef>
                        <a:spcAft>
                          <a:spcPct val="0"/>
                        </a:spcAft>
                        <a:buClrTx/>
                        <a:buSzTx/>
                        <a:buFontTx/>
                        <a:buChar char="•"/>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Capacity Mgmt (resource utilization)</a:t>
                      </a:r>
                    </a:p>
                  </a:txBody>
                  <a:tcPr marL="92075" marR="92075" marT="46038" marB="460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749425">
                <a:tc>
                  <a:txBody>
                    <a:bodyPr/>
                    <a:lstStyle/>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chemeClr val="tx1"/>
                          </a:solidFill>
                          <a:effectLst/>
                          <a:latin typeface="Times New Roman" pitchFamily="18" charset="0"/>
                          <a:cs typeface="Times New Roman" pitchFamily="18" charset="0"/>
                        </a:rPr>
                        <a:t>Cons:</a:t>
                      </a:r>
                    </a:p>
                    <a:p>
                      <a:pPr marL="228600" marR="0" lvl="0" indent="-228600" algn="l" defTabSz="914400" rtl="0" eaLnBrk="1" fontAlgn="base" latinLnBrk="0" hangingPunct="1">
                        <a:lnSpc>
                          <a:spcPct val="100000"/>
                        </a:lnSpc>
                        <a:spcBef>
                          <a:spcPct val="0"/>
                        </a:spcBef>
                        <a:spcAft>
                          <a:spcPct val="0"/>
                        </a:spcAft>
                        <a:buClrTx/>
                        <a:buSzTx/>
                        <a:buFontTx/>
                        <a:buChar char="•"/>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Must have the ability to track quantity from send to receiver or impute</a:t>
                      </a:r>
                    </a:p>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 </a:t>
                      </a:r>
                    </a:p>
                    <a:p>
                      <a:pPr marL="228600" marR="0" lvl="0" indent="-228600" algn="l" defTabSz="914400" rtl="0" eaLnBrk="1" fontAlgn="base" latinLnBrk="0" hangingPunct="1">
                        <a:lnSpc>
                          <a:spcPct val="100000"/>
                        </a:lnSpc>
                        <a:spcBef>
                          <a:spcPct val="0"/>
                        </a:spcBef>
                        <a:spcAft>
                          <a:spcPct val="0"/>
                        </a:spcAft>
                        <a:buClrTx/>
                        <a:buSzTx/>
                        <a:buFontTx/>
                        <a:buChar char="•"/>
                        <a:tabLst/>
                      </a:pP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p>
                      <a:pPr marL="228600" marR="0" lvl="0" indent="-228600" algn="l" defTabSz="914400" rtl="0" eaLnBrk="1" fontAlgn="base" latinLnBrk="0" hangingPunct="1">
                        <a:lnSpc>
                          <a:spcPct val="100000"/>
                        </a:lnSpc>
                        <a:spcBef>
                          <a:spcPct val="0"/>
                        </a:spcBef>
                        <a:spcAft>
                          <a:spcPct val="0"/>
                        </a:spcAft>
                        <a:buClrTx/>
                        <a:buSzTx/>
                        <a:buFontTx/>
                        <a:buChar char="•"/>
                        <a:tabLst/>
                      </a:pP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p>
                      <a:pPr marL="228600" marR="0" lvl="0" indent="-228600" algn="l" defTabSz="914400" rtl="0" eaLnBrk="1" fontAlgn="base" latinLnBrk="0" hangingPunct="1">
                        <a:lnSpc>
                          <a:spcPct val="100000"/>
                        </a:lnSpc>
                        <a:spcBef>
                          <a:spcPct val="0"/>
                        </a:spcBef>
                        <a:spcAft>
                          <a:spcPct val="0"/>
                        </a:spcAft>
                        <a:buClrTx/>
                        <a:buSzTx/>
                        <a:buFontTx/>
                        <a:buNone/>
                        <a:tabLst/>
                      </a:pPr>
                      <a:endParaRPr kumimoji="0" lang="en-US" sz="1600" b="1" i="1" u="none" strike="noStrike" cap="none" normalizeH="0" baseline="0" smtClean="0">
                        <a:ln>
                          <a:noFill/>
                        </a:ln>
                        <a:solidFill>
                          <a:schemeClr val="tx1"/>
                        </a:solidFill>
                        <a:effectLst/>
                        <a:latin typeface="Times New Roman" pitchFamily="18" charset="0"/>
                        <a:cs typeface="Times New Roman" pitchFamily="18" charset="0"/>
                      </a:endParaRPr>
                    </a:p>
                  </a:txBody>
                  <a:tcPr marL="92075" marR="92075" marT="46038" marB="460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1630251" name="Group 43"/>
          <p:cNvGraphicFramePr>
            <a:graphicFrameLocks noGrp="1"/>
          </p:cNvGraphicFramePr>
          <p:nvPr>
            <p:ph sz="half" idx="2"/>
          </p:nvPr>
        </p:nvGraphicFramePr>
        <p:xfrm>
          <a:off x="4648200" y="1600200"/>
          <a:ext cx="4038600" cy="4389756"/>
        </p:xfrm>
        <a:graphic>
          <a:graphicData uri="http://schemas.openxmlformats.org/drawingml/2006/table">
            <a:tbl>
              <a:tblPr/>
              <a:tblGrid>
                <a:gridCol w="4038600"/>
              </a:tblGrid>
              <a:tr h="492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Times New Roman" pitchFamily="18" charset="0"/>
                          <a:cs typeface="Times New Roman" pitchFamily="18" charset="0"/>
                        </a:rPr>
                        <a:t>Allocation:</a:t>
                      </a:r>
                      <a:endParaRPr kumimoji="0" lang="en-US" sz="2000" b="1" i="0" u="none" strike="noStrike" cap="none" normalizeH="0" baseline="0" smtClean="0">
                        <a:ln>
                          <a:noFill/>
                        </a:ln>
                        <a:solidFill>
                          <a:schemeClr val="tx1"/>
                        </a:solidFill>
                        <a:effectLst/>
                        <a:latin typeface="Arial" charset="0"/>
                      </a:endParaRPr>
                    </a:p>
                  </a:txBody>
                  <a:tcPr marL="92075" marR="92075" marT="46038" marB="460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0000"/>
                    </a:solidFill>
                  </a:tcPr>
                </a:tc>
              </a:tr>
              <a:tr h="2098675">
                <a:tc>
                  <a:txBody>
                    <a:bodyPr/>
                    <a:lstStyle/>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chemeClr val="tx1"/>
                          </a:solidFill>
                          <a:effectLst/>
                          <a:latin typeface="Times New Roman" pitchFamily="18" charset="0"/>
                          <a:cs typeface="Times New Roman" pitchFamily="18" charset="0"/>
                        </a:rPr>
                        <a:t>Pros:</a:t>
                      </a:r>
                    </a:p>
                    <a:p>
                      <a:pPr marL="228600" marR="0" lvl="0" indent="-228600" algn="l" defTabSz="914400" rtl="0" eaLnBrk="1" fontAlgn="base" latinLnBrk="0" hangingPunct="1">
                        <a:lnSpc>
                          <a:spcPct val="100000"/>
                        </a:lnSpc>
                        <a:spcBef>
                          <a:spcPct val="0"/>
                        </a:spcBef>
                        <a:spcAft>
                          <a:spcPct val="0"/>
                        </a:spcAft>
                        <a:buClrTx/>
                        <a:buSzTx/>
                        <a:buFontTx/>
                        <a:buChar char="•"/>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Provides mechanism for cost association when tracking of quantity is not possible or cost prohibitive </a:t>
                      </a:r>
                    </a:p>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 </a:t>
                      </a:r>
                    </a:p>
                    <a:p>
                      <a:pPr marL="228600" marR="0" lvl="0" indent="-228600" algn="l" defTabSz="914400" rtl="0" eaLnBrk="1" fontAlgn="base" latinLnBrk="0" hangingPunct="1">
                        <a:lnSpc>
                          <a:spcPct val="100000"/>
                        </a:lnSpc>
                        <a:spcBef>
                          <a:spcPct val="0"/>
                        </a:spcBef>
                        <a:spcAft>
                          <a:spcPct val="0"/>
                        </a:spcAft>
                        <a:buClrTx/>
                        <a:buSzTx/>
                        <a:buFontTx/>
                        <a:buChar char="•"/>
                        <a:tabLst/>
                      </a:pP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p>
                      <a:pPr marL="228600" marR="0" lvl="0" indent="-228600" algn="l" defTabSz="914400" rtl="0" eaLnBrk="1" fontAlgn="base" latinLnBrk="0" hangingPunct="1">
                        <a:lnSpc>
                          <a:spcPct val="100000"/>
                        </a:lnSpc>
                        <a:spcBef>
                          <a:spcPct val="0"/>
                        </a:spcBef>
                        <a:spcAft>
                          <a:spcPct val="0"/>
                        </a:spcAft>
                        <a:buClrTx/>
                        <a:buSzTx/>
                        <a:buFontTx/>
                        <a:buChar char="•"/>
                        <a:tabLst/>
                      </a:pP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600" b="1" i="1" u="none" strike="noStrike" cap="none" normalizeH="0" baseline="0" smtClean="0">
                        <a:ln>
                          <a:noFill/>
                        </a:ln>
                        <a:solidFill>
                          <a:schemeClr val="tx1"/>
                        </a:solidFill>
                        <a:effectLst/>
                        <a:latin typeface="Times New Roman" pitchFamily="18" charset="0"/>
                        <a:cs typeface="Times New Roman" pitchFamily="18" charset="0"/>
                      </a:endParaRPr>
                    </a:p>
                  </a:txBody>
                  <a:tcPr marL="92075" marR="92075" marT="46038" marB="460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412875">
                <a:tc>
                  <a:txBody>
                    <a:bodyPr/>
                    <a:lstStyle/>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chemeClr val="tx1"/>
                          </a:solidFill>
                          <a:effectLst/>
                          <a:latin typeface="Times New Roman" pitchFamily="18" charset="0"/>
                          <a:cs typeface="Times New Roman" pitchFamily="18" charset="0"/>
                        </a:rPr>
                        <a:t>Cons:</a:t>
                      </a:r>
                    </a:p>
                    <a:p>
                      <a:pPr marL="228600" marR="0" lvl="0" indent="-228600" algn="l" defTabSz="914400" rtl="0" eaLnBrk="1" fontAlgn="base" latinLnBrk="0" hangingPunct="1">
                        <a:lnSpc>
                          <a:spcPct val="100000"/>
                        </a:lnSpc>
                        <a:spcBef>
                          <a:spcPct val="0"/>
                        </a:spcBef>
                        <a:spcAft>
                          <a:spcPct val="0"/>
                        </a:spcAft>
                        <a:buClrTx/>
                        <a:buSzTx/>
                        <a:buFontTx/>
                        <a:buChar char="•"/>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Full-absorption approach</a:t>
                      </a:r>
                    </a:p>
                    <a:p>
                      <a:pPr marL="228600" marR="0" lvl="0" indent="-228600" algn="l" defTabSz="914400" rtl="0" eaLnBrk="1" fontAlgn="base" latinLnBrk="0" hangingPunct="1">
                        <a:lnSpc>
                          <a:spcPct val="100000"/>
                        </a:lnSpc>
                        <a:spcBef>
                          <a:spcPct val="0"/>
                        </a:spcBef>
                        <a:spcAft>
                          <a:spcPct val="0"/>
                        </a:spcAft>
                        <a:buClrTx/>
                        <a:buSzTx/>
                        <a:buFontTx/>
                        <a:buChar char="•"/>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Typically less accurate </a:t>
                      </a:r>
                    </a:p>
                    <a:p>
                      <a:pPr marL="228600" marR="0" lvl="0" indent="-228600" algn="l" defTabSz="914400" rtl="0" eaLnBrk="1" fontAlgn="base" latinLnBrk="0" hangingPunct="1">
                        <a:lnSpc>
                          <a:spcPct val="100000"/>
                        </a:lnSpc>
                        <a:spcBef>
                          <a:spcPct val="0"/>
                        </a:spcBef>
                        <a:spcAft>
                          <a:spcPct val="0"/>
                        </a:spcAft>
                        <a:buClrTx/>
                        <a:buSzTx/>
                        <a:buFontTx/>
                        <a:buChar char="•"/>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High demand on system resources during period-end close</a:t>
                      </a:r>
                    </a:p>
                    <a:p>
                      <a:pPr marL="228600" marR="0" lvl="0" indent="-228600" algn="l" defTabSz="914400" rtl="0" eaLnBrk="1" fontAlgn="base" latinLnBrk="0" hangingPunct="1">
                        <a:lnSpc>
                          <a:spcPct val="100000"/>
                        </a:lnSpc>
                        <a:spcBef>
                          <a:spcPct val="0"/>
                        </a:spcBef>
                        <a:spcAft>
                          <a:spcPct val="0"/>
                        </a:spcAft>
                        <a:buClrTx/>
                        <a:buSzTx/>
                        <a:buFontTx/>
                        <a:buChar char="•"/>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Static assumption set often infrequently updated</a:t>
                      </a:r>
                      <a:endParaRPr kumimoji="0" lang="en-US" sz="1600" b="1" i="1" u="none" strike="noStrike" cap="none" normalizeH="0" baseline="0" smtClean="0">
                        <a:ln>
                          <a:noFill/>
                        </a:ln>
                        <a:solidFill>
                          <a:schemeClr val="tx1"/>
                        </a:solidFill>
                        <a:effectLst/>
                        <a:latin typeface="Times New Roman" pitchFamily="18" charset="0"/>
                        <a:cs typeface="Times New Roman" pitchFamily="18" charset="0"/>
                      </a:endParaRPr>
                    </a:p>
                  </a:txBody>
                  <a:tcPr marL="92075" marR="92075" marT="46038" marB="460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1630246" name="Text Box 38"/>
          <p:cNvSpPr txBox="1">
            <a:spLocks noChangeArrowheads="1"/>
          </p:cNvSpPr>
          <p:nvPr/>
        </p:nvSpPr>
        <p:spPr bwMode="auto">
          <a:xfrm>
            <a:off x="228600" y="6477000"/>
            <a:ext cx="798513" cy="182563"/>
          </a:xfrm>
          <a:prstGeom prst="rect">
            <a:avLst/>
          </a:prstGeom>
          <a:noFill/>
          <a:ln w="12700" algn="ctr">
            <a:noFill/>
            <a:miter lim="800000"/>
            <a:headEnd/>
            <a:tailEnd/>
          </a:ln>
          <a:effectLst/>
        </p:spPr>
        <p:txBody>
          <a:bodyPr wrap="none" lIns="92075" tIns="0" rIns="92075" bIns="0">
            <a:spAutoFit/>
          </a:bodyPr>
          <a:lstStyle/>
          <a:p>
            <a:r>
              <a:rPr lang="en-US" sz="1200"/>
              <a:t>D3L1_p7</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2261" name="Text Box 5"/>
          <p:cNvSpPr txBox="1">
            <a:spLocks noChangeArrowheads="1"/>
          </p:cNvSpPr>
          <p:nvPr/>
        </p:nvSpPr>
        <p:spPr bwMode="auto">
          <a:xfrm>
            <a:off x="898525" y="3690938"/>
            <a:ext cx="7407275" cy="2857500"/>
          </a:xfrm>
          <a:prstGeom prst="rect">
            <a:avLst/>
          </a:prstGeom>
          <a:noFill/>
          <a:ln w="9525">
            <a:noFill/>
            <a:miter lim="800000"/>
            <a:headEnd/>
            <a:tailEnd/>
          </a:ln>
          <a:effectLst/>
        </p:spPr>
        <p:txBody>
          <a:bodyPr>
            <a:spAutoFit/>
          </a:bodyPr>
          <a:lstStyle/>
          <a:p>
            <a:pPr marL="230188" indent="-230188" algn="l">
              <a:buClrTx/>
              <a:buFontTx/>
              <a:buChar char="•"/>
            </a:pPr>
            <a:r>
              <a:rPr lang="en-US" sz="1400"/>
              <a:t>As the Army’s Management Accounting framework matures over time, utilization between cost allocation versus assignment methods will shift.  </a:t>
            </a:r>
          </a:p>
          <a:p>
            <a:pPr marL="230188" indent="-230188" algn="l">
              <a:buClrTx/>
              <a:buFontTx/>
              <a:buChar char="•"/>
            </a:pPr>
            <a:endParaRPr lang="en-US" sz="1400"/>
          </a:p>
          <a:p>
            <a:pPr marL="230188" indent="-230188" algn="l">
              <a:buClrTx/>
              <a:buFontTx/>
              <a:buChar char="•"/>
            </a:pPr>
            <a:r>
              <a:rPr lang="en-US" sz="1400" b="1" i="1"/>
              <a:t>Value-based:</a:t>
            </a:r>
            <a:r>
              <a:rPr lang="en-US" sz="1400"/>
              <a:t>  Cost allocations utilizing tracing factors that result in the allocation of dollars between cost objects, e.g. % split or quantitative information such as # FTEs.  The result is the cost flow of dollars only.  Supports current costing with limited management control and projection capabilities.</a:t>
            </a:r>
          </a:p>
          <a:p>
            <a:pPr marL="230188" indent="-230188" algn="l">
              <a:buClrTx/>
              <a:buFontTx/>
              <a:buChar char="•"/>
            </a:pPr>
            <a:endParaRPr lang="en-US" sz="1400"/>
          </a:p>
          <a:p>
            <a:pPr marL="230188" indent="-230188" algn="l">
              <a:buClrTx/>
              <a:buFontTx/>
              <a:buChar char="•"/>
            </a:pPr>
            <a:r>
              <a:rPr lang="en-US" sz="1400" b="1" i="1"/>
              <a:t>Quantity-based:</a:t>
            </a:r>
            <a:r>
              <a:rPr lang="en-US" sz="1400"/>
              <a:t> Cost assignments utilizing the quantity of goods and services provided between cost objects, e.g. # Hrs, SQFT, CPUMINS, etc.  The result is the flow of quantities between cost objects with a corresponding monetary valuation.  Therefore both quantities and dollars flow.  Supports current costing with management control and projection capabilities.</a:t>
            </a:r>
          </a:p>
        </p:txBody>
      </p:sp>
      <p:sp>
        <p:nvSpPr>
          <p:cNvPr id="1632262" name="Rectangle 6"/>
          <p:cNvSpPr>
            <a:spLocks noChangeArrowheads="1"/>
          </p:cNvSpPr>
          <p:nvPr/>
        </p:nvSpPr>
        <p:spPr bwMode="auto">
          <a:xfrm>
            <a:off x="457200" y="274638"/>
            <a:ext cx="8229600" cy="1098550"/>
          </a:xfrm>
          <a:prstGeom prst="rect">
            <a:avLst/>
          </a:prstGeom>
          <a:noFill/>
          <a:ln w="76200" cap="flat" cmpd="tri" algn="ctr">
            <a:noFill/>
            <a:prstDash val="solid"/>
            <a:miter lim="800000"/>
            <a:headEnd/>
            <a:tailEnd/>
          </a:ln>
          <a:effectLst/>
        </p:spPr>
        <p:txBody>
          <a:bodyPr lIns="92075" tIns="0" rIns="92075" bIns="0">
            <a:spAutoFit/>
          </a:bodyPr>
          <a:lstStyle/>
          <a:p>
            <a:r>
              <a:rPr lang="en-US" sz="3600"/>
              <a:t>Allocation to Assignment </a:t>
            </a:r>
            <a:br>
              <a:rPr lang="en-US" sz="3600"/>
            </a:br>
            <a:r>
              <a:rPr lang="en-US" sz="3600"/>
              <a:t>Maturation Process</a:t>
            </a:r>
          </a:p>
        </p:txBody>
      </p:sp>
      <p:grpSp>
        <p:nvGrpSpPr>
          <p:cNvPr id="1632264" name="Group 8"/>
          <p:cNvGrpSpPr>
            <a:grpSpLocks noChangeAspect="1"/>
          </p:cNvGrpSpPr>
          <p:nvPr/>
        </p:nvGrpSpPr>
        <p:grpSpPr bwMode="auto">
          <a:xfrm>
            <a:off x="936625" y="914400"/>
            <a:ext cx="6454775" cy="2971800"/>
            <a:chOff x="590" y="576"/>
            <a:chExt cx="4066" cy="1872"/>
          </a:xfrm>
        </p:grpSpPr>
        <p:sp>
          <p:nvSpPr>
            <p:cNvPr id="1632263" name="AutoShape 7"/>
            <p:cNvSpPr>
              <a:spLocks noChangeAspect="1" noChangeArrowheads="1" noTextEdit="1"/>
            </p:cNvSpPr>
            <p:nvPr/>
          </p:nvSpPr>
          <p:spPr bwMode="auto">
            <a:xfrm>
              <a:off x="590" y="576"/>
              <a:ext cx="4066" cy="1872"/>
            </a:xfrm>
            <a:prstGeom prst="rect">
              <a:avLst/>
            </a:prstGeom>
            <a:noFill/>
            <a:ln w="9525">
              <a:noFill/>
              <a:miter lim="800000"/>
              <a:headEnd/>
              <a:tailEnd/>
            </a:ln>
          </p:spPr>
          <p:txBody>
            <a:bodyPr/>
            <a:lstStyle/>
            <a:p>
              <a:endParaRPr lang="en-US"/>
            </a:p>
          </p:txBody>
        </p:sp>
        <p:sp>
          <p:nvSpPr>
            <p:cNvPr id="1632265" name="Rectangle 9"/>
            <p:cNvSpPr>
              <a:spLocks noChangeArrowheads="1"/>
            </p:cNvSpPr>
            <p:nvPr/>
          </p:nvSpPr>
          <p:spPr bwMode="auto">
            <a:xfrm>
              <a:off x="2275" y="1190"/>
              <a:ext cx="2308" cy="802"/>
            </a:xfrm>
            <a:prstGeom prst="rect">
              <a:avLst/>
            </a:prstGeom>
            <a:noFill/>
            <a:ln w="9525">
              <a:noFill/>
              <a:miter lim="800000"/>
              <a:headEnd/>
              <a:tailEnd/>
            </a:ln>
          </p:spPr>
          <p:txBody>
            <a:bodyPr/>
            <a:lstStyle/>
            <a:p>
              <a:endParaRPr lang="en-US"/>
            </a:p>
          </p:txBody>
        </p:sp>
        <p:sp>
          <p:nvSpPr>
            <p:cNvPr id="1632266" name="Line 10"/>
            <p:cNvSpPr>
              <a:spLocks noChangeShapeType="1"/>
            </p:cNvSpPr>
            <p:nvPr/>
          </p:nvSpPr>
          <p:spPr bwMode="auto">
            <a:xfrm>
              <a:off x="2275" y="1830"/>
              <a:ext cx="2308" cy="0"/>
            </a:xfrm>
            <a:prstGeom prst="line">
              <a:avLst/>
            </a:prstGeom>
            <a:noFill/>
            <a:ln w="7938">
              <a:solidFill>
                <a:srgbClr val="000000"/>
              </a:solidFill>
              <a:round/>
              <a:headEnd/>
              <a:tailEnd/>
            </a:ln>
          </p:spPr>
          <p:txBody>
            <a:bodyPr/>
            <a:lstStyle/>
            <a:p>
              <a:endParaRPr lang="en-US"/>
            </a:p>
          </p:txBody>
        </p:sp>
        <p:sp>
          <p:nvSpPr>
            <p:cNvPr id="1632267" name="Line 11"/>
            <p:cNvSpPr>
              <a:spLocks noChangeShapeType="1"/>
            </p:cNvSpPr>
            <p:nvPr/>
          </p:nvSpPr>
          <p:spPr bwMode="auto">
            <a:xfrm>
              <a:off x="2275" y="1672"/>
              <a:ext cx="2308" cy="0"/>
            </a:xfrm>
            <a:prstGeom prst="line">
              <a:avLst/>
            </a:prstGeom>
            <a:noFill/>
            <a:ln w="7938">
              <a:solidFill>
                <a:srgbClr val="000000"/>
              </a:solidFill>
              <a:round/>
              <a:headEnd/>
              <a:tailEnd/>
            </a:ln>
          </p:spPr>
          <p:txBody>
            <a:bodyPr/>
            <a:lstStyle/>
            <a:p>
              <a:endParaRPr lang="en-US"/>
            </a:p>
          </p:txBody>
        </p:sp>
        <p:sp>
          <p:nvSpPr>
            <p:cNvPr id="1632268" name="Line 12"/>
            <p:cNvSpPr>
              <a:spLocks noChangeShapeType="1"/>
            </p:cNvSpPr>
            <p:nvPr/>
          </p:nvSpPr>
          <p:spPr bwMode="auto">
            <a:xfrm>
              <a:off x="2275" y="1510"/>
              <a:ext cx="2308" cy="0"/>
            </a:xfrm>
            <a:prstGeom prst="line">
              <a:avLst/>
            </a:prstGeom>
            <a:noFill/>
            <a:ln w="7938">
              <a:solidFill>
                <a:srgbClr val="000000"/>
              </a:solidFill>
              <a:round/>
              <a:headEnd/>
              <a:tailEnd/>
            </a:ln>
          </p:spPr>
          <p:txBody>
            <a:bodyPr/>
            <a:lstStyle/>
            <a:p>
              <a:endParaRPr lang="en-US"/>
            </a:p>
          </p:txBody>
        </p:sp>
        <p:sp>
          <p:nvSpPr>
            <p:cNvPr id="1632269" name="Line 13"/>
            <p:cNvSpPr>
              <a:spLocks noChangeShapeType="1"/>
            </p:cNvSpPr>
            <p:nvPr/>
          </p:nvSpPr>
          <p:spPr bwMode="auto">
            <a:xfrm>
              <a:off x="2275" y="1352"/>
              <a:ext cx="2308" cy="0"/>
            </a:xfrm>
            <a:prstGeom prst="line">
              <a:avLst/>
            </a:prstGeom>
            <a:noFill/>
            <a:ln w="7938">
              <a:solidFill>
                <a:srgbClr val="000000"/>
              </a:solidFill>
              <a:round/>
              <a:headEnd/>
              <a:tailEnd/>
            </a:ln>
          </p:spPr>
          <p:txBody>
            <a:bodyPr/>
            <a:lstStyle/>
            <a:p>
              <a:endParaRPr lang="en-US"/>
            </a:p>
          </p:txBody>
        </p:sp>
        <p:sp>
          <p:nvSpPr>
            <p:cNvPr id="1632270" name="Line 14"/>
            <p:cNvSpPr>
              <a:spLocks noChangeShapeType="1"/>
            </p:cNvSpPr>
            <p:nvPr/>
          </p:nvSpPr>
          <p:spPr bwMode="auto">
            <a:xfrm>
              <a:off x="2275" y="1190"/>
              <a:ext cx="2308" cy="0"/>
            </a:xfrm>
            <a:prstGeom prst="line">
              <a:avLst/>
            </a:prstGeom>
            <a:noFill/>
            <a:ln w="7938">
              <a:solidFill>
                <a:srgbClr val="000000"/>
              </a:solidFill>
              <a:round/>
              <a:headEnd/>
              <a:tailEnd/>
            </a:ln>
          </p:spPr>
          <p:txBody>
            <a:bodyPr/>
            <a:lstStyle/>
            <a:p>
              <a:endParaRPr lang="en-US"/>
            </a:p>
          </p:txBody>
        </p:sp>
        <p:sp>
          <p:nvSpPr>
            <p:cNvPr id="1632271" name="Rectangle 15"/>
            <p:cNvSpPr>
              <a:spLocks noChangeArrowheads="1"/>
            </p:cNvSpPr>
            <p:nvPr/>
          </p:nvSpPr>
          <p:spPr bwMode="auto">
            <a:xfrm>
              <a:off x="2275" y="1190"/>
              <a:ext cx="2308" cy="802"/>
            </a:xfrm>
            <a:prstGeom prst="rect">
              <a:avLst/>
            </a:prstGeom>
            <a:noFill/>
            <a:ln w="7938">
              <a:solidFill>
                <a:srgbClr val="000000"/>
              </a:solidFill>
              <a:miter lim="800000"/>
              <a:headEnd/>
              <a:tailEnd/>
            </a:ln>
          </p:spPr>
          <p:txBody>
            <a:bodyPr/>
            <a:lstStyle/>
            <a:p>
              <a:endParaRPr lang="en-US"/>
            </a:p>
          </p:txBody>
        </p:sp>
        <p:sp>
          <p:nvSpPr>
            <p:cNvPr id="1632272" name="Line 16"/>
            <p:cNvSpPr>
              <a:spLocks noChangeShapeType="1"/>
            </p:cNvSpPr>
            <p:nvPr/>
          </p:nvSpPr>
          <p:spPr bwMode="auto">
            <a:xfrm>
              <a:off x="2275" y="1190"/>
              <a:ext cx="0" cy="802"/>
            </a:xfrm>
            <a:prstGeom prst="line">
              <a:avLst/>
            </a:prstGeom>
            <a:noFill/>
            <a:ln w="7938">
              <a:solidFill>
                <a:srgbClr val="000000"/>
              </a:solidFill>
              <a:round/>
              <a:headEnd/>
              <a:tailEnd/>
            </a:ln>
          </p:spPr>
          <p:txBody>
            <a:bodyPr/>
            <a:lstStyle/>
            <a:p>
              <a:endParaRPr lang="en-US"/>
            </a:p>
          </p:txBody>
        </p:sp>
        <p:sp>
          <p:nvSpPr>
            <p:cNvPr id="1632273" name="Line 17"/>
            <p:cNvSpPr>
              <a:spLocks noChangeShapeType="1"/>
            </p:cNvSpPr>
            <p:nvPr/>
          </p:nvSpPr>
          <p:spPr bwMode="auto">
            <a:xfrm>
              <a:off x="2233" y="1992"/>
              <a:ext cx="42" cy="0"/>
            </a:xfrm>
            <a:prstGeom prst="line">
              <a:avLst/>
            </a:prstGeom>
            <a:noFill/>
            <a:ln w="7938">
              <a:solidFill>
                <a:srgbClr val="000000"/>
              </a:solidFill>
              <a:round/>
              <a:headEnd/>
              <a:tailEnd/>
            </a:ln>
          </p:spPr>
          <p:txBody>
            <a:bodyPr/>
            <a:lstStyle/>
            <a:p>
              <a:endParaRPr lang="en-US"/>
            </a:p>
          </p:txBody>
        </p:sp>
        <p:sp>
          <p:nvSpPr>
            <p:cNvPr id="1632274" name="Line 18"/>
            <p:cNvSpPr>
              <a:spLocks noChangeShapeType="1"/>
            </p:cNvSpPr>
            <p:nvPr/>
          </p:nvSpPr>
          <p:spPr bwMode="auto">
            <a:xfrm>
              <a:off x="2233" y="1830"/>
              <a:ext cx="42" cy="0"/>
            </a:xfrm>
            <a:prstGeom prst="line">
              <a:avLst/>
            </a:prstGeom>
            <a:noFill/>
            <a:ln w="7938">
              <a:solidFill>
                <a:srgbClr val="000000"/>
              </a:solidFill>
              <a:round/>
              <a:headEnd/>
              <a:tailEnd/>
            </a:ln>
          </p:spPr>
          <p:txBody>
            <a:bodyPr/>
            <a:lstStyle/>
            <a:p>
              <a:endParaRPr lang="en-US"/>
            </a:p>
          </p:txBody>
        </p:sp>
        <p:sp>
          <p:nvSpPr>
            <p:cNvPr id="1632275" name="Line 19"/>
            <p:cNvSpPr>
              <a:spLocks noChangeShapeType="1"/>
            </p:cNvSpPr>
            <p:nvPr/>
          </p:nvSpPr>
          <p:spPr bwMode="auto">
            <a:xfrm>
              <a:off x="2233" y="1672"/>
              <a:ext cx="42" cy="0"/>
            </a:xfrm>
            <a:prstGeom prst="line">
              <a:avLst/>
            </a:prstGeom>
            <a:noFill/>
            <a:ln w="7938">
              <a:solidFill>
                <a:srgbClr val="000000"/>
              </a:solidFill>
              <a:round/>
              <a:headEnd/>
              <a:tailEnd/>
            </a:ln>
          </p:spPr>
          <p:txBody>
            <a:bodyPr/>
            <a:lstStyle/>
            <a:p>
              <a:endParaRPr lang="en-US"/>
            </a:p>
          </p:txBody>
        </p:sp>
        <p:sp>
          <p:nvSpPr>
            <p:cNvPr id="1632276" name="Line 20"/>
            <p:cNvSpPr>
              <a:spLocks noChangeShapeType="1"/>
            </p:cNvSpPr>
            <p:nvPr/>
          </p:nvSpPr>
          <p:spPr bwMode="auto">
            <a:xfrm>
              <a:off x="2233" y="1510"/>
              <a:ext cx="42" cy="0"/>
            </a:xfrm>
            <a:prstGeom prst="line">
              <a:avLst/>
            </a:prstGeom>
            <a:noFill/>
            <a:ln w="7938">
              <a:solidFill>
                <a:srgbClr val="000000"/>
              </a:solidFill>
              <a:round/>
              <a:headEnd/>
              <a:tailEnd/>
            </a:ln>
          </p:spPr>
          <p:txBody>
            <a:bodyPr/>
            <a:lstStyle/>
            <a:p>
              <a:endParaRPr lang="en-US"/>
            </a:p>
          </p:txBody>
        </p:sp>
        <p:sp>
          <p:nvSpPr>
            <p:cNvPr id="1632277" name="Line 21"/>
            <p:cNvSpPr>
              <a:spLocks noChangeShapeType="1"/>
            </p:cNvSpPr>
            <p:nvPr/>
          </p:nvSpPr>
          <p:spPr bwMode="auto">
            <a:xfrm>
              <a:off x="2233" y="1352"/>
              <a:ext cx="42" cy="0"/>
            </a:xfrm>
            <a:prstGeom prst="line">
              <a:avLst/>
            </a:prstGeom>
            <a:noFill/>
            <a:ln w="7938">
              <a:solidFill>
                <a:srgbClr val="000000"/>
              </a:solidFill>
              <a:round/>
              <a:headEnd/>
              <a:tailEnd/>
            </a:ln>
          </p:spPr>
          <p:txBody>
            <a:bodyPr/>
            <a:lstStyle/>
            <a:p>
              <a:endParaRPr lang="en-US"/>
            </a:p>
          </p:txBody>
        </p:sp>
        <p:sp>
          <p:nvSpPr>
            <p:cNvPr id="1632278" name="Line 22"/>
            <p:cNvSpPr>
              <a:spLocks noChangeShapeType="1"/>
            </p:cNvSpPr>
            <p:nvPr/>
          </p:nvSpPr>
          <p:spPr bwMode="auto">
            <a:xfrm>
              <a:off x="2233" y="1190"/>
              <a:ext cx="42" cy="0"/>
            </a:xfrm>
            <a:prstGeom prst="line">
              <a:avLst/>
            </a:prstGeom>
            <a:noFill/>
            <a:ln w="7938">
              <a:solidFill>
                <a:srgbClr val="000000"/>
              </a:solidFill>
              <a:round/>
              <a:headEnd/>
              <a:tailEnd/>
            </a:ln>
          </p:spPr>
          <p:txBody>
            <a:bodyPr/>
            <a:lstStyle/>
            <a:p>
              <a:endParaRPr lang="en-US"/>
            </a:p>
          </p:txBody>
        </p:sp>
        <p:sp>
          <p:nvSpPr>
            <p:cNvPr id="1632279" name="Line 23"/>
            <p:cNvSpPr>
              <a:spLocks noChangeShapeType="1"/>
            </p:cNvSpPr>
            <p:nvPr/>
          </p:nvSpPr>
          <p:spPr bwMode="auto">
            <a:xfrm>
              <a:off x="2275" y="1992"/>
              <a:ext cx="2308" cy="0"/>
            </a:xfrm>
            <a:prstGeom prst="line">
              <a:avLst/>
            </a:prstGeom>
            <a:noFill/>
            <a:ln w="7938">
              <a:solidFill>
                <a:srgbClr val="000000"/>
              </a:solidFill>
              <a:round/>
              <a:headEnd/>
              <a:tailEnd/>
            </a:ln>
          </p:spPr>
          <p:txBody>
            <a:bodyPr/>
            <a:lstStyle/>
            <a:p>
              <a:endParaRPr lang="en-US"/>
            </a:p>
          </p:txBody>
        </p:sp>
        <p:sp>
          <p:nvSpPr>
            <p:cNvPr id="1632280" name="Line 24"/>
            <p:cNvSpPr>
              <a:spLocks noChangeShapeType="1"/>
            </p:cNvSpPr>
            <p:nvPr/>
          </p:nvSpPr>
          <p:spPr bwMode="auto">
            <a:xfrm flipV="1">
              <a:off x="2275" y="1992"/>
              <a:ext cx="0" cy="26"/>
            </a:xfrm>
            <a:prstGeom prst="line">
              <a:avLst/>
            </a:prstGeom>
            <a:noFill/>
            <a:ln w="7938">
              <a:solidFill>
                <a:srgbClr val="000000"/>
              </a:solidFill>
              <a:round/>
              <a:headEnd/>
              <a:tailEnd/>
            </a:ln>
          </p:spPr>
          <p:txBody>
            <a:bodyPr/>
            <a:lstStyle/>
            <a:p>
              <a:endParaRPr lang="en-US"/>
            </a:p>
          </p:txBody>
        </p:sp>
        <p:sp>
          <p:nvSpPr>
            <p:cNvPr id="1632281" name="Line 25"/>
            <p:cNvSpPr>
              <a:spLocks noChangeShapeType="1"/>
            </p:cNvSpPr>
            <p:nvPr/>
          </p:nvSpPr>
          <p:spPr bwMode="auto">
            <a:xfrm flipV="1">
              <a:off x="2662" y="1992"/>
              <a:ext cx="0" cy="26"/>
            </a:xfrm>
            <a:prstGeom prst="line">
              <a:avLst/>
            </a:prstGeom>
            <a:noFill/>
            <a:ln w="7938">
              <a:solidFill>
                <a:srgbClr val="000000"/>
              </a:solidFill>
              <a:round/>
              <a:headEnd/>
              <a:tailEnd/>
            </a:ln>
          </p:spPr>
          <p:txBody>
            <a:bodyPr/>
            <a:lstStyle/>
            <a:p>
              <a:endParaRPr lang="en-US"/>
            </a:p>
          </p:txBody>
        </p:sp>
        <p:sp>
          <p:nvSpPr>
            <p:cNvPr id="1632282" name="Line 26"/>
            <p:cNvSpPr>
              <a:spLocks noChangeShapeType="1"/>
            </p:cNvSpPr>
            <p:nvPr/>
          </p:nvSpPr>
          <p:spPr bwMode="auto">
            <a:xfrm flipV="1">
              <a:off x="3044" y="1992"/>
              <a:ext cx="0" cy="26"/>
            </a:xfrm>
            <a:prstGeom prst="line">
              <a:avLst/>
            </a:prstGeom>
            <a:noFill/>
            <a:ln w="7938">
              <a:solidFill>
                <a:srgbClr val="000000"/>
              </a:solidFill>
              <a:round/>
              <a:headEnd/>
              <a:tailEnd/>
            </a:ln>
          </p:spPr>
          <p:txBody>
            <a:bodyPr/>
            <a:lstStyle/>
            <a:p>
              <a:endParaRPr lang="en-US"/>
            </a:p>
          </p:txBody>
        </p:sp>
        <p:sp>
          <p:nvSpPr>
            <p:cNvPr id="1632283" name="Line 27"/>
            <p:cNvSpPr>
              <a:spLocks noChangeShapeType="1"/>
            </p:cNvSpPr>
            <p:nvPr/>
          </p:nvSpPr>
          <p:spPr bwMode="auto">
            <a:xfrm flipV="1">
              <a:off x="3432" y="1992"/>
              <a:ext cx="0" cy="26"/>
            </a:xfrm>
            <a:prstGeom prst="line">
              <a:avLst/>
            </a:prstGeom>
            <a:noFill/>
            <a:ln w="7938">
              <a:solidFill>
                <a:srgbClr val="000000"/>
              </a:solidFill>
              <a:round/>
              <a:headEnd/>
              <a:tailEnd/>
            </a:ln>
          </p:spPr>
          <p:txBody>
            <a:bodyPr/>
            <a:lstStyle/>
            <a:p>
              <a:endParaRPr lang="en-US"/>
            </a:p>
          </p:txBody>
        </p:sp>
        <p:sp>
          <p:nvSpPr>
            <p:cNvPr id="1632284" name="Line 28"/>
            <p:cNvSpPr>
              <a:spLocks noChangeShapeType="1"/>
            </p:cNvSpPr>
            <p:nvPr/>
          </p:nvSpPr>
          <p:spPr bwMode="auto">
            <a:xfrm flipV="1">
              <a:off x="3814" y="1992"/>
              <a:ext cx="0" cy="26"/>
            </a:xfrm>
            <a:prstGeom prst="line">
              <a:avLst/>
            </a:prstGeom>
            <a:noFill/>
            <a:ln w="7938">
              <a:solidFill>
                <a:srgbClr val="000000"/>
              </a:solidFill>
              <a:round/>
              <a:headEnd/>
              <a:tailEnd/>
            </a:ln>
          </p:spPr>
          <p:txBody>
            <a:bodyPr/>
            <a:lstStyle/>
            <a:p>
              <a:endParaRPr lang="en-US"/>
            </a:p>
          </p:txBody>
        </p:sp>
        <p:sp>
          <p:nvSpPr>
            <p:cNvPr id="1632285" name="Line 29"/>
            <p:cNvSpPr>
              <a:spLocks noChangeShapeType="1"/>
            </p:cNvSpPr>
            <p:nvPr/>
          </p:nvSpPr>
          <p:spPr bwMode="auto">
            <a:xfrm flipV="1">
              <a:off x="4201" y="1992"/>
              <a:ext cx="0" cy="26"/>
            </a:xfrm>
            <a:prstGeom prst="line">
              <a:avLst/>
            </a:prstGeom>
            <a:noFill/>
            <a:ln w="7938">
              <a:solidFill>
                <a:srgbClr val="000000"/>
              </a:solidFill>
              <a:round/>
              <a:headEnd/>
              <a:tailEnd/>
            </a:ln>
          </p:spPr>
          <p:txBody>
            <a:bodyPr/>
            <a:lstStyle/>
            <a:p>
              <a:endParaRPr lang="en-US"/>
            </a:p>
          </p:txBody>
        </p:sp>
        <p:sp>
          <p:nvSpPr>
            <p:cNvPr id="1632286" name="Line 30"/>
            <p:cNvSpPr>
              <a:spLocks noChangeShapeType="1"/>
            </p:cNvSpPr>
            <p:nvPr/>
          </p:nvSpPr>
          <p:spPr bwMode="auto">
            <a:xfrm flipV="1">
              <a:off x="4583" y="1992"/>
              <a:ext cx="0" cy="26"/>
            </a:xfrm>
            <a:prstGeom prst="line">
              <a:avLst/>
            </a:prstGeom>
            <a:noFill/>
            <a:ln w="7938">
              <a:solidFill>
                <a:srgbClr val="000000"/>
              </a:solidFill>
              <a:round/>
              <a:headEnd/>
              <a:tailEnd/>
            </a:ln>
          </p:spPr>
          <p:txBody>
            <a:bodyPr/>
            <a:lstStyle/>
            <a:p>
              <a:endParaRPr lang="en-US"/>
            </a:p>
          </p:txBody>
        </p:sp>
        <p:sp>
          <p:nvSpPr>
            <p:cNvPr id="1632287" name="Freeform 31"/>
            <p:cNvSpPr>
              <a:spLocks/>
            </p:cNvSpPr>
            <p:nvPr/>
          </p:nvSpPr>
          <p:spPr bwMode="auto">
            <a:xfrm>
              <a:off x="2469" y="1269"/>
              <a:ext cx="1920" cy="644"/>
            </a:xfrm>
            <a:custGeom>
              <a:avLst/>
              <a:gdLst/>
              <a:ahLst/>
              <a:cxnLst>
                <a:cxn ang="0">
                  <a:pos x="0" y="0"/>
                </a:cxn>
                <a:cxn ang="0">
                  <a:pos x="73" y="28"/>
                </a:cxn>
                <a:cxn ang="0">
                  <a:pos x="147" y="64"/>
                </a:cxn>
                <a:cxn ang="0">
                  <a:pos x="220" y="101"/>
                </a:cxn>
                <a:cxn ang="0">
                  <a:pos x="294" y="128"/>
                </a:cxn>
                <a:cxn ang="0">
                  <a:pos x="367" y="147"/>
                </a:cxn>
              </a:cxnLst>
              <a:rect l="0" t="0" r="r" b="b"/>
              <a:pathLst>
                <a:path w="367" h="147">
                  <a:moveTo>
                    <a:pt x="0" y="0"/>
                  </a:moveTo>
                  <a:lnTo>
                    <a:pt x="73" y="28"/>
                  </a:lnTo>
                  <a:lnTo>
                    <a:pt x="147" y="64"/>
                  </a:lnTo>
                  <a:lnTo>
                    <a:pt x="220" y="101"/>
                  </a:lnTo>
                  <a:lnTo>
                    <a:pt x="294" y="128"/>
                  </a:lnTo>
                  <a:lnTo>
                    <a:pt x="367" y="147"/>
                  </a:lnTo>
                </a:path>
              </a:pathLst>
            </a:custGeom>
            <a:noFill/>
            <a:ln w="25400">
              <a:solidFill>
                <a:srgbClr val="99CCFF"/>
              </a:solidFill>
              <a:prstDash val="solid"/>
              <a:round/>
              <a:headEnd/>
              <a:tailEnd/>
            </a:ln>
          </p:spPr>
          <p:txBody>
            <a:bodyPr/>
            <a:lstStyle/>
            <a:p>
              <a:endParaRPr lang="en-US"/>
            </a:p>
          </p:txBody>
        </p:sp>
        <p:sp>
          <p:nvSpPr>
            <p:cNvPr id="1632288" name="Freeform 32"/>
            <p:cNvSpPr>
              <a:spLocks/>
            </p:cNvSpPr>
            <p:nvPr/>
          </p:nvSpPr>
          <p:spPr bwMode="auto">
            <a:xfrm>
              <a:off x="2469" y="1269"/>
              <a:ext cx="1920" cy="644"/>
            </a:xfrm>
            <a:custGeom>
              <a:avLst/>
              <a:gdLst/>
              <a:ahLst/>
              <a:cxnLst>
                <a:cxn ang="0">
                  <a:pos x="0" y="147"/>
                </a:cxn>
                <a:cxn ang="0">
                  <a:pos x="73" y="119"/>
                </a:cxn>
                <a:cxn ang="0">
                  <a:pos x="147" y="83"/>
                </a:cxn>
                <a:cxn ang="0">
                  <a:pos x="220" y="46"/>
                </a:cxn>
                <a:cxn ang="0">
                  <a:pos x="294" y="19"/>
                </a:cxn>
                <a:cxn ang="0">
                  <a:pos x="367" y="0"/>
                </a:cxn>
              </a:cxnLst>
              <a:rect l="0" t="0" r="r" b="b"/>
              <a:pathLst>
                <a:path w="367" h="147">
                  <a:moveTo>
                    <a:pt x="0" y="147"/>
                  </a:moveTo>
                  <a:lnTo>
                    <a:pt x="73" y="119"/>
                  </a:lnTo>
                  <a:lnTo>
                    <a:pt x="147" y="83"/>
                  </a:lnTo>
                  <a:lnTo>
                    <a:pt x="220" y="46"/>
                  </a:lnTo>
                  <a:lnTo>
                    <a:pt x="294" y="19"/>
                  </a:lnTo>
                  <a:lnTo>
                    <a:pt x="367" y="0"/>
                  </a:lnTo>
                </a:path>
              </a:pathLst>
            </a:custGeom>
            <a:noFill/>
            <a:ln w="25400">
              <a:solidFill>
                <a:srgbClr val="000080"/>
              </a:solidFill>
              <a:prstDash val="solid"/>
              <a:round/>
              <a:headEnd/>
              <a:tailEnd/>
            </a:ln>
          </p:spPr>
          <p:txBody>
            <a:bodyPr/>
            <a:lstStyle/>
            <a:p>
              <a:endParaRPr lang="en-US"/>
            </a:p>
          </p:txBody>
        </p:sp>
        <p:sp>
          <p:nvSpPr>
            <p:cNvPr id="1632289" name="Rectangle 33"/>
            <p:cNvSpPr>
              <a:spLocks noChangeArrowheads="1"/>
            </p:cNvSpPr>
            <p:nvPr/>
          </p:nvSpPr>
          <p:spPr bwMode="auto">
            <a:xfrm>
              <a:off x="2008" y="1931"/>
              <a:ext cx="262" cy="158"/>
            </a:xfrm>
            <a:prstGeom prst="rect">
              <a:avLst/>
            </a:prstGeom>
            <a:noFill/>
            <a:ln w="9525">
              <a:noFill/>
              <a:miter lim="800000"/>
              <a:headEnd/>
              <a:tailEnd/>
            </a:ln>
          </p:spPr>
          <p:txBody>
            <a:bodyPr wrap="none" lIns="0" tIns="0" rIns="0" bIns="0">
              <a:spAutoFit/>
            </a:bodyPr>
            <a:lstStyle/>
            <a:p>
              <a:r>
                <a:rPr lang="en-US" sz="1300" b="1">
                  <a:solidFill>
                    <a:srgbClr val="000000"/>
                  </a:solidFill>
                </a:rPr>
                <a:t>0%</a:t>
              </a:r>
              <a:endParaRPr lang="en-US"/>
            </a:p>
          </p:txBody>
        </p:sp>
        <p:sp>
          <p:nvSpPr>
            <p:cNvPr id="1632290" name="Rectangle 34"/>
            <p:cNvSpPr>
              <a:spLocks noChangeArrowheads="1"/>
            </p:cNvSpPr>
            <p:nvPr/>
          </p:nvSpPr>
          <p:spPr bwMode="auto">
            <a:xfrm>
              <a:off x="1940" y="1768"/>
              <a:ext cx="335" cy="158"/>
            </a:xfrm>
            <a:prstGeom prst="rect">
              <a:avLst/>
            </a:prstGeom>
            <a:noFill/>
            <a:ln w="9525">
              <a:noFill/>
              <a:miter lim="800000"/>
              <a:headEnd/>
              <a:tailEnd/>
            </a:ln>
          </p:spPr>
          <p:txBody>
            <a:bodyPr wrap="none" lIns="0" tIns="0" rIns="0" bIns="0">
              <a:spAutoFit/>
            </a:bodyPr>
            <a:lstStyle/>
            <a:p>
              <a:r>
                <a:rPr lang="en-US" sz="1300" b="1">
                  <a:solidFill>
                    <a:srgbClr val="000000"/>
                  </a:solidFill>
                </a:rPr>
                <a:t>20%</a:t>
              </a:r>
              <a:endParaRPr lang="en-US"/>
            </a:p>
          </p:txBody>
        </p:sp>
        <p:sp>
          <p:nvSpPr>
            <p:cNvPr id="1632291" name="Rectangle 35"/>
            <p:cNvSpPr>
              <a:spLocks noChangeArrowheads="1"/>
            </p:cNvSpPr>
            <p:nvPr/>
          </p:nvSpPr>
          <p:spPr bwMode="auto">
            <a:xfrm>
              <a:off x="1940" y="1611"/>
              <a:ext cx="335" cy="158"/>
            </a:xfrm>
            <a:prstGeom prst="rect">
              <a:avLst/>
            </a:prstGeom>
            <a:noFill/>
            <a:ln w="9525">
              <a:noFill/>
              <a:miter lim="800000"/>
              <a:headEnd/>
              <a:tailEnd/>
            </a:ln>
          </p:spPr>
          <p:txBody>
            <a:bodyPr wrap="none" lIns="0" tIns="0" rIns="0" bIns="0">
              <a:spAutoFit/>
            </a:bodyPr>
            <a:lstStyle/>
            <a:p>
              <a:r>
                <a:rPr lang="en-US" sz="1300" b="1">
                  <a:solidFill>
                    <a:srgbClr val="000000"/>
                  </a:solidFill>
                </a:rPr>
                <a:t>40%</a:t>
              </a:r>
              <a:endParaRPr lang="en-US"/>
            </a:p>
          </p:txBody>
        </p:sp>
        <p:sp>
          <p:nvSpPr>
            <p:cNvPr id="1632292" name="Rectangle 36"/>
            <p:cNvSpPr>
              <a:spLocks noChangeArrowheads="1"/>
            </p:cNvSpPr>
            <p:nvPr/>
          </p:nvSpPr>
          <p:spPr bwMode="auto">
            <a:xfrm>
              <a:off x="1940" y="1448"/>
              <a:ext cx="335" cy="158"/>
            </a:xfrm>
            <a:prstGeom prst="rect">
              <a:avLst/>
            </a:prstGeom>
            <a:noFill/>
            <a:ln w="9525">
              <a:noFill/>
              <a:miter lim="800000"/>
              <a:headEnd/>
              <a:tailEnd/>
            </a:ln>
          </p:spPr>
          <p:txBody>
            <a:bodyPr wrap="none" lIns="0" tIns="0" rIns="0" bIns="0">
              <a:spAutoFit/>
            </a:bodyPr>
            <a:lstStyle/>
            <a:p>
              <a:r>
                <a:rPr lang="en-US" sz="1300" b="1">
                  <a:solidFill>
                    <a:srgbClr val="000000"/>
                  </a:solidFill>
                </a:rPr>
                <a:t>60%</a:t>
              </a:r>
              <a:endParaRPr lang="en-US"/>
            </a:p>
          </p:txBody>
        </p:sp>
        <p:sp>
          <p:nvSpPr>
            <p:cNvPr id="1632293" name="Rectangle 37"/>
            <p:cNvSpPr>
              <a:spLocks noChangeArrowheads="1"/>
            </p:cNvSpPr>
            <p:nvPr/>
          </p:nvSpPr>
          <p:spPr bwMode="auto">
            <a:xfrm>
              <a:off x="1940" y="1291"/>
              <a:ext cx="335" cy="158"/>
            </a:xfrm>
            <a:prstGeom prst="rect">
              <a:avLst/>
            </a:prstGeom>
            <a:noFill/>
            <a:ln w="9525">
              <a:noFill/>
              <a:miter lim="800000"/>
              <a:headEnd/>
              <a:tailEnd/>
            </a:ln>
          </p:spPr>
          <p:txBody>
            <a:bodyPr wrap="none" lIns="0" tIns="0" rIns="0" bIns="0">
              <a:spAutoFit/>
            </a:bodyPr>
            <a:lstStyle/>
            <a:p>
              <a:r>
                <a:rPr lang="en-US" sz="1300" b="1">
                  <a:solidFill>
                    <a:srgbClr val="000000"/>
                  </a:solidFill>
                </a:rPr>
                <a:t>80%</a:t>
              </a:r>
              <a:endParaRPr lang="en-US"/>
            </a:p>
          </p:txBody>
        </p:sp>
        <p:sp>
          <p:nvSpPr>
            <p:cNvPr id="1632294" name="Rectangle 38"/>
            <p:cNvSpPr>
              <a:spLocks noChangeArrowheads="1"/>
            </p:cNvSpPr>
            <p:nvPr/>
          </p:nvSpPr>
          <p:spPr bwMode="auto">
            <a:xfrm>
              <a:off x="1872" y="1128"/>
              <a:ext cx="413" cy="158"/>
            </a:xfrm>
            <a:prstGeom prst="rect">
              <a:avLst/>
            </a:prstGeom>
            <a:noFill/>
            <a:ln w="9525">
              <a:noFill/>
              <a:miter lim="800000"/>
              <a:headEnd/>
              <a:tailEnd/>
            </a:ln>
          </p:spPr>
          <p:txBody>
            <a:bodyPr wrap="none" lIns="0" tIns="0" rIns="0" bIns="0">
              <a:spAutoFit/>
            </a:bodyPr>
            <a:lstStyle/>
            <a:p>
              <a:r>
                <a:rPr lang="en-US" sz="1300" b="1">
                  <a:solidFill>
                    <a:srgbClr val="000000"/>
                  </a:solidFill>
                </a:rPr>
                <a:t>100%</a:t>
              </a:r>
              <a:endParaRPr lang="en-US"/>
            </a:p>
          </p:txBody>
        </p:sp>
        <p:sp>
          <p:nvSpPr>
            <p:cNvPr id="1632295" name="Rectangle 39"/>
            <p:cNvSpPr>
              <a:spLocks noChangeArrowheads="1"/>
            </p:cNvSpPr>
            <p:nvPr/>
          </p:nvSpPr>
          <p:spPr bwMode="auto">
            <a:xfrm>
              <a:off x="2306" y="2071"/>
              <a:ext cx="398" cy="132"/>
            </a:xfrm>
            <a:prstGeom prst="rect">
              <a:avLst/>
            </a:prstGeom>
            <a:noFill/>
            <a:ln w="9525">
              <a:noFill/>
              <a:miter lim="800000"/>
              <a:headEnd/>
              <a:tailEnd/>
            </a:ln>
          </p:spPr>
          <p:txBody>
            <a:bodyPr wrap="none" lIns="0" tIns="0" rIns="0" bIns="0">
              <a:spAutoFit/>
            </a:bodyPr>
            <a:lstStyle/>
            <a:p>
              <a:r>
                <a:rPr lang="en-US" sz="1200" b="1">
                  <a:solidFill>
                    <a:srgbClr val="000000"/>
                  </a:solidFill>
                </a:rPr>
                <a:t>Year 1</a:t>
              </a:r>
              <a:endParaRPr lang="en-US"/>
            </a:p>
          </p:txBody>
        </p:sp>
        <p:sp>
          <p:nvSpPr>
            <p:cNvPr id="1632296" name="Rectangle 40"/>
            <p:cNvSpPr>
              <a:spLocks noChangeArrowheads="1"/>
            </p:cNvSpPr>
            <p:nvPr/>
          </p:nvSpPr>
          <p:spPr bwMode="auto">
            <a:xfrm>
              <a:off x="2688" y="2071"/>
              <a:ext cx="398" cy="132"/>
            </a:xfrm>
            <a:prstGeom prst="rect">
              <a:avLst/>
            </a:prstGeom>
            <a:noFill/>
            <a:ln w="9525">
              <a:noFill/>
              <a:miter lim="800000"/>
              <a:headEnd/>
              <a:tailEnd/>
            </a:ln>
          </p:spPr>
          <p:txBody>
            <a:bodyPr wrap="none" lIns="0" tIns="0" rIns="0" bIns="0">
              <a:spAutoFit/>
            </a:bodyPr>
            <a:lstStyle/>
            <a:p>
              <a:r>
                <a:rPr lang="en-US" sz="1200" b="1">
                  <a:solidFill>
                    <a:srgbClr val="000000"/>
                  </a:solidFill>
                </a:rPr>
                <a:t>Year 2</a:t>
              </a:r>
              <a:endParaRPr lang="en-US"/>
            </a:p>
          </p:txBody>
        </p:sp>
        <p:sp>
          <p:nvSpPr>
            <p:cNvPr id="1632297" name="Rectangle 41"/>
            <p:cNvSpPr>
              <a:spLocks noChangeArrowheads="1"/>
            </p:cNvSpPr>
            <p:nvPr/>
          </p:nvSpPr>
          <p:spPr bwMode="auto">
            <a:xfrm>
              <a:off x="3076" y="2071"/>
              <a:ext cx="398" cy="132"/>
            </a:xfrm>
            <a:prstGeom prst="rect">
              <a:avLst/>
            </a:prstGeom>
            <a:noFill/>
            <a:ln w="9525">
              <a:noFill/>
              <a:miter lim="800000"/>
              <a:headEnd/>
              <a:tailEnd/>
            </a:ln>
          </p:spPr>
          <p:txBody>
            <a:bodyPr wrap="none" lIns="0" tIns="0" rIns="0" bIns="0">
              <a:spAutoFit/>
            </a:bodyPr>
            <a:lstStyle/>
            <a:p>
              <a:r>
                <a:rPr lang="en-US" sz="1200" b="1">
                  <a:solidFill>
                    <a:srgbClr val="000000"/>
                  </a:solidFill>
                </a:rPr>
                <a:t>Year 3</a:t>
              </a:r>
              <a:endParaRPr lang="en-US"/>
            </a:p>
          </p:txBody>
        </p:sp>
        <p:sp>
          <p:nvSpPr>
            <p:cNvPr id="1632298" name="Rectangle 42"/>
            <p:cNvSpPr>
              <a:spLocks noChangeArrowheads="1"/>
            </p:cNvSpPr>
            <p:nvPr/>
          </p:nvSpPr>
          <p:spPr bwMode="auto">
            <a:xfrm>
              <a:off x="3458" y="2071"/>
              <a:ext cx="398" cy="132"/>
            </a:xfrm>
            <a:prstGeom prst="rect">
              <a:avLst/>
            </a:prstGeom>
            <a:noFill/>
            <a:ln w="9525">
              <a:noFill/>
              <a:miter lim="800000"/>
              <a:headEnd/>
              <a:tailEnd/>
            </a:ln>
          </p:spPr>
          <p:txBody>
            <a:bodyPr wrap="none" lIns="0" tIns="0" rIns="0" bIns="0">
              <a:spAutoFit/>
            </a:bodyPr>
            <a:lstStyle/>
            <a:p>
              <a:r>
                <a:rPr lang="en-US" sz="1200" b="1">
                  <a:solidFill>
                    <a:srgbClr val="000000"/>
                  </a:solidFill>
                </a:rPr>
                <a:t>Year 4</a:t>
              </a:r>
              <a:endParaRPr lang="en-US"/>
            </a:p>
          </p:txBody>
        </p:sp>
        <p:sp>
          <p:nvSpPr>
            <p:cNvPr id="1632299" name="Rectangle 43"/>
            <p:cNvSpPr>
              <a:spLocks noChangeArrowheads="1"/>
            </p:cNvSpPr>
            <p:nvPr/>
          </p:nvSpPr>
          <p:spPr bwMode="auto">
            <a:xfrm>
              <a:off x="3845" y="2071"/>
              <a:ext cx="398" cy="132"/>
            </a:xfrm>
            <a:prstGeom prst="rect">
              <a:avLst/>
            </a:prstGeom>
            <a:noFill/>
            <a:ln w="9525">
              <a:noFill/>
              <a:miter lim="800000"/>
              <a:headEnd/>
              <a:tailEnd/>
            </a:ln>
          </p:spPr>
          <p:txBody>
            <a:bodyPr wrap="none" lIns="0" tIns="0" rIns="0" bIns="0">
              <a:spAutoFit/>
            </a:bodyPr>
            <a:lstStyle/>
            <a:p>
              <a:r>
                <a:rPr lang="en-US" sz="1200" b="1">
                  <a:solidFill>
                    <a:srgbClr val="000000"/>
                  </a:solidFill>
                </a:rPr>
                <a:t>Year 5</a:t>
              </a:r>
              <a:endParaRPr lang="en-US"/>
            </a:p>
          </p:txBody>
        </p:sp>
        <p:sp>
          <p:nvSpPr>
            <p:cNvPr id="1632300" name="Rectangle 44"/>
            <p:cNvSpPr>
              <a:spLocks noChangeArrowheads="1"/>
            </p:cNvSpPr>
            <p:nvPr/>
          </p:nvSpPr>
          <p:spPr bwMode="auto">
            <a:xfrm>
              <a:off x="4222" y="2071"/>
              <a:ext cx="419" cy="132"/>
            </a:xfrm>
            <a:prstGeom prst="rect">
              <a:avLst/>
            </a:prstGeom>
            <a:noFill/>
            <a:ln w="9525">
              <a:noFill/>
              <a:miter lim="800000"/>
              <a:headEnd/>
              <a:tailEnd/>
            </a:ln>
          </p:spPr>
          <p:txBody>
            <a:bodyPr wrap="none" lIns="0" tIns="0" rIns="0" bIns="0">
              <a:spAutoFit/>
            </a:bodyPr>
            <a:lstStyle/>
            <a:p>
              <a:r>
                <a:rPr lang="en-US" sz="1200" b="1">
                  <a:solidFill>
                    <a:srgbClr val="000000"/>
                  </a:solidFill>
                </a:rPr>
                <a:t>Year N</a:t>
              </a:r>
              <a:endParaRPr lang="en-US"/>
            </a:p>
          </p:txBody>
        </p:sp>
        <p:sp>
          <p:nvSpPr>
            <p:cNvPr id="1632301" name="Line 45"/>
            <p:cNvSpPr>
              <a:spLocks noChangeShapeType="1"/>
            </p:cNvSpPr>
            <p:nvPr/>
          </p:nvSpPr>
          <p:spPr bwMode="auto">
            <a:xfrm>
              <a:off x="778" y="1457"/>
              <a:ext cx="142" cy="0"/>
            </a:xfrm>
            <a:prstGeom prst="line">
              <a:avLst/>
            </a:prstGeom>
            <a:noFill/>
            <a:ln w="25400">
              <a:solidFill>
                <a:srgbClr val="99CCFF"/>
              </a:solidFill>
              <a:round/>
              <a:headEnd/>
              <a:tailEnd/>
            </a:ln>
          </p:spPr>
          <p:txBody>
            <a:bodyPr/>
            <a:lstStyle/>
            <a:p>
              <a:endParaRPr lang="en-US"/>
            </a:p>
          </p:txBody>
        </p:sp>
        <p:sp>
          <p:nvSpPr>
            <p:cNvPr id="1632302" name="Rectangle 46"/>
            <p:cNvSpPr>
              <a:spLocks noChangeArrowheads="1"/>
            </p:cNvSpPr>
            <p:nvPr/>
          </p:nvSpPr>
          <p:spPr bwMode="auto">
            <a:xfrm>
              <a:off x="941" y="1417"/>
              <a:ext cx="539" cy="92"/>
            </a:xfrm>
            <a:prstGeom prst="rect">
              <a:avLst/>
            </a:prstGeom>
            <a:noFill/>
            <a:ln w="9525">
              <a:noFill/>
              <a:miter lim="800000"/>
              <a:headEnd/>
              <a:tailEnd/>
            </a:ln>
          </p:spPr>
          <p:txBody>
            <a:bodyPr wrap="none" lIns="0" tIns="0" rIns="0" bIns="0">
              <a:spAutoFit/>
            </a:bodyPr>
            <a:lstStyle/>
            <a:p>
              <a:r>
                <a:rPr lang="en-US" sz="900" b="1">
                  <a:solidFill>
                    <a:srgbClr val="000000"/>
                  </a:solidFill>
                </a:rPr>
                <a:t>Value-Based</a:t>
              </a:r>
              <a:endParaRPr lang="en-US"/>
            </a:p>
          </p:txBody>
        </p:sp>
        <p:sp>
          <p:nvSpPr>
            <p:cNvPr id="1632303" name="Line 47"/>
            <p:cNvSpPr>
              <a:spLocks noChangeShapeType="1"/>
            </p:cNvSpPr>
            <p:nvPr/>
          </p:nvSpPr>
          <p:spPr bwMode="auto">
            <a:xfrm>
              <a:off x="778" y="1768"/>
              <a:ext cx="142" cy="0"/>
            </a:xfrm>
            <a:prstGeom prst="line">
              <a:avLst/>
            </a:prstGeom>
            <a:noFill/>
            <a:ln w="25400">
              <a:solidFill>
                <a:srgbClr val="000080"/>
              </a:solidFill>
              <a:round/>
              <a:headEnd/>
              <a:tailEnd/>
            </a:ln>
          </p:spPr>
          <p:txBody>
            <a:bodyPr/>
            <a:lstStyle/>
            <a:p>
              <a:endParaRPr lang="en-US"/>
            </a:p>
          </p:txBody>
        </p:sp>
        <p:sp>
          <p:nvSpPr>
            <p:cNvPr id="1632304" name="Rectangle 48"/>
            <p:cNvSpPr>
              <a:spLocks noChangeArrowheads="1"/>
            </p:cNvSpPr>
            <p:nvPr/>
          </p:nvSpPr>
          <p:spPr bwMode="auto">
            <a:xfrm>
              <a:off x="941" y="1729"/>
              <a:ext cx="659" cy="92"/>
            </a:xfrm>
            <a:prstGeom prst="rect">
              <a:avLst/>
            </a:prstGeom>
            <a:noFill/>
            <a:ln w="9525">
              <a:noFill/>
              <a:miter lim="800000"/>
              <a:headEnd/>
              <a:tailEnd/>
            </a:ln>
          </p:spPr>
          <p:txBody>
            <a:bodyPr wrap="none" lIns="0" tIns="0" rIns="0" bIns="0">
              <a:spAutoFit/>
            </a:bodyPr>
            <a:lstStyle/>
            <a:p>
              <a:r>
                <a:rPr lang="en-US" sz="900" b="1">
                  <a:solidFill>
                    <a:srgbClr val="000000"/>
                  </a:solidFill>
                </a:rPr>
                <a:t>Quantity-Based</a:t>
              </a:r>
              <a:endParaRPr lang="en-US"/>
            </a:p>
          </p:txBody>
        </p:sp>
      </p:grpSp>
      <p:sp>
        <p:nvSpPr>
          <p:cNvPr id="1632305" name="Text Box 49"/>
          <p:cNvSpPr txBox="1">
            <a:spLocks noChangeArrowheads="1"/>
          </p:cNvSpPr>
          <p:nvPr/>
        </p:nvSpPr>
        <p:spPr bwMode="auto">
          <a:xfrm>
            <a:off x="228600" y="6477000"/>
            <a:ext cx="798513" cy="182563"/>
          </a:xfrm>
          <a:prstGeom prst="rect">
            <a:avLst/>
          </a:prstGeom>
          <a:noFill/>
          <a:ln w="12700" algn="ctr">
            <a:noFill/>
            <a:miter lim="800000"/>
            <a:headEnd/>
            <a:tailEnd/>
          </a:ln>
          <a:effectLst/>
        </p:spPr>
        <p:txBody>
          <a:bodyPr wrap="none" lIns="92075" tIns="0" rIns="92075" bIns="0">
            <a:spAutoFit/>
          </a:bodyPr>
          <a:lstStyle/>
          <a:p>
            <a:r>
              <a:rPr lang="en-US" sz="1200"/>
              <a:t>D3L1_p8</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2098" name="Rectangle 2"/>
          <p:cNvSpPr>
            <a:spLocks noGrp="1" noChangeArrowheads="1"/>
          </p:cNvSpPr>
          <p:nvPr>
            <p:ph type="title"/>
          </p:nvPr>
        </p:nvSpPr>
        <p:spPr bwMode="auto">
          <a:xfrm>
            <a:off x="1209675" y="228600"/>
            <a:ext cx="6705600" cy="1098550"/>
          </a:xfrm>
          <a:noFill/>
          <a:ln w="76200" cap="flat" cmpd="tri" algn="ctr">
            <a:miter lim="800000"/>
            <a:headEnd/>
            <a:tailEnd/>
          </a:ln>
        </p:spPr>
        <p:txBody>
          <a:bodyPr vert="horz" wrap="square" lIns="92075" tIns="0" rIns="92075" bIns="0" numCol="1" anchor="t" anchorCtr="0" compatLnSpc="1">
            <a:prstTxWarp prst="textNoShape">
              <a:avLst/>
            </a:prstTxWarp>
            <a:spAutoFit/>
          </a:bodyPr>
          <a:lstStyle/>
          <a:p>
            <a:pPr>
              <a:buClr>
                <a:schemeClr val="tx1"/>
              </a:buClr>
            </a:pPr>
            <a:r>
              <a:rPr lang="en-US" sz="3600"/>
              <a:t>Cost Assignments and Allocations</a:t>
            </a:r>
          </a:p>
        </p:txBody>
      </p:sp>
      <p:graphicFrame>
        <p:nvGraphicFramePr>
          <p:cNvPr id="1412107" name="Group 11"/>
          <p:cNvGraphicFramePr>
            <a:graphicFrameLocks noGrp="1"/>
          </p:cNvGraphicFramePr>
          <p:nvPr>
            <p:ph idx="1"/>
          </p:nvPr>
        </p:nvGraphicFramePr>
        <p:xfrm>
          <a:off x="180975" y="1423988"/>
          <a:ext cx="8763000" cy="5212080"/>
        </p:xfrm>
        <a:graphic>
          <a:graphicData uri="http://schemas.openxmlformats.org/drawingml/2006/table">
            <a:tbl>
              <a:tblPr/>
              <a:tblGrid>
                <a:gridCol w="4381500"/>
                <a:gridCol w="4381500"/>
              </a:tblGrid>
              <a:tr h="4800600">
                <a:tc>
                  <a:txBody>
                    <a:bodyPr/>
                    <a:lstStyle/>
                    <a:p>
                      <a:pPr marL="228600" marR="0" lvl="0" indent="-228600" algn="l" defTabSz="914400" rtl="0" eaLnBrk="1" fontAlgn="base" latinLnBrk="0" hangingPunct="1">
                        <a:lnSpc>
                          <a:spcPct val="100000"/>
                        </a:lnSpc>
                        <a:spcBef>
                          <a:spcPct val="20000"/>
                        </a:spcBef>
                        <a:spcAft>
                          <a:spcPct val="0"/>
                        </a:spcAft>
                        <a:buClrTx/>
                        <a:buSzTx/>
                        <a:buFontTx/>
                        <a:buNone/>
                        <a:tabLst/>
                      </a:pPr>
                      <a:r>
                        <a:rPr kumimoji="0" lang="en-US" sz="2000" b="0" i="0" u="sng" strike="noStrike" cap="none" normalizeH="0" baseline="0" smtClean="0">
                          <a:ln>
                            <a:noFill/>
                          </a:ln>
                          <a:solidFill>
                            <a:schemeClr val="tx1"/>
                          </a:solidFill>
                          <a:effectLst/>
                          <a:latin typeface="Arial" charset="0"/>
                        </a:rPr>
                        <a:t>Today</a:t>
                      </a:r>
                      <a:r>
                        <a:rPr kumimoji="0" lang="en-US" sz="2000" b="0" i="0" u="none" strike="noStrike" cap="none" normalizeH="0" baseline="0" smtClean="0">
                          <a:ln>
                            <a:noFill/>
                          </a:ln>
                          <a:solidFill>
                            <a:schemeClr val="tx1"/>
                          </a:solidFill>
                          <a:effectLst/>
                          <a:latin typeface="Arial" charset="0"/>
                        </a:rPr>
                        <a:t>:</a:t>
                      </a:r>
                    </a:p>
                    <a:p>
                      <a:pPr marL="228600" marR="0" lvl="0" indent="-228600" algn="l" defTabSz="914400" rtl="0" eaLnBrk="1" fontAlgn="base" latinLnBrk="0" hangingPunct="1">
                        <a:lnSpc>
                          <a:spcPct val="100000"/>
                        </a:lnSpc>
                        <a:spcBef>
                          <a:spcPct val="20000"/>
                        </a:spcBef>
                        <a:spcAft>
                          <a:spcPct val="0"/>
                        </a:spcAft>
                        <a:buClrTx/>
                        <a:buSzTx/>
                        <a:buFont typeface="Wingdings" pitchFamily="2" charset="2"/>
                        <a:buChar char="ü"/>
                        <a:tabLst/>
                      </a:pPr>
                      <a:r>
                        <a:rPr kumimoji="0" lang="en-US" sz="2000" b="0" i="0" u="none" strike="noStrike" cap="none" normalizeH="0" baseline="0" smtClean="0">
                          <a:ln>
                            <a:noFill/>
                          </a:ln>
                          <a:solidFill>
                            <a:schemeClr val="tx1"/>
                          </a:solidFill>
                          <a:effectLst/>
                          <a:latin typeface="Arial" charset="0"/>
                        </a:rPr>
                        <a:t>Not All Cost Allocated</a:t>
                      </a:r>
                    </a:p>
                    <a:p>
                      <a:pPr marL="228600" marR="0" lvl="0" indent="-228600" algn="l" defTabSz="914400" rtl="0" eaLnBrk="1" fontAlgn="base" latinLnBrk="0" hangingPunct="1">
                        <a:lnSpc>
                          <a:spcPct val="100000"/>
                        </a:lnSpc>
                        <a:spcBef>
                          <a:spcPct val="20000"/>
                        </a:spcBef>
                        <a:spcAft>
                          <a:spcPct val="0"/>
                        </a:spcAft>
                        <a:buClrTx/>
                        <a:buSzTx/>
                        <a:buFont typeface="Wingdings" pitchFamily="2" charset="2"/>
                        <a:buChar char="ü"/>
                        <a:tabLst/>
                      </a:pPr>
                      <a:r>
                        <a:rPr kumimoji="0" lang="en-US" sz="2000" b="0" i="0" u="none" strike="noStrike" cap="none" normalizeH="0" baseline="0" smtClean="0">
                          <a:ln>
                            <a:noFill/>
                          </a:ln>
                          <a:solidFill>
                            <a:schemeClr val="tx1"/>
                          </a:solidFill>
                          <a:effectLst/>
                          <a:latin typeface="Arial" charset="0"/>
                        </a:rPr>
                        <a:t>Focused on Direct Obligation by Appropriation</a:t>
                      </a:r>
                    </a:p>
                    <a:p>
                      <a:pPr marL="228600" marR="0" lvl="0" indent="-228600" algn="l" defTabSz="914400" rtl="0" eaLnBrk="1" fontAlgn="base" latinLnBrk="0" hangingPunct="1">
                        <a:lnSpc>
                          <a:spcPct val="100000"/>
                        </a:lnSpc>
                        <a:spcBef>
                          <a:spcPct val="20000"/>
                        </a:spcBef>
                        <a:spcAft>
                          <a:spcPct val="0"/>
                        </a:spcAft>
                        <a:buClrTx/>
                        <a:buSzTx/>
                        <a:buFont typeface="Wingdings" pitchFamily="2" charset="2"/>
                        <a:buChar char="ü"/>
                        <a:tabLst/>
                      </a:pPr>
                      <a:r>
                        <a:rPr kumimoji="0" lang="en-US" sz="2000" b="0" i="0" u="none" strike="noStrike" cap="none" normalizeH="0" baseline="0" smtClean="0">
                          <a:ln>
                            <a:noFill/>
                          </a:ln>
                          <a:solidFill>
                            <a:schemeClr val="tx1"/>
                          </a:solidFill>
                          <a:effectLst/>
                          <a:latin typeface="Arial" charset="0"/>
                        </a:rPr>
                        <a:t>Assigned / Mapped to High Level Programs (e.g. MDEP)</a:t>
                      </a:r>
                    </a:p>
                    <a:p>
                      <a:pPr marL="228600" marR="0" lvl="0" indent="-228600" algn="l" defTabSz="914400" rtl="0" eaLnBrk="1" fontAlgn="base" latinLnBrk="0" hangingPunct="1">
                        <a:lnSpc>
                          <a:spcPct val="100000"/>
                        </a:lnSpc>
                        <a:spcBef>
                          <a:spcPct val="20000"/>
                        </a:spcBef>
                        <a:spcAft>
                          <a:spcPct val="0"/>
                        </a:spcAft>
                        <a:buClrTx/>
                        <a:buSzTx/>
                        <a:buFont typeface="Wingdings" pitchFamily="2" charset="2"/>
                        <a:buChar char="ü"/>
                        <a:tabLst/>
                      </a:pPr>
                      <a:r>
                        <a:rPr kumimoji="0" lang="en-US" sz="2000" b="0" i="0" u="none" strike="noStrike" cap="none" normalizeH="0" baseline="0" smtClean="0">
                          <a:ln>
                            <a:noFill/>
                          </a:ln>
                          <a:solidFill>
                            <a:schemeClr val="tx1"/>
                          </a:solidFill>
                          <a:effectLst/>
                          <a:latin typeface="Arial" charset="0"/>
                        </a:rPr>
                        <a:t>Allocation Done Differently by Organization</a:t>
                      </a:r>
                    </a:p>
                    <a:p>
                      <a:pPr marL="228600" marR="0" lvl="0" indent="-228600" algn="l" defTabSz="914400" rtl="0" eaLnBrk="1" fontAlgn="base" latinLnBrk="0" hangingPunct="1">
                        <a:lnSpc>
                          <a:spcPct val="100000"/>
                        </a:lnSpc>
                        <a:spcBef>
                          <a:spcPct val="20000"/>
                        </a:spcBef>
                        <a:spcAft>
                          <a:spcPct val="0"/>
                        </a:spcAft>
                        <a:buClrTx/>
                        <a:buSzTx/>
                        <a:buFont typeface="Wingdings" pitchFamily="2" charset="2"/>
                        <a:buNone/>
                        <a:tabLst/>
                      </a:pPr>
                      <a:endParaRPr kumimoji="0" lang="en-US" sz="2000" b="0" i="0" u="none" strike="noStrike" cap="none" normalizeH="0" baseline="0" smtClean="0">
                        <a:ln>
                          <a:noFill/>
                        </a:ln>
                        <a:solidFill>
                          <a:schemeClr val="tx1"/>
                        </a:solidFill>
                        <a:effectLst/>
                        <a:latin typeface="Arial" charset="0"/>
                      </a:endParaRPr>
                    </a:p>
                    <a:p>
                      <a:pPr marL="228600" marR="0" lvl="0" indent="-228600" algn="l" defTabSz="914400" rtl="0" eaLnBrk="1" fontAlgn="base" latinLnBrk="0" hangingPunct="1">
                        <a:lnSpc>
                          <a:spcPct val="100000"/>
                        </a:lnSpc>
                        <a:spcBef>
                          <a:spcPct val="20000"/>
                        </a:spcBef>
                        <a:spcAft>
                          <a:spcPct val="0"/>
                        </a:spcAft>
                        <a:buClrTx/>
                        <a:buSzTx/>
                        <a:buFontTx/>
                        <a:buChar char="•"/>
                        <a:tabLst/>
                      </a:pPr>
                      <a:r>
                        <a:rPr kumimoji="0" lang="en-US" sz="2000" b="0" i="0" u="none" strike="noStrike" cap="none" normalizeH="0" baseline="0" smtClean="0">
                          <a:ln>
                            <a:noFill/>
                          </a:ln>
                          <a:solidFill>
                            <a:schemeClr val="accent2"/>
                          </a:solidFill>
                          <a:effectLst/>
                          <a:latin typeface="Arial" charset="0"/>
                        </a:rPr>
                        <a:t>Inconsistent Army Reporting</a:t>
                      </a:r>
                    </a:p>
                    <a:p>
                      <a:pPr marL="228600" marR="0" lvl="0" indent="-228600" algn="l" defTabSz="914400" rtl="0" eaLnBrk="1" fontAlgn="base" latinLnBrk="0" hangingPunct="1">
                        <a:lnSpc>
                          <a:spcPct val="100000"/>
                        </a:lnSpc>
                        <a:spcBef>
                          <a:spcPct val="20000"/>
                        </a:spcBef>
                        <a:spcAft>
                          <a:spcPct val="0"/>
                        </a:spcAft>
                        <a:buClrTx/>
                        <a:buSzTx/>
                        <a:buFontTx/>
                        <a:buChar char="•"/>
                        <a:tabLst/>
                      </a:pPr>
                      <a:r>
                        <a:rPr kumimoji="0" lang="en-US" sz="2000" b="0" i="0" u="none" strike="noStrike" cap="none" normalizeH="0" baseline="0" smtClean="0">
                          <a:ln>
                            <a:noFill/>
                          </a:ln>
                          <a:solidFill>
                            <a:schemeClr val="accent2"/>
                          </a:solidFill>
                          <a:effectLst/>
                          <a:latin typeface="Arial" charset="0"/>
                        </a:rPr>
                        <a:t>Not Full Cost</a:t>
                      </a:r>
                    </a:p>
                    <a:p>
                      <a:pPr marL="228600" marR="0" lvl="0" indent="-228600" algn="l" defTabSz="914400" rtl="0" eaLnBrk="1" fontAlgn="base" latinLnBrk="0" hangingPunct="1">
                        <a:lnSpc>
                          <a:spcPct val="100000"/>
                        </a:lnSpc>
                        <a:spcBef>
                          <a:spcPct val="20000"/>
                        </a:spcBef>
                        <a:spcAft>
                          <a:spcPct val="0"/>
                        </a:spcAft>
                        <a:buClrTx/>
                        <a:buSzTx/>
                        <a:buFontTx/>
                        <a:buChar char="•"/>
                        <a:tabLst/>
                      </a:pPr>
                      <a:r>
                        <a:rPr kumimoji="0" lang="en-US" sz="2000" b="0" i="0" u="none" strike="noStrike" cap="none" normalizeH="0" baseline="0" smtClean="0">
                          <a:ln>
                            <a:noFill/>
                          </a:ln>
                          <a:solidFill>
                            <a:schemeClr val="accent2"/>
                          </a:solidFill>
                          <a:effectLst/>
                          <a:latin typeface="Arial" charset="0"/>
                        </a:rPr>
                        <a:t>Financial Focus to Meet Budget Execution Reports</a:t>
                      </a:r>
                    </a:p>
                    <a:p>
                      <a:pPr marL="228600" marR="0" lvl="0" indent="-228600" algn="l" defTabSz="914400" rtl="0" eaLnBrk="1" fontAlgn="base" latinLnBrk="0" hangingPunct="1">
                        <a:lnSpc>
                          <a:spcPct val="100000"/>
                        </a:lnSpc>
                        <a:spcBef>
                          <a:spcPct val="20000"/>
                        </a:spcBef>
                        <a:spcAft>
                          <a:spcPct val="0"/>
                        </a:spcAft>
                        <a:buClrTx/>
                        <a:buSzTx/>
                        <a:buFontTx/>
                        <a:buChar char="•"/>
                        <a:tabLst/>
                      </a:pPr>
                      <a:r>
                        <a:rPr kumimoji="0" lang="en-US" sz="2000" b="0" i="0" u="none" strike="noStrike" cap="none" normalizeH="0" baseline="0" smtClean="0">
                          <a:ln>
                            <a:noFill/>
                          </a:ln>
                          <a:solidFill>
                            <a:schemeClr val="accent2"/>
                          </a:solidFill>
                          <a:effectLst/>
                          <a:latin typeface="Arial" charset="0"/>
                        </a:rPr>
                        <a:t>Not linked to Output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l" defTabSz="914400" rtl="0" eaLnBrk="1" fontAlgn="base" latinLnBrk="0" hangingPunct="1">
                        <a:lnSpc>
                          <a:spcPct val="100000"/>
                        </a:lnSpc>
                        <a:spcBef>
                          <a:spcPct val="20000"/>
                        </a:spcBef>
                        <a:spcAft>
                          <a:spcPct val="0"/>
                        </a:spcAft>
                        <a:buClrTx/>
                        <a:buSzTx/>
                        <a:buFontTx/>
                        <a:buNone/>
                        <a:tabLst/>
                      </a:pPr>
                      <a:r>
                        <a:rPr kumimoji="0" lang="en-US" sz="2000" b="0" i="0" u="sng" strike="noStrike" cap="none" normalizeH="0" baseline="0" smtClean="0">
                          <a:ln>
                            <a:noFill/>
                          </a:ln>
                          <a:solidFill>
                            <a:schemeClr val="tx1"/>
                          </a:solidFill>
                          <a:effectLst/>
                          <a:latin typeface="Arial" charset="0"/>
                        </a:rPr>
                        <a:t>Tomorrow (GFEBS)</a:t>
                      </a:r>
                      <a:r>
                        <a:rPr kumimoji="0" lang="en-US" sz="2000" b="0" i="0" u="none" strike="noStrike" cap="none" normalizeH="0" baseline="0" smtClean="0">
                          <a:ln>
                            <a:noFill/>
                          </a:ln>
                          <a:solidFill>
                            <a:schemeClr val="tx1"/>
                          </a:solidFill>
                          <a:effectLst/>
                          <a:latin typeface="Arial" charset="0"/>
                        </a:rPr>
                        <a:t>:</a:t>
                      </a:r>
                    </a:p>
                    <a:p>
                      <a:pPr marL="228600" marR="0" lvl="0" indent="-228600" algn="l" defTabSz="914400" rtl="0" eaLnBrk="1" fontAlgn="base" latinLnBrk="0" hangingPunct="1">
                        <a:lnSpc>
                          <a:spcPct val="100000"/>
                        </a:lnSpc>
                        <a:spcBef>
                          <a:spcPct val="20000"/>
                        </a:spcBef>
                        <a:spcAft>
                          <a:spcPct val="0"/>
                        </a:spcAft>
                        <a:buClrTx/>
                        <a:buSzTx/>
                        <a:buFont typeface="Wingdings" pitchFamily="2" charset="2"/>
                        <a:buChar char="ü"/>
                        <a:tabLst/>
                      </a:pPr>
                      <a:r>
                        <a:rPr kumimoji="0" lang="en-US" sz="2000" b="0" i="0" u="none" strike="noStrike" cap="none" normalizeH="0" baseline="0" smtClean="0">
                          <a:ln>
                            <a:noFill/>
                          </a:ln>
                          <a:solidFill>
                            <a:schemeClr val="tx1"/>
                          </a:solidFill>
                          <a:effectLst/>
                          <a:latin typeface="Arial" charset="0"/>
                        </a:rPr>
                        <a:t>Standardized Process</a:t>
                      </a:r>
                    </a:p>
                    <a:p>
                      <a:pPr marL="228600" marR="0" lvl="0" indent="-228600" algn="l" defTabSz="914400" rtl="0" eaLnBrk="1" fontAlgn="base" latinLnBrk="0" hangingPunct="1">
                        <a:lnSpc>
                          <a:spcPct val="100000"/>
                        </a:lnSpc>
                        <a:spcBef>
                          <a:spcPct val="20000"/>
                        </a:spcBef>
                        <a:spcAft>
                          <a:spcPct val="0"/>
                        </a:spcAft>
                        <a:buClrTx/>
                        <a:buSzTx/>
                        <a:buFont typeface="Wingdings" pitchFamily="2" charset="2"/>
                        <a:buChar char="ü"/>
                        <a:tabLst/>
                      </a:pPr>
                      <a:r>
                        <a:rPr kumimoji="0" lang="en-US" sz="2000" b="0" i="0" u="none" strike="noStrike" cap="none" normalizeH="0" baseline="0" smtClean="0">
                          <a:ln>
                            <a:noFill/>
                          </a:ln>
                          <a:solidFill>
                            <a:schemeClr val="tx1"/>
                          </a:solidFill>
                          <a:effectLst/>
                          <a:latin typeface="Arial" charset="0"/>
                        </a:rPr>
                        <a:t>Will Use Acceptable Cost Assignment/ Allocation Practices</a:t>
                      </a:r>
                    </a:p>
                    <a:p>
                      <a:pPr marL="228600" marR="0" lvl="0" indent="-228600" algn="l" defTabSz="914400" rtl="0" eaLnBrk="1" fontAlgn="base" latinLnBrk="0" hangingPunct="1">
                        <a:lnSpc>
                          <a:spcPct val="100000"/>
                        </a:lnSpc>
                        <a:spcBef>
                          <a:spcPct val="20000"/>
                        </a:spcBef>
                        <a:spcAft>
                          <a:spcPct val="0"/>
                        </a:spcAft>
                        <a:buClrTx/>
                        <a:buSzTx/>
                        <a:buFont typeface="Wingdings" pitchFamily="2" charset="2"/>
                        <a:buChar char="ü"/>
                        <a:tabLst/>
                      </a:pPr>
                      <a:r>
                        <a:rPr kumimoji="0" lang="en-US" sz="2000" b="0" i="0" u="none" strike="noStrike" cap="none" normalizeH="0" baseline="0" smtClean="0">
                          <a:ln>
                            <a:noFill/>
                          </a:ln>
                          <a:solidFill>
                            <a:schemeClr val="tx1"/>
                          </a:solidFill>
                          <a:effectLst/>
                          <a:latin typeface="Arial" charset="0"/>
                        </a:rPr>
                        <a:t>Will Provide Capability for Multiple Cost Assignments/Allocations</a:t>
                      </a:r>
                    </a:p>
                    <a:p>
                      <a:pPr marL="228600" marR="0" lvl="0" indent="-228600" algn="l" defTabSz="914400" rtl="0" eaLnBrk="1" fontAlgn="base" latinLnBrk="0" hangingPunct="1">
                        <a:lnSpc>
                          <a:spcPct val="100000"/>
                        </a:lnSpc>
                        <a:spcBef>
                          <a:spcPct val="20000"/>
                        </a:spcBef>
                        <a:spcAft>
                          <a:spcPct val="0"/>
                        </a:spcAft>
                        <a:buClrTx/>
                        <a:buSzTx/>
                        <a:buFont typeface="Wingdings" pitchFamily="2" charset="2"/>
                        <a:buChar char="ü"/>
                        <a:tabLst/>
                      </a:pPr>
                      <a:r>
                        <a:rPr kumimoji="0" lang="en-US" sz="2000" b="0" i="0" u="none" strike="noStrike" cap="none" normalizeH="0" baseline="0" smtClean="0">
                          <a:ln>
                            <a:noFill/>
                          </a:ln>
                          <a:solidFill>
                            <a:schemeClr val="tx1"/>
                          </a:solidFill>
                          <a:effectLst/>
                          <a:latin typeface="Arial" charset="0"/>
                        </a:rPr>
                        <a:t>Allocations Only where Direct Assignments not Used</a:t>
                      </a:r>
                    </a:p>
                    <a:p>
                      <a:pPr marL="228600" marR="0" lvl="0" indent="-228600" algn="l" defTabSz="914400" rtl="0" eaLnBrk="1" fontAlgn="base" latinLnBrk="0" hangingPunct="1">
                        <a:lnSpc>
                          <a:spcPct val="100000"/>
                        </a:lnSpc>
                        <a:spcBef>
                          <a:spcPct val="20000"/>
                        </a:spcBef>
                        <a:spcAft>
                          <a:spcPct val="0"/>
                        </a:spcAft>
                        <a:buClrTx/>
                        <a:buSzTx/>
                        <a:buFont typeface="Wingdings" pitchFamily="2" charset="2"/>
                        <a:buNone/>
                        <a:tabLst/>
                      </a:pPr>
                      <a:endParaRPr kumimoji="0" lang="en-US" sz="2000" b="0" i="0" u="none" strike="noStrike" cap="none" normalizeH="0" baseline="0" smtClean="0">
                        <a:ln>
                          <a:noFill/>
                        </a:ln>
                        <a:solidFill>
                          <a:schemeClr val="tx1"/>
                        </a:solidFill>
                        <a:effectLst/>
                        <a:latin typeface="Arial" charset="0"/>
                      </a:endParaRPr>
                    </a:p>
                    <a:p>
                      <a:pPr marL="228600" marR="0" lvl="0" indent="-228600" algn="l" defTabSz="914400" rtl="0" eaLnBrk="1" fontAlgn="base" latinLnBrk="0" hangingPunct="1">
                        <a:lnSpc>
                          <a:spcPct val="100000"/>
                        </a:lnSpc>
                        <a:spcBef>
                          <a:spcPct val="20000"/>
                        </a:spcBef>
                        <a:spcAft>
                          <a:spcPct val="0"/>
                        </a:spcAft>
                        <a:buClrTx/>
                        <a:buSzTx/>
                        <a:buFontTx/>
                        <a:buChar char="•"/>
                        <a:tabLst/>
                      </a:pPr>
                      <a:r>
                        <a:rPr kumimoji="0" lang="en-US" sz="2000" b="0" i="0" u="none" strike="noStrike" cap="none" normalizeH="0" baseline="0" smtClean="0">
                          <a:ln>
                            <a:noFill/>
                          </a:ln>
                          <a:solidFill>
                            <a:schemeClr val="accent2"/>
                          </a:solidFill>
                          <a:effectLst/>
                          <a:latin typeface="Arial" charset="0"/>
                        </a:rPr>
                        <a:t>Required for Full Cost Accuracy</a:t>
                      </a:r>
                    </a:p>
                    <a:p>
                      <a:pPr marL="228600" marR="0" lvl="0" indent="-228600" algn="l" defTabSz="914400" rtl="0" eaLnBrk="1" fontAlgn="base" latinLnBrk="0" hangingPunct="1">
                        <a:lnSpc>
                          <a:spcPct val="100000"/>
                        </a:lnSpc>
                        <a:spcBef>
                          <a:spcPct val="20000"/>
                        </a:spcBef>
                        <a:spcAft>
                          <a:spcPct val="0"/>
                        </a:spcAft>
                        <a:buClrTx/>
                        <a:buSzTx/>
                        <a:buFontTx/>
                        <a:buChar char="•"/>
                        <a:tabLst/>
                      </a:pPr>
                      <a:r>
                        <a:rPr kumimoji="0" lang="en-US" sz="2000" b="0" i="0" u="none" strike="noStrike" cap="none" normalizeH="0" baseline="0" smtClean="0">
                          <a:ln>
                            <a:noFill/>
                          </a:ln>
                          <a:solidFill>
                            <a:schemeClr val="accent2"/>
                          </a:solidFill>
                          <a:effectLst/>
                          <a:latin typeface="Arial" charset="0"/>
                        </a:rPr>
                        <a:t>More Accurately Defines Overhead &amp; Indirect Cost</a:t>
                      </a:r>
                    </a:p>
                    <a:p>
                      <a:pPr marL="228600" marR="0" lvl="0" indent="-228600" algn="l" defTabSz="914400" rtl="0" eaLnBrk="1" fontAlgn="base" latinLnBrk="0" hangingPunct="1">
                        <a:lnSpc>
                          <a:spcPct val="100000"/>
                        </a:lnSpc>
                        <a:spcBef>
                          <a:spcPct val="20000"/>
                        </a:spcBef>
                        <a:spcAft>
                          <a:spcPct val="0"/>
                        </a:spcAft>
                        <a:buClrTx/>
                        <a:buSzTx/>
                        <a:buFontTx/>
                        <a:buChar char="•"/>
                        <a:tabLst/>
                      </a:pPr>
                      <a:r>
                        <a:rPr kumimoji="0" lang="en-US" sz="2000" b="0" i="0" u="none" strike="noStrike" cap="none" normalizeH="0" baseline="0" smtClean="0">
                          <a:ln>
                            <a:noFill/>
                          </a:ln>
                          <a:solidFill>
                            <a:schemeClr val="accent2"/>
                          </a:solidFill>
                          <a:effectLst/>
                          <a:latin typeface="Arial" charset="0"/>
                        </a:rPr>
                        <a:t>Maintains Budget Execution Capability  </a:t>
                      </a:r>
                    </a:p>
                    <a:p>
                      <a:pPr marL="228600" marR="0" lvl="0" indent="-228600" algn="l" defTabSz="914400" rtl="0" eaLnBrk="1" fontAlgn="base" latinLnBrk="0" hangingPunct="1">
                        <a:lnSpc>
                          <a:spcPct val="100000"/>
                        </a:lnSpc>
                        <a:spcBef>
                          <a:spcPct val="20000"/>
                        </a:spcBef>
                        <a:spcAft>
                          <a:spcPct val="0"/>
                        </a:spcAft>
                        <a:buClrTx/>
                        <a:buSzTx/>
                        <a:buFontTx/>
                        <a:buChar char="•"/>
                        <a:tabLst/>
                      </a:pPr>
                      <a:r>
                        <a:rPr kumimoji="0" lang="en-US" sz="2000" b="0" i="0" u="none" strike="noStrike" cap="none" normalizeH="0" baseline="0" smtClean="0">
                          <a:ln>
                            <a:noFill/>
                          </a:ln>
                          <a:solidFill>
                            <a:schemeClr val="accent2"/>
                          </a:solidFill>
                          <a:effectLst/>
                          <a:latin typeface="Arial" charset="0"/>
                        </a:rPr>
                        <a:t>Linked to Output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12108" name="Text Box 12"/>
          <p:cNvSpPr txBox="1">
            <a:spLocks noChangeArrowheads="1"/>
          </p:cNvSpPr>
          <p:nvPr/>
        </p:nvSpPr>
        <p:spPr bwMode="auto">
          <a:xfrm>
            <a:off x="228600" y="6675438"/>
            <a:ext cx="798513" cy="182562"/>
          </a:xfrm>
          <a:prstGeom prst="rect">
            <a:avLst/>
          </a:prstGeom>
          <a:noFill/>
          <a:ln w="12700" algn="ctr">
            <a:noFill/>
            <a:miter lim="800000"/>
            <a:headEnd/>
            <a:tailEnd/>
          </a:ln>
          <a:effectLst/>
        </p:spPr>
        <p:txBody>
          <a:bodyPr wrap="none" lIns="92075" tIns="0" rIns="92075" bIns="0">
            <a:spAutoFit/>
          </a:bodyPr>
          <a:lstStyle/>
          <a:p>
            <a:r>
              <a:rPr lang="en-US" sz="1200"/>
              <a:t>D3L1_p9</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MCOM Conference 2007">
  <a:themeElements>
    <a:clrScheme name="IMCOM Conference 200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MCOM Conference 2007">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92075" tIns="0" rIns="92075" bIns="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
            <a:schemeClr val="tx1"/>
          </a:buClr>
          <a:buSzTx/>
          <a:buFontTx/>
          <a:buNone/>
          <a:tabLst/>
          <a:defRPr kumimoji="0" lang="en-US"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92075" tIns="0" rIns="92075" bIns="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
            <a:schemeClr val="tx1"/>
          </a:buClr>
          <a:buSzTx/>
          <a:buFontTx/>
          <a:buNone/>
          <a:tabLst/>
          <a:defRPr kumimoji="0" lang="en-US" sz="3200" b="0" i="0" u="none" strike="noStrike" cap="none" normalizeH="0" baseline="0" smtClean="0">
            <a:ln>
              <a:noFill/>
            </a:ln>
            <a:solidFill>
              <a:schemeClr val="tx1"/>
            </a:solidFill>
            <a:effectLst/>
            <a:latin typeface="Arial" charset="0"/>
          </a:defRPr>
        </a:defPPr>
      </a:lstStyle>
    </a:lnDef>
  </a:objectDefaults>
  <a:extraClrSchemeLst>
    <a:extraClrScheme>
      <a:clrScheme name="IMCOM Conference 200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MCOM Conference 2007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MCOM Conference 2007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MCOM Conference 2007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MCOM Conference 2007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MCOM Conference 2007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MCOM Conference 2007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MCOM Conference 2007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MCOM Conference 2007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MCOM Conference 2007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MCOM Conference 2007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MCOM Conference 2007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7461</TotalTime>
  <Words>4808</Words>
  <Application>Microsoft Office PowerPoint</Application>
  <PresentationFormat>On-screen Show (4:3)</PresentationFormat>
  <Paragraphs>1136</Paragraphs>
  <Slides>61</Slides>
  <Notes>61</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IMCOM Conference 2007</vt:lpstr>
      <vt:lpstr>Training Agenda/Objectives</vt:lpstr>
      <vt:lpstr>Day 3 Objective &amp; Agenda</vt:lpstr>
      <vt:lpstr>Lesson 1: Cost Assignments Overview</vt:lpstr>
      <vt:lpstr>PowerPoint Presentation</vt:lpstr>
      <vt:lpstr>Cost Flow Overview</vt:lpstr>
      <vt:lpstr>Assignment vs. Allocation</vt:lpstr>
      <vt:lpstr>Assignment vs. Allocation</vt:lpstr>
      <vt:lpstr>PowerPoint Presentation</vt:lpstr>
      <vt:lpstr>Cost Assignments and Allocations</vt:lpstr>
      <vt:lpstr>What Assignments/Allocations Are Currently Performed?</vt:lpstr>
      <vt:lpstr>Cost Assignment/Allocation  Methods Supported by SAP</vt:lpstr>
      <vt:lpstr>Choosing Assignment /  Allocation Methods</vt:lpstr>
      <vt:lpstr>Lesson 1: Wrap-Up</vt:lpstr>
      <vt:lpstr>Questions</vt:lpstr>
      <vt:lpstr>Lesson 2: Direct Activity Allocation</vt:lpstr>
      <vt:lpstr>Direct Activity Allocations Definition</vt:lpstr>
      <vt:lpstr>Direct Activity Allocations Example</vt:lpstr>
      <vt:lpstr>Direct Activity Allocation  How Currently Used?</vt:lpstr>
      <vt:lpstr>Direct Activity Allocation  How Supported in GFEBS</vt:lpstr>
      <vt:lpstr>Lesson 2: Wrap-Up</vt:lpstr>
      <vt:lpstr>Questions:</vt:lpstr>
      <vt:lpstr>Lesson 3: Assessment Cycles</vt:lpstr>
      <vt:lpstr>What Are Cycles?</vt:lpstr>
      <vt:lpstr>PowerPoint Presentation</vt:lpstr>
      <vt:lpstr>PowerPoint Presentation</vt:lpstr>
      <vt:lpstr>Assessment Cycles</vt:lpstr>
      <vt:lpstr>Lesson 3: Wrap-Up</vt:lpstr>
      <vt:lpstr>Questions:</vt:lpstr>
      <vt:lpstr>Lesson 4: Indirect Activity Allocation, Target = Actual, and Templates</vt:lpstr>
      <vt:lpstr>Cost Assignment - Imputed</vt:lpstr>
      <vt:lpstr>Indirect Activity Allocation</vt:lpstr>
      <vt:lpstr>Indirect Activity Allocation</vt:lpstr>
      <vt:lpstr>Target = Actual</vt:lpstr>
      <vt:lpstr>Target = Actual</vt:lpstr>
      <vt:lpstr>PowerPoint Presentation</vt:lpstr>
      <vt:lpstr>PowerPoint Presentation</vt:lpstr>
      <vt:lpstr>PowerPoint Presentation</vt:lpstr>
      <vt:lpstr>PowerPoint Presentation</vt:lpstr>
      <vt:lpstr>Lesson 4: Wrap-Up</vt:lpstr>
      <vt:lpstr>Questions:</vt:lpstr>
      <vt:lpstr>Lesson 5: Overhead  Costing Sheet</vt:lpstr>
      <vt:lpstr>Overhead Costing Sheet</vt:lpstr>
      <vt:lpstr>Overhead Costing Sheet</vt:lpstr>
      <vt:lpstr>Costing Sheet Uses</vt:lpstr>
      <vt:lpstr>Lesson 5: Wrap-Up</vt:lpstr>
      <vt:lpstr>Questions:</vt:lpstr>
      <vt:lpstr>Lesson 6: Costing Allocation / Assignment Method Comparison </vt:lpstr>
      <vt:lpstr>How to Chose Which to Use?</vt:lpstr>
      <vt:lpstr>Choosing Assignment /  Allocation Methods</vt:lpstr>
      <vt:lpstr>PowerPoint Presentation</vt:lpstr>
      <vt:lpstr>Lesson 6: Wrap-Up</vt:lpstr>
      <vt:lpstr>Questions:</vt:lpstr>
      <vt:lpstr>Lesson 7: Standard vs. Actual &amp; Depreciation</vt:lpstr>
      <vt:lpstr>PowerPoint Presentation</vt:lpstr>
      <vt:lpstr>PowerPoint Presentation</vt:lpstr>
      <vt:lpstr>PowerPoint Presentation</vt:lpstr>
      <vt:lpstr>PowerPoint Presentation</vt:lpstr>
      <vt:lpstr>PowerPoint Presentation</vt:lpstr>
      <vt:lpstr>PowerPoint Presentation</vt:lpstr>
      <vt:lpstr>Lesson 7: Wrap-Up</vt:lpstr>
      <vt:lpstr>PowerPoint Presentation</vt:lpstr>
    </vt:vector>
  </TitlesOfParts>
  <Company>HQDA, US ARMY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USER</cp:lastModifiedBy>
  <cp:revision>394</cp:revision>
  <dcterms:created xsi:type="dcterms:W3CDTF">2007-10-12T17:25:43Z</dcterms:created>
  <dcterms:modified xsi:type="dcterms:W3CDTF">2013-07-17T23:11:27Z</dcterms:modified>
</cp:coreProperties>
</file>