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994" r:id="rId2"/>
    <p:sldId id="995" r:id="rId3"/>
    <p:sldId id="996" r:id="rId4"/>
    <p:sldId id="997" r:id="rId5"/>
    <p:sldId id="998" r:id="rId6"/>
    <p:sldId id="999" r:id="rId7"/>
    <p:sldId id="1100" r:id="rId8"/>
    <p:sldId id="1001" r:id="rId9"/>
    <p:sldId id="1002" r:id="rId10"/>
    <p:sldId id="1003" r:id="rId11"/>
    <p:sldId id="1113" r:id="rId12"/>
    <p:sldId id="1006" r:id="rId13"/>
    <p:sldId id="1007" r:id="rId14"/>
    <p:sldId id="1099" r:id="rId15"/>
    <p:sldId id="1009" r:id="rId16"/>
    <p:sldId id="1010" r:id="rId17"/>
    <p:sldId id="1013" r:id="rId18"/>
    <p:sldId id="1014" r:id="rId19"/>
    <p:sldId id="1015" r:id="rId20"/>
    <p:sldId id="1116" r:id="rId21"/>
    <p:sldId id="1117" r:id="rId22"/>
    <p:sldId id="1118" r:id="rId23"/>
    <p:sldId id="1119" r:id="rId24"/>
    <p:sldId id="1120" r:id="rId25"/>
    <p:sldId id="1121" r:id="rId26"/>
    <p:sldId id="1122" r:id="rId27"/>
    <p:sldId id="1123" r:id="rId28"/>
    <p:sldId id="1124" r:id="rId29"/>
    <p:sldId id="1125" r:id="rId30"/>
    <p:sldId id="1126" r:id="rId31"/>
    <p:sldId id="1127" r:id="rId32"/>
    <p:sldId id="1128" r:id="rId33"/>
    <p:sldId id="1129" r:id="rId34"/>
    <p:sldId id="1130" r:id="rId35"/>
    <p:sldId id="1131" r:id="rId36"/>
    <p:sldId id="1132" r:id="rId37"/>
    <p:sldId id="1133" r:id="rId38"/>
    <p:sldId id="1134" r:id="rId39"/>
    <p:sldId id="1135" r:id="rId40"/>
    <p:sldId id="1136" r:id="rId41"/>
    <p:sldId id="1137" r:id="rId42"/>
    <p:sldId id="1138" r:id="rId43"/>
    <p:sldId id="1139" r:id="rId44"/>
    <p:sldId id="1140" r:id="rId45"/>
    <p:sldId id="1141" r:id="rId46"/>
    <p:sldId id="1142" r:id="rId47"/>
    <p:sldId id="1143" r:id="rId48"/>
    <p:sldId id="1144" r:id="rId49"/>
    <p:sldId id="1145" r:id="rId50"/>
    <p:sldId id="1146" r:id="rId51"/>
    <p:sldId id="1147" r:id="rId52"/>
    <p:sldId id="1148" r:id="rId53"/>
    <p:sldId id="1151" r:id="rId54"/>
    <p:sldId id="1153" r:id="rId55"/>
    <p:sldId id="1154" r:id="rId56"/>
    <p:sldId id="1155" r:id="rId57"/>
    <p:sldId id="1156" r:id="rId58"/>
    <p:sldId id="1157" r:id="rId59"/>
    <p:sldId id="1158" r:id="rId60"/>
    <p:sldId id="1159" r:id="rId61"/>
    <p:sldId id="1160" r:id="rId62"/>
    <p:sldId id="1161" r:id="rId63"/>
    <p:sldId id="1162" r:id="rId64"/>
    <p:sldId id="1163" r:id="rId65"/>
    <p:sldId id="1164" r:id="rId66"/>
    <p:sldId id="1165" r:id="rId67"/>
    <p:sldId id="1166" r:id="rId68"/>
    <p:sldId id="1167" r:id="rId69"/>
    <p:sldId id="1168" r:id="rId70"/>
    <p:sldId id="1169" r:id="rId71"/>
    <p:sldId id="1170" r:id="rId72"/>
    <p:sldId id="1171" r:id="rId73"/>
    <p:sldId id="1172" r:id="rId74"/>
    <p:sldId id="1173" r:id="rId75"/>
    <p:sldId id="1174" r:id="rId76"/>
    <p:sldId id="1175" r:id="rId77"/>
    <p:sldId id="1176" r:id="rId78"/>
    <p:sldId id="1177" r:id="rId79"/>
    <p:sldId id="1179" r:id="rId80"/>
    <p:sldId id="1180" r:id="rId81"/>
    <p:sldId id="1181" r:id="rId82"/>
    <p:sldId id="1182" r:id="rId83"/>
    <p:sldId id="1183" r:id="rId84"/>
  </p:sldIdLst>
  <p:sldSz cx="9144000" cy="6858000" type="screen4x3"/>
  <p:notesSz cx="7315200" cy="9601200"/>
  <p:defaultTextStyle>
    <a:defPPr>
      <a:defRPr lang="en-US"/>
    </a:defPPr>
    <a:lvl1pPr algn="ctr" rtl="0" fontAlgn="base">
      <a:spcBef>
        <a:spcPct val="0"/>
      </a:spcBef>
      <a:spcAft>
        <a:spcPct val="0"/>
      </a:spcAft>
      <a:buClr>
        <a:schemeClr val="tx1"/>
      </a:buClr>
      <a:defRPr sz="3200" b="1" kern="1200">
        <a:solidFill>
          <a:schemeClr val="tx1"/>
        </a:solidFill>
        <a:latin typeface="Arial" charset="0"/>
        <a:ea typeface="+mn-ea"/>
        <a:cs typeface="+mn-cs"/>
      </a:defRPr>
    </a:lvl1pPr>
    <a:lvl2pPr marL="457200" algn="ctr" rtl="0" fontAlgn="base">
      <a:spcBef>
        <a:spcPct val="0"/>
      </a:spcBef>
      <a:spcAft>
        <a:spcPct val="0"/>
      </a:spcAft>
      <a:buClr>
        <a:schemeClr val="tx1"/>
      </a:buClr>
      <a:defRPr sz="3200" b="1" kern="1200">
        <a:solidFill>
          <a:schemeClr val="tx1"/>
        </a:solidFill>
        <a:latin typeface="Arial" charset="0"/>
        <a:ea typeface="+mn-ea"/>
        <a:cs typeface="+mn-cs"/>
      </a:defRPr>
    </a:lvl2pPr>
    <a:lvl3pPr marL="914400" algn="ctr" rtl="0" fontAlgn="base">
      <a:spcBef>
        <a:spcPct val="0"/>
      </a:spcBef>
      <a:spcAft>
        <a:spcPct val="0"/>
      </a:spcAft>
      <a:buClr>
        <a:schemeClr val="tx1"/>
      </a:buClr>
      <a:defRPr sz="3200" b="1" kern="1200">
        <a:solidFill>
          <a:schemeClr val="tx1"/>
        </a:solidFill>
        <a:latin typeface="Arial" charset="0"/>
        <a:ea typeface="+mn-ea"/>
        <a:cs typeface="+mn-cs"/>
      </a:defRPr>
    </a:lvl3pPr>
    <a:lvl4pPr marL="1371600" algn="ctr" rtl="0" fontAlgn="base">
      <a:spcBef>
        <a:spcPct val="0"/>
      </a:spcBef>
      <a:spcAft>
        <a:spcPct val="0"/>
      </a:spcAft>
      <a:buClr>
        <a:schemeClr val="tx1"/>
      </a:buClr>
      <a:defRPr sz="3200" b="1" kern="1200">
        <a:solidFill>
          <a:schemeClr val="tx1"/>
        </a:solidFill>
        <a:latin typeface="Arial" charset="0"/>
        <a:ea typeface="+mn-ea"/>
        <a:cs typeface="+mn-cs"/>
      </a:defRPr>
    </a:lvl4pPr>
    <a:lvl5pPr marL="1828800" algn="ctr" rtl="0" fontAlgn="base">
      <a:spcBef>
        <a:spcPct val="0"/>
      </a:spcBef>
      <a:spcAft>
        <a:spcPct val="0"/>
      </a:spcAft>
      <a:buClr>
        <a:schemeClr val="tx1"/>
      </a:buClr>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Sing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00000"/>
    <a:srgbClr val="CCFFCC"/>
    <a:srgbClr val="CCCCFF"/>
    <a:srgbClr val="990099"/>
    <a:srgbClr val="99CCFF"/>
    <a:srgbClr val="FFFFCC"/>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39" autoAdjust="0"/>
    <p:restoredTop sz="99831" autoAdjust="0"/>
  </p:normalViewPr>
  <p:slideViewPr>
    <p:cSldViewPr>
      <p:cViewPr>
        <p:scale>
          <a:sx n="75" d="100"/>
          <a:sy n="75" d="100"/>
        </p:scale>
        <p:origin x="-1296" y="-162"/>
      </p:cViewPr>
      <p:guideLst>
        <p:guide orient="horz" pos="144"/>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40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F77E4-67A9-497E-B112-B879316C730C}" type="doc">
      <dgm:prSet loTypeId="urn:microsoft.com/office/officeart/2005/8/layout/orgChart1" loCatId="hierarchy" qsTypeId="urn:microsoft.com/office/officeart/2005/8/quickstyle/simple1" qsCatId="simple" csTypeId="urn:microsoft.com/office/officeart/2005/8/colors/accent1_2" csCatId="accent1"/>
      <dgm:spPr/>
    </dgm:pt>
    <dgm:pt modelId="{738B5797-CBF5-48CE-9CE6-4D224E4D6909}">
      <dgm:prSet/>
      <dgm:spPr/>
      <dgm:t>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 </a:t>
          </a:r>
          <a:endParaRPr kumimoji="0" lang="en-US" b="0" i="0" u="none" strike="noStrike" cap="none" normalizeH="0" baseline="0" smtClean="0">
            <a:ln>
              <a:noFill/>
            </a:ln>
            <a:solidFill>
              <a:schemeClr val="tx1"/>
            </a:solidFill>
            <a:effectLst/>
            <a:latin typeface="Arial" charset="0"/>
            <a:cs typeface="Arial" charset="0"/>
          </a:endParaRPr>
        </a:p>
      </dgm:t>
    </dgm:pt>
    <dgm:pt modelId="{D4BBAF8F-886B-46FE-9D56-B615DB6094B8}" type="parTrans" cxnId="{9F7A1507-77CA-41DF-834B-9185D9BDBCA4}">
      <dgm:prSet/>
      <dgm:spPr/>
    </dgm:pt>
    <dgm:pt modelId="{7020AEC2-56E4-4136-916A-A87341752D07}" type="sibTrans" cxnId="{9F7A1507-77CA-41DF-834B-9185D9BDBCA4}">
      <dgm:prSet/>
      <dgm:spPr/>
    </dgm:pt>
    <dgm:pt modelId="{8441C9B4-2DDF-4C0C-B30F-B633584BA418}">
      <dgm:prSet/>
      <dgm:spPr/>
      <dgm:t>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 </a:t>
          </a:r>
          <a:endParaRPr kumimoji="0" lang="en-US" b="0" i="0" u="none" strike="noStrike" cap="none" normalizeH="0" baseline="0" smtClean="0">
            <a:ln>
              <a:noFill/>
            </a:ln>
            <a:solidFill>
              <a:schemeClr val="tx1"/>
            </a:solidFill>
            <a:effectLst/>
            <a:latin typeface="Arial" charset="0"/>
            <a:cs typeface="Arial" charset="0"/>
          </a:endParaRPr>
        </a:p>
      </dgm:t>
    </dgm:pt>
    <dgm:pt modelId="{B8F532AE-61B8-4F46-91AD-701179F59384}" type="parTrans" cxnId="{E32819D2-BF80-45B8-A684-F36E26460DCD}">
      <dgm:prSet/>
      <dgm:spPr/>
    </dgm:pt>
    <dgm:pt modelId="{F1E3EA95-59AA-41A2-AD9D-FF3ADCFF36BD}" type="sibTrans" cxnId="{E32819D2-BF80-45B8-A684-F36E26460DCD}">
      <dgm:prSet/>
      <dgm:spPr/>
    </dgm:pt>
    <dgm:pt modelId="{BCCB0D57-7716-42E1-A738-11DFC93C07E5}">
      <dgm:prSet/>
      <dgm:spPr/>
      <dgm:t>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 </a:t>
          </a:r>
          <a:endParaRPr kumimoji="0" lang="en-US" b="0" i="0" u="none" strike="noStrike" cap="none" normalizeH="0" baseline="0" smtClean="0">
            <a:ln>
              <a:noFill/>
            </a:ln>
            <a:solidFill>
              <a:schemeClr val="tx1"/>
            </a:solidFill>
            <a:effectLst/>
            <a:latin typeface="Arial" charset="0"/>
            <a:cs typeface="Arial" charset="0"/>
          </a:endParaRPr>
        </a:p>
      </dgm:t>
    </dgm:pt>
    <dgm:pt modelId="{F07AAD5F-435D-48CA-9541-AC7AD4A9AE30}" type="parTrans" cxnId="{7D1A3064-2A3C-46DA-AF26-2317D252B181}">
      <dgm:prSet/>
      <dgm:spPr/>
    </dgm:pt>
    <dgm:pt modelId="{A9C21D26-520E-4885-B862-9FF6EF7B51E6}" type="sibTrans" cxnId="{7D1A3064-2A3C-46DA-AF26-2317D252B181}">
      <dgm:prSet/>
      <dgm:spPr/>
    </dgm:pt>
    <dgm:pt modelId="{29912A8E-AA33-4C23-8DC8-84D085C15D48}">
      <dgm:prSet/>
      <dgm:spPr/>
      <dgm:t>
        <a:bodyPr/>
        <a:lstStyle/>
        <a:p>
          <a:endParaRPr lang="en-US"/>
        </a:p>
      </dgm:t>
    </dgm:pt>
    <dgm:pt modelId="{D1A3CD04-9889-41C7-BFC4-5B0FCF8AAA21}" type="parTrans" cxnId="{E27FCA14-67ED-4230-9E67-A0E78CA6072A}">
      <dgm:prSet/>
      <dgm:spPr/>
    </dgm:pt>
    <dgm:pt modelId="{BE022167-5B84-4E83-9D58-6070FFC119A4}" type="sibTrans" cxnId="{E27FCA14-67ED-4230-9E67-A0E78CA6072A}">
      <dgm:prSet/>
      <dgm:spPr/>
    </dgm:pt>
    <dgm:pt modelId="{373CA805-336D-4F07-9F41-3144CA683642}" type="pres">
      <dgm:prSet presAssocID="{F55F77E4-67A9-497E-B112-B879316C730C}" presName="hierChild1" presStyleCnt="0">
        <dgm:presLayoutVars>
          <dgm:orgChart val="1"/>
          <dgm:chPref val="1"/>
          <dgm:dir/>
          <dgm:animOne val="branch"/>
          <dgm:animLvl val="lvl"/>
          <dgm:resizeHandles/>
        </dgm:presLayoutVars>
      </dgm:prSet>
      <dgm:spPr/>
    </dgm:pt>
    <dgm:pt modelId="{6795F725-718E-4FCD-852B-606C46EBB9DB}" type="pres">
      <dgm:prSet presAssocID="{738B5797-CBF5-48CE-9CE6-4D224E4D6909}" presName="hierRoot1" presStyleCnt="0">
        <dgm:presLayoutVars>
          <dgm:hierBranch/>
        </dgm:presLayoutVars>
      </dgm:prSet>
      <dgm:spPr/>
    </dgm:pt>
    <dgm:pt modelId="{6E5B4297-6466-4628-A0B4-597E526FA112}" type="pres">
      <dgm:prSet presAssocID="{738B5797-CBF5-48CE-9CE6-4D224E4D6909}" presName="rootComposite1" presStyleCnt="0"/>
      <dgm:spPr/>
    </dgm:pt>
    <dgm:pt modelId="{EE074FAD-F9F9-4AAE-AB25-932C8433A30B}" type="pres">
      <dgm:prSet presAssocID="{738B5797-CBF5-48CE-9CE6-4D224E4D6909}" presName="rootText1" presStyleLbl="node0" presStyleIdx="0" presStyleCnt="1">
        <dgm:presLayoutVars>
          <dgm:chPref val="3"/>
        </dgm:presLayoutVars>
      </dgm:prSet>
      <dgm:spPr/>
    </dgm:pt>
    <dgm:pt modelId="{300C9CD0-2B42-4AAB-B84E-A3B70AE9063B}" type="pres">
      <dgm:prSet presAssocID="{738B5797-CBF5-48CE-9CE6-4D224E4D6909}" presName="rootConnector1" presStyleLbl="node1" presStyleIdx="0" presStyleCnt="0"/>
      <dgm:spPr/>
    </dgm:pt>
    <dgm:pt modelId="{4573C306-C214-4CEE-97AC-D1FA8CE0C58D}" type="pres">
      <dgm:prSet presAssocID="{738B5797-CBF5-48CE-9CE6-4D224E4D6909}" presName="hierChild2" presStyleCnt="0"/>
      <dgm:spPr/>
    </dgm:pt>
    <dgm:pt modelId="{AA8D0F26-81C5-46BD-9710-C23E13A278AF}" type="pres">
      <dgm:prSet presAssocID="{B8F532AE-61B8-4F46-91AD-701179F59384}" presName="Name35" presStyleLbl="parChTrans1D2" presStyleIdx="0" presStyleCnt="3"/>
      <dgm:spPr/>
    </dgm:pt>
    <dgm:pt modelId="{3564B1FB-44F6-4DCF-8362-239D872A37BC}" type="pres">
      <dgm:prSet presAssocID="{8441C9B4-2DDF-4C0C-B30F-B633584BA418}" presName="hierRoot2" presStyleCnt="0">
        <dgm:presLayoutVars>
          <dgm:hierBranch/>
        </dgm:presLayoutVars>
      </dgm:prSet>
      <dgm:spPr/>
    </dgm:pt>
    <dgm:pt modelId="{06417924-A728-42DC-BF66-18EF8E778E9C}" type="pres">
      <dgm:prSet presAssocID="{8441C9B4-2DDF-4C0C-B30F-B633584BA418}" presName="rootComposite" presStyleCnt="0"/>
      <dgm:spPr/>
    </dgm:pt>
    <dgm:pt modelId="{3ACA7DDB-CE28-4B30-A7DA-A12C033919E5}" type="pres">
      <dgm:prSet presAssocID="{8441C9B4-2DDF-4C0C-B30F-B633584BA418}" presName="rootText" presStyleLbl="node2" presStyleIdx="0" presStyleCnt="3">
        <dgm:presLayoutVars>
          <dgm:chPref val="3"/>
        </dgm:presLayoutVars>
      </dgm:prSet>
      <dgm:spPr/>
    </dgm:pt>
    <dgm:pt modelId="{3172AB4A-C155-4AEB-A57C-0D6099A28B8E}" type="pres">
      <dgm:prSet presAssocID="{8441C9B4-2DDF-4C0C-B30F-B633584BA418}" presName="rootConnector" presStyleLbl="node2" presStyleIdx="0" presStyleCnt="3"/>
      <dgm:spPr/>
    </dgm:pt>
    <dgm:pt modelId="{3DD66B14-AC2E-4348-A95D-47736746D8E9}" type="pres">
      <dgm:prSet presAssocID="{8441C9B4-2DDF-4C0C-B30F-B633584BA418}" presName="hierChild4" presStyleCnt="0"/>
      <dgm:spPr/>
    </dgm:pt>
    <dgm:pt modelId="{928BDF6F-C94E-4522-8341-03E6BACEE1B4}" type="pres">
      <dgm:prSet presAssocID="{8441C9B4-2DDF-4C0C-B30F-B633584BA418}" presName="hierChild5" presStyleCnt="0"/>
      <dgm:spPr/>
    </dgm:pt>
    <dgm:pt modelId="{3CCB1BD9-817D-4F37-B91E-F854E4B22014}" type="pres">
      <dgm:prSet presAssocID="{F07AAD5F-435D-48CA-9541-AC7AD4A9AE30}" presName="Name35" presStyleLbl="parChTrans1D2" presStyleIdx="1" presStyleCnt="3"/>
      <dgm:spPr/>
    </dgm:pt>
    <dgm:pt modelId="{37233B2A-FA21-4D4D-94CF-955FA51EC823}" type="pres">
      <dgm:prSet presAssocID="{BCCB0D57-7716-42E1-A738-11DFC93C07E5}" presName="hierRoot2" presStyleCnt="0">
        <dgm:presLayoutVars>
          <dgm:hierBranch/>
        </dgm:presLayoutVars>
      </dgm:prSet>
      <dgm:spPr/>
    </dgm:pt>
    <dgm:pt modelId="{E5524408-BBFD-42FC-A8CD-F0291269C738}" type="pres">
      <dgm:prSet presAssocID="{BCCB0D57-7716-42E1-A738-11DFC93C07E5}" presName="rootComposite" presStyleCnt="0"/>
      <dgm:spPr/>
    </dgm:pt>
    <dgm:pt modelId="{1E579FD0-04EA-4D83-B5E2-1C8116FB415A}" type="pres">
      <dgm:prSet presAssocID="{BCCB0D57-7716-42E1-A738-11DFC93C07E5}" presName="rootText" presStyleLbl="node2" presStyleIdx="1" presStyleCnt="3">
        <dgm:presLayoutVars>
          <dgm:chPref val="3"/>
        </dgm:presLayoutVars>
      </dgm:prSet>
      <dgm:spPr/>
    </dgm:pt>
    <dgm:pt modelId="{6FD8200F-7F03-4F42-9305-793E39B07F53}" type="pres">
      <dgm:prSet presAssocID="{BCCB0D57-7716-42E1-A738-11DFC93C07E5}" presName="rootConnector" presStyleLbl="node2" presStyleIdx="1" presStyleCnt="3"/>
      <dgm:spPr/>
    </dgm:pt>
    <dgm:pt modelId="{8C97995E-8841-49C4-BC3A-45B7DF0EA3F7}" type="pres">
      <dgm:prSet presAssocID="{BCCB0D57-7716-42E1-A738-11DFC93C07E5}" presName="hierChild4" presStyleCnt="0"/>
      <dgm:spPr/>
    </dgm:pt>
    <dgm:pt modelId="{0E5B334A-E2DE-4EAA-8ED5-1190B3EAAE83}" type="pres">
      <dgm:prSet presAssocID="{BCCB0D57-7716-42E1-A738-11DFC93C07E5}" presName="hierChild5" presStyleCnt="0"/>
      <dgm:spPr/>
    </dgm:pt>
    <dgm:pt modelId="{C1609A3D-9490-4003-9F07-2868CF443C97}" type="pres">
      <dgm:prSet presAssocID="{D1A3CD04-9889-41C7-BFC4-5B0FCF8AAA21}" presName="Name35" presStyleLbl="parChTrans1D2" presStyleIdx="2" presStyleCnt="3"/>
      <dgm:spPr/>
    </dgm:pt>
    <dgm:pt modelId="{C5AE8C01-C9D2-4D03-AFE8-B28DFF0FE26E}" type="pres">
      <dgm:prSet presAssocID="{29912A8E-AA33-4C23-8DC8-84D085C15D48}" presName="hierRoot2" presStyleCnt="0">
        <dgm:presLayoutVars>
          <dgm:hierBranch/>
        </dgm:presLayoutVars>
      </dgm:prSet>
      <dgm:spPr/>
    </dgm:pt>
    <dgm:pt modelId="{90D1C4BA-6DFC-4E97-A02E-3BE612FF0F30}" type="pres">
      <dgm:prSet presAssocID="{29912A8E-AA33-4C23-8DC8-84D085C15D48}" presName="rootComposite" presStyleCnt="0"/>
      <dgm:spPr/>
    </dgm:pt>
    <dgm:pt modelId="{2E5259A0-C1CF-4258-8298-87A577D397AD}" type="pres">
      <dgm:prSet presAssocID="{29912A8E-AA33-4C23-8DC8-84D085C15D48}" presName="rootText" presStyleLbl="node2" presStyleIdx="2" presStyleCnt="3">
        <dgm:presLayoutVars>
          <dgm:chPref val="3"/>
        </dgm:presLayoutVars>
      </dgm:prSet>
      <dgm:spPr/>
    </dgm:pt>
    <dgm:pt modelId="{0A8D3D58-ED72-4033-A675-57FDAAAA9EE6}" type="pres">
      <dgm:prSet presAssocID="{29912A8E-AA33-4C23-8DC8-84D085C15D48}" presName="rootConnector" presStyleLbl="node2" presStyleIdx="2" presStyleCnt="3"/>
      <dgm:spPr/>
    </dgm:pt>
    <dgm:pt modelId="{EB64BDD1-77BA-4B6C-81AA-0644EE87DDC7}" type="pres">
      <dgm:prSet presAssocID="{29912A8E-AA33-4C23-8DC8-84D085C15D48}" presName="hierChild4" presStyleCnt="0"/>
      <dgm:spPr/>
    </dgm:pt>
    <dgm:pt modelId="{1365F963-786D-4EBA-B043-6FE1E4E294F2}" type="pres">
      <dgm:prSet presAssocID="{29912A8E-AA33-4C23-8DC8-84D085C15D48}" presName="hierChild5" presStyleCnt="0"/>
      <dgm:spPr/>
    </dgm:pt>
    <dgm:pt modelId="{C2830CA6-87BF-4C1F-87FF-3389D434305D}" type="pres">
      <dgm:prSet presAssocID="{738B5797-CBF5-48CE-9CE6-4D224E4D6909}" presName="hierChild3" presStyleCnt="0"/>
      <dgm:spPr/>
    </dgm:pt>
  </dgm:ptLst>
  <dgm:cxnLst>
    <dgm:cxn modelId="{BC4B5CFC-2F30-49FB-8CE4-6DFF4D999C47}" type="presOf" srcId="{D1A3CD04-9889-41C7-BFC4-5B0FCF8AAA21}" destId="{C1609A3D-9490-4003-9F07-2868CF443C97}" srcOrd="0" destOrd="0" presId="urn:microsoft.com/office/officeart/2005/8/layout/orgChart1"/>
    <dgm:cxn modelId="{2118F41C-C9D3-4267-BAAC-5A8532646F2C}" type="presOf" srcId="{8441C9B4-2DDF-4C0C-B30F-B633584BA418}" destId="{3ACA7DDB-CE28-4B30-A7DA-A12C033919E5}" srcOrd="0" destOrd="0" presId="urn:microsoft.com/office/officeart/2005/8/layout/orgChart1"/>
    <dgm:cxn modelId="{E32819D2-BF80-45B8-A684-F36E26460DCD}" srcId="{738B5797-CBF5-48CE-9CE6-4D224E4D6909}" destId="{8441C9B4-2DDF-4C0C-B30F-B633584BA418}" srcOrd="0" destOrd="0" parTransId="{B8F532AE-61B8-4F46-91AD-701179F59384}" sibTransId="{F1E3EA95-59AA-41A2-AD9D-FF3ADCFF36BD}"/>
    <dgm:cxn modelId="{5F472FE5-68AC-4AD0-9060-DCE876B24DB2}" type="presOf" srcId="{F55F77E4-67A9-497E-B112-B879316C730C}" destId="{373CA805-336D-4F07-9F41-3144CA683642}" srcOrd="0" destOrd="0" presId="urn:microsoft.com/office/officeart/2005/8/layout/orgChart1"/>
    <dgm:cxn modelId="{C4EDB8C5-6BE4-4757-BBD2-983648C81AD9}" type="presOf" srcId="{B8F532AE-61B8-4F46-91AD-701179F59384}" destId="{AA8D0F26-81C5-46BD-9710-C23E13A278AF}" srcOrd="0" destOrd="0" presId="urn:microsoft.com/office/officeart/2005/8/layout/orgChart1"/>
    <dgm:cxn modelId="{6CAE71A5-E7EA-4BA8-95F1-1144AEA69E7C}" type="presOf" srcId="{BCCB0D57-7716-42E1-A738-11DFC93C07E5}" destId="{1E579FD0-04EA-4D83-B5E2-1C8116FB415A}" srcOrd="0" destOrd="0" presId="urn:microsoft.com/office/officeart/2005/8/layout/orgChart1"/>
    <dgm:cxn modelId="{51E9D44B-55B3-4B09-9963-109A18A681BF}" type="presOf" srcId="{738B5797-CBF5-48CE-9CE6-4D224E4D6909}" destId="{EE074FAD-F9F9-4AAE-AB25-932C8433A30B}" srcOrd="0" destOrd="0" presId="urn:microsoft.com/office/officeart/2005/8/layout/orgChart1"/>
    <dgm:cxn modelId="{C6E74DF2-F30D-4237-A530-F72257D8C50F}" type="presOf" srcId="{29912A8E-AA33-4C23-8DC8-84D085C15D48}" destId="{0A8D3D58-ED72-4033-A675-57FDAAAA9EE6}" srcOrd="1" destOrd="0" presId="urn:microsoft.com/office/officeart/2005/8/layout/orgChart1"/>
    <dgm:cxn modelId="{E27FCA14-67ED-4230-9E67-A0E78CA6072A}" srcId="{738B5797-CBF5-48CE-9CE6-4D224E4D6909}" destId="{29912A8E-AA33-4C23-8DC8-84D085C15D48}" srcOrd="2" destOrd="0" parTransId="{D1A3CD04-9889-41C7-BFC4-5B0FCF8AAA21}" sibTransId="{BE022167-5B84-4E83-9D58-6070FFC119A4}"/>
    <dgm:cxn modelId="{A11B1793-5C27-4F82-B856-91751361DEFE}" type="presOf" srcId="{738B5797-CBF5-48CE-9CE6-4D224E4D6909}" destId="{300C9CD0-2B42-4AAB-B84E-A3B70AE9063B}" srcOrd="1" destOrd="0" presId="urn:microsoft.com/office/officeart/2005/8/layout/orgChart1"/>
    <dgm:cxn modelId="{7D1A3064-2A3C-46DA-AF26-2317D252B181}" srcId="{738B5797-CBF5-48CE-9CE6-4D224E4D6909}" destId="{BCCB0D57-7716-42E1-A738-11DFC93C07E5}" srcOrd="1" destOrd="0" parTransId="{F07AAD5F-435D-48CA-9541-AC7AD4A9AE30}" sibTransId="{A9C21D26-520E-4885-B862-9FF6EF7B51E6}"/>
    <dgm:cxn modelId="{6A2BC97A-DF60-4735-8DE0-B648DFE21DF9}" type="presOf" srcId="{8441C9B4-2DDF-4C0C-B30F-B633584BA418}" destId="{3172AB4A-C155-4AEB-A57C-0D6099A28B8E}" srcOrd="1" destOrd="0" presId="urn:microsoft.com/office/officeart/2005/8/layout/orgChart1"/>
    <dgm:cxn modelId="{9F7A1507-77CA-41DF-834B-9185D9BDBCA4}" srcId="{F55F77E4-67A9-497E-B112-B879316C730C}" destId="{738B5797-CBF5-48CE-9CE6-4D224E4D6909}" srcOrd="0" destOrd="0" parTransId="{D4BBAF8F-886B-46FE-9D56-B615DB6094B8}" sibTransId="{7020AEC2-56E4-4136-916A-A87341752D07}"/>
    <dgm:cxn modelId="{699DFBF6-0E13-4CBA-A80F-7C6F529B56CA}" type="presOf" srcId="{29912A8E-AA33-4C23-8DC8-84D085C15D48}" destId="{2E5259A0-C1CF-4258-8298-87A577D397AD}" srcOrd="0" destOrd="0" presId="urn:microsoft.com/office/officeart/2005/8/layout/orgChart1"/>
    <dgm:cxn modelId="{6D05071C-7FD9-4229-9E5F-97ED7F00CBDB}" type="presOf" srcId="{BCCB0D57-7716-42E1-A738-11DFC93C07E5}" destId="{6FD8200F-7F03-4F42-9305-793E39B07F53}" srcOrd="1" destOrd="0" presId="urn:microsoft.com/office/officeart/2005/8/layout/orgChart1"/>
    <dgm:cxn modelId="{1DF2EAA7-D15F-46B7-B92E-548F0B856926}" type="presOf" srcId="{F07AAD5F-435D-48CA-9541-AC7AD4A9AE30}" destId="{3CCB1BD9-817D-4F37-B91E-F854E4B22014}" srcOrd="0" destOrd="0" presId="urn:microsoft.com/office/officeart/2005/8/layout/orgChart1"/>
    <dgm:cxn modelId="{0BE7BF2B-5314-42CD-89E1-2746E30F11DD}" type="presParOf" srcId="{373CA805-336D-4F07-9F41-3144CA683642}" destId="{6795F725-718E-4FCD-852B-606C46EBB9DB}" srcOrd="0" destOrd="0" presId="urn:microsoft.com/office/officeart/2005/8/layout/orgChart1"/>
    <dgm:cxn modelId="{41D9D775-803C-465E-B24A-3D164C29476D}" type="presParOf" srcId="{6795F725-718E-4FCD-852B-606C46EBB9DB}" destId="{6E5B4297-6466-4628-A0B4-597E526FA112}" srcOrd="0" destOrd="0" presId="urn:microsoft.com/office/officeart/2005/8/layout/orgChart1"/>
    <dgm:cxn modelId="{4A66150D-12C4-41F0-955B-3AE0EDB2059C}" type="presParOf" srcId="{6E5B4297-6466-4628-A0B4-597E526FA112}" destId="{EE074FAD-F9F9-4AAE-AB25-932C8433A30B}" srcOrd="0" destOrd="0" presId="urn:microsoft.com/office/officeart/2005/8/layout/orgChart1"/>
    <dgm:cxn modelId="{62A506EA-A93F-482E-99C1-53140F3F0403}" type="presParOf" srcId="{6E5B4297-6466-4628-A0B4-597E526FA112}" destId="{300C9CD0-2B42-4AAB-B84E-A3B70AE9063B}" srcOrd="1" destOrd="0" presId="urn:microsoft.com/office/officeart/2005/8/layout/orgChart1"/>
    <dgm:cxn modelId="{2FAC1D45-88BB-4115-817B-1AB7E555B72E}" type="presParOf" srcId="{6795F725-718E-4FCD-852B-606C46EBB9DB}" destId="{4573C306-C214-4CEE-97AC-D1FA8CE0C58D}" srcOrd="1" destOrd="0" presId="urn:microsoft.com/office/officeart/2005/8/layout/orgChart1"/>
    <dgm:cxn modelId="{05F45DDA-993D-4236-9D3F-BF08EB1C821B}" type="presParOf" srcId="{4573C306-C214-4CEE-97AC-D1FA8CE0C58D}" destId="{AA8D0F26-81C5-46BD-9710-C23E13A278AF}" srcOrd="0" destOrd="0" presId="urn:microsoft.com/office/officeart/2005/8/layout/orgChart1"/>
    <dgm:cxn modelId="{A9E1E677-3237-43D7-96A4-CA37B4C9E829}" type="presParOf" srcId="{4573C306-C214-4CEE-97AC-D1FA8CE0C58D}" destId="{3564B1FB-44F6-4DCF-8362-239D872A37BC}" srcOrd="1" destOrd="0" presId="urn:microsoft.com/office/officeart/2005/8/layout/orgChart1"/>
    <dgm:cxn modelId="{96560097-D05D-45B2-B7FA-34A71957FE48}" type="presParOf" srcId="{3564B1FB-44F6-4DCF-8362-239D872A37BC}" destId="{06417924-A728-42DC-BF66-18EF8E778E9C}" srcOrd="0" destOrd="0" presId="urn:microsoft.com/office/officeart/2005/8/layout/orgChart1"/>
    <dgm:cxn modelId="{76867E05-6A94-4075-B9E7-80B3DAE932E9}" type="presParOf" srcId="{06417924-A728-42DC-BF66-18EF8E778E9C}" destId="{3ACA7DDB-CE28-4B30-A7DA-A12C033919E5}" srcOrd="0" destOrd="0" presId="urn:microsoft.com/office/officeart/2005/8/layout/orgChart1"/>
    <dgm:cxn modelId="{79FD50C3-D5B1-4FFD-821C-EE0681416B37}" type="presParOf" srcId="{06417924-A728-42DC-BF66-18EF8E778E9C}" destId="{3172AB4A-C155-4AEB-A57C-0D6099A28B8E}" srcOrd="1" destOrd="0" presId="urn:microsoft.com/office/officeart/2005/8/layout/orgChart1"/>
    <dgm:cxn modelId="{2BA9E5D0-F7E8-45A0-B07B-743A06CA62CA}" type="presParOf" srcId="{3564B1FB-44F6-4DCF-8362-239D872A37BC}" destId="{3DD66B14-AC2E-4348-A95D-47736746D8E9}" srcOrd="1" destOrd="0" presId="urn:microsoft.com/office/officeart/2005/8/layout/orgChart1"/>
    <dgm:cxn modelId="{01221AAB-1CD3-4720-9A95-F65ECECFC214}" type="presParOf" srcId="{3564B1FB-44F6-4DCF-8362-239D872A37BC}" destId="{928BDF6F-C94E-4522-8341-03E6BACEE1B4}" srcOrd="2" destOrd="0" presId="urn:microsoft.com/office/officeart/2005/8/layout/orgChart1"/>
    <dgm:cxn modelId="{30229269-B56F-4C28-9086-828DF03082A1}" type="presParOf" srcId="{4573C306-C214-4CEE-97AC-D1FA8CE0C58D}" destId="{3CCB1BD9-817D-4F37-B91E-F854E4B22014}" srcOrd="2" destOrd="0" presId="urn:microsoft.com/office/officeart/2005/8/layout/orgChart1"/>
    <dgm:cxn modelId="{180CD3D3-5C56-46C5-8A24-462A1F91A02C}" type="presParOf" srcId="{4573C306-C214-4CEE-97AC-D1FA8CE0C58D}" destId="{37233B2A-FA21-4D4D-94CF-955FA51EC823}" srcOrd="3" destOrd="0" presId="urn:microsoft.com/office/officeart/2005/8/layout/orgChart1"/>
    <dgm:cxn modelId="{B925E723-2315-42CC-8510-F92738905B91}" type="presParOf" srcId="{37233B2A-FA21-4D4D-94CF-955FA51EC823}" destId="{E5524408-BBFD-42FC-A8CD-F0291269C738}" srcOrd="0" destOrd="0" presId="urn:microsoft.com/office/officeart/2005/8/layout/orgChart1"/>
    <dgm:cxn modelId="{9F3549E7-1191-4227-8CF2-B97706CCA615}" type="presParOf" srcId="{E5524408-BBFD-42FC-A8CD-F0291269C738}" destId="{1E579FD0-04EA-4D83-B5E2-1C8116FB415A}" srcOrd="0" destOrd="0" presId="urn:microsoft.com/office/officeart/2005/8/layout/orgChart1"/>
    <dgm:cxn modelId="{8DE42614-3191-4DE6-B274-D690B099C7BB}" type="presParOf" srcId="{E5524408-BBFD-42FC-A8CD-F0291269C738}" destId="{6FD8200F-7F03-4F42-9305-793E39B07F53}" srcOrd="1" destOrd="0" presId="urn:microsoft.com/office/officeart/2005/8/layout/orgChart1"/>
    <dgm:cxn modelId="{0A92166E-3625-40F1-96F8-C141C6130F7B}" type="presParOf" srcId="{37233B2A-FA21-4D4D-94CF-955FA51EC823}" destId="{8C97995E-8841-49C4-BC3A-45B7DF0EA3F7}" srcOrd="1" destOrd="0" presId="urn:microsoft.com/office/officeart/2005/8/layout/orgChart1"/>
    <dgm:cxn modelId="{B072F2DC-7BBB-44B5-9E3A-AED8172F7A3C}" type="presParOf" srcId="{37233B2A-FA21-4D4D-94CF-955FA51EC823}" destId="{0E5B334A-E2DE-4EAA-8ED5-1190B3EAAE83}" srcOrd="2" destOrd="0" presId="urn:microsoft.com/office/officeart/2005/8/layout/orgChart1"/>
    <dgm:cxn modelId="{2CA95636-F77E-4205-B7A6-6B21E9861ED9}" type="presParOf" srcId="{4573C306-C214-4CEE-97AC-D1FA8CE0C58D}" destId="{C1609A3D-9490-4003-9F07-2868CF443C97}" srcOrd="4" destOrd="0" presId="urn:microsoft.com/office/officeart/2005/8/layout/orgChart1"/>
    <dgm:cxn modelId="{D1205859-61D0-4923-8B98-1BF7FD540CE9}" type="presParOf" srcId="{4573C306-C214-4CEE-97AC-D1FA8CE0C58D}" destId="{C5AE8C01-C9D2-4D03-AFE8-B28DFF0FE26E}" srcOrd="5" destOrd="0" presId="urn:microsoft.com/office/officeart/2005/8/layout/orgChart1"/>
    <dgm:cxn modelId="{213C7AA5-F19C-4719-B2E6-B1273CC15F49}" type="presParOf" srcId="{C5AE8C01-C9D2-4D03-AFE8-B28DFF0FE26E}" destId="{90D1C4BA-6DFC-4E97-A02E-3BE612FF0F30}" srcOrd="0" destOrd="0" presId="urn:microsoft.com/office/officeart/2005/8/layout/orgChart1"/>
    <dgm:cxn modelId="{50CE2C9F-E6AA-43F1-AEC4-C59505DD908C}" type="presParOf" srcId="{90D1C4BA-6DFC-4E97-A02E-3BE612FF0F30}" destId="{2E5259A0-C1CF-4258-8298-87A577D397AD}" srcOrd="0" destOrd="0" presId="urn:microsoft.com/office/officeart/2005/8/layout/orgChart1"/>
    <dgm:cxn modelId="{9B7D84FE-1EDA-4765-A82E-B0F3D8F2A41B}" type="presParOf" srcId="{90D1C4BA-6DFC-4E97-A02E-3BE612FF0F30}" destId="{0A8D3D58-ED72-4033-A675-57FDAAAA9EE6}" srcOrd="1" destOrd="0" presId="urn:microsoft.com/office/officeart/2005/8/layout/orgChart1"/>
    <dgm:cxn modelId="{55249A9B-888E-4A2E-A982-C593507515B2}" type="presParOf" srcId="{C5AE8C01-C9D2-4D03-AFE8-B28DFF0FE26E}" destId="{EB64BDD1-77BA-4B6C-81AA-0644EE87DDC7}" srcOrd="1" destOrd="0" presId="urn:microsoft.com/office/officeart/2005/8/layout/orgChart1"/>
    <dgm:cxn modelId="{CD2C0583-B9DB-4ADF-B0F5-B6A2F44B1E85}" type="presParOf" srcId="{C5AE8C01-C9D2-4D03-AFE8-B28DFF0FE26E}" destId="{1365F963-786D-4EBA-B043-6FE1E4E294F2}" srcOrd="2" destOrd="0" presId="urn:microsoft.com/office/officeart/2005/8/layout/orgChart1"/>
    <dgm:cxn modelId="{05F1C1D6-B267-41FB-B2AE-230E393B4847}" type="presParOf" srcId="{6795F725-718E-4FCD-852B-606C46EBB9DB}" destId="{C2830CA6-87BF-4C1F-87FF-3389D434305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2566A-6099-47D1-86BF-F29DA9577664}" type="doc">
      <dgm:prSet loTypeId="urn:microsoft.com/office/officeart/2005/8/layout/orgChart1" loCatId="hierarchy" qsTypeId="urn:microsoft.com/office/officeart/2005/8/quickstyle/simple1" qsCatId="simple" csTypeId="urn:microsoft.com/office/officeart/2005/8/colors/accent1_2" csCatId="accent1"/>
      <dgm:spPr/>
    </dgm:pt>
    <dgm:pt modelId="{D5A71790-59F7-4838-BB1A-ABB8C4DDF470}">
      <dgm:prSet/>
      <dgm:spPr/>
      <dgm:t>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 </a:t>
          </a:r>
          <a:endParaRPr kumimoji="0" lang="en-US" b="0" i="0" u="none" strike="noStrike" cap="none" normalizeH="0" baseline="0" smtClean="0">
            <a:ln>
              <a:noFill/>
            </a:ln>
            <a:solidFill>
              <a:schemeClr val="tx1"/>
            </a:solidFill>
            <a:effectLst/>
            <a:latin typeface="Arial" charset="0"/>
            <a:cs typeface="Arial" charset="0"/>
          </a:endParaRPr>
        </a:p>
      </dgm:t>
    </dgm:pt>
    <dgm:pt modelId="{F1371155-5690-4B13-928D-C8D0DE78B156}" type="parTrans" cxnId="{77AB34EC-5A3C-4ABE-A1DC-25AB2DECF66F}">
      <dgm:prSet/>
      <dgm:spPr/>
    </dgm:pt>
    <dgm:pt modelId="{FCB4B635-9043-43F2-9AF5-A1C67F462723}" type="sibTrans" cxnId="{77AB34EC-5A3C-4ABE-A1DC-25AB2DECF66F}">
      <dgm:prSet/>
      <dgm:spPr/>
    </dgm:pt>
    <dgm:pt modelId="{7CE41244-9015-4614-85CF-7DA615547452}">
      <dgm:prSet/>
      <dgm:spPr/>
      <dgm:t>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 </a:t>
          </a:r>
          <a:endParaRPr kumimoji="0" lang="en-US" b="0" i="0" u="none" strike="noStrike" cap="none" normalizeH="0" baseline="0" smtClean="0">
            <a:ln>
              <a:noFill/>
            </a:ln>
            <a:solidFill>
              <a:schemeClr val="tx1"/>
            </a:solidFill>
            <a:effectLst/>
            <a:latin typeface="Arial" charset="0"/>
            <a:cs typeface="Arial" charset="0"/>
          </a:endParaRPr>
        </a:p>
      </dgm:t>
    </dgm:pt>
    <dgm:pt modelId="{95F9460C-2F96-4EF7-93FA-37E8CC8C4CAE}" type="parTrans" cxnId="{344C2524-4A17-47C0-927D-9C431B3605C5}">
      <dgm:prSet/>
      <dgm:spPr/>
    </dgm:pt>
    <dgm:pt modelId="{68A9C107-A3EB-424E-957E-DC187D194C46}" type="sibTrans" cxnId="{344C2524-4A17-47C0-927D-9C431B3605C5}">
      <dgm:prSet/>
      <dgm:spPr/>
    </dgm:pt>
    <dgm:pt modelId="{9C447E7D-E1F0-4CB2-9B1B-3132B1DC4E59}">
      <dgm:prSet/>
      <dgm:spPr/>
      <dgm:t>
        <a:bodyPr/>
        <a:lstStyle/>
        <a:p>
          <a:pPr marL="342900" marR="0" lvl="0" indent="-342900" algn="ctr" defTabSz="914400" rtl="0" eaLnBrk="0" fontAlgn="base" latinLnBrk="0" hangingPunct="0">
            <a:lnSpc>
              <a:spcPct val="80000"/>
            </a:lnSpc>
            <a:spcBef>
              <a:spcPct val="20000"/>
            </a:spcBef>
            <a:spcAft>
              <a:spcPct val="0"/>
            </a:spcAft>
            <a:buClrTx/>
            <a:buSzTx/>
            <a:buFontTx/>
            <a:buNone/>
            <a:tabLst/>
          </a:pPr>
          <a:r>
            <a:rPr kumimoji="0" lang="en-US" b="0" i="0" u="none" strike="noStrike" cap="none" normalizeH="0" baseline="0" smtClean="0">
              <a:ln>
                <a:noFill/>
              </a:ln>
              <a:solidFill>
                <a:schemeClr val="tx1"/>
              </a:solidFill>
              <a:effectLst/>
              <a:latin typeface="Arial" charset="0"/>
              <a:cs typeface="Arial" charset="0"/>
            </a:rPr>
            <a:t> </a:t>
          </a:r>
          <a:endParaRPr kumimoji="0" lang="en-US" b="0" i="0" u="none" strike="noStrike" cap="none" normalizeH="0" baseline="0" smtClean="0">
            <a:ln>
              <a:noFill/>
            </a:ln>
            <a:solidFill>
              <a:schemeClr val="tx1"/>
            </a:solidFill>
            <a:effectLst/>
            <a:latin typeface="Arial" charset="0"/>
            <a:cs typeface="Arial" charset="0"/>
          </a:endParaRPr>
        </a:p>
      </dgm:t>
    </dgm:pt>
    <dgm:pt modelId="{65429D3D-0181-4007-96CF-0201CE1BB306}" type="parTrans" cxnId="{7C97129B-0193-46E7-BB38-776012187FE9}">
      <dgm:prSet/>
      <dgm:spPr/>
    </dgm:pt>
    <dgm:pt modelId="{04DA1A46-677A-4F38-B549-2B237B54705B}" type="sibTrans" cxnId="{7C97129B-0193-46E7-BB38-776012187FE9}">
      <dgm:prSet/>
      <dgm:spPr/>
    </dgm:pt>
    <dgm:pt modelId="{A1D96B70-26A6-4458-B596-F0F5DDA17BF3}">
      <dgm:prSet/>
      <dgm:spPr/>
      <dgm:t>
        <a:bodyPr/>
        <a:lstStyle/>
        <a:p>
          <a:endParaRPr lang="en-US"/>
        </a:p>
      </dgm:t>
    </dgm:pt>
    <dgm:pt modelId="{ACCB0544-BC00-4B43-B250-2FB8C9DB1C81}" type="parTrans" cxnId="{D2950BC9-A59D-46F1-A62B-A5D57AEBCC0C}">
      <dgm:prSet/>
      <dgm:spPr/>
    </dgm:pt>
    <dgm:pt modelId="{33DE7882-DD6C-4D06-8033-083487F58C47}" type="sibTrans" cxnId="{D2950BC9-A59D-46F1-A62B-A5D57AEBCC0C}">
      <dgm:prSet/>
      <dgm:spPr/>
    </dgm:pt>
    <dgm:pt modelId="{85B55B89-2D25-4490-B7EB-C3F0AB181352}" type="pres">
      <dgm:prSet presAssocID="{6A12566A-6099-47D1-86BF-F29DA9577664}" presName="hierChild1" presStyleCnt="0">
        <dgm:presLayoutVars>
          <dgm:orgChart val="1"/>
          <dgm:chPref val="1"/>
          <dgm:dir/>
          <dgm:animOne val="branch"/>
          <dgm:animLvl val="lvl"/>
          <dgm:resizeHandles/>
        </dgm:presLayoutVars>
      </dgm:prSet>
      <dgm:spPr/>
    </dgm:pt>
    <dgm:pt modelId="{12B16741-50E9-4F05-8FC3-C729487D6AE7}" type="pres">
      <dgm:prSet presAssocID="{D5A71790-59F7-4838-BB1A-ABB8C4DDF470}" presName="hierRoot1" presStyleCnt="0">
        <dgm:presLayoutVars>
          <dgm:hierBranch/>
        </dgm:presLayoutVars>
      </dgm:prSet>
      <dgm:spPr/>
    </dgm:pt>
    <dgm:pt modelId="{EB2136BD-22B8-478D-AF59-6A16764C125B}" type="pres">
      <dgm:prSet presAssocID="{D5A71790-59F7-4838-BB1A-ABB8C4DDF470}" presName="rootComposite1" presStyleCnt="0"/>
      <dgm:spPr/>
    </dgm:pt>
    <dgm:pt modelId="{67065D2B-982D-479C-862A-ADBC557EAEF8}" type="pres">
      <dgm:prSet presAssocID="{D5A71790-59F7-4838-BB1A-ABB8C4DDF470}" presName="rootText1" presStyleLbl="node0" presStyleIdx="0" presStyleCnt="1">
        <dgm:presLayoutVars>
          <dgm:chPref val="3"/>
        </dgm:presLayoutVars>
      </dgm:prSet>
      <dgm:spPr/>
    </dgm:pt>
    <dgm:pt modelId="{3A8ED105-EFA6-42CD-881A-EF3BF7D55F88}" type="pres">
      <dgm:prSet presAssocID="{D5A71790-59F7-4838-BB1A-ABB8C4DDF470}" presName="rootConnector1" presStyleLbl="node1" presStyleIdx="0" presStyleCnt="0"/>
      <dgm:spPr/>
    </dgm:pt>
    <dgm:pt modelId="{B96B0DEB-86DD-463A-87AA-B8925D56F07F}" type="pres">
      <dgm:prSet presAssocID="{D5A71790-59F7-4838-BB1A-ABB8C4DDF470}" presName="hierChild2" presStyleCnt="0"/>
      <dgm:spPr/>
    </dgm:pt>
    <dgm:pt modelId="{9F9B163A-ACEA-4777-A2EA-6313C0E78070}" type="pres">
      <dgm:prSet presAssocID="{95F9460C-2F96-4EF7-93FA-37E8CC8C4CAE}" presName="Name35" presStyleLbl="parChTrans1D2" presStyleIdx="0" presStyleCnt="3"/>
      <dgm:spPr/>
    </dgm:pt>
    <dgm:pt modelId="{24ED1D4D-25DB-45D1-A022-B6B6F66655D4}" type="pres">
      <dgm:prSet presAssocID="{7CE41244-9015-4614-85CF-7DA615547452}" presName="hierRoot2" presStyleCnt="0">
        <dgm:presLayoutVars>
          <dgm:hierBranch/>
        </dgm:presLayoutVars>
      </dgm:prSet>
      <dgm:spPr/>
    </dgm:pt>
    <dgm:pt modelId="{ACEECF30-910A-480D-BBA8-3EB79CDC3885}" type="pres">
      <dgm:prSet presAssocID="{7CE41244-9015-4614-85CF-7DA615547452}" presName="rootComposite" presStyleCnt="0"/>
      <dgm:spPr/>
    </dgm:pt>
    <dgm:pt modelId="{547DC181-0685-4285-9201-298FBA78E5A2}" type="pres">
      <dgm:prSet presAssocID="{7CE41244-9015-4614-85CF-7DA615547452}" presName="rootText" presStyleLbl="node2" presStyleIdx="0" presStyleCnt="3">
        <dgm:presLayoutVars>
          <dgm:chPref val="3"/>
        </dgm:presLayoutVars>
      </dgm:prSet>
      <dgm:spPr/>
    </dgm:pt>
    <dgm:pt modelId="{A30C0E1A-9A1D-4B89-B26A-7CD942B2B0CC}" type="pres">
      <dgm:prSet presAssocID="{7CE41244-9015-4614-85CF-7DA615547452}" presName="rootConnector" presStyleLbl="node2" presStyleIdx="0" presStyleCnt="3"/>
      <dgm:spPr/>
    </dgm:pt>
    <dgm:pt modelId="{92A32F5D-B337-4008-8718-4C3F47CE70DA}" type="pres">
      <dgm:prSet presAssocID="{7CE41244-9015-4614-85CF-7DA615547452}" presName="hierChild4" presStyleCnt="0"/>
      <dgm:spPr/>
    </dgm:pt>
    <dgm:pt modelId="{D4C0C3DC-BD22-44B1-8185-C54C9DFFC61E}" type="pres">
      <dgm:prSet presAssocID="{7CE41244-9015-4614-85CF-7DA615547452}" presName="hierChild5" presStyleCnt="0"/>
      <dgm:spPr/>
    </dgm:pt>
    <dgm:pt modelId="{8321F793-3B67-46CE-8196-3A00A2B0002E}" type="pres">
      <dgm:prSet presAssocID="{65429D3D-0181-4007-96CF-0201CE1BB306}" presName="Name35" presStyleLbl="parChTrans1D2" presStyleIdx="1" presStyleCnt="3"/>
      <dgm:spPr/>
    </dgm:pt>
    <dgm:pt modelId="{BCA8F639-A7C1-4EF5-BD8F-93F161E95EF8}" type="pres">
      <dgm:prSet presAssocID="{9C447E7D-E1F0-4CB2-9B1B-3132B1DC4E59}" presName="hierRoot2" presStyleCnt="0">
        <dgm:presLayoutVars>
          <dgm:hierBranch/>
        </dgm:presLayoutVars>
      </dgm:prSet>
      <dgm:spPr/>
    </dgm:pt>
    <dgm:pt modelId="{9EED79CD-0F74-48DD-8C53-8B974E319425}" type="pres">
      <dgm:prSet presAssocID="{9C447E7D-E1F0-4CB2-9B1B-3132B1DC4E59}" presName="rootComposite" presStyleCnt="0"/>
      <dgm:spPr/>
    </dgm:pt>
    <dgm:pt modelId="{EB9BE3DD-FBDD-456B-8A0A-6080C0205CA7}" type="pres">
      <dgm:prSet presAssocID="{9C447E7D-E1F0-4CB2-9B1B-3132B1DC4E59}" presName="rootText" presStyleLbl="node2" presStyleIdx="1" presStyleCnt="3">
        <dgm:presLayoutVars>
          <dgm:chPref val="3"/>
        </dgm:presLayoutVars>
      </dgm:prSet>
      <dgm:spPr/>
    </dgm:pt>
    <dgm:pt modelId="{C71BF85C-C624-4004-AFC0-95C009ACFEF1}" type="pres">
      <dgm:prSet presAssocID="{9C447E7D-E1F0-4CB2-9B1B-3132B1DC4E59}" presName="rootConnector" presStyleLbl="node2" presStyleIdx="1" presStyleCnt="3"/>
      <dgm:spPr/>
    </dgm:pt>
    <dgm:pt modelId="{3717137A-0E0C-4556-818C-B0B49E7249AE}" type="pres">
      <dgm:prSet presAssocID="{9C447E7D-E1F0-4CB2-9B1B-3132B1DC4E59}" presName="hierChild4" presStyleCnt="0"/>
      <dgm:spPr/>
    </dgm:pt>
    <dgm:pt modelId="{879C9377-138E-4E6E-A82C-BDC05AEF38F9}" type="pres">
      <dgm:prSet presAssocID="{9C447E7D-E1F0-4CB2-9B1B-3132B1DC4E59}" presName="hierChild5" presStyleCnt="0"/>
      <dgm:spPr/>
    </dgm:pt>
    <dgm:pt modelId="{BB8FCBBC-F692-41FD-9C6F-91D3A182E4A8}" type="pres">
      <dgm:prSet presAssocID="{ACCB0544-BC00-4B43-B250-2FB8C9DB1C81}" presName="Name35" presStyleLbl="parChTrans1D2" presStyleIdx="2" presStyleCnt="3"/>
      <dgm:spPr/>
    </dgm:pt>
    <dgm:pt modelId="{370F5154-23C5-4EAF-9FF1-BC1088DF0841}" type="pres">
      <dgm:prSet presAssocID="{A1D96B70-26A6-4458-B596-F0F5DDA17BF3}" presName="hierRoot2" presStyleCnt="0">
        <dgm:presLayoutVars>
          <dgm:hierBranch/>
        </dgm:presLayoutVars>
      </dgm:prSet>
      <dgm:spPr/>
    </dgm:pt>
    <dgm:pt modelId="{7FE86E12-99F4-48CF-B57B-00D39C150DB4}" type="pres">
      <dgm:prSet presAssocID="{A1D96B70-26A6-4458-B596-F0F5DDA17BF3}" presName="rootComposite" presStyleCnt="0"/>
      <dgm:spPr/>
    </dgm:pt>
    <dgm:pt modelId="{81BAD0BD-063F-48C9-9CFA-64D7B33A39A1}" type="pres">
      <dgm:prSet presAssocID="{A1D96B70-26A6-4458-B596-F0F5DDA17BF3}" presName="rootText" presStyleLbl="node2" presStyleIdx="2" presStyleCnt="3">
        <dgm:presLayoutVars>
          <dgm:chPref val="3"/>
        </dgm:presLayoutVars>
      </dgm:prSet>
      <dgm:spPr/>
    </dgm:pt>
    <dgm:pt modelId="{1599629F-95F3-457A-89A8-60BCE717574B}" type="pres">
      <dgm:prSet presAssocID="{A1D96B70-26A6-4458-B596-F0F5DDA17BF3}" presName="rootConnector" presStyleLbl="node2" presStyleIdx="2" presStyleCnt="3"/>
      <dgm:spPr/>
    </dgm:pt>
    <dgm:pt modelId="{D5D0D434-B72D-4370-8CC3-8DF61D54C54B}" type="pres">
      <dgm:prSet presAssocID="{A1D96B70-26A6-4458-B596-F0F5DDA17BF3}" presName="hierChild4" presStyleCnt="0"/>
      <dgm:spPr/>
    </dgm:pt>
    <dgm:pt modelId="{CD3DF02D-5FF9-41B4-AADD-F5ED755EB92D}" type="pres">
      <dgm:prSet presAssocID="{A1D96B70-26A6-4458-B596-F0F5DDA17BF3}" presName="hierChild5" presStyleCnt="0"/>
      <dgm:spPr/>
    </dgm:pt>
    <dgm:pt modelId="{FBA62B3B-3E58-4F31-BEEE-955E4F0B61D1}" type="pres">
      <dgm:prSet presAssocID="{D5A71790-59F7-4838-BB1A-ABB8C4DDF470}" presName="hierChild3" presStyleCnt="0"/>
      <dgm:spPr/>
    </dgm:pt>
  </dgm:ptLst>
  <dgm:cxnLst>
    <dgm:cxn modelId="{86CD00CE-9A20-414B-85C7-6CB575AD432D}" type="presOf" srcId="{D5A71790-59F7-4838-BB1A-ABB8C4DDF470}" destId="{67065D2B-982D-479C-862A-ADBC557EAEF8}" srcOrd="0" destOrd="0" presId="urn:microsoft.com/office/officeart/2005/8/layout/orgChart1"/>
    <dgm:cxn modelId="{E1D5A1C1-D38D-481D-90C7-4F8952A2D404}" type="presOf" srcId="{D5A71790-59F7-4838-BB1A-ABB8C4DDF470}" destId="{3A8ED105-EFA6-42CD-881A-EF3BF7D55F88}" srcOrd="1" destOrd="0" presId="urn:microsoft.com/office/officeart/2005/8/layout/orgChart1"/>
    <dgm:cxn modelId="{BD127094-CC28-43D2-9877-F1931F36DDD9}" type="presOf" srcId="{9C447E7D-E1F0-4CB2-9B1B-3132B1DC4E59}" destId="{EB9BE3DD-FBDD-456B-8A0A-6080C0205CA7}" srcOrd="0" destOrd="0" presId="urn:microsoft.com/office/officeart/2005/8/layout/orgChart1"/>
    <dgm:cxn modelId="{4A3EB7E8-B373-4256-AAA0-4A07CD993B51}" type="presOf" srcId="{7CE41244-9015-4614-85CF-7DA615547452}" destId="{A30C0E1A-9A1D-4B89-B26A-7CD942B2B0CC}" srcOrd="1" destOrd="0" presId="urn:microsoft.com/office/officeart/2005/8/layout/orgChart1"/>
    <dgm:cxn modelId="{9D0DF58F-CD6C-47C6-B230-331B6D3846E4}" type="presOf" srcId="{7CE41244-9015-4614-85CF-7DA615547452}" destId="{547DC181-0685-4285-9201-298FBA78E5A2}" srcOrd="0" destOrd="0" presId="urn:microsoft.com/office/officeart/2005/8/layout/orgChart1"/>
    <dgm:cxn modelId="{77AB34EC-5A3C-4ABE-A1DC-25AB2DECF66F}" srcId="{6A12566A-6099-47D1-86BF-F29DA9577664}" destId="{D5A71790-59F7-4838-BB1A-ABB8C4DDF470}" srcOrd="0" destOrd="0" parTransId="{F1371155-5690-4B13-928D-C8D0DE78B156}" sibTransId="{FCB4B635-9043-43F2-9AF5-A1C67F462723}"/>
    <dgm:cxn modelId="{D2950BC9-A59D-46F1-A62B-A5D57AEBCC0C}" srcId="{D5A71790-59F7-4838-BB1A-ABB8C4DDF470}" destId="{A1D96B70-26A6-4458-B596-F0F5DDA17BF3}" srcOrd="2" destOrd="0" parTransId="{ACCB0544-BC00-4B43-B250-2FB8C9DB1C81}" sibTransId="{33DE7882-DD6C-4D06-8033-083487F58C47}"/>
    <dgm:cxn modelId="{16654D6A-8A67-4E5A-A2F4-6FDFF883E18F}" type="presOf" srcId="{ACCB0544-BC00-4B43-B250-2FB8C9DB1C81}" destId="{BB8FCBBC-F692-41FD-9C6F-91D3A182E4A8}" srcOrd="0" destOrd="0" presId="urn:microsoft.com/office/officeart/2005/8/layout/orgChart1"/>
    <dgm:cxn modelId="{C7253B2A-5F08-43A3-8303-9084E7DF8F77}" type="presOf" srcId="{95F9460C-2F96-4EF7-93FA-37E8CC8C4CAE}" destId="{9F9B163A-ACEA-4777-A2EA-6313C0E78070}" srcOrd="0" destOrd="0" presId="urn:microsoft.com/office/officeart/2005/8/layout/orgChart1"/>
    <dgm:cxn modelId="{41C115B1-9220-4B4E-8D0E-AF170CD975BE}" type="presOf" srcId="{6A12566A-6099-47D1-86BF-F29DA9577664}" destId="{85B55B89-2D25-4490-B7EB-C3F0AB181352}" srcOrd="0" destOrd="0" presId="urn:microsoft.com/office/officeart/2005/8/layout/orgChart1"/>
    <dgm:cxn modelId="{B746DF45-FAF7-4D5B-918F-CDC4CAE3013A}" type="presOf" srcId="{9C447E7D-E1F0-4CB2-9B1B-3132B1DC4E59}" destId="{C71BF85C-C624-4004-AFC0-95C009ACFEF1}" srcOrd="1" destOrd="0" presId="urn:microsoft.com/office/officeart/2005/8/layout/orgChart1"/>
    <dgm:cxn modelId="{344C2524-4A17-47C0-927D-9C431B3605C5}" srcId="{D5A71790-59F7-4838-BB1A-ABB8C4DDF470}" destId="{7CE41244-9015-4614-85CF-7DA615547452}" srcOrd="0" destOrd="0" parTransId="{95F9460C-2F96-4EF7-93FA-37E8CC8C4CAE}" sibTransId="{68A9C107-A3EB-424E-957E-DC187D194C46}"/>
    <dgm:cxn modelId="{7C97129B-0193-46E7-BB38-776012187FE9}" srcId="{D5A71790-59F7-4838-BB1A-ABB8C4DDF470}" destId="{9C447E7D-E1F0-4CB2-9B1B-3132B1DC4E59}" srcOrd="1" destOrd="0" parTransId="{65429D3D-0181-4007-96CF-0201CE1BB306}" sibTransId="{04DA1A46-677A-4F38-B549-2B237B54705B}"/>
    <dgm:cxn modelId="{11AA1243-C3AC-465A-B8FF-D12A941A89A7}" type="presOf" srcId="{A1D96B70-26A6-4458-B596-F0F5DDA17BF3}" destId="{81BAD0BD-063F-48C9-9CFA-64D7B33A39A1}" srcOrd="0" destOrd="0" presId="urn:microsoft.com/office/officeart/2005/8/layout/orgChart1"/>
    <dgm:cxn modelId="{08E7EEF8-076B-4EB3-BF13-08C65151AE16}" type="presOf" srcId="{65429D3D-0181-4007-96CF-0201CE1BB306}" destId="{8321F793-3B67-46CE-8196-3A00A2B0002E}" srcOrd="0" destOrd="0" presId="urn:microsoft.com/office/officeart/2005/8/layout/orgChart1"/>
    <dgm:cxn modelId="{F6342637-0527-4C59-9AF8-05559EB968C8}" type="presOf" srcId="{A1D96B70-26A6-4458-B596-F0F5DDA17BF3}" destId="{1599629F-95F3-457A-89A8-60BCE717574B}" srcOrd="1" destOrd="0" presId="urn:microsoft.com/office/officeart/2005/8/layout/orgChart1"/>
    <dgm:cxn modelId="{2FF233A6-60B8-493B-B6C9-75ADA9215A67}" type="presParOf" srcId="{85B55B89-2D25-4490-B7EB-C3F0AB181352}" destId="{12B16741-50E9-4F05-8FC3-C729487D6AE7}" srcOrd="0" destOrd="0" presId="urn:microsoft.com/office/officeart/2005/8/layout/orgChart1"/>
    <dgm:cxn modelId="{FB5C855F-1C1E-4DEB-B47F-C3DB0BBB22F1}" type="presParOf" srcId="{12B16741-50E9-4F05-8FC3-C729487D6AE7}" destId="{EB2136BD-22B8-478D-AF59-6A16764C125B}" srcOrd="0" destOrd="0" presId="urn:microsoft.com/office/officeart/2005/8/layout/orgChart1"/>
    <dgm:cxn modelId="{86AA0F50-BB21-468D-8179-DCB42C98AC1C}" type="presParOf" srcId="{EB2136BD-22B8-478D-AF59-6A16764C125B}" destId="{67065D2B-982D-479C-862A-ADBC557EAEF8}" srcOrd="0" destOrd="0" presId="urn:microsoft.com/office/officeart/2005/8/layout/orgChart1"/>
    <dgm:cxn modelId="{490857FD-D1EF-42A7-9B20-5F7EB4A63689}" type="presParOf" srcId="{EB2136BD-22B8-478D-AF59-6A16764C125B}" destId="{3A8ED105-EFA6-42CD-881A-EF3BF7D55F88}" srcOrd="1" destOrd="0" presId="urn:microsoft.com/office/officeart/2005/8/layout/orgChart1"/>
    <dgm:cxn modelId="{D35FEBAB-8463-45FD-B111-6A579013BF90}" type="presParOf" srcId="{12B16741-50E9-4F05-8FC3-C729487D6AE7}" destId="{B96B0DEB-86DD-463A-87AA-B8925D56F07F}" srcOrd="1" destOrd="0" presId="urn:microsoft.com/office/officeart/2005/8/layout/orgChart1"/>
    <dgm:cxn modelId="{E9F8F90A-86CA-4DCB-BAEF-D0818AC14E01}" type="presParOf" srcId="{B96B0DEB-86DD-463A-87AA-B8925D56F07F}" destId="{9F9B163A-ACEA-4777-A2EA-6313C0E78070}" srcOrd="0" destOrd="0" presId="urn:microsoft.com/office/officeart/2005/8/layout/orgChart1"/>
    <dgm:cxn modelId="{DA1343F3-486A-4DF8-A86A-26BCF9EB1F61}" type="presParOf" srcId="{B96B0DEB-86DD-463A-87AA-B8925D56F07F}" destId="{24ED1D4D-25DB-45D1-A022-B6B6F66655D4}" srcOrd="1" destOrd="0" presId="urn:microsoft.com/office/officeart/2005/8/layout/orgChart1"/>
    <dgm:cxn modelId="{2D133790-0EF0-46B0-8282-50492496D6DC}" type="presParOf" srcId="{24ED1D4D-25DB-45D1-A022-B6B6F66655D4}" destId="{ACEECF30-910A-480D-BBA8-3EB79CDC3885}" srcOrd="0" destOrd="0" presId="urn:microsoft.com/office/officeart/2005/8/layout/orgChart1"/>
    <dgm:cxn modelId="{F5AD674E-9803-4B7F-9CF9-F8D21940C1A1}" type="presParOf" srcId="{ACEECF30-910A-480D-BBA8-3EB79CDC3885}" destId="{547DC181-0685-4285-9201-298FBA78E5A2}" srcOrd="0" destOrd="0" presId="urn:microsoft.com/office/officeart/2005/8/layout/orgChart1"/>
    <dgm:cxn modelId="{DD5285B7-57D3-4F4E-B703-D64ED10F1067}" type="presParOf" srcId="{ACEECF30-910A-480D-BBA8-3EB79CDC3885}" destId="{A30C0E1A-9A1D-4B89-B26A-7CD942B2B0CC}" srcOrd="1" destOrd="0" presId="urn:microsoft.com/office/officeart/2005/8/layout/orgChart1"/>
    <dgm:cxn modelId="{7B8E1051-BE53-4FB1-B8D6-041A8207FB85}" type="presParOf" srcId="{24ED1D4D-25DB-45D1-A022-B6B6F66655D4}" destId="{92A32F5D-B337-4008-8718-4C3F47CE70DA}" srcOrd="1" destOrd="0" presId="urn:microsoft.com/office/officeart/2005/8/layout/orgChart1"/>
    <dgm:cxn modelId="{AF6F3C7A-CCFE-4105-9D88-BD6A3A5038A4}" type="presParOf" srcId="{24ED1D4D-25DB-45D1-A022-B6B6F66655D4}" destId="{D4C0C3DC-BD22-44B1-8185-C54C9DFFC61E}" srcOrd="2" destOrd="0" presId="urn:microsoft.com/office/officeart/2005/8/layout/orgChart1"/>
    <dgm:cxn modelId="{CE6B695C-E0A5-4B28-A1D7-07421A648F34}" type="presParOf" srcId="{B96B0DEB-86DD-463A-87AA-B8925D56F07F}" destId="{8321F793-3B67-46CE-8196-3A00A2B0002E}" srcOrd="2" destOrd="0" presId="urn:microsoft.com/office/officeart/2005/8/layout/orgChart1"/>
    <dgm:cxn modelId="{48A46202-6D39-4C76-BBBE-B34BBC7D0336}" type="presParOf" srcId="{B96B0DEB-86DD-463A-87AA-B8925D56F07F}" destId="{BCA8F639-A7C1-4EF5-BD8F-93F161E95EF8}" srcOrd="3" destOrd="0" presId="urn:microsoft.com/office/officeart/2005/8/layout/orgChart1"/>
    <dgm:cxn modelId="{70E6092E-A6E6-48F3-BA0E-20177058F3DB}" type="presParOf" srcId="{BCA8F639-A7C1-4EF5-BD8F-93F161E95EF8}" destId="{9EED79CD-0F74-48DD-8C53-8B974E319425}" srcOrd="0" destOrd="0" presId="urn:microsoft.com/office/officeart/2005/8/layout/orgChart1"/>
    <dgm:cxn modelId="{89761E3A-AF4D-4980-9D2D-951238339107}" type="presParOf" srcId="{9EED79CD-0F74-48DD-8C53-8B974E319425}" destId="{EB9BE3DD-FBDD-456B-8A0A-6080C0205CA7}" srcOrd="0" destOrd="0" presId="urn:microsoft.com/office/officeart/2005/8/layout/orgChart1"/>
    <dgm:cxn modelId="{F5066010-A643-4776-BFD5-3C36ED6C8ED9}" type="presParOf" srcId="{9EED79CD-0F74-48DD-8C53-8B974E319425}" destId="{C71BF85C-C624-4004-AFC0-95C009ACFEF1}" srcOrd="1" destOrd="0" presId="urn:microsoft.com/office/officeart/2005/8/layout/orgChart1"/>
    <dgm:cxn modelId="{9028AC72-C8E3-4415-B9CF-F26869C7D69B}" type="presParOf" srcId="{BCA8F639-A7C1-4EF5-BD8F-93F161E95EF8}" destId="{3717137A-0E0C-4556-818C-B0B49E7249AE}" srcOrd="1" destOrd="0" presId="urn:microsoft.com/office/officeart/2005/8/layout/orgChart1"/>
    <dgm:cxn modelId="{67C469E5-CDED-42D1-9C66-F5E2AEFEC487}" type="presParOf" srcId="{BCA8F639-A7C1-4EF5-BD8F-93F161E95EF8}" destId="{879C9377-138E-4E6E-A82C-BDC05AEF38F9}" srcOrd="2" destOrd="0" presId="urn:microsoft.com/office/officeart/2005/8/layout/orgChart1"/>
    <dgm:cxn modelId="{9A322348-02B9-493A-A0E4-DEBAA1D5B5CB}" type="presParOf" srcId="{B96B0DEB-86DD-463A-87AA-B8925D56F07F}" destId="{BB8FCBBC-F692-41FD-9C6F-91D3A182E4A8}" srcOrd="4" destOrd="0" presId="urn:microsoft.com/office/officeart/2005/8/layout/orgChart1"/>
    <dgm:cxn modelId="{BBE2283E-8F24-464F-93D1-203CDE98B9A8}" type="presParOf" srcId="{B96B0DEB-86DD-463A-87AA-B8925D56F07F}" destId="{370F5154-23C5-4EAF-9FF1-BC1088DF0841}" srcOrd="5" destOrd="0" presId="urn:microsoft.com/office/officeart/2005/8/layout/orgChart1"/>
    <dgm:cxn modelId="{ED29EAC8-DD54-4613-BDE8-1278DE37CFD1}" type="presParOf" srcId="{370F5154-23C5-4EAF-9FF1-BC1088DF0841}" destId="{7FE86E12-99F4-48CF-B57B-00D39C150DB4}" srcOrd="0" destOrd="0" presId="urn:microsoft.com/office/officeart/2005/8/layout/orgChart1"/>
    <dgm:cxn modelId="{8F470626-CF09-429F-B0EE-FE7872FB294F}" type="presParOf" srcId="{7FE86E12-99F4-48CF-B57B-00D39C150DB4}" destId="{81BAD0BD-063F-48C9-9CFA-64D7B33A39A1}" srcOrd="0" destOrd="0" presId="urn:microsoft.com/office/officeart/2005/8/layout/orgChart1"/>
    <dgm:cxn modelId="{83B26803-2E6B-4182-907F-C54598BC0C43}" type="presParOf" srcId="{7FE86E12-99F4-48CF-B57B-00D39C150DB4}" destId="{1599629F-95F3-457A-89A8-60BCE717574B}" srcOrd="1" destOrd="0" presId="urn:microsoft.com/office/officeart/2005/8/layout/orgChart1"/>
    <dgm:cxn modelId="{4EDC375F-33D9-4E52-81FE-81BA824EB162}" type="presParOf" srcId="{370F5154-23C5-4EAF-9FF1-BC1088DF0841}" destId="{D5D0D434-B72D-4370-8CC3-8DF61D54C54B}" srcOrd="1" destOrd="0" presId="urn:microsoft.com/office/officeart/2005/8/layout/orgChart1"/>
    <dgm:cxn modelId="{C1CF1DE7-6627-4F7D-BC64-083CAFEA144C}" type="presParOf" srcId="{370F5154-23C5-4EAF-9FF1-BC1088DF0841}" destId="{CD3DF02D-5FF9-41B4-AADD-F5ED755EB92D}" srcOrd="2" destOrd="0" presId="urn:microsoft.com/office/officeart/2005/8/layout/orgChart1"/>
    <dgm:cxn modelId="{1CE122CD-97F5-4ADD-B314-654F0DBC3824}" type="presParOf" srcId="{12B16741-50E9-4F05-8FC3-C729487D6AE7}" destId="{FBA62B3B-3E58-4F31-BEEE-955E4F0B61D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l">
              <a:buClrTx/>
              <a:defRPr sz="1200" b="0"/>
            </a:lvl1pPr>
          </a:lstStyle>
          <a:p>
            <a:endParaRPr lang="en-US"/>
          </a:p>
        </p:txBody>
      </p:sp>
      <p:sp>
        <p:nvSpPr>
          <p:cNvPr id="39939"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buClrTx/>
              <a:defRPr sz="1200" b="0"/>
            </a:lvl1pPr>
          </a:lstStyle>
          <a:p>
            <a:endParaRPr lang="en-US"/>
          </a:p>
        </p:txBody>
      </p:sp>
      <p:sp>
        <p:nvSpPr>
          <p:cNvPr id="399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l">
              <a:buClrTx/>
              <a:defRPr sz="1200" b="0"/>
            </a:lvl1pPr>
          </a:lstStyle>
          <a:p>
            <a:endParaRPr lang="en-US"/>
          </a:p>
        </p:txBody>
      </p:sp>
      <p:sp>
        <p:nvSpPr>
          <p:cNvPr id="39943"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a:buClrTx/>
              <a:defRPr sz="1200" b="0"/>
            </a:lvl1pPr>
          </a:lstStyle>
          <a:p>
            <a:fld id="{E7A39CDC-F0E5-4A5E-870C-727A4FBD8B0E}" type="slidenum">
              <a:rPr lang="en-US"/>
              <a:pPr/>
              <a:t>‹#›</a:t>
            </a:fld>
            <a:endParaRPr lang="en-US"/>
          </a:p>
        </p:txBody>
      </p:sp>
    </p:spTree>
    <p:extLst>
      <p:ext uri="{BB962C8B-B14F-4D97-AF65-F5344CB8AC3E}">
        <p14:creationId xmlns:p14="http://schemas.microsoft.com/office/powerpoint/2010/main" val="5511842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9366B-31D7-4C4F-8AA8-9666998419B7}" type="slidenum">
              <a:rPr lang="en-US"/>
              <a:pPr/>
              <a:t>1</a:t>
            </a:fld>
            <a:endParaRPr lang="en-US"/>
          </a:p>
        </p:txBody>
      </p:sp>
      <p:sp>
        <p:nvSpPr>
          <p:cNvPr id="1408002" name="Rectangle 2"/>
          <p:cNvSpPr>
            <a:spLocks noGrp="1" noRot="1" noChangeAspect="1" noChangeArrowheads="1" noTextEdit="1"/>
          </p:cNvSpPr>
          <p:nvPr>
            <p:ph type="sldImg"/>
          </p:nvPr>
        </p:nvSpPr>
        <p:spPr>
          <a:ln/>
        </p:spPr>
      </p:sp>
      <p:sp>
        <p:nvSpPr>
          <p:cNvPr id="140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CB045-6036-4CBD-A88B-84ED63C04036}" type="slidenum">
              <a:rPr lang="en-US"/>
              <a:pPr/>
              <a:t>10</a:t>
            </a:fld>
            <a:endParaRPr lang="en-US"/>
          </a:p>
        </p:txBody>
      </p:sp>
      <p:sp>
        <p:nvSpPr>
          <p:cNvPr id="1198082" name="Rectangle 2"/>
          <p:cNvSpPr>
            <a:spLocks noGrp="1" noRot="1" noChangeAspect="1" noChangeArrowheads="1" noTextEdit="1"/>
          </p:cNvSpPr>
          <p:nvPr>
            <p:ph type="sldImg"/>
          </p:nvPr>
        </p:nvSpPr>
        <p:spPr>
          <a:xfrm>
            <a:off x="1258888" y="722313"/>
            <a:ext cx="4799012" cy="3598862"/>
          </a:xfrm>
          <a:ln/>
        </p:spPr>
      </p:sp>
      <p:sp>
        <p:nvSpPr>
          <p:cNvPr id="1198083" name="Rectangle 3"/>
          <p:cNvSpPr>
            <a:spLocks noGrp="1" noChangeArrowheads="1"/>
          </p:cNvSpPr>
          <p:nvPr>
            <p:ph type="body" idx="1"/>
          </p:nvPr>
        </p:nvSpPr>
        <p:spPr>
          <a:xfrm>
            <a:off x="730250" y="4560888"/>
            <a:ext cx="5854700" cy="4319587"/>
          </a:xfrm>
        </p:spPr>
        <p:txBody>
          <a:bodyPr/>
          <a:lstStyle/>
          <a:p>
            <a:r>
              <a:rPr lang="en-US"/>
              <a:t>than ever before – OEF/OIF, BRAC/global rebasing, modularity, reset, soldier/family quality of life, RC/AC migration, business transformation</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CFEE9A-028E-40C7-86CC-804B922084CC}" type="slidenum">
              <a:rPr lang="en-US"/>
              <a:pPr/>
              <a:t>11</a:t>
            </a:fld>
            <a:endParaRPr lang="en-US"/>
          </a:p>
        </p:txBody>
      </p:sp>
      <p:sp>
        <p:nvSpPr>
          <p:cNvPr id="1355778" name="Rectangle 2"/>
          <p:cNvSpPr>
            <a:spLocks noGrp="1" noRot="1" noChangeAspect="1" noChangeArrowheads="1" noTextEdit="1"/>
          </p:cNvSpPr>
          <p:nvPr>
            <p:ph type="sldImg"/>
          </p:nvPr>
        </p:nvSpPr>
        <p:spPr>
          <a:ln/>
        </p:spPr>
      </p:sp>
      <p:sp>
        <p:nvSpPr>
          <p:cNvPr id="1355779" name="Rectangle 3"/>
          <p:cNvSpPr>
            <a:spLocks noGrp="1" noChangeArrowheads="1"/>
          </p:cNvSpPr>
          <p:nvPr>
            <p:ph type="body" idx="1"/>
          </p:nvPr>
        </p:nvSpPr>
        <p:spPr/>
        <p:txBody>
          <a:bodyPr/>
          <a:lstStyle/>
          <a:p>
            <a:r>
              <a:rPr lang="en-US"/>
              <a:t>b/c need to change &gt; Army look to tools to help &amp; needed to replace STAN FINS  &amp; Somards to be able to provide the type &amp; level of information being requested.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09821-6BC8-4237-B01E-BA3F2E32A09A}" type="slidenum">
              <a:rPr lang="en-US"/>
              <a:pPr/>
              <a:t>12</a:t>
            </a:fld>
            <a:endParaRPr lang="en-US"/>
          </a:p>
        </p:txBody>
      </p:sp>
      <p:sp>
        <p:nvSpPr>
          <p:cNvPr id="1204226" name="Rectangle 2"/>
          <p:cNvSpPr>
            <a:spLocks noGrp="1" noRot="1" noChangeAspect="1" noChangeArrowheads="1" noTextEdit="1"/>
          </p:cNvSpPr>
          <p:nvPr>
            <p:ph type="sldImg"/>
          </p:nvPr>
        </p:nvSpPr>
        <p:spPr>
          <a:ln/>
        </p:spPr>
      </p:sp>
      <p:sp>
        <p:nvSpPr>
          <p:cNvPr id="1204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6B34F3-6973-492F-8B2F-04378588CD6C}" type="slidenum">
              <a:rPr lang="en-US"/>
              <a:pPr/>
              <a:t>13</a:t>
            </a:fld>
            <a:endParaRPr lang="en-US"/>
          </a:p>
        </p:txBody>
      </p:sp>
      <p:sp>
        <p:nvSpPr>
          <p:cNvPr id="1206274" name="Rectangle 2"/>
          <p:cNvSpPr>
            <a:spLocks noGrp="1" noRot="1" noChangeAspect="1" noChangeArrowheads="1" noTextEdit="1"/>
          </p:cNvSpPr>
          <p:nvPr>
            <p:ph type="sldImg"/>
          </p:nvPr>
        </p:nvSpPr>
        <p:spPr>
          <a:ln/>
        </p:spPr>
      </p:sp>
      <p:sp>
        <p:nvSpPr>
          <p:cNvPr id="120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6607B-3828-4947-95D0-AE0859289441}" type="slidenum">
              <a:rPr lang="en-US"/>
              <a:pPr/>
              <a:t>14</a:t>
            </a:fld>
            <a:endParaRPr lang="en-US"/>
          </a:p>
        </p:txBody>
      </p:sp>
      <p:sp>
        <p:nvSpPr>
          <p:cNvPr id="1412098" name="Rectangle 2"/>
          <p:cNvSpPr>
            <a:spLocks noGrp="1" noRot="1" noChangeAspect="1" noChangeArrowheads="1" noTextEdit="1"/>
          </p:cNvSpPr>
          <p:nvPr>
            <p:ph type="sldImg"/>
          </p:nvPr>
        </p:nvSpPr>
        <p:spPr>
          <a:ln/>
        </p:spPr>
      </p:sp>
      <p:sp>
        <p:nvSpPr>
          <p:cNvPr id="141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CC7F3-B436-4F70-B644-914BA8E24F41}" type="slidenum">
              <a:rPr lang="en-US"/>
              <a:pPr/>
              <a:t>15</a:t>
            </a:fld>
            <a:endParaRPr lang="en-US"/>
          </a:p>
        </p:txBody>
      </p:sp>
      <p:sp>
        <p:nvSpPr>
          <p:cNvPr id="1209346" name="Rectangle 2"/>
          <p:cNvSpPr>
            <a:spLocks noGrp="1" noRot="1" noChangeAspect="1" noChangeArrowheads="1" noTextEdit="1"/>
          </p:cNvSpPr>
          <p:nvPr>
            <p:ph type="sldImg"/>
          </p:nvPr>
        </p:nvSpPr>
        <p:spPr>
          <a:xfrm>
            <a:off x="858838" y="236538"/>
            <a:ext cx="6075362" cy="4556125"/>
          </a:xfrm>
          <a:ln/>
        </p:spPr>
      </p:sp>
      <p:sp>
        <p:nvSpPr>
          <p:cNvPr id="1209347" name="Rectangle 3"/>
          <p:cNvSpPr>
            <a:spLocks noGrp="1" noChangeArrowheads="1"/>
          </p:cNvSpPr>
          <p:nvPr>
            <p:ph type="body" idx="1"/>
          </p:nvPr>
        </p:nvSpPr>
        <p:spPr>
          <a:xfrm>
            <a:off x="976313" y="4879975"/>
            <a:ext cx="6022975" cy="4321175"/>
          </a:xfrm>
        </p:spPr>
        <p:txBody>
          <a:bodyPr lIns="94388" tIns="47192" rIns="94388" bIns="47192"/>
          <a:lstStyle/>
          <a:p>
            <a:endParaRPr lang="en-US"/>
          </a:p>
          <a:p>
            <a:endParaRPr lang="en-US"/>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934B1-EA52-4BDB-B7A0-8B91E6ECE88B}" type="slidenum">
              <a:rPr lang="en-US"/>
              <a:pPr/>
              <a:t>16</a:t>
            </a:fld>
            <a:endParaRPr lang="en-US"/>
          </a:p>
        </p:txBody>
      </p:sp>
      <p:sp>
        <p:nvSpPr>
          <p:cNvPr id="1211394" name="Rectangle 2"/>
          <p:cNvSpPr>
            <a:spLocks noGrp="1" noRot="1" noChangeAspect="1" noChangeArrowheads="1" noTextEdit="1"/>
          </p:cNvSpPr>
          <p:nvPr>
            <p:ph type="sldImg"/>
          </p:nvPr>
        </p:nvSpPr>
        <p:spPr>
          <a:ln/>
        </p:spPr>
      </p:sp>
      <p:sp>
        <p:nvSpPr>
          <p:cNvPr id="121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71FA24-8D29-4586-B98E-AB704B3F6266}" type="slidenum">
              <a:rPr lang="en-US"/>
              <a:pPr/>
              <a:t>17</a:t>
            </a:fld>
            <a:endParaRPr lang="en-US"/>
          </a:p>
        </p:txBody>
      </p:sp>
      <p:sp>
        <p:nvSpPr>
          <p:cNvPr id="1217538" name="Rectangle 2"/>
          <p:cNvSpPr>
            <a:spLocks noGrp="1" noRot="1" noChangeAspect="1" noChangeArrowheads="1" noTextEdit="1"/>
          </p:cNvSpPr>
          <p:nvPr>
            <p:ph type="sldImg"/>
          </p:nvPr>
        </p:nvSpPr>
        <p:spPr>
          <a:ln/>
        </p:spPr>
      </p:sp>
      <p:sp>
        <p:nvSpPr>
          <p:cNvPr id="121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1430C-558C-4EE9-94ED-14694783D0DE}" type="slidenum">
              <a:rPr lang="en-US"/>
              <a:pPr/>
              <a:t>18</a:t>
            </a:fld>
            <a:endParaRPr lang="en-US"/>
          </a:p>
        </p:txBody>
      </p:sp>
      <p:sp>
        <p:nvSpPr>
          <p:cNvPr id="1219586" name="Rectangle 2"/>
          <p:cNvSpPr>
            <a:spLocks noGrp="1" noRot="1" noChangeAspect="1" noChangeArrowheads="1" noTextEdit="1"/>
          </p:cNvSpPr>
          <p:nvPr>
            <p:ph type="sldImg"/>
          </p:nvPr>
        </p:nvSpPr>
        <p:spPr>
          <a:xfrm>
            <a:off x="1258888" y="720725"/>
            <a:ext cx="4800600" cy="3600450"/>
          </a:xfrm>
          <a:ln/>
        </p:spPr>
      </p:sp>
      <p:sp>
        <p:nvSpPr>
          <p:cNvPr id="1219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886FC-AC56-4282-ADF6-3F2FBCBD7873}" type="slidenum">
              <a:rPr lang="en-US"/>
              <a:pPr/>
              <a:t>19</a:t>
            </a:fld>
            <a:endParaRPr lang="en-US"/>
          </a:p>
        </p:txBody>
      </p:sp>
      <p:sp>
        <p:nvSpPr>
          <p:cNvPr id="1221634" name="Rectangle 2"/>
          <p:cNvSpPr>
            <a:spLocks noGrp="1" noRot="1" noChangeAspect="1" noChangeArrowheads="1" noTextEdit="1"/>
          </p:cNvSpPr>
          <p:nvPr>
            <p:ph type="sldImg"/>
          </p:nvPr>
        </p:nvSpPr>
        <p:spPr>
          <a:ln/>
        </p:spPr>
      </p:sp>
      <p:sp>
        <p:nvSpPr>
          <p:cNvPr id="122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8A085-6C8F-4645-80D2-91F4F8D62EBB}" type="slidenum">
              <a:rPr lang="en-US"/>
              <a:pPr/>
              <a:t>2</a:t>
            </a:fld>
            <a:endParaRPr lang="en-US"/>
          </a:p>
        </p:txBody>
      </p:sp>
      <p:sp>
        <p:nvSpPr>
          <p:cNvPr id="1409026" name="Rectangle 2"/>
          <p:cNvSpPr>
            <a:spLocks noGrp="1" noRot="1" noChangeAspect="1" noChangeArrowheads="1" noTextEdit="1"/>
          </p:cNvSpPr>
          <p:nvPr>
            <p:ph type="sldImg"/>
          </p:nvPr>
        </p:nvSpPr>
        <p:spPr>
          <a:ln/>
        </p:spPr>
      </p:sp>
      <p:sp>
        <p:nvSpPr>
          <p:cNvPr id="140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C21FBF-14A7-41FE-BEB4-1A20B148A13E}" type="slidenum">
              <a:rPr lang="en-US"/>
              <a:pPr/>
              <a:t>20</a:t>
            </a:fld>
            <a:endParaRPr lang="en-US"/>
          </a:p>
        </p:txBody>
      </p:sp>
      <p:sp>
        <p:nvSpPr>
          <p:cNvPr id="1501186" name="Rectangle 2"/>
          <p:cNvSpPr>
            <a:spLocks noGrp="1" noRot="1" noChangeAspect="1" noChangeArrowheads="1" noTextEdit="1"/>
          </p:cNvSpPr>
          <p:nvPr>
            <p:ph type="sldImg"/>
          </p:nvPr>
        </p:nvSpPr>
        <p:spPr>
          <a:ln/>
        </p:spPr>
      </p:sp>
      <p:sp>
        <p:nvSpPr>
          <p:cNvPr id="150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0E4A0-13AB-406A-9EC1-F7BBE0B26A88}" type="slidenum">
              <a:rPr lang="en-US"/>
              <a:pPr/>
              <a:t>21</a:t>
            </a:fld>
            <a:endParaRPr lang="en-US"/>
          </a:p>
        </p:txBody>
      </p:sp>
      <p:sp>
        <p:nvSpPr>
          <p:cNvPr id="1503234" name="Rectangle 2"/>
          <p:cNvSpPr>
            <a:spLocks noGrp="1" noRot="1" noChangeAspect="1" noChangeArrowheads="1" noTextEdit="1"/>
          </p:cNvSpPr>
          <p:nvPr>
            <p:ph type="sldImg"/>
          </p:nvPr>
        </p:nvSpPr>
        <p:spPr>
          <a:ln/>
        </p:spPr>
      </p:sp>
      <p:sp>
        <p:nvSpPr>
          <p:cNvPr id="150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4AE6F-D00E-40FD-A460-384EA0BD0402}" type="slidenum">
              <a:rPr lang="en-US"/>
              <a:pPr/>
              <a:t>22</a:t>
            </a:fld>
            <a:endParaRPr lang="en-US"/>
          </a:p>
        </p:txBody>
      </p:sp>
      <p:sp>
        <p:nvSpPr>
          <p:cNvPr id="1505282" name="Rectangle 2"/>
          <p:cNvSpPr>
            <a:spLocks noGrp="1" noRot="1" noChangeAspect="1" noChangeArrowheads="1" noTextEdit="1"/>
          </p:cNvSpPr>
          <p:nvPr>
            <p:ph type="sldImg"/>
          </p:nvPr>
        </p:nvSpPr>
        <p:spPr>
          <a:ln/>
        </p:spPr>
      </p:sp>
      <p:sp>
        <p:nvSpPr>
          <p:cNvPr id="150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5B996-5E42-41E0-8748-D242C62E451D}" type="slidenum">
              <a:rPr lang="en-US"/>
              <a:pPr/>
              <a:t>23</a:t>
            </a:fld>
            <a:endParaRPr lang="en-US"/>
          </a:p>
        </p:txBody>
      </p:sp>
      <p:sp>
        <p:nvSpPr>
          <p:cNvPr id="1507330" name="Rectangle 2"/>
          <p:cNvSpPr>
            <a:spLocks noGrp="1" noRot="1" noChangeAspect="1" noChangeArrowheads="1" noTextEdit="1"/>
          </p:cNvSpPr>
          <p:nvPr>
            <p:ph type="sldImg"/>
          </p:nvPr>
        </p:nvSpPr>
        <p:spPr>
          <a:ln/>
        </p:spPr>
      </p:sp>
      <p:sp>
        <p:nvSpPr>
          <p:cNvPr id="150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CB240406-796D-4025-A035-D1F7246DCC1C}" type="slidenum">
              <a:rPr lang="en-US"/>
              <a:pPr/>
              <a:t>24</a:t>
            </a:fld>
            <a:endParaRPr lang="en-US"/>
          </a:p>
        </p:txBody>
      </p:sp>
      <p:sp>
        <p:nvSpPr>
          <p:cNvPr id="1509378" name="Rectangle 2"/>
          <p:cNvSpPr>
            <a:spLocks noChangeArrowheads="1"/>
          </p:cNvSpPr>
          <p:nvPr/>
        </p:nvSpPr>
        <p:spPr bwMode="auto">
          <a:xfrm>
            <a:off x="4144963" y="0"/>
            <a:ext cx="3170237" cy="479425"/>
          </a:xfrm>
          <a:prstGeom prst="rect">
            <a:avLst/>
          </a:prstGeom>
          <a:noFill/>
          <a:ln w="12700">
            <a:noFill/>
            <a:miter lim="800000"/>
            <a:headEnd/>
            <a:tailEnd/>
          </a:ln>
          <a:effectLst/>
        </p:spPr>
        <p:txBody>
          <a:bodyPr wrap="none" anchor="ctr"/>
          <a:lstStyle/>
          <a:p>
            <a:endParaRPr lang="en-US"/>
          </a:p>
        </p:txBody>
      </p:sp>
      <p:sp>
        <p:nvSpPr>
          <p:cNvPr id="1509379" name="Rectangle 3"/>
          <p:cNvSpPr>
            <a:spLocks noChangeArrowheads="1"/>
          </p:cNvSpPr>
          <p:nvPr/>
        </p:nvSpPr>
        <p:spPr bwMode="auto">
          <a:xfrm>
            <a:off x="4144963" y="9118600"/>
            <a:ext cx="3170237" cy="482600"/>
          </a:xfrm>
          <a:prstGeom prst="rect">
            <a:avLst/>
          </a:prstGeom>
          <a:noFill/>
          <a:ln w="12700">
            <a:noFill/>
            <a:miter lim="800000"/>
            <a:headEnd/>
            <a:tailEnd/>
          </a:ln>
          <a:effectLst/>
        </p:spPr>
        <p:txBody>
          <a:bodyPr lIns="19767" tIns="0" rIns="19767" bIns="0" anchor="b"/>
          <a:lstStyle/>
          <a:p>
            <a:pPr algn="r" defTabSz="947738" eaLnBrk="0" hangingPunct="0">
              <a:buClrTx/>
            </a:pPr>
            <a:r>
              <a:rPr kumimoji="1" lang="en-US" sz="1000" b="0" i="1"/>
              <a:t>12</a:t>
            </a:r>
          </a:p>
        </p:txBody>
      </p:sp>
      <p:sp>
        <p:nvSpPr>
          <p:cNvPr id="1509380" name="Rectangle 4"/>
          <p:cNvSpPr>
            <a:spLocks noChangeArrowheads="1"/>
          </p:cNvSpPr>
          <p:nvPr/>
        </p:nvSpPr>
        <p:spPr bwMode="auto">
          <a:xfrm>
            <a:off x="0" y="9118600"/>
            <a:ext cx="3170238" cy="482600"/>
          </a:xfrm>
          <a:prstGeom prst="rect">
            <a:avLst/>
          </a:prstGeom>
          <a:noFill/>
          <a:ln w="12700">
            <a:noFill/>
            <a:miter lim="800000"/>
            <a:headEnd/>
            <a:tailEnd/>
          </a:ln>
          <a:effectLst/>
        </p:spPr>
        <p:txBody>
          <a:bodyPr wrap="none" anchor="ctr"/>
          <a:lstStyle/>
          <a:p>
            <a:endParaRPr lang="en-US"/>
          </a:p>
        </p:txBody>
      </p:sp>
      <p:sp>
        <p:nvSpPr>
          <p:cNvPr id="1509381" name="Rectangle 5"/>
          <p:cNvSpPr>
            <a:spLocks noChangeArrowheads="1"/>
          </p:cNvSpPr>
          <p:nvPr/>
        </p:nvSpPr>
        <p:spPr bwMode="auto">
          <a:xfrm>
            <a:off x="0" y="0"/>
            <a:ext cx="3170238" cy="479425"/>
          </a:xfrm>
          <a:prstGeom prst="rect">
            <a:avLst/>
          </a:prstGeom>
          <a:noFill/>
          <a:ln w="12700">
            <a:noFill/>
            <a:miter lim="800000"/>
            <a:headEnd/>
            <a:tailEnd/>
          </a:ln>
          <a:effectLst/>
        </p:spPr>
        <p:txBody>
          <a:bodyPr wrap="none" anchor="ctr"/>
          <a:lstStyle/>
          <a:p>
            <a:endParaRPr lang="en-US"/>
          </a:p>
        </p:txBody>
      </p:sp>
      <p:sp>
        <p:nvSpPr>
          <p:cNvPr id="1509382" name="Rectangle 6"/>
          <p:cNvSpPr>
            <a:spLocks noGrp="1" noRot="1" noChangeAspect="1" noChangeArrowheads="1" noTextEdit="1"/>
          </p:cNvSpPr>
          <p:nvPr>
            <p:ph type="sldImg"/>
          </p:nvPr>
        </p:nvSpPr>
        <p:spPr>
          <a:xfrm>
            <a:off x="1265238" y="727075"/>
            <a:ext cx="4783137" cy="3587750"/>
          </a:xfrm>
          <a:ln w="12700" cap="flat">
            <a:solidFill>
              <a:schemeClr val="tx1"/>
            </a:solidFill>
          </a:ln>
        </p:spPr>
      </p:sp>
      <p:sp>
        <p:nvSpPr>
          <p:cNvPr id="1509383" name="Rectangle 7"/>
          <p:cNvSpPr>
            <a:spLocks noGrp="1" noChangeArrowheads="1"/>
          </p:cNvSpPr>
          <p:nvPr>
            <p:ph type="body" idx="1"/>
          </p:nvPr>
        </p:nvSpPr>
        <p:spPr>
          <a:xfrm>
            <a:off x="1268413" y="4557713"/>
            <a:ext cx="4778375" cy="4032250"/>
          </a:xfrm>
          <a:noFill/>
          <a:ln w="12700">
            <a:solidFill>
              <a:schemeClr val="tx1"/>
            </a:solidFill>
          </a:ln>
        </p:spPr>
        <p:txBody>
          <a:bodyPr lIns="93902" tIns="46124" rIns="93902" bIns="46124"/>
          <a:lstStyle/>
          <a:p>
            <a:pPr>
              <a:buFontTx/>
              <a:buChar char="•"/>
            </a:pPr>
            <a:r>
              <a:rPr lang="en-US"/>
              <a:t>  Basic business axiom = free goods have unlimited demand.   Cost management and building a model that shows the spender what it costs to do whatever they are trying to do will result in the spender trying to use less than they would use otherwise.  (e.g. you know what your home telephone costs are per minute, why don’t you know what your business costs are?  Answer: because you are not paying the bill.)</a:t>
            </a:r>
          </a:p>
          <a:p>
            <a:pPr>
              <a:buFontTx/>
              <a:buChar char="•"/>
            </a:pPr>
            <a:r>
              <a:rPr lang="en-US"/>
              <a:t> Cost management says you should be aware of what your real costs are and therefore will try to bring them down.</a:t>
            </a:r>
          </a:p>
          <a:p>
            <a:pPr>
              <a:buFontTx/>
              <a:buChar char="•"/>
            </a:pPr>
            <a:r>
              <a:rPr lang="en-US"/>
              <a:t> Every instance of its use shows that is what happens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63D6CD-F6AC-440D-9BC6-8786F84F53E5}" type="slidenum">
              <a:rPr lang="en-US"/>
              <a:pPr/>
              <a:t>25</a:t>
            </a:fld>
            <a:endParaRPr lang="en-US"/>
          </a:p>
        </p:txBody>
      </p:sp>
      <p:sp>
        <p:nvSpPr>
          <p:cNvPr id="1511426" name="Rectangle 2"/>
          <p:cNvSpPr>
            <a:spLocks noGrp="1" noRot="1" noChangeAspect="1" noChangeArrowheads="1" noTextEdit="1"/>
          </p:cNvSpPr>
          <p:nvPr>
            <p:ph type="sldImg"/>
          </p:nvPr>
        </p:nvSpPr>
        <p:spPr>
          <a:ln/>
        </p:spPr>
      </p:sp>
      <p:sp>
        <p:nvSpPr>
          <p:cNvPr id="151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28F6E-0D45-45A5-995A-0F0BA76E3B19}" type="slidenum">
              <a:rPr lang="en-US"/>
              <a:pPr/>
              <a:t>26</a:t>
            </a:fld>
            <a:endParaRPr lang="en-US"/>
          </a:p>
        </p:txBody>
      </p:sp>
      <p:sp>
        <p:nvSpPr>
          <p:cNvPr id="1513474" name="Rectangle 2"/>
          <p:cNvSpPr>
            <a:spLocks noGrp="1" noRot="1" noChangeAspect="1" noChangeArrowheads="1" noTextEdit="1"/>
          </p:cNvSpPr>
          <p:nvPr>
            <p:ph type="sldImg"/>
          </p:nvPr>
        </p:nvSpPr>
        <p:spPr>
          <a:ln/>
        </p:spPr>
      </p:sp>
      <p:sp>
        <p:nvSpPr>
          <p:cNvPr id="151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9DA672-46FC-4D02-87CE-B9551226C5BA}" type="slidenum">
              <a:rPr lang="en-US"/>
              <a:pPr/>
              <a:t>27</a:t>
            </a:fld>
            <a:endParaRPr lang="en-US"/>
          </a:p>
        </p:txBody>
      </p:sp>
      <p:sp>
        <p:nvSpPr>
          <p:cNvPr id="1515522" name="Rectangle 2"/>
          <p:cNvSpPr>
            <a:spLocks noGrp="1" noRot="1" noChangeAspect="1" noChangeArrowheads="1" noTextEdit="1"/>
          </p:cNvSpPr>
          <p:nvPr>
            <p:ph type="sldImg"/>
          </p:nvPr>
        </p:nvSpPr>
        <p:spPr>
          <a:ln/>
        </p:spPr>
      </p:sp>
      <p:sp>
        <p:nvSpPr>
          <p:cNvPr id="151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F70F2-EA98-4D3C-8E4B-A753EE5F9757}" type="slidenum">
              <a:rPr lang="en-US"/>
              <a:pPr/>
              <a:t>28</a:t>
            </a:fld>
            <a:endParaRPr lang="en-US"/>
          </a:p>
        </p:txBody>
      </p:sp>
      <p:sp>
        <p:nvSpPr>
          <p:cNvPr id="1517570" name="Rectangle 2"/>
          <p:cNvSpPr>
            <a:spLocks noGrp="1" noRot="1" noChangeAspect="1" noChangeArrowheads="1" noTextEdit="1"/>
          </p:cNvSpPr>
          <p:nvPr>
            <p:ph type="sldImg"/>
          </p:nvPr>
        </p:nvSpPr>
        <p:spPr>
          <a:ln/>
        </p:spPr>
      </p:sp>
      <p:sp>
        <p:nvSpPr>
          <p:cNvPr id="151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42C80-783E-462B-B810-590615CD549B}" type="slidenum">
              <a:rPr lang="en-US"/>
              <a:pPr/>
              <a:t>29</a:t>
            </a:fld>
            <a:endParaRPr lang="en-US"/>
          </a:p>
        </p:txBody>
      </p:sp>
      <p:sp>
        <p:nvSpPr>
          <p:cNvPr id="1519618" name="Rectangle 2"/>
          <p:cNvSpPr>
            <a:spLocks noGrp="1" noRot="1" noChangeAspect="1" noChangeArrowheads="1" noTextEdit="1"/>
          </p:cNvSpPr>
          <p:nvPr>
            <p:ph type="sldImg"/>
          </p:nvPr>
        </p:nvSpPr>
        <p:spPr>
          <a:ln/>
        </p:spPr>
      </p:sp>
      <p:sp>
        <p:nvSpPr>
          <p:cNvPr id="151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2F323-E2D9-4A92-9E17-267D668BF2B1}" type="slidenum">
              <a:rPr lang="en-US"/>
              <a:pPr/>
              <a:t>3</a:t>
            </a:fld>
            <a:endParaRPr lang="en-US"/>
          </a:p>
        </p:txBody>
      </p:sp>
      <p:sp>
        <p:nvSpPr>
          <p:cNvPr id="1185794" name="Rectangle 2"/>
          <p:cNvSpPr>
            <a:spLocks noGrp="1" noRot="1" noChangeAspect="1" noChangeArrowheads="1" noTextEdit="1"/>
          </p:cNvSpPr>
          <p:nvPr>
            <p:ph type="sldImg"/>
          </p:nvPr>
        </p:nvSpPr>
        <p:spPr>
          <a:ln/>
        </p:spPr>
      </p:sp>
      <p:sp>
        <p:nvSpPr>
          <p:cNvPr id="118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26FFF-3FA2-4957-B218-139957199C66}" type="slidenum">
              <a:rPr lang="en-US"/>
              <a:pPr/>
              <a:t>30</a:t>
            </a:fld>
            <a:endParaRPr lang="en-US"/>
          </a:p>
        </p:txBody>
      </p:sp>
      <p:sp>
        <p:nvSpPr>
          <p:cNvPr id="1521666" name="Rectangle 2"/>
          <p:cNvSpPr>
            <a:spLocks noGrp="1" noRot="1" noChangeAspect="1" noChangeArrowheads="1" noTextEdit="1"/>
          </p:cNvSpPr>
          <p:nvPr>
            <p:ph type="sldImg"/>
          </p:nvPr>
        </p:nvSpPr>
        <p:spPr>
          <a:ln/>
        </p:spPr>
      </p:sp>
      <p:sp>
        <p:nvSpPr>
          <p:cNvPr id="152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CF4695-9921-4963-BE41-70AC12C0DAB9}" type="slidenum">
              <a:rPr lang="en-US"/>
              <a:pPr/>
              <a:t>31</a:t>
            </a:fld>
            <a:endParaRPr lang="en-US"/>
          </a:p>
        </p:txBody>
      </p:sp>
      <p:sp>
        <p:nvSpPr>
          <p:cNvPr id="1523714" name="Rectangle 2"/>
          <p:cNvSpPr>
            <a:spLocks noGrp="1" noRot="1" noChangeAspect="1" noChangeArrowheads="1" noTextEdit="1"/>
          </p:cNvSpPr>
          <p:nvPr>
            <p:ph type="sldImg"/>
          </p:nvPr>
        </p:nvSpPr>
        <p:spPr>
          <a:ln/>
        </p:spPr>
      </p:sp>
      <p:sp>
        <p:nvSpPr>
          <p:cNvPr id="152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5DCC76-4CD8-43FD-97CE-951D91661B85}" type="slidenum">
              <a:rPr lang="en-US"/>
              <a:pPr/>
              <a:t>32</a:t>
            </a:fld>
            <a:endParaRPr lang="en-US"/>
          </a:p>
        </p:txBody>
      </p:sp>
      <p:sp>
        <p:nvSpPr>
          <p:cNvPr id="1525762" name="Rectangle 2"/>
          <p:cNvSpPr>
            <a:spLocks noGrp="1" noRot="1" noChangeAspect="1" noChangeArrowheads="1" noTextEdit="1"/>
          </p:cNvSpPr>
          <p:nvPr>
            <p:ph type="sldImg"/>
          </p:nvPr>
        </p:nvSpPr>
        <p:spPr>
          <a:ln/>
        </p:spPr>
      </p:sp>
      <p:sp>
        <p:nvSpPr>
          <p:cNvPr id="152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41E6C-24D4-410F-AD05-7F1B0D1E6F55}" type="slidenum">
              <a:rPr lang="en-US"/>
              <a:pPr/>
              <a:t>33</a:t>
            </a:fld>
            <a:endParaRPr lang="en-US"/>
          </a:p>
        </p:txBody>
      </p:sp>
      <p:sp>
        <p:nvSpPr>
          <p:cNvPr id="1527810" name="Rectangle 2"/>
          <p:cNvSpPr>
            <a:spLocks noGrp="1" noRot="1" noChangeAspect="1" noChangeArrowheads="1" noTextEdit="1"/>
          </p:cNvSpPr>
          <p:nvPr>
            <p:ph type="sldImg"/>
          </p:nvPr>
        </p:nvSpPr>
        <p:spPr>
          <a:ln/>
        </p:spPr>
      </p:sp>
      <p:sp>
        <p:nvSpPr>
          <p:cNvPr id="152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4065A-9FFD-4E41-B296-4F2ACEC43770}" type="slidenum">
              <a:rPr lang="en-US"/>
              <a:pPr/>
              <a:t>34</a:t>
            </a:fld>
            <a:endParaRPr lang="en-US"/>
          </a:p>
        </p:txBody>
      </p:sp>
      <p:sp>
        <p:nvSpPr>
          <p:cNvPr id="1529858" name="Rectangle 2"/>
          <p:cNvSpPr>
            <a:spLocks noGrp="1" noRot="1" noChangeAspect="1" noChangeArrowheads="1" noTextEdit="1"/>
          </p:cNvSpPr>
          <p:nvPr>
            <p:ph type="sldImg"/>
          </p:nvPr>
        </p:nvSpPr>
        <p:spPr>
          <a:ln/>
        </p:spPr>
      </p:sp>
      <p:sp>
        <p:nvSpPr>
          <p:cNvPr id="152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1EC06-88C4-4ADA-90C5-87E24D031248}" type="slidenum">
              <a:rPr lang="en-US"/>
              <a:pPr/>
              <a:t>35</a:t>
            </a:fld>
            <a:endParaRPr lang="en-US"/>
          </a:p>
        </p:txBody>
      </p:sp>
      <p:sp>
        <p:nvSpPr>
          <p:cNvPr id="1531906" name="Rectangle 2"/>
          <p:cNvSpPr>
            <a:spLocks noGrp="1" noRot="1" noChangeAspect="1" noChangeArrowheads="1" noTextEdit="1"/>
          </p:cNvSpPr>
          <p:nvPr>
            <p:ph type="sldImg"/>
          </p:nvPr>
        </p:nvSpPr>
        <p:spPr>
          <a:ln/>
        </p:spPr>
      </p:sp>
      <p:sp>
        <p:nvSpPr>
          <p:cNvPr id="153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974AF2-36AF-4B3B-9B1E-B2D08B78151F}" type="slidenum">
              <a:rPr lang="en-US"/>
              <a:pPr/>
              <a:t>36</a:t>
            </a:fld>
            <a:endParaRPr lang="en-US"/>
          </a:p>
        </p:txBody>
      </p:sp>
      <p:sp>
        <p:nvSpPr>
          <p:cNvPr id="1533954" name="Rectangle 2"/>
          <p:cNvSpPr>
            <a:spLocks noGrp="1" noRot="1" noChangeAspect="1" noChangeArrowheads="1" noTextEdit="1"/>
          </p:cNvSpPr>
          <p:nvPr>
            <p:ph type="sldImg"/>
          </p:nvPr>
        </p:nvSpPr>
        <p:spPr>
          <a:ln/>
        </p:spPr>
      </p:sp>
      <p:sp>
        <p:nvSpPr>
          <p:cNvPr id="153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43D3A9-D045-4F56-9EB0-C5077A0667A9}" type="slidenum">
              <a:rPr lang="en-US"/>
              <a:pPr/>
              <a:t>37</a:t>
            </a:fld>
            <a:endParaRPr lang="en-US"/>
          </a:p>
        </p:txBody>
      </p:sp>
      <p:sp>
        <p:nvSpPr>
          <p:cNvPr id="1536002" name="Rectangle 2"/>
          <p:cNvSpPr>
            <a:spLocks noGrp="1" noRot="1" noChangeAspect="1" noChangeArrowheads="1" noTextEdit="1"/>
          </p:cNvSpPr>
          <p:nvPr>
            <p:ph type="sldImg"/>
          </p:nvPr>
        </p:nvSpPr>
        <p:spPr>
          <a:ln/>
        </p:spPr>
      </p:sp>
      <p:sp>
        <p:nvSpPr>
          <p:cNvPr id="153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3422F-5E3F-4869-81A8-249695F3A6BE}" type="slidenum">
              <a:rPr lang="en-US"/>
              <a:pPr/>
              <a:t>38</a:t>
            </a:fld>
            <a:endParaRPr lang="en-US"/>
          </a:p>
        </p:txBody>
      </p:sp>
      <p:sp>
        <p:nvSpPr>
          <p:cNvPr id="1538050" name="Rectangle 2"/>
          <p:cNvSpPr>
            <a:spLocks noGrp="1" noRot="1" noChangeAspect="1" noChangeArrowheads="1" noTextEdit="1"/>
          </p:cNvSpPr>
          <p:nvPr>
            <p:ph type="sldImg"/>
          </p:nvPr>
        </p:nvSpPr>
        <p:spPr>
          <a:ln/>
        </p:spPr>
      </p:sp>
      <p:sp>
        <p:nvSpPr>
          <p:cNvPr id="153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29E701-3F6E-40EF-98F5-357ED573B6AF}" type="slidenum">
              <a:rPr lang="en-US"/>
              <a:pPr/>
              <a:t>39</a:t>
            </a:fld>
            <a:endParaRPr lang="en-US"/>
          </a:p>
        </p:txBody>
      </p:sp>
      <p:sp>
        <p:nvSpPr>
          <p:cNvPr id="1540098" name="Rectangle 2"/>
          <p:cNvSpPr>
            <a:spLocks noGrp="1" noRot="1" noChangeAspect="1" noChangeArrowheads="1" noTextEdit="1"/>
          </p:cNvSpPr>
          <p:nvPr>
            <p:ph type="sldImg"/>
          </p:nvPr>
        </p:nvSpPr>
        <p:spPr>
          <a:ln/>
        </p:spPr>
      </p:sp>
      <p:sp>
        <p:nvSpPr>
          <p:cNvPr id="154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E4338-3D76-44CD-99F8-453958189352}" type="slidenum">
              <a:rPr lang="en-US"/>
              <a:pPr/>
              <a:t>4</a:t>
            </a:fld>
            <a:endParaRPr lang="en-US"/>
          </a:p>
        </p:txBody>
      </p:sp>
      <p:sp>
        <p:nvSpPr>
          <p:cNvPr id="1187842" name="Rectangle 2"/>
          <p:cNvSpPr>
            <a:spLocks noGrp="1" noRot="1" noChangeAspect="1" noChangeArrowheads="1" noTextEdit="1"/>
          </p:cNvSpPr>
          <p:nvPr>
            <p:ph type="sldImg"/>
          </p:nvPr>
        </p:nvSpPr>
        <p:spPr>
          <a:ln/>
        </p:spPr>
      </p:sp>
      <p:sp>
        <p:nvSpPr>
          <p:cNvPr id="1187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9B753-5467-457C-9540-EEDA0C304239}" type="slidenum">
              <a:rPr lang="en-US"/>
              <a:pPr/>
              <a:t>40</a:t>
            </a:fld>
            <a:endParaRPr lang="en-US"/>
          </a:p>
        </p:txBody>
      </p:sp>
      <p:sp>
        <p:nvSpPr>
          <p:cNvPr id="1542146" name="Rectangle 2"/>
          <p:cNvSpPr>
            <a:spLocks noGrp="1" noRot="1" noChangeAspect="1" noChangeArrowheads="1" noTextEdit="1"/>
          </p:cNvSpPr>
          <p:nvPr>
            <p:ph type="sldImg"/>
          </p:nvPr>
        </p:nvSpPr>
        <p:spPr>
          <a:ln/>
        </p:spPr>
      </p:sp>
      <p:sp>
        <p:nvSpPr>
          <p:cNvPr id="154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8513BC-3201-4F24-9109-9497D5629C9B}" type="slidenum">
              <a:rPr lang="en-US"/>
              <a:pPr/>
              <a:t>41</a:t>
            </a:fld>
            <a:endParaRPr lang="en-US"/>
          </a:p>
        </p:txBody>
      </p:sp>
      <p:sp>
        <p:nvSpPr>
          <p:cNvPr id="1544194" name="Rectangle 2"/>
          <p:cNvSpPr>
            <a:spLocks noGrp="1" noRot="1" noChangeAspect="1" noChangeArrowheads="1" noTextEdit="1"/>
          </p:cNvSpPr>
          <p:nvPr>
            <p:ph type="sldImg"/>
          </p:nvPr>
        </p:nvSpPr>
        <p:spPr>
          <a:ln/>
        </p:spPr>
      </p:sp>
      <p:sp>
        <p:nvSpPr>
          <p:cNvPr id="154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1B57A4-2F87-464D-98BB-1E3E1D72E00F}" type="slidenum">
              <a:rPr lang="en-US"/>
              <a:pPr/>
              <a:t>42</a:t>
            </a:fld>
            <a:endParaRPr lang="en-US"/>
          </a:p>
        </p:txBody>
      </p:sp>
      <p:sp>
        <p:nvSpPr>
          <p:cNvPr id="1546242" name="Rectangle 2"/>
          <p:cNvSpPr>
            <a:spLocks noGrp="1" noRot="1" noChangeAspect="1" noChangeArrowheads="1" noTextEdit="1"/>
          </p:cNvSpPr>
          <p:nvPr>
            <p:ph type="sldImg"/>
          </p:nvPr>
        </p:nvSpPr>
        <p:spPr>
          <a:ln/>
        </p:spPr>
      </p:sp>
      <p:sp>
        <p:nvSpPr>
          <p:cNvPr id="154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40AFA-BA93-48A7-9ABB-27076B293B79}" type="slidenum">
              <a:rPr lang="en-US"/>
              <a:pPr/>
              <a:t>43</a:t>
            </a:fld>
            <a:endParaRPr lang="en-US"/>
          </a:p>
        </p:txBody>
      </p:sp>
      <p:sp>
        <p:nvSpPr>
          <p:cNvPr id="1548290" name="Rectangle 2"/>
          <p:cNvSpPr>
            <a:spLocks noGrp="1" noRot="1" noChangeAspect="1" noChangeArrowheads="1" noTextEdit="1"/>
          </p:cNvSpPr>
          <p:nvPr>
            <p:ph type="sldImg"/>
          </p:nvPr>
        </p:nvSpPr>
        <p:spPr>
          <a:ln/>
        </p:spPr>
      </p:sp>
      <p:sp>
        <p:nvSpPr>
          <p:cNvPr id="154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3DA366-33D4-4D22-9B43-546EED04B74F}" type="slidenum">
              <a:rPr lang="en-US"/>
              <a:pPr/>
              <a:t>44</a:t>
            </a:fld>
            <a:endParaRPr lang="en-US"/>
          </a:p>
        </p:txBody>
      </p:sp>
      <p:sp>
        <p:nvSpPr>
          <p:cNvPr id="1550338" name="Rectangle 2"/>
          <p:cNvSpPr>
            <a:spLocks noGrp="1" noRot="1" noChangeAspect="1" noChangeArrowheads="1" noTextEdit="1"/>
          </p:cNvSpPr>
          <p:nvPr>
            <p:ph type="sldImg"/>
          </p:nvPr>
        </p:nvSpPr>
        <p:spPr>
          <a:ln/>
        </p:spPr>
      </p:sp>
      <p:sp>
        <p:nvSpPr>
          <p:cNvPr id="155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04B3E8-393D-435B-92C4-4DFE5F16AD46}" type="slidenum">
              <a:rPr lang="en-US"/>
              <a:pPr/>
              <a:t>45</a:t>
            </a:fld>
            <a:endParaRPr lang="en-US"/>
          </a:p>
        </p:txBody>
      </p:sp>
      <p:sp>
        <p:nvSpPr>
          <p:cNvPr id="1552386" name="Rectangle 2"/>
          <p:cNvSpPr>
            <a:spLocks noGrp="1" noRot="1" noChangeAspect="1" noChangeArrowheads="1" noTextEdit="1"/>
          </p:cNvSpPr>
          <p:nvPr>
            <p:ph type="sldImg"/>
          </p:nvPr>
        </p:nvSpPr>
        <p:spPr>
          <a:ln/>
        </p:spPr>
      </p:sp>
      <p:sp>
        <p:nvSpPr>
          <p:cNvPr id="155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8F134-4FCF-4FED-B069-E50CF2D9BED9}" type="slidenum">
              <a:rPr lang="en-US"/>
              <a:pPr/>
              <a:t>46</a:t>
            </a:fld>
            <a:endParaRPr lang="en-US"/>
          </a:p>
        </p:txBody>
      </p:sp>
      <p:sp>
        <p:nvSpPr>
          <p:cNvPr id="1554434" name="Rectangle 2"/>
          <p:cNvSpPr>
            <a:spLocks noGrp="1" noRot="1" noChangeAspect="1" noChangeArrowheads="1" noTextEdit="1"/>
          </p:cNvSpPr>
          <p:nvPr>
            <p:ph type="sldImg"/>
          </p:nvPr>
        </p:nvSpPr>
        <p:spPr>
          <a:ln/>
        </p:spPr>
      </p:sp>
      <p:sp>
        <p:nvSpPr>
          <p:cNvPr id="155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91ABB-4DAF-4481-9FD5-FF919E483FC9}" type="slidenum">
              <a:rPr lang="en-US"/>
              <a:pPr/>
              <a:t>47</a:t>
            </a:fld>
            <a:endParaRPr lang="en-US"/>
          </a:p>
        </p:txBody>
      </p:sp>
      <p:sp>
        <p:nvSpPr>
          <p:cNvPr id="1556482" name="Rectangle 2"/>
          <p:cNvSpPr>
            <a:spLocks noGrp="1" noRot="1" noChangeAspect="1" noChangeArrowheads="1" noTextEdit="1"/>
          </p:cNvSpPr>
          <p:nvPr>
            <p:ph type="sldImg"/>
          </p:nvPr>
        </p:nvSpPr>
        <p:spPr>
          <a:ln/>
        </p:spPr>
      </p:sp>
      <p:sp>
        <p:nvSpPr>
          <p:cNvPr id="155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C0BFDC-C74E-4547-B684-321C8092B7A9}" type="slidenum">
              <a:rPr lang="en-US"/>
              <a:pPr/>
              <a:t>48</a:t>
            </a:fld>
            <a:endParaRPr lang="en-US"/>
          </a:p>
        </p:txBody>
      </p:sp>
      <p:sp>
        <p:nvSpPr>
          <p:cNvPr id="1558530" name="Rectangle 2"/>
          <p:cNvSpPr>
            <a:spLocks noGrp="1" noRot="1" noChangeAspect="1" noChangeArrowheads="1" noTextEdit="1"/>
          </p:cNvSpPr>
          <p:nvPr>
            <p:ph type="sldImg"/>
          </p:nvPr>
        </p:nvSpPr>
        <p:spPr>
          <a:ln/>
        </p:spPr>
      </p:sp>
      <p:sp>
        <p:nvSpPr>
          <p:cNvPr id="155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B60CF4-52F4-40CE-AF6F-C6505C2FB44F}" type="slidenum">
              <a:rPr lang="en-US"/>
              <a:pPr/>
              <a:t>49</a:t>
            </a:fld>
            <a:endParaRPr lang="en-US"/>
          </a:p>
        </p:txBody>
      </p:sp>
      <p:sp>
        <p:nvSpPr>
          <p:cNvPr id="1560578" name="Rectangle 2"/>
          <p:cNvSpPr>
            <a:spLocks noGrp="1" noRot="1" noChangeAspect="1" noChangeArrowheads="1" noTextEdit="1"/>
          </p:cNvSpPr>
          <p:nvPr>
            <p:ph type="sldImg"/>
          </p:nvPr>
        </p:nvSpPr>
        <p:spPr>
          <a:xfrm>
            <a:off x="1258888" y="719138"/>
            <a:ext cx="4800600" cy="3600450"/>
          </a:xfrm>
          <a:ln/>
        </p:spPr>
      </p:sp>
      <p:sp>
        <p:nvSpPr>
          <p:cNvPr id="1560579" name="Rectangle 3"/>
          <p:cNvSpPr>
            <a:spLocks noGrp="1" noChangeArrowheads="1"/>
          </p:cNvSpPr>
          <p:nvPr>
            <p:ph type="body" idx="1"/>
          </p:nvPr>
        </p:nvSpPr>
        <p:spPr>
          <a:xfrm>
            <a:off x="731838" y="4560888"/>
            <a:ext cx="5851525" cy="4321175"/>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6245A-1260-4DCA-98DB-69B9AC53158D}" type="slidenum">
              <a:rPr lang="en-US"/>
              <a:pPr/>
              <a:t>5</a:t>
            </a:fld>
            <a:endParaRPr lang="en-US"/>
          </a:p>
        </p:txBody>
      </p:sp>
      <p:sp>
        <p:nvSpPr>
          <p:cNvPr id="1410050" name="Rectangle 2"/>
          <p:cNvSpPr>
            <a:spLocks noGrp="1" noRot="1" noChangeAspect="1" noChangeArrowheads="1" noTextEdit="1"/>
          </p:cNvSpPr>
          <p:nvPr>
            <p:ph type="sldImg"/>
          </p:nvPr>
        </p:nvSpPr>
        <p:spPr>
          <a:ln/>
        </p:spPr>
      </p:sp>
      <p:sp>
        <p:nvSpPr>
          <p:cNvPr id="1410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66298-D8C2-4397-833C-E418F7A57055}" type="slidenum">
              <a:rPr lang="en-US"/>
              <a:pPr/>
              <a:t>50</a:t>
            </a:fld>
            <a:endParaRPr lang="en-US"/>
          </a:p>
        </p:txBody>
      </p:sp>
      <p:sp>
        <p:nvSpPr>
          <p:cNvPr id="1562626" name="Rectangle 2"/>
          <p:cNvSpPr>
            <a:spLocks noGrp="1" noRot="1" noChangeAspect="1" noChangeArrowheads="1" noTextEdit="1"/>
          </p:cNvSpPr>
          <p:nvPr>
            <p:ph type="sldImg"/>
          </p:nvPr>
        </p:nvSpPr>
        <p:spPr>
          <a:xfrm>
            <a:off x="1258888" y="719138"/>
            <a:ext cx="4800600" cy="3600450"/>
          </a:xfrm>
          <a:ln/>
        </p:spPr>
      </p:sp>
      <p:sp>
        <p:nvSpPr>
          <p:cNvPr id="1562627" name="Rectangle 3"/>
          <p:cNvSpPr>
            <a:spLocks noGrp="1" noChangeArrowheads="1"/>
          </p:cNvSpPr>
          <p:nvPr>
            <p:ph type="body" idx="1"/>
          </p:nvPr>
        </p:nvSpPr>
        <p:spPr>
          <a:xfrm>
            <a:off x="731838" y="4560888"/>
            <a:ext cx="5851525" cy="4321175"/>
          </a:xfrm>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7592BC-E704-4F45-86A0-785DCF3EAF6A}" type="slidenum">
              <a:rPr lang="en-US"/>
              <a:pPr/>
              <a:t>51</a:t>
            </a:fld>
            <a:endParaRPr lang="en-US"/>
          </a:p>
        </p:txBody>
      </p:sp>
      <p:sp>
        <p:nvSpPr>
          <p:cNvPr id="1564674" name="Rectangle 2"/>
          <p:cNvSpPr>
            <a:spLocks noGrp="1" noRot="1" noChangeAspect="1" noChangeArrowheads="1" noTextEdit="1"/>
          </p:cNvSpPr>
          <p:nvPr>
            <p:ph type="sldImg"/>
          </p:nvPr>
        </p:nvSpPr>
        <p:spPr>
          <a:xfrm>
            <a:off x="1258888" y="720725"/>
            <a:ext cx="4800600" cy="3600450"/>
          </a:xfrm>
          <a:ln/>
        </p:spPr>
      </p:sp>
      <p:sp>
        <p:nvSpPr>
          <p:cNvPr id="156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D2B84B-0F68-4A3B-9EE6-D5913371EF95}" type="slidenum">
              <a:rPr lang="en-US"/>
              <a:pPr/>
              <a:t>52</a:t>
            </a:fld>
            <a:endParaRPr lang="en-US"/>
          </a:p>
        </p:txBody>
      </p:sp>
      <p:sp>
        <p:nvSpPr>
          <p:cNvPr id="1566722" name="Rectangle 2"/>
          <p:cNvSpPr>
            <a:spLocks noGrp="1" noRot="1" noChangeAspect="1" noChangeArrowheads="1" noTextEdit="1"/>
          </p:cNvSpPr>
          <p:nvPr>
            <p:ph type="sldImg"/>
          </p:nvPr>
        </p:nvSpPr>
        <p:spPr>
          <a:xfrm>
            <a:off x="1258888" y="720725"/>
            <a:ext cx="4800600" cy="3600450"/>
          </a:xfrm>
          <a:ln/>
        </p:spPr>
      </p:sp>
      <p:sp>
        <p:nvSpPr>
          <p:cNvPr id="156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B0998E-8DAA-4382-A66D-E9E8BBF9AF2E}" type="slidenum">
              <a:rPr lang="en-US"/>
              <a:pPr/>
              <a:t>53</a:t>
            </a:fld>
            <a:endParaRPr lang="en-US"/>
          </a:p>
        </p:txBody>
      </p:sp>
      <p:sp>
        <p:nvSpPr>
          <p:cNvPr id="1572866" name="Rectangle 2"/>
          <p:cNvSpPr>
            <a:spLocks noGrp="1" noRot="1" noChangeAspect="1" noChangeArrowheads="1" noTextEdit="1"/>
          </p:cNvSpPr>
          <p:nvPr>
            <p:ph type="sldImg"/>
          </p:nvPr>
        </p:nvSpPr>
        <p:spPr>
          <a:xfrm>
            <a:off x="1258888" y="720725"/>
            <a:ext cx="4800600" cy="3600450"/>
          </a:xfrm>
          <a:ln/>
        </p:spPr>
      </p:sp>
      <p:sp>
        <p:nvSpPr>
          <p:cNvPr id="157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77840-DDEF-4182-A321-ADC32D749E09}" type="slidenum">
              <a:rPr lang="en-US"/>
              <a:pPr/>
              <a:t>54</a:t>
            </a:fld>
            <a:endParaRPr lang="en-US"/>
          </a:p>
        </p:txBody>
      </p:sp>
      <p:sp>
        <p:nvSpPr>
          <p:cNvPr id="1576962" name="Rectangle 2"/>
          <p:cNvSpPr>
            <a:spLocks noGrp="1" noRot="1" noChangeAspect="1" noChangeArrowheads="1" noTextEdit="1"/>
          </p:cNvSpPr>
          <p:nvPr>
            <p:ph type="sldImg"/>
          </p:nvPr>
        </p:nvSpPr>
        <p:spPr>
          <a:xfrm>
            <a:off x="1258888" y="720725"/>
            <a:ext cx="4800600" cy="3600450"/>
          </a:xfrm>
          <a:ln/>
        </p:spPr>
      </p:sp>
      <p:sp>
        <p:nvSpPr>
          <p:cNvPr id="157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92D07-2E62-400C-BA8D-4F1E72E58CA7}" type="slidenum">
              <a:rPr lang="en-US"/>
              <a:pPr/>
              <a:t>55</a:t>
            </a:fld>
            <a:endParaRPr lang="en-US"/>
          </a:p>
        </p:txBody>
      </p:sp>
      <p:sp>
        <p:nvSpPr>
          <p:cNvPr id="1579010" name="Rectangle 2"/>
          <p:cNvSpPr>
            <a:spLocks noGrp="1" noRot="1" noChangeAspect="1" noChangeArrowheads="1" noTextEdit="1"/>
          </p:cNvSpPr>
          <p:nvPr>
            <p:ph type="sldImg"/>
          </p:nvPr>
        </p:nvSpPr>
        <p:spPr>
          <a:xfrm>
            <a:off x="1258888" y="720725"/>
            <a:ext cx="4800600" cy="3600450"/>
          </a:xfrm>
          <a:ln/>
        </p:spPr>
      </p:sp>
      <p:sp>
        <p:nvSpPr>
          <p:cNvPr id="157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34511-BD7E-4376-A624-B9282B94B672}" type="slidenum">
              <a:rPr lang="en-US"/>
              <a:pPr/>
              <a:t>56</a:t>
            </a:fld>
            <a:endParaRPr lang="en-US"/>
          </a:p>
        </p:txBody>
      </p:sp>
      <p:sp>
        <p:nvSpPr>
          <p:cNvPr id="1581058" name="Rectangle 2"/>
          <p:cNvSpPr>
            <a:spLocks noGrp="1" noRot="1" noChangeAspect="1" noChangeArrowheads="1" noTextEdit="1"/>
          </p:cNvSpPr>
          <p:nvPr>
            <p:ph type="sldImg"/>
          </p:nvPr>
        </p:nvSpPr>
        <p:spPr>
          <a:xfrm>
            <a:off x="1258888" y="720725"/>
            <a:ext cx="4800600" cy="3600450"/>
          </a:xfrm>
          <a:ln/>
        </p:spPr>
      </p:sp>
      <p:sp>
        <p:nvSpPr>
          <p:cNvPr id="158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29CEC-35EE-4B47-9A2A-C8B30061C592}" type="slidenum">
              <a:rPr lang="en-US"/>
              <a:pPr/>
              <a:t>57</a:t>
            </a:fld>
            <a:endParaRPr lang="en-US"/>
          </a:p>
        </p:txBody>
      </p:sp>
      <p:sp>
        <p:nvSpPr>
          <p:cNvPr id="1583106" name="Rectangle 2"/>
          <p:cNvSpPr>
            <a:spLocks noGrp="1" noRot="1" noChangeAspect="1" noChangeArrowheads="1" noTextEdit="1"/>
          </p:cNvSpPr>
          <p:nvPr>
            <p:ph type="sldImg"/>
          </p:nvPr>
        </p:nvSpPr>
        <p:spPr>
          <a:ln/>
        </p:spPr>
      </p:sp>
      <p:sp>
        <p:nvSpPr>
          <p:cNvPr id="158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AF824-DD26-41C8-953A-BC6EDD85F2A0}" type="slidenum">
              <a:rPr lang="en-US"/>
              <a:pPr/>
              <a:t>58</a:t>
            </a:fld>
            <a:endParaRPr lang="en-US"/>
          </a:p>
        </p:txBody>
      </p:sp>
      <p:sp>
        <p:nvSpPr>
          <p:cNvPr id="1585154" name="Rectangle 2"/>
          <p:cNvSpPr>
            <a:spLocks noGrp="1" noRot="1" noChangeAspect="1" noChangeArrowheads="1" noTextEdit="1"/>
          </p:cNvSpPr>
          <p:nvPr>
            <p:ph type="sldImg"/>
          </p:nvPr>
        </p:nvSpPr>
        <p:spPr>
          <a:ln/>
        </p:spPr>
      </p:sp>
      <p:sp>
        <p:nvSpPr>
          <p:cNvPr id="158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F2740F-75C1-416B-9ACE-6759FE3CFD92}" type="slidenum">
              <a:rPr lang="en-US"/>
              <a:pPr/>
              <a:t>59</a:t>
            </a:fld>
            <a:endParaRPr lang="en-US"/>
          </a:p>
        </p:txBody>
      </p:sp>
      <p:sp>
        <p:nvSpPr>
          <p:cNvPr id="1587202" name="Rectangle 2"/>
          <p:cNvSpPr>
            <a:spLocks noGrp="1" noRot="1" noChangeAspect="1" noChangeArrowheads="1" noTextEdit="1"/>
          </p:cNvSpPr>
          <p:nvPr>
            <p:ph type="sldImg"/>
          </p:nvPr>
        </p:nvSpPr>
        <p:spPr>
          <a:ln/>
        </p:spPr>
      </p:sp>
      <p:sp>
        <p:nvSpPr>
          <p:cNvPr id="158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909A59-9592-4702-9A02-465F11BE7EE4}" type="slidenum">
              <a:rPr lang="en-US"/>
              <a:pPr/>
              <a:t>6</a:t>
            </a:fld>
            <a:endParaRPr lang="en-US"/>
          </a:p>
        </p:txBody>
      </p:sp>
      <p:sp>
        <p:nvSpPr>
          <p:cNvPr id="1411074" name="Rectangle 2"/>
          <p:cNvSpPr>
            <a:spLocks noGrp="1" noRot="1" noChangeAspect="1" noChangeArrowheads="1" noTextEdit="1"/>
          </p:cNvSpPr>
          <p:nvPr>
            <p:ph type="sldImg"/>
          </p:nvPr>
        </p:nvSpPr>
        <p:spPr>
          <a:ln/>
        </p:spPr>
      </p:sp>
      <p:sp>
        <p:nvSpPr>
          <p:cNvPr id="141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BCAF6-1197-4334-A82D-867F546059CA}" type="slidenum">
              <a:rPr lang="en-US"/>
              <a:pPr/>
              <a:t>60</a:t>
            </a:fld>
            <a:endParaRPr lang="en-US"/>
          </a:p>
        </p:txBody>
      </p:sp>
      <p:sp>
        <p:nvSpPr>
          <p:cNvPr id="1589250" name="Rectangle 2"/>
          <p:cNvSpPr>
            <a:spLocks noGrp="1" noRot="1" noChangeAspect="1" noChangeArrowheads="1" noTextEdit="1"/>
          </p:cNvSpPr>
          <p:nvPr>
            <p:ph type="sldImg"/>
          </p:nvPr>
        </p:nvSpPr>
        <p:spPr>
          <a:xfrm>
            <a:off x="1258888" y="720725"/>
            <a:ext cx="4800600" cy="3600450"/>
          </a:xfrm>
          <a:ln/>
        </p:spPr>
      </p:sp>
      <p:sp>
        <p:nvSpPr>
          <p:cNvPr id="158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54D99C-F6E4-44A7-8AFD-05704CB3C7E3}" type="slidenum">
              <a:rPr lang="en-US"/>
              <a:pPr/>
              <a:t>61</a:t>
            </a:fld>
            <a:endParaRPr lang="en-US"/>
          </a:p>
        </p:txBody>
      </p:sp>
      <p:sp>
        <p:nvSpPr>
          <p:cNvPr id="1591298" name="Rectangle 2"/>
          <p:cNvSpPr>
            <a:spLocks noGrp="1" noRot="1" noChangeAspect="1" noChangeArrowheads="1" noTextEdit="1"/>
          </p:cNvSpPr>
          <p:nvPr>
            <p:ph type="sldImg"/>
          </p:nvPr>
        </p:nvSpPr>
        <p:spPr>
          <a:xfrm>
            <a:off x="1258888" y="720725"/>
            <a:ext cx="4800600" cy="3600450"/>
          </a:xfrm>
          <a:ln/>
        </p:spPr>
      </p:sp>
      <p:sp>
        <p:nvSpPr>
          <p:cNvPr id="159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0DBF85-5737-4AD4-8CBB-C6D0DEB2E6D1}" type="slidenum">
              <a:rPr lang="en-US"/>
              <a:pPr/>
              <a:t>62</a:t>
            </a:fld>
            <a:endParaRPr lang="en-US"/>
          </a:p>
        </p:txBody>
      </p:sp>
      <p:sp>
        <p:nvSpPr>
          <p:cNvPr id="1593346" name="Rectangle 2"/>
          <p:cNvSpPr>
            <a:spLocks noGrp="1" noRot="1" noChangeAspect="1" noChangeArrowheads="1" noTextEdit="1"/>
          </p:cNvSpPr>
          <p:nvPr>
            <p:ph type="sldImg"/>
          </p:nvPr>
        </p:nvSpPr>
        <p:spPr>
          <a:xfrm>
            <a:off x="1258888" y="720725"/>
            <a:ext cx="4800600" cy="3600450"/>
          </a:xfrm>
          <a:ln/>
        </p:spPr>
      </p:sp>
      <p:sp>
        <p:nvSpPr>
          <p:cNvPr id="159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525C39-4479-44B8-9443-53A71F24262B}" type="slidenum">
              <a:rPr lang="en-US"/>
              <a:pPr/>
              <a:t>63</a:t>
            </a:fld>
            <a:endParaRPr lang="en-US"/>
          </a:p>
        </p:txBody>
      </p:sp>
      <p:sp>
        <p:nvSpPr>
          <p:cNvPr id="1595394" name="Rectangle 2"/>
          <p:cNvSpPr>
            <a:spLocks noGrp="1" noRot="1" noChangeAspect="1" noChangeArrowheads="1" noTextEdit="1"/>
          </p:cNvSpPr>
          <p:nvPr>
            <p:ph type="sldImg"/>
          </p:nvPr>
        </p:nvSpPr>
        <p:spPr>
          <a:ln/>
        </p:spPr>
      </p:sp>
      <p:sp>
        <p:nvSpPr>
          <p:cNvPr id="159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CA931-E6C0-47E1-843F-4D61ED78D099}" type="slidenum">
              <a:rPr lang="en-US"/>
              <a:pPr/>
              <a:t>64</a:t>
            </a:fld>
            <a:endParaRPr lang="en-US"/>
          </a:p>
        </p:txBody>
      </p:sp>
      <p:sp>
        <p:nvSpPr>
          <p:cNvPr id="1597442" name="Rectangle 2"/>
          <p:cNvSpPr>
            <a:spLocks noGrp="1" noRot="1" noChangeAspect="1" noChangeArrowheads="1" noTextEdit="1"/>
          </p:cNvSpPr>
          <p:nvPr>
            <p:ph type="sldImg"/>
          </p:nvPr>
        </p:nvSpPr>
        <p:spPr>
          <a:ln/>
        </p:spPr>
      </p:sp>
      <p:sp>
        <p:nvSpPr>
          <p:cNvPr id="159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2990C-E7E6-46FB-A32A-0DF4FB3258BD}" type="slidenum">
              <a:rPr lang="en-US"/>
              <a:pPr/>
              <a:t>65</a:t>
            </a:fld>
            <a:endParaRPr lang="en-US"/>
          </a:p>
        </p:txBody>
      </p:sp>
      <p:sp>
        <p:nvSpPr>
          <p:cNvPr id="1599490" name="Rectangle 2"/>
          <p:cNvSpPr>
            <a:spLocks noGrp="1" noRot="1" noChangeAspect="1" noChangeArrowheads="1" noTextEdit="1"/>
          </p:cNvSpPr>
          <p:nvPr>
            <p:ph type="sldImg"/>
          </p:nvPr>
        </p:nvSpPr>
        <p:spPr>
          <a:ln/>
        </p:spPr>
      </p:sp>
      <p:sp>
        <p:nvSpPr>
          <p:cNvPr id="159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284730-E97B-4654-9456-CA0F37C79F40}" type="slidenum">
              <a:rPr lang="en-US"/>
              <a:pPr/>
              <a:t>66</a:t>
            </a:fld>
            <a:endParaRPr lang="en-US"/>
          </a:p>
        </p:txBody>
      </p:sp>
      <p:sp>
        <p:nvSpPr>
          <p:cNvPr id="1601538" name="Rectangle 2"/>
          <p:cNvSpPr>
            <a:spLocks noGrp="1" noRot="1" noChangeAspect="1" noChangeArrowheads="1" noTextEdit="1"/>
          </p:cNvSpPr>
          <p:nvPr>
            <p:ph type="sldImg"/>
          </p:nvPr>
        </p:nvSpPr>
        <p:spPr>
          <a:ln/>
        </p:spPr>
      </p:sp>
      <p:sp>
        <p:nvSpPr>
          <p:cNvPr id="1601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53982C-5E99-4D7C-B0DB-E9B4A5F98E67}" type="slidenum">
              <a:rPr lang="en-US"/>
              <a:pPr/>
              <a:t>67</a:t>
            </a:fld>
            <a:endParaRPr lang="en-US"/>
          </a:p>
        </p:txBody>
      </p:sp>
      <p:sp>
        <p:nvSpPr>
          <p:cNvPr id="1603586" name="Rectangle 2"/>
          <p:cNvSpPr>
            <a:spLocks noGrp="1" noRot="1" noChangeAspect="1" noChangeArrowheads="1" noTextEdit="1"/>
          </p:cNvSpPr>
          <p:nvPr>
            <p:ph type="sldImg"/>
          </p:nvPr>
        </p:nvSpPr>
        <p:spPr>
          <a:ln/>
        </p:spPr>
      </p:sp>
      <p:sp>
        <p:nvSpPr>
          <p:cNvPr id="1603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934ECE-ECDA-4D6C-A238-D8CA8C6ED4C8}" type="slidenum">
              <a:rPr lang="en-US"/>
              <a:pPr/>
              <a:t>68</a:t>
            </a:fld>
            <a:endParaRPr lang="en-US"/>
          </a:p>
        </p:txBody>
      </p:sp>
      <p:sp>
        <p:nvSpPr>
          <p:cNvPr id="1605634" name="Rectangle 2"/>
          <p:cNvSpPr>
            <a:spLocks noGrp="1" noRot="1" noChangeAspect="1" noChangeArrowheads="1" noTextEdit="1"/>
          </p:cNvSpPr>
          <p:nvPr>
            <p:ph type="sldImg"/>
          </p:nvPr>
        </p:nvSpPr>
        <p:spPr>
          <a:ln/>
        </p:spPr>
      </p:sp>
      <p:sp>
        <p:nvSpPr>
          <p:cNvPr id="160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76C00-DDEC-4983-8FBB-F23704F0E1BD}" type="slidenum">
              <a:rPr lang="en-US"/>
              <a:pPr/>
              <a:t>69</a:t>
            </a:fld>
            <a:endParaRPr lang="en-US"/>
          </a:p>
        </p:txBody>
      </p:sp>
      <p:sp>
        <p:nvSpPr>
          <p:cNvPr id="1607682" name="Rectangle 2"/>
          <p:cNvSpPr>
            <a:spLocks noGrp="1" noRot="1" noChangeAspect="1" noChangeArrowheads="1" noTextEdit="1"/>
          </p:cNvSpPr>
          <p:nvPr>
            <p:ph type="sldImg"/>
          </p:nvPr>
        </p:nvSpPr>
        <p:spPr>
          <a:ln/>
        </p:spPr>
      </p:sp>
      <p:sp>
        <p:nvSpPr>
          <p:cNvPr id="160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D189E0-2E7F-4C4D-BB45-CEBB93B3740C}" type="slidenum">
              <a:rPr lang="en-US"/>
              <a:pPr/>
              <a:t>7</a:t>
            </a:fld>
            <a:endParaRPr lang="en-US"/>
          </a:p>
        </p:txBody>
      </p:sp>
      <p:sp>
        <p:nvSpPr>
          <p:cNvPr id="1334274" name="Rectangle 2"/>
          <p:cNvSpPr>
            <a:spLocks noGrp="1" noRot="1" noChangeAspect="1" noChangeArrowheads="1" noTextEdit="1"/>
          </p:cNvSpPr>
          <p:nvPr>
            <p:ph type="sldImg"/>
          </p:nvPr>
        </p:nvSpPr>
        <p:spPr>
          <a:ln/>
        </p:spPr>
      </p:sp>
      <p:sp>
        <p:nvSpPr>
          <p:cNvPr id="133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DB1C37-D866-4C5F-9B9F-F752AE6F0D99}" type="slidenum">
              <a:rPr lang="en-US"/>
              <a:pPr/>
              <a:t>70</a:t>
            </a:fld>
            <a:endParaRPr lang="en-US"/>
          </a:p>
        </p:txBody>
      </p:sp>
      <p:sp>
        <p:nvSpPr>
          <p:cNvPr id="1609730" name="Rectangle 2"/>
          <p:cNvSpPr>
            <a:spLocks noGrp="1" noRot="1" noChangeAspect="1" noChangeArrowheads="1" noTextEdit="1"/>
          </p:cNvSpPr>
          <p:nvPr>
            <p:ph type="sldImg"/>
          </p:nvPr>
        </p:nvSpPr>
        <p:spPr>
          <a:ln/>
        </p:spPr>
      </p:sp>
      <p:sp>
        <p:nvSpPr>
          <p:cNvPr id="1609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ECF2E-79E1-4521-86D0-B82C794EF568}" type="slidenum">
              <a:rPr lang="en-US"/>
              <a:pPr/>
              <a:t>71</a:t>
            </a:fld>
            <a:endParaRPr lang="en-US"/>
          </a:p>
        </p:txBody>
      </p:sp>
      <p:sp>
        <p:nvSpPr>
          <p:cNvPr id="1611778" name="Rectangle 2"/>
          <p:cNvSpPr>
            <a:spLocks noGrp="1" noRot="1" noChangeAspect="1" noChangeArrowheads="1" noTextEdit="1"/>
          </p:cNvSpPr>
          <p:nvPr>
            <p:ph type="sldImg"/>
          </p:nvPr>
        </p:nvSpPr>
        <p:spPr>
          <a:ln/>
        </p:spPr>
      </p:sp>
      <p:sp>
        <p:nvSpPr>
          <p:cNvPr id="161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50B95-2E47-4418-B41C-575B0754248F}" type="slidenum">
              <a:rPr lang="en-US"/>
              <a:pPr/>
              <a:t>72</a:t>
            </a:fld>
            <a:endParaRPr lang="en-US"/>
          </a:p>
        </p:txBody>
      </p:sp>
      <p:sp>
        <p:nvSpPr>
          <p:cNvPr id="1613826" name="Rectangle 2"/>
          <p:cNvSpPr>
            <a:spLocks noGrp="1" noRot="1" noChangeAspect="1" noChangeArrowheads="1" noTextEdit="1"/>
          </p:cNvSpPr>
          <p:nvPr>
            <p:ph type="sldImg"/>
          </p:nvPr>
        </p:nvSpPr>
        <p:spPr>
          <a:ln/>
        </p:spPr>
      </p:sp>
      <p:sp>
        <p:nvSpPr>
          <p:cNvPr id="161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9D559A-6047-4E55-8E58-174D77077DEF}" type="slidenum">
              <a:rPr lang="en-US"/>
              <a:pPr/>
              <a:t>73</a:t>
            </a:fld>
            <a:endParaRPr lang="en-US"/>
          </a:p>
        </p:txBody>
      </p:sp>
      <p:sp>
        <p:nvSpPr>
          <p:cNvPr id="1615874" name="Rectangle 2"/>
          <p:cNvSpPr>
            <a:spLocks noGrp="1" noRot="1" noChangeAspect="1" noChangeArrowheads="1" noTextEdit="1"/>
          </p:cNvSpPr>
          <p:nvPr>
            <p:ph type="sldImg"/>
          </p:nvPr>
        </p:nvSpPr>
        <p:spPr>
          <a:ln/>
        </p:spPr>
      </p:sp>
      <p:sp>
        <p:nvSpPr>
          <p:cNvPr id="161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246E8-48BE-4DAE-B75B-FBE914A1CA7A}" type="slidenum">
              <a:rPr lang="en-US"/>
              <a:pPr/>
              <a:t>74</a:t>
            </a:fld>
            <a:endParaRPr lang="en-US"/>
          </a:p>
        </p:txBody>
      </p:sp>
      <p:sp>
        <p:nvSpPr>
          <p:cNvPr id="1617922" name="Rectangle 2"/>
          <p:cNvSpPr>
            <a:spLocks noGrp="1" noRot="1" noChangeAspect="1" noChangeArrowheads="1" noTextEdit="1"/>
          </p:cNvSpPr>
          <p:nvPr>
            <p:ph type="sldImg"/>
          </p:nvPr>
        </p:nvSpPr>
        <p:spPr>
          <a:xfrm>
            <a:off x="1262063" y="725488"/>
            <a:ext cx="4792662" cy="3594100"/>
          </a:xfrm>
          <a:ln w="12700" cap="flat">
            <a:solidFill>
              <a:schemeClr val="tx1"/>
            </a:solidFill>
          </a:ln>
        </p:spPr>
      </p:sp>
      <p:sp>
        <p:nvSpPr>
          <p:cNvPr id="1617923" name="Rectangle 3"/>
          <p:cNvSpPr>
            <a:spLocks noGrp="1" noChangeArrowheads="1"/>
          </p:cNvSpPr>
          <p:nvPr>
            <p:ph type="body" idx="1"/>
          </p:nvPr>
        </p:nvSpPr>
        <p:spPr>
          <a:xfrm>
            <a:off x="974725" y="4560888"/>
            <a:ext cx="5365750" cy="4321175"/>
          </a:xfrm>
          <a:ln/>
        </p:spPr>
        <p:txBody>
          <a:bodyPr lIns="97077" tIns="48538" rIns="97077" bIns="48538"/>
          <a:lstStyle/>
          <a:p>
            <a:endParaRPr lang="en-US" sz="1400">
              <a:solidFill>
                <a:schemeClr val="tx2"/>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9CB32-EF86-40FC-80D5-46BB21162655}" type="slidenum">
              <a:rPr lang="en-US"/>
              <a:pPr/>
              <a:t>75</a:t>
            </a:fld>
            <a:endParaRPr lang="en-US"/>
          </a:p>
        </p:txBody>
      </p:sp>
      <p:sp>
        <p:nvSpPr>
          <p:cNvPr id="1619970" name="Rectangle 2"/>
          <p:cNvSpPr>
            <a:spLocks noGrp="1" noRot="1" noChangeAspect="1" noChangeArrowheads="1" noTextEdit="1"/>
          </p:cNvSpPr>
          <p:nvPr>
            <p:ph type="sldImg"/>
          </p:nvPr>
        </p:nvSpPr>
        <p:spPr>
          <a:xfrm>
            <a:off x="1262063" y="725488"/>
            <a:ext cx="4792662" cy="3594100"/>
          </a:xfrm>
          <a:ln w="12700" cap="flat">
            <a:solidFill>
              <a:schemeClr val="tx1"/>
            </a:solidFill>
          </a:ln>
        </p:spPr>
      </p:sp>
      <p:sp>
        <p:nvSpPr>
          <p:cNvPr id="1619971" name="Rectangle 3"/>
          <p:cNvSpPr>
            <a:spLocks noGrp="1" noChangeArrowheads="1"/>
          </p:cNvSpPr>
          <p:nvPr>
            <p:ph type="body" idx="1"/>
          </p:nvPr>
        </p:nvSpPr>
        <p:spPr>
          <a:xfrm>
            <a:off x="974725" y="4560888"/>
            <a:ext cx="5365750" cy="4321175"/>
          </a:xfrm>
          <a:ln/>
        </p:spPr>
        <p:txBody>
          <a:bodyPr lIns="97077" tIns="48538" rIns="97077" bIns="48538"/>
          <a:lstStyle/>
          <a:p>
            <a:pPr>
              <a:spcBef>
                <a:spcPct val="0"/>
              </a:spcBef>
            </a:pPr>
            <a:endParaRPr lang="en-US" sz="1400">
              <a:solidFill>
                <a:schemeClr val="tx2"/>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CF068B-4EAC-453F-8129-2E2DD79D313E}" type="slidenum">
              <a:rPr lang="en-US"/>
              <a:pPr/>
              <a:t>76</a:t>
            </a:fld>
            <a:endParaRPr lang="en-US"/>
          </a:p>
        </p:txBody>
      </p:sp>
      <p:sp>
        <p:nvSpPr>
          <p:cNvPr id="1622018" name="Rectangle 2"/>
          <p:cNvSpPr>
            <a:spLocks noGrp="1" noRot="1" noChangeAspect="1" noChangeArrowheads="1" noTextEdit="1"/>
          </p:cNvSpPr>
          <p:nvPr>
            <p:ph type="sldImg"/>
          </p:nvPr>
        </p:nvSpPr>
        <p:spPr>
          <a:ln/>
        </p:spPr>
      </p:sp>
      <p:sp>
        <p:nvSpPr>
          <p:cNvPr id="162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C2D9A9-9858-4246-B9F3-73F8F0E18225}" type="slidenum">
              <a:rPr lang="en-US"/>
              <a:pPr/>
              <a:t>77</a:t>
            </a:fld>
            <a:endParaRPr lang="en-US"/>
          </a:p>
        </p:txBody>
      </p:sp>
      <p:sp>
        <p:nvSpPr>
          <p:cNvPr id="1624066" name="Rectangle 2"/>
          <p:cNvSpPr>
            <a:spLocks noGrp="1" noRot="1" noChangeAspect="1" noChangeArrowheads="1" noTextEdit="1"/>
          </p:cNvSpPr>
          <p:nvPr>
            <p:ph type="sldImg"/>
          </p:nvPr>
        </p:nvSpPr>
        <p:spPr>
          <a:ln/>
        </p:spPr>
      </p:sp>
      <p:sp>
        <p:nvSpPr>
          <p:cNvPr id="1624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CE8320-78EB-4FCF-BF27-2A8DE34E2743}" type="slidenum">
              <a:rPr lang="en-US"/>
              <a:pPr/>
              <a:t>78</a:t>
            </a:fld>
            <a:endParaRPr lang="en-US"/>
          </a:p>
        </p:txBody>
      </p:sp>
      <p:sp>
        <p:nvSpPr>
          <p:cNvPr id="1626114" name="Rectangle 2"/>
          <p:cNvSpPr>
            <a:spLocks noGrp="1" noRot="1" noChangeAspect="1" noChangeArrowheads="1" noTextEdit="1"/>
          </p:cNvSpPr>
          <p:nvPr>
            <p:ph type="sldImg"/>
          </p:nvPr>
        </p:nvSpPr>
        <p:spPr>
          <a:xfrm>
            <a:off x="1262063" y="725488"/>
            <a:ext cx="4792662" cy="3594100"/>
          </a:xfrm>
          <a:ln w="12700" cap="flat">
            <a:solidFill>
              <a:schemeClr val="tx1"/>
            </a:solidFill>
          </a:ln>
        </p:spPr>
      </p:sp>
      <p:sp>
        <p:nvSpPr>
          <p:cNvPr id="1626115" name="Rectangle 3"/>
          <p:cNvSpPr>
            <a:spLocks noGrp="1" noChangeArrowheads="1"/>
          </p:cNvSpPr>
          <p:nvPr>
            <p:ph type="body" idx="1"/>
          </p:nvPr>
        </p:nvSpPr>
        <p:spPr>
          <a:xfrm>
            <a:off x="974725" y="4560888"/>
            <a:ext cx="5365750" cy="4321175"/>
          </a:xfrm>
          <a:ln/>
        </p:spPr>
        <p:txBody>
          <a:bodyPr lIns="97077" tIns="48538" rIns="97077" bIns="48538"/>
          <a:lstStyle/>
          <a:p>
            <a:endParaRPr lang="en-US" sz="1400">
              <a:solidFill>
                <a:schemeClr val="tx2"/>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681EC-B659-4A2F-AC95-BB67FEAC163F}" type="slidenum">
              <a:rPr lang="en-US"/>
              <a:pPr/>
              <a:t>79</a:t>
            </a:fld>
            <a:endParaRPr lang="en-US"/>
          </a:p>
        </p:txBody>
      </p:sp>
      <p:sp>
        <p:nvSpPr>
          <p:cNvPr id="1630210" name="Rectangle 2"/>
          <p:cNvSpPr>
            <a:spLocks noGrp="1" noRot="1" noChangeAspect="1" noChangeArrowheads="1" noTextEdit="1"/>
          </p:cNvSpPr>
          <p:nvPr>
            <p:ph type="sldImg"/>
          </p:nvPr>
        </p:nvSpPr>
        <p:spPr>
          <a:ln/>
        </p:spPr>
      </p:sp>
      <p:sp>
        <p:nvSpPr>
          <p:cNvPr id="1630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F864D-E5BF-44F2-9CB7-4CAA8CAD22AC}" type="slidenum">
              <a:rPr lang="en-US"/>
              <a:pPr/>
              <a:t>8</a:t>
            </a:fld>
            <a:endParaRPr lang="en-US"/>
          </a:p>
        </p:txBody>
      </p:sp>
      <p:sp>
        <p:nvSpPr>
          <p:cNvPr id="1193986" name="Rectangle 2"/>
          <p:cNvSpPr>
            <a:spLocks noGrp="1" noRot="1" noChangeAspect="1" noChangeArrowheads="1" noTextEdit="1"/>
          </p:cNvSpPr>
          <p:nvPr>
            <p:ph type="sldImg"/>
          </p:nvPr>
        </p:nvSpPr>
        <p:spPr>
          <a:xfrm>
            <a:off x="833438" y="477838"/>
            <a:ext cx="5651500" cy="4238625"/>
          </a:xfrm>
          <a:ln/>
        </p:spPr>
      </p:sp>
      <p:sp>
        <p:nvSpPr>
          <p:cNvPr id="1193987" name="Rectangle 3"/>
          <p:cNvSpPr>
            <a:spLocks noGrp="1" noChangeArrowheads="1"/>
          </p:cNvSpPr>
          <p:nvPr>
            <p:ph type="body" idx="1"/>
          </p:nvPr>
        </p:nvSpPr>
        <p:spPr>
          <a:xfrm>
            <a:off x="569913" y="5205413"/>
            <a:ext cx="6094412" cy="3810000"/>
          </a:xfrm>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6BC080-FE56-4D0E-9E26-7ECCAE2887FF}" type="slidenum">
              <a:rPr lang="en-US"/>
              <a:pPr/>
              <a:t>80</a:t>
            </a:fld>
            <a:endParaRPr lang="en-US"/>
          </a:p>
        </p:txBody>
      </p:sp>
      <p:sp>
        <p:nvSpPr>
          <p:cNvPr id="1632258" name="Rectangle 2"/>
          <p:cNvSpPr>
            <a:spLocks noGrp="1" noRot="1" noChangeAspect="1" noChangeArrowheads="1" noTextEdit="1"/>
          </p:cNvSpPr>
          <p:nvPr>
            <p:ph type="sldImg"/>
          </p:nvPr>
        </p:nvSpPr>
        <p:spPr>
          <a:ln/>
        </p:spPr>
      </p:sp>
      <p:sp>
        <p:nvSpPr>
          <p:cNvPr id="1632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48CFF2-79FD-4E97-9FE6-BBEF08D1979C}" type="slidenum">
              <a:rPr lang="en-US"/>
              <a:pPr/>
              <a:t>81</a:t>
            </a:fld>
            <a:endParaRPr lang="en-US"/>
          </a:p>
        </p:txBody>
      </p:sp>
      <p:sp>
        <p:nvSpPr>
          <p:cNvPr id="1634306" name="Rectangle 2"/>
          <p:cNvSpPr>
            <a:spLocks noGrp="1" noRot="1" noChangeAspect="1" noChangeArrowheads="1" noTextEdit="1"/>
          </p:cNvSpPr>
          <p:nvPr>
            <p:ph type="sldImg"/>
          </p:nvPr>
        </p:nvSpPr>
        <p:spPr>
          <a:ln/>
        </p:spPr>
      </p:sp>
      <p:sp>
        <p:nvSpPr>
          <p:cNvPr id="1634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675C8-DC2B-4CA8-A3C9-4EB411672399}" type="slidenum">
              <a:rPr lang="en-US"/>
              <a:pPr/>
              <a:t>82</a:t>
            </a:fld>
            <a:endParaRPr lang="en-US"/>
          </a:p>
        </p:txBody>
      </p:sp>
      <p:sp>
        <p:nvSpPr>
          <p:cNvPr id="1636354" name="Rectangle 2"/>
          <p:cNvSpPr>
            <a:spLocks noGrp="1" noRot="1" noChangeAspect="1" noChangeArrowheads="1" noTextEdit="1"/>
          </p:cNvSpPr>
          <p:nvPr>
            <p:ph type="sldImg"/>
          </p:nvPr>
        </p:nvSpPr>
        <p:spPr>
          <a:ln/>
        </p:spPr>
      </p:sp>
      <p:sp>
        <p:nvSpPr>
          <p:cNvPr id="1636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67B50-9555-42C2-81BB-C7802DF0A82D}" type="slidenum">
              <a:rPr lang="en-US"/>
              <a:pPr/>
              <a:t>83</a:t>
            </a:fld>
            <a:endParaRPr lang="en-US"/>
          </a:p>
        </p:txBody>
      </p:sp>
      <p:sp>
        <p:nvSpPr>
          <p:cNvPr id="1638402" name="Rectangle 2"/>
          <p:cNvSpPr>
            <a:spLocks noGrp="1" noRot="1" noChangeAspect="1" noChangeArrowheads="1" noTextEdit="1"/>
          </p:cNvSpPr>
          <p:nvPr>
            <p:ph type="sldImg"/>
          </p:nvPr>
        </p:nvSpPr>
        <p:spPr>
          <a:ln/>
        </p:spPr>
      </p:sp>
      <p:sp>
        <p:nvSpPr>
          <p:cNvPr id="1638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6CB3F-33C5-4830-A1D7-3945BF443776}" type="slidenum">
              <a:rPr lang="en-US"/>
              <a:pPr/>
              <a:t>9</a:t>
            </a:fld>
            <a:endParaRPr lang="en-US"/>
          </a:p>
        </p:txBody>
      </p:sp>
      <p:sp>
        <p:nvSpPr>
          <p:cNvPr id="1196034" name="Rectangle 2"/>
          <p:cNvSpPr>
            <a:spLocks noGrp="1" noRot="1" noChangeAspect="1" noChangeArrowheads="1" noTextEdit="1"/>
          </p:cNvSpPr>
          <p:nvPr>
            <p:ph type="sldImg"/>
          </p:nvPr>
        </p:nvSpPr>
        <p:spPr>
          <a:xfrm>
            <a:off x="1257300" y="719138"/>
            <a:ext cx="4800600" cy="3600450"/>
          </a:xfrm>
          <a:ln/>
        </p:spPr>
      </p:sp>
      <p:sp>
        <p:nvSpPr>
          <p:cNvPr id="1196035" name="Rectangle 3"/>
          <p:cNvSpPr>
            <a:spLocks noGrp="1" noChangeArrowheads="1"/>
          </p:cNvSpPr>
          <p:nvPr>
            <p:ph type="body" idx="1"/>
          </p:nvPr>
        </p:nvSpPr>
        <p:spPr>
          <a:xfrm>
            <a:off x="731838" y="4560888"/>
            <a:ext cx="5851525" cy="4321175"/>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299" name="Picture 11" descr="AFM seal bright"/>
          <p:cNvPicPr>
            <a:picLocks noChangeAspect="1" noChangeArrowheads="1"/>
          </p:cNvPicPr>
          <p:nvPr userDrawn="1"/>
        </p:nvPicPr>
        <p:blipFill>
          <a:blip r:embed="rId2" cstate="print"/>
          <a:srcRect/>
          <a:stretch>
            <a:fillRect/>
          </a:stretch>
        </p:blipFill>
        <p:spPr bwMode="auto">
          <a:xfrm>
            <a:off x="49213" y="112713"/>
            <a:ext cx="1246187" cy="1238250"/>
          </a:xfrm>
          <a:prstGeom prst="rect">
            <a:avLst/>
          </a:prstGeom>
          <a:noFill/>
        </p:spPr>
      </p:pic>
      <p:pic>
        <p:nvPicPr>
          <p:cNvPr id="12300" name="Picture 12"/>
          <p:cNvPicPr>
            <a:picLocks noChangeAspect="1" noChangeArrowheads="1"/>
          </p:cNvPicPr>
          <p:nvPr userDrawn="1"/>
        </p:nvPicPr>
        <p:blipFill>
          <a:blip r:embed="rId3" cstate="print"/>
          <a:srcRect/>
          <a:stretch>
            <a:fillRect/>
          </a:stretch>
        </p:blipFill>
        <p:spPr bwMode="auto">
          <a:xfrm>
            <a:off x="7977188" y="146050"/>
            <a:ext cx="1101725" cy="108585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0" name="Picture 26" descr="AFM seal bright"/>
          <p:cNvPicPr>
            <a:picLocks noChangeAspect="1" noChangeArrowheads="1"/>
          </p:cNvPicPr>
          <p:nvPr userDrawn="1"/>
        </p:nvPicPr>
        <p:blipFill>
          <a:blip r:embed="rId15" cstate="print"/>
          <a:srcRect/>
          <a:stretch>
            <a:fillRect/>
          </a:stretch>
        </p:blipFill>
        <p:spPr bwMode="auto">
          <a:xfrm>
            <a:off x="49213" y="112713"/>
            <a:ext cx="1246187" cy="1238250"/>
          </a:xfrm>
          <a:prstGeom prst="rect">
            <a:avLst/>
          </a:prstGeom>
          <a:noFill/>
        </p:spPr>
      </p:pic>
      <p:pic>
        <p:nvPicPr>
          <p:cNvPr id="1051" name="Picture 27"/>
          <p:cNvPicPr>
            <a:picLocks noChangeAspect="1" noChangeArrowheads="1"/>
          </p:cNvPicPr>
          <p:nvPr userDrawn="1"/>
        </p:nvPicPr>
        <p:blipFill>
          <a:blip r:embed="rId16" cstate="print"/>
          <a:srcRect/>
          <a:stretch>
            <a:fillRect/>
          </a:stretch>
        </p:blipFill>
        <p:spPr bwMode="auto">
          <a:xfrm>
            <a:off x="7977188" y="146050"/>
            <a:ext cx="1101725" cy="108585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000" b="1">
          <a:solidFill>
            <a:schemeClr val="tx1"/>
          </a:solidFill>
          <a:latin typeface="+mj-lt"/>
          <a:ea typeface="+mj-ea"/>
          <a:cs typeface="+mj-cs"/>
        </a:defRPr>
      </a:lvl1pPr>
      <a:lvl2pPr algn="ctr" rtl="0" fontAlgn="base">
        <a:spcBef>
          <a:spcPct val="0"/>
        </a:spcBef>
        <a:spcAft>
          <a:spcPct val="0"/>
        </a:spcAft>
        <a:defRPr sz="4000" b="1">
          <a:solidFill>
            <a:schemeClr val="tx1"/>
          </a:solidFill>
          <a:latin typeface="Arial" charset="0"/>
        </a:defRPr>
      </a:lvl2pPr>
      <a:lvl3pPr algn="ctr" rtl="0" fontAlgn="base">
        <a:spcBef>
          <a:spcPct val="0"/>
        </a:spcBef>
        <a:spcAft>
          <a:spcPct val="0"/>
        </a:spcAft>
        <a:defRPr sz="4000" b="1">
          <a:solidFill>
            <a:schemeClr val="tx1"/>
          </a:solidFill>
          <a:latin typeface="Arial" charset="0"/>
        </a:defRPr>
      </a:lvl3pPr>
      <a:lvl4pPr algn="ctr" rtl="0" fontAlgn="base">
        <a:spcBef>
          <a:spcPct val="0"/>
        </a:spcBef>
        <a:spcAft>
          <a:spcPct val="0"/>
        </a:spcAft>
        <a:defRPr sz="4000" b="1">
          <a:solidFill>
            <a:schemeClr val="tx1"/>
          </a:solidFill>
          <a:latin typeface="Arial" charset="0"/>
        </a:defRPr>
      </a:lvl4pPr>
      <a:lvl5pPr algn="ctr" rtl="0" fontAlgn="base">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gif"/></Relationships>
</file>

<file path=ppt/slides/_rels/slide2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9.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unitedmedia.com/comics/dilbert/archive/images/dilbert200712087309.jp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ChangeArrowheads="1"/>
          </p:cNvSpPr>
          <p:nvPr>
            <p:ph type="ctrTitle"/>
          </p:nvPr>
        </p:nvSpPr>
        <p:spPr bwMode="auto">
          <a:xfrm>
            <a:off x="676275" y="2130425"/>
            <a:ext cx="7772400" cy="1470025"/>
          </a:xfrm>
          <a:prstGeom prst="rect">
            <a:avLst/>
          </a:prstGeom>
          <a:noFill/>
          <a:ln>
            <a:miter lim="800000"/>
            <a:headEnd/>
            <a:tailEnd/>
          </a:ln>
        </p:spPr>
        <p:txBody>
          <a:bodyPr/>
          <a:lstStyle/>
          <a:p>
            <a:r>
              <a:rPr lang="en-US" sz="4800"/>
              <a:t>Cost Management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7058" name="Picture 2"/>
          <p:cNvPicPr>
            <a:picLocks noChangeAspect="1" noChangeArrowheads="1"/>
          </p:cNvPicPr>
          <p:nvPr/>
        </p:nvPicPr>
        <p:blipFill>
          <a:blip r:embed="rId3" cstate="print"/>
          <a:srcRect/>
          <a:stretch>
            <a:fillRect/>
          </a:stretch>
        </p:blipFill>
        <p:spPr bwMode="auto">
          <a:xfrm>
            <a:off x="876300" y="1314450"/>
            <a:ext cx="3505200" cy="2632075"/>
          </a:xfrm>
          <a:prstGeom prst="rect">
            <a:avLst/>
          </a:prstGeom>
          <a:noFill/>
        </p:spPr>
      </p:pic>
      <p:sp>
        <p:nvSpPr>
          <p:cNvPr id="1197059" name="Rectangle 3"/>
          <p:cNvSpPr>
            <a:spLocks noGrp="1" noChangeArrowheads="1"/>
          </p:cNvSpPr>
          <p:nvPr>
            <p:ph type="body" sz="half" idx="1"/>
          </p:nvPr>
        </p:nvSpPr>
        <p:spPr bwMode="auto">
          <a:xfrm>
            <a:off x="723900" y="4211638"/>
            <a:ext cx="3859213" cy="2341562"/>
          </a:xfrm>
          <a:solidFill>
            <a:srgbClr val="FFFFFF"/>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400"/>
          </a:p>
          <a:p>
            <a:r>
              <a:rPr lang="en-US" sz="1400"/>
              <a:t>More competing priorities for resources</a:t>
            </a:r>
          </a:p>
          <a:p>
            <a:r>
              <a:rPr lang="en-US" sz="1400"/>
              <a:t>Over reliance on supplemental funding</a:t>
            </a:r>
          </a:p>
          <a:p>
            <a:r>
              <a:rPr lang="en-US" sz="1400"/>
              <a:t>Migration of base budget requirements (training, maintenance, procurement) into supplementals</a:t>
            </a:r>
          </a:p>
          <a:p>
            <a:r>
              <a:rPr lang="en-US" sz="1400"/>
              <a:t>Supplemental funding likely to stop prior to end of hostilities/redeployment of forces</a:t>
            </a:r>
          </a:p>
          <a:p>
            <a:pPr>
              <a:buFontTx/>
              <a:buNone/>
            </a:pPr>
            <a:endParaRPr lang="en-US" sz="1400"/>
          </a:p>
        </p:txBody>
      </p:sp>
      <p:sp>
        <p:nvSpPr>
          <p:cNvPr id="1197060" name="Rectangle 4"/>
          <p:cNvSpPr>
            <a:spLocks noGrp="1" noChangeArrowheads="1"/>
          </p:cNvSpPr>
          <p:nvPr>
            <p:ph type="body" sz="half" idx="2"/>
          </p:nvPr>
        </p:nvSpPr>
        <p:spPr bwMode="auto">
          <a:xfrm>
            <a:off x="4762500" y="4267200"/>
            <a:ext cx="3848100" cy="2286000"/>
          </a:xfrm>
          <a:solidFill>
            <a:srgbClr val="FFFFFF"/>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a:lnSpc>
                <a:spcPct val="80000"/>
              </a:lnSpc>
            </a:pPr>
            <a:endParaRPr lang="en-US" sz="1400"/>
          </a:p>
          <a:p>
            <a:pPr>
              <a:lnSpc>
                <a:spcPct val="80000"/>
              </a:lnSpc>
            </a:pPr>
            <a:r>
              <a:rPr lang="en-US" sz="1400"/>
              <a:t>Understand cost to accomplish objectives</a:t>
            </a:r>
          </a:p>
          <a:p>
            <a:pPr>
              <a:lnSpc>
                <a:spcPct val="80000"/>
              </a:lnSpc>
            </a:pPr>
            <a:r>
              <a:rPr lang="en-US" sz="1400"/>
              <a:t>Optimize base resources as supplemental funding is discontinued</a:t>
            </a:r>
          </a:p>
          <a:p>
            <a:pPr>
              <a:lnSpc>
                <a:spcPct val="80000"/>
              </a:lnSpc>
            </a:pPr>
            <a:r>
              <a:rPr lang="en-US" sz="1400"/>
              <a:t>Understand depreciated value of current assets and effectively plan for the future</a:t>
            </a:r>
          </a:p>
          <a:p>
            <a:pPr>
              <a:lnSpc>
                <a:spcPct val="80000"/>
              </a:lnSpc>
            </a:pPr>
            <a:r>
              <a:rPr lang="en-US" sz="1400"/>
              <a:t>Develop clear and defensible impact analyses</a:t>
            </a:r>
          </a:p>
          <a:p>
            <a:pPr>
              <a:lnSpc>
                <a:spcPct val="80000"/>
              </a:lnSpc>
            </a:pPr>
            <a:r>
              <a:rPr lang="en-US" sz="1400"/>
              <a:t>Change the way the Army does business to </a:t>
            </a:r>
            <a:r>
              <a:rPr lang="en-US" sz="1400" b="1"/>
              <a:t>leverage investment in ERP technology</a:t>
            </a:r>
            <a:r>
              <a:rPr lang="en-US" sz="1400"/>
              <a:t> and LSS</a:t>
            </a:r>
          </a:p>
          <a:p>
            <a:pPr>
              <a:lnSpc>
                <a:spcPct val="80000"/>
              </a:lnSpc>
            </a:pPr>
            <a:endParaRPr lang="en-US" sz="1400"/>
          </a:p>
        </p:txBody>
      </p:sp>
      <p:sp>
        <p:nvSpPr>
          <p:cNvPr id="1197061" name="Text Box 5"/>
          <p:cNvSpPr txBox="1">
            <a:spLocks noChangeArrowheads="1"/>
          </p:cNvSpPr>
          <p:nvPr/>
        </p:nvSpPr>
        <p:spPr bwMode="auto">
          <a:xfrm>
            <a:off x="1409700" y="4022725"/>
            <a:ext cx="2133600" cy="396875"/>
          </a:xfrm>
          <a:prstGeom prst="rect">
            <a:avLst/>
          </a:prstGeom>
          <a:solidFill>
            <a:srgbClr val="669900"/>
          </a:solidFill>
          <a:ln w="9525">
            <a:noFill/>
            <a:miter lim="800000"/>
            <a:headEnd/>
            <a:tailEnd/>
          </a:ln>
          <a:effectLst>
            <a:outerShdw dist="107763" dir="18900000" algn="ctr" rotWithShape="0">
              <a:schemeClr val="bg2">
                <a:alpha val="50000"/>
              </a:schemeClr>
            </a:outerShdw>
          </a:effectLst>
        </p:spPr>
        <p:txBody>
          <a:bodyPr>
            <a:spAutoFit/>
          </a:bodyPr>
          <a:lstStyle/>
          <a:p>
            <a:pPr>
              <a:buClrTx/>
            </a:pPr>
            <a:r>
              <a:rPr lang="en-US" sz="2000"/>
              <a:t>Threats</a:t>
            </a:r>
          </a:p>
        </p:txBody>
      </p:sp>
      <p:sp>
        <p:nvSpPr>
          <p:cNvPr id="1197062" name="Text Box 6"/>
          <p:cNvSpPr txBox="1">
            <a:spLocks noChangeArrowheads="1"/>
          </p:cNvSpPr>
          <p:nvPr/>
        </p:nvSpPr>
        <p:spPr bwMode="auto">
          <a:xfrm>
            <a:off x="5753100" y="4022725"/>
            <a:ext cx="1981200" cy="396875"/>
          </a:xfrm>
          <a:prstGeom prst="rect">
            <a:avLst/>
          </a:prstGeom>
          <a:solidFill>
            <a:srgbClr val="669900"/>
          </a:solidFill>
          <a:ln w="9525">
            <a:noFill/>
            <a:miter lim="800000"/>
            <a:headEnd/>
            <a:tailEnd/>
          </a:ln>
          <a:effectLst>
            <a:outerShdw dist="107763" dir="18900000" algn="ctr" rotWithShape="0">
              <a:schemeClr val="bg2">
                <a:alpha val="50000"/>
              </a:schemeClr>
            </a:outerShdw>
          </a:effectLst>
        </p:spPr>
        <p:txBody>
          <a:bodyPr>
            <a:spAutoFit/>
          </a:bodyPr>
          <a:lstStyle/>
          <a:p>
            <a:pPr>
              <a:buClrTx/>
            </a:pPr>
            <a:r>
              <a:rPr lang="en-US" sz="2000"/>
              <a:t>Opportunities</a:t>
            </a:r>
          </a:p>
        </p:txBody>
      </p:sp>
      <p:pic>
        <p:nvPicPr>
          <p:cNvPr id="1197063" name="Picture 7" descr="base_funding"/>
          <p:cNvPicPr>
            <a:picLocks noChangeAspect="1" noChangeArrowheads="1"/>
          </p:cNvPicPr>
          <p:nvPr/>
        </p:nvPicPr>
        <p:blipFill>
          <a:blip r:embed="rId4" cstate="print"/>
          <a:srcRect l="1923" t="16949" r="1923" b="3275"/>
          <a:stretch>
            <a:fillRect/>
          </a:stretch>
        </p:blipFill>
        <p:spPr bwMode="auto">
          <a:xfrm>
            <a:off x="4533900" y="1295400"/>
            <a:ext cx="3810000" cy="2590800"/>
          </a:xfrm>
          <a:prstGeom prst="rect">
            <a:avLst/>
          </a:prstGeom>
          <a:noFill/>
          <a:ln w="9525">
            <a:noFill/>
            <a:miter lim="800000"/>
            <a:headEnd/>
            <a:tailEnd/>
          </a:ln>
        </p:spPr>
      </p:pic>
      <p:sp>
        <p:nvSpPr>
          <p:cNvPr id="1197064" name="Rectangle 8"/>
          <p:cNvSpPr>
            <a:spLocks noGrp="1" noChangeArrowheads="1"/>
          </p:cNvSpPr>
          <p:nvPr>
            <p:ph type="title"/>
          </p:nvPr>
        </p:nvSpPr>
        <p:spPr bwMode="auto">
          <a:xfrm>
            <a:off x="990600" y="228600"/>
            <a:ext cx="7162800" cy="808038"/>
          </a:xfrm>
          <a:noFill/>
          <a:ln>
            <a:miter lim="800000"/>
            <a:headEnd/>
            <a:tailEnd/>
          </a:ln>
        </p:spPr>
        <p:txBody>
          <a:bodyPr vert="horz" wrap="square" lIns="91440" tIns="0" rIns="91440" bIns="0" numCol="1" anchor="t" anchorCtr="0" compatLnSpc="1">
            <a:prstTxWarp prst="textNoShape">
              <a:avLst/>
            </a:prstTxWarp>
          </a:bodyPr>
          <a:lstStyle/>
          <a:p>
            <a:r>
              <a:rPr lang="en-US" sz="3600"/>
              <a:t>Army’s Imperatives for Change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ChangeArrowheads="1"/>
          </p:cNvSpPr>
          <p:nvPr/>
        </p:nvSpPr>
        <p:spPr bwMode="auto">
          <a:xfrm>
            <a:off x="304800" y="1431925"/>
            <a:ext cx="6096000" cy="3749675"/>
          </a:xfrm>
          <a:prstGeom prst="rect">
            <a:avLst/>
          </a:prstGeom>
          <a:noFill/>
          <a:ln w="9525" algn="ctr">
            <a:noFill/>
            <a:miter lim="800000"/>
            <a:headEnd/>
            <a:tailEnd/>
          </a:ln>
          <a:effectLst/>
        </p:spPr>
        <p:txBody>
          <a:bodyPr>
            <a:spAutoFit/>
          </a:bodyPr>
          <a:lstStyle/>
          <a:p>
            <a:pPr marL="342900" indent="-342900" algn="l">
              <a:buClrTx/>
              <a:buFontTx/>
              <a:buChar char="•"/>
              <a:tabLst>
                <a:tab pos="228600" algn="l"/>
              </a:tabLst>
            </a:pPr>
            <a:r>
              <a:rPr lang="en-US" sz="2000" b="0"/>
              <a:t>Provide accurate, reliable, and timely financial information and integrated functional performance data to Army decision makers</a:t>
            </a:r>
          </a:p>
          <a:p>
            <a:pPr marL="342900" indent="-342900" algn="l">
              <a:buClrTx/>
              <a:buFontTx/>
              <a:buChar char="•"/>
              <a:tabLst>
                <a:tab pos="228600" algn="l"/>
              </a:tabLst>
            </a:pPr>
            <a:r>
              <a:rPr lang="en-US" sz="2000" b="0"/>
              <a:t>Improve Army accountability and enable full cost management</a:t>
            </a:r>
          </a:p>
          <a:p>
            <a:pPr marL="342900" indent="-342900" algn="l">
              <a:buClrTx/>
              <a:buFontTx/>
              <a:buChar char="•"/>
              <a:tabLst>
                <a:tab pos="228600" algn="l"/>
              </a:tabLst>
            </a:pPr>
            <a:r>
              <a:rPr lang="en-US" sz="2000" b="0"/>
              <a:t>Exchange information with customer and stakeholders</a:t>
            </a:r>
          </a:p>
          <a:p>
            <a:pPr marL="342900" indent="-342900" algn="l">
              <a:buClrTx/>
              <a:buFontTx/>
              <a:buChar char="•"/>
              <a:tabLst>
                <a:tab pos="228600" algn="l"/>
              </a:tabLst>
            </a:pPr>
            <a:r>
              <a:rPr lang="en-US" sz="2000" b="0"/>
              <a:t>Achieve efficiencies and operate effectively</a:t>
            </a:r>
          </a:p>
          <a:p>
            <a:pPr marL="342900" indent="-342900" algn="l">
              <a:buClrTx/>
              <a:buFontTx/>
              <a:buChar char="•"/>
              <a:tabLst>
                <a:tab pos="228600" algn="l"/>
              </a:tabLst>
            </a:pPr>
            <a:endParaRPr lang="en-US" sz="2000" b="0"/>
          </a:p>
          <a:p>
            <a:pPr marL="342900" indent="-342900" algn="l">
              <a:buClrTx/>
              <a:buFontTx/>
              <a:buChar char="•"/>
              <a:tabLst>
                <a:tab pos="228600" algn="l"/>
              </a:tabLst>
            </a:pPr>
            <a:r>
              <a:rPr lang="en-US" sz="2000" b="0"/>
              <a:t>Enable the Army to receive and unqualified audit opinion on annual financial statements with respect to Army General Funds</a:t>
            </a:r>
          </a:p>
        </p:txBody>
      </p:sp>
      <p:sp>
        <p:nvSpPr>
          <p:cNvPr id="1354755" name="Rectangle 3"/>
          <p:cNvSpPr>
            <a:spLocks noGrp="1" noChangeArrowheads="1"/>
          </p:cNvSpPr>
          <p:nvPr>
            <p:ph type="title"/>
          </p:nvPr>
        </p:nvSpPr>
        <p:spPr bwMode="auto">
          <a:xfrm>
            <a:off x="1219200" y="228600"/>
            <a:ext cx="6705600" cy="808038"/>
          </a:xfrm>
          <a:noFill/>
          <a:ln>
            <a:miter lim="800000"/>
            <a:headEnd/>
            <a:tailEnd/>
          </a:ln>
        </p:spPr>
        <p:txBody>
          <a:bodyPr vert="horz" wrap="square" lIns="91440" tIns="0" rIns="91440" bIns="0" numCol="1" anchor="t" anchorCtr="0" compatLnSpc="1">
            <a:prstTxWarp prst="textNoShape">
              <a:avLst/>
            </a:prstTxWarp>
          </a:bodyPr>
          <a:lstStyle/>
          <a:p>
            <a:r>
              <a:rPr lang="en-US" sz="3000"/>
              <a:t>ASA(FM&amp;C) Operational Priorities</a:t>
            </a:r>
          </a:p>
        </p:txBody>
      </p:sp>
      <p:sp>
        <p:nvSpPr>
          <p:cNvPr id="1354756" name="Rectangle 4"/>
          <p:cNvSpPr>
            <a:spLocks noChangeArrowheads="1"/>
          </p:cNvSpPr>
          <p:nvPr/>
        </p:nvSpPr>
        <p:spPr bwMode="auto">
          <a:xfrm>
            <a:off x="7019925" y="2343150"/>
            <a:ext cx="2057400" cy="641350"/>
          </a:xfrm>
          <a:prstGeom prst="rect">
            <a:avLst/>
          </a:prstGeom>
          <a:noFill/>
          <a:ln w="9525" algn="ctr">
            <a:noFill/>
            <a:miter lim="800000"/>
            <a:headEnd/>
            <a:tailEnd/>
          </a:ln>
          <a:effectLst/>
        </p:spPr>
        <p:txBody>
          <a:bodyPr>
            <a:spAutoFit/>
          </a:bodyPr>
          <a:lstStyle/>
          <a:p>
            <a:pPr marL="342900" indent="-342900" algn="l">
              <a:lnSpc>
                <a:spcPct val="75000"/>
              </a:lnSpc>
              <a:buClrTx/>
              <a:tabLst>
                <a:tab pos="228600" algn="l"/>
              </a:tabLst>
            </a:pPr>
            <a:r>
              <a:rPr lang="en-US" sz="2400" b="0"/>
              <a:t>Cost</a:t>
            </a:r>
          </a:p>
          <a:p>
            <a:pPr marL="342900" indent="-342900" algn="l">
              <a:lnSpc>
                <a:spcPct val="75000"/>
              </a:lnSpc>
              <a:buClrTx/>
              <a:tabLst>
                <a:tab pos="228600" algn="l"/>
              </a:tabLst>
            </a:pPr>
            <a:r>
              <a:rPr lang="en-US" sz="2400" b="0"/>
              <a:t>Management</a:t>
            </a:r>
          </a:p>
        </p:txBody>
      </p:sp>
      <p:sp>
        <p:nvSpPr>
          <p:cNvPr id="1354757" name="Rectangle 5"/>
          <p:cNvSpPr>
            <a:spLocks noChangeArrowheads="1"/>
          </p:cNvSpPr>
          <p:nvPr/>
        </p:nvSpPr>
        <p:spPr bwMode="auto">
          <a:xfrm>
            <a:off x="7010400" y="4343400"/>
            <a:ext cx="1981200" cy="641350"/>
          </a:xfrm>
          <a:prstGeom prst="rect">
            <a:avLst/>
          </a:prstGeom>
          <a:noFill/>
          <a:ln w="9525" algn="ctr">
            <a:noFill/>
            <a:miter lim="800000"/>
            <a:headEnd/>
            <a:tailEnd/>
          </a:ln>
          <a:effectLst/>
        </p:spPr>
        <p:txBody>
          <a:bodyPr>
            <a:spAutoFit/>
          </a:bodyPr>
          <a:lstStyle/>
          <a:p>
            <a:pPr marL="342900" indent="-342900" algn="l">
              <a:lnSpc>
                <a:spcPct val="75000"/>
              </a:lnSpc>
              <a:buClrTx/>
              <a:tabLst>
                <a:tab pos="228600" algn="l"/>
              </a:tabLst>
            </a:pPr>
            <a:r>
              <a:rPr lang="en-US" sz="2400" b="0"/>
              <a:t>Financial</a:t>
            </a:r>
          </a:p>
          <a:p>
            <a:pPr marL="342900" indent="-342900" algn="l">
              <a:lnSpc>
                <a:spcPct val="75000"/>
              </a:lnSpc>
              <a:buClrTx/>
              <a:tabLst>
                <a:tab pos="228600" algn="l"/>
              </a:tabLst>
            </a:pPr>
            <a:r>
              <a:rPr lang="en-US" sz="2400" b="0"/>
              <a:t>Management</a:t>
            </a:r>
          </a:p>
        </p:txBody>
      </p:sp>
      <p:sp>
        <p:nvSpPr>
          <p:cNvPr id="1354758" name="AutoShape 6"/>
          <p:cNvSpPr>
            <a:spLocks/>
          </p:cNvSpPr>
          <p:nvPr/>
        </p:nvSpPr>
        <p:spPr bwMode="auto">
          <a:xfrm>
            <a:off x="6553200" y="1527175"/>
            <a:ext cx="381000" cy="2266950"/>
          </a:xfrm>
          <a:prstGeom prst="rightBrace">
            <a:avLst>
              <a:gd name="adj1" fmla="val 49583"/>
              <a:gd name="adj2" fmla="val 50000"/>
            </a:avLst>
          </a:prstGeom>
          <a:noFill/>
          <a:ln w="25400">
            <a:solidFill>
              <a:schemeClr val="tx1"/>
            </a:solidFill>
            <a:round/>
            <a:headEnd/>
            <a:tailEnd/>
          </a:ln>
          <a:effectLst/>
        </p:spPr>
        <p:txBody>
          <a:bodyPr lIns="92075" tIns="0" rIns="92075" bIns="0" anchor="ctr">
            <a:spAutoFit/>
          </a:bodyPr>
          <a:lstStyle/>
          <a:p>
            <a:endParaRPr lang="en-US"/>
          </a:p>
        </p:txBody>
      </p:sp>
      <p:sp>
        <p:nvSpPr>
          <p:cNvPr id="1354759" name="AutoShape 7"/>
          <p:cNvSpPr>
            <a:spLocks/>
          </p:cNvSpPr>
          <p:nvPr/>
        </p:nvSpPr>
        <p:spPr bwMode="auto">
          <a:xfrm>
            <a:off x="6553200" y="4222750"/>
            <a:ext cx="381000" cy="857250"/>
          </a:xfrm>
          <a:prstGeom prst="rightBrace">
            <a:avLst>
              <a:gd name="adj1" fmla="val 18750"/>
              <a:gd name="adj2" fmla="val 50000"/>
            </a:avLst>
          </a:prstGeom>
          <a:noFill/>
          <a:ln w="25400">
            <a:solidFill>
              <a:schemeClr val="tx1"/>
            </a:solidFill>
            <a:round/>
            <a:headEnd/>
            <a:tailEnd/>
          </a:ln>
          <a:effectLst/>
        </p:spPr>
        <p:txBody>
          <a:bodyPr lIns="92075" tIns="0" rIns="92075" bIns="0" anchor="ctr">
            <a:spAutoFit/>
          </a:bodyPr>
          <a:lstStyle/>
          <a:p>
            <a:endParaRPr lang="en-US"/>
          </a:p>
        </p:txBody>
      </p:sp>
      <p:grpSp>
        <p:nvGrpSpPr>
          <p:cNvPr id="1354774" name="Group 22"/>
          <p:cNvGrpSpPr>
            <a:grpSpLocks/>
          </p:cNvGrpSpPr>
          <p:nvPr/>
        </p:nvGrpSpPr>
        <p:grpSpPr bwMode="auto">
          <a:xfrm>
            <a:off x="5867400" y="5486400"/>
            <a:ext cx="2971800" cy="1143000"/>
            <a:chOff x="3360" y="3360"/>
            <a:chExt cx="1872" cy="720"/>
          </a:xfrm>
        </p:grpSpPr>
        <p:sp>
          <p:nvSpPr>
            <p:cNvPr id="1354761" name="Rectangle 9"/>
            <p:cNvSpPr>
              <a:spLocks noChangeArrowheads="1"/>
            </p:cNvSpPr>
            <p:nvPr/>
          </p:nvSpPr>
          <p:spPr bwMode="auto">
            <a:xfrm>
              <a:off x="3744" y="3456"/>
              <a:ext cx="692" cy="105"/>
            </a:xfrm>
            <a:prstGeom prst="rect">
              <a:avLst/>
            </a:prstGeom>
            <a:noFill/>
            <a:ln w="9525">
              <a:noFill/>
              <a:miter lim="800000"/>
              <a:headEnd/>
              <a:tailEnd/>
            </a:ln>
            <a:effectLst/>
          </p:spPr>
          <p:txBody>
            <a:bodyPr/>
            <a:lstStyle/>
            <a:p>
              <a:pPr marL="342900" indent="-342900">
                <a:lnSpc>
                  <a:spcPct val="75000"/>
                </a:lnSpc>
                <a:buClrTx/>
              </a:pPr>
              <a:r>
                <a:rPr lang="en-US" sz="1200"/>
                <a:t>ARMY HQ</a:t>
              </a:r>
            </a:p>
          </p:txBody>
        </p:sp>
        <p:sp>
          <p:nvSpPr>
            <p:cNvPr id="1354762" name="Rectangle 10"/>
            <p:cNvSpPr>
              <a:spLocks noChangeArrowheads="1"/>
            </p:cNvSpPr>
            <p:nvPr/>
          </p:nvSpPr>
          <p:spPr bwMode="auto">
            <a:xfrm>
              <a:off x="3641" y="3648"/>
              <a:ext cx="632" cy="104"/>
            </a:xfrm>
            <a:prstGeom prst="rect">
              <a:avLst/>
            </a:prstGeom>
            <a:noFill/>
            <a:ln w="9525">
              <a:noFill/>
              <a:miter lim="800000"/>
              <a:headEnd/>
              <a:tailEnd/>
            </a:ln>
            <a:effectLst/>
          </p:spPr>
          <p:txBody>
            <a:bodyPr/>
            <a:lstStyle/>
            <a:p>
              <a:pPr marL="342900" indent="-342900">
                <a:lnSpc>
                  <a:spcPct val="75000"/>
                </a:lnSpc>
                <a:buClrTx/>
              </a:pPr>
              <a:r>
                <a:rPr lang="en-US" sz="1200"/>
                <a:t>IMCOM HQ</a:t>
              </a:r>
            </a:p>
          </p:txBody>
        </p:sp>
        <p:sp>
          <p:nvSpPr>
            <p:cNvPr id="1354763" name="Rectangle 11"/>
            <p:cNvSpPr>
              <a:spLocks noChangeArrowheads="1"/>
            </p:cNvSpPr>
            <p:nvPr/>
          </p:nvSpPr>
          <p:spPr bwMode="auto">
            <a:xfrm>
              <a:off x="3360" y="3840"/>
              <a:ext cx="740" cy="168"/>
            </a:xfrm>
            <a:prstGeom prst="rect">
              <a:avLst/>
            </a:prstGeom>
            <a:noFill/>
            <a:ln w="9525">
              <a:noFill/>
              <a:miter lim="800000"/>
              <a:headEnd/>
              <a:tailEnd/>
            </a:ln>
            <a:effectLst/>
          </p:spPr>
          <p:txBody>
            <a:bodyPr/>
            <a:lstStyle/>
            <a:p>
              <a:pPr marL="342900" indent="-342900">
                <a:lnSpc>
                  <a:spcPct val="75000"/>
                </a:lnSpc>
                <a:buClrTx/>
              </a:pPr>
              <a:r>
                <a:rPr lang="en-US" sz="1200"/>
                <a:t>	IMCOM</a:t>
              </a:r>
            </a:p>
            <a:p>
              <a:pPr marL="342900" indent="-342900">
                <a:lnSpc>
                  <a:spcPct val="75000"/>
                </a:lnSpc>
                <a:buClrTx/>
              </a:pPr>
              <a:r>
                <a:rPr lang="en-US" sz="1200"/>
                <a:t>Installations</a:t>
              </a:r>
            </a:p>
          </p:txBody>
        </p:sp>
        <p:sp>
          <p:nvSpPr>
            <p:cNvPr id="1354764" name="AutoShape 12"/>
            <p:cNvSpPr>
              <a:spLocks noChangeArrowheads="1"/>
            </p:cNvSpPr>
            <p:nvPr/>
          </p:nvSpPr>
          <p:spPr bwMode="gray">
            <a:xfrm>
              <a:off x="3986" y="3362"/>
              <a:ext cx="1246" cy="718"/>
            </a:xfrm>
            <a:prstGeom prst="triangle">
              <a:avLst>
                <a:gd name="adj" fmla="val 49588"/>
              </a:avLst>
            </a:prstGeom>
            <a:solidFill>
              <a:schemeClr val="bg1"/>
            </a:solidFill>
            <a:ln w="19050">
              <a:solidFill>
                <a:schemeClr val="tx1"/>
              </a:solidFill>
              <a:miter lim="800000"/>
              <a:headEnd/>
              <a:tailEnd/>
            </a:ln>
            <a:effectLst/>
          </p:spPr>
          <p:txBody>
            <a:bodyPr wrap="none" lIns="45720" rIns="45720" anchor="ctr"/>
            <a:lstStyle/>
            <a:p>
              <a:endParaRPr lang="en-US"/>
            </a:p>
          </p:txBody>
        </p:sp>
        <p:sp>
          <p:nvSpPr>
            <p:cNvPr id="1354765" name="AutoShape 13"/>
            <p:cNvSpPr>
              <a:spLocks noChangeArrowheads="1"/>
            </p:cNvSpPr>
            <p:nvPr/>
          </p:nvSpPr>
          <p:spPr bwMode="gray">
            <a:xfrm>
              <a:off x="4192" y="3363"/>
              <a:ext cx="831" cy="477"/>
            </a:xfrm>
            <a:prstGeom prst="triangle">
              <a:avLst>
                <a:gd name="adj" fmla="val 49588"/>
              </a:avLst>
            </a:prstGeom>
            <a:solidFill>
              <a:schemeClr val="bg1"/>
            </a:solidFill>
            <a:ln w="19050">
              <a:solidFill>
                <a:schemeClr val="tx1"/>
              </a:solidFill>
              <a:miter lim="800000"/>
              <a:headEnd/>
              <a:tailEnd/>
            </a:ln>
            <a:effectLst/>
          </p:spPr>
          <p:txBody>
            <a:bodyPr wrap="none" lIns="45720" rIns="45720" anchor="ctr"/>
            <a:lstStyle/>
            <a:p>
              <a:endParaRPr lang="en-US"/>
            </a:p>
          </p:txBody>
        </p:sp>
        <p:sp>
          <p:nvSpPr>
            <p:cNvPr id="1354766" name="AutoShape 14"/>
            <p:cNvSpPr>
              <a:spLocks noChangeArrowheads="1"/>
            </p:cNvSpPr>
            <p:nvPr/>
          </p:nvSpPr>
          <p:spPr bwMode="gray">
            <a:xfrm>
              <a:off x="4343" y="3360"/>
              <a:ext cx="515" cy="304"/>
            </a:xfrm>
            <a:prstGeom prst="triangle">
              <a:avLst>
                <a:gd name="adj" fmla="val 49588"/>
              </a:avLst>
            </a:prstGeom>
            <a:solidFill>
              <a:srgbClr val="99CCFF"/>
            </a:solidFill>
            <a:ln w="19050">
              <a:solidFill>
                <a:schemeClr val="tx1"/>
              </a:solidFill>
              <a:miter lim="800000"/>
              <a:headEnd/>
              <a:tailEnd/>
            </a:ln>
            <a:effectLst/>
          </p:spPr>
          <p:txBody>
            <a:bodyPr wrap="none" lIns="45720" rIns="45720" anchor="ctr"/>
            <a:lstStyle/>
            <a:p>
              <a:endParaRPr lang="en-US"/>
            </a:p>
          </p:txBody>
        </p:sp>
        <p:sp>
          <p:nvSpPr>
            <p:cNvPr id="1354767" name="Rectangle 15"/>
            <p:cNvSpPr>
              <a:spLocks noChangeArrowheads="1"/>
            </p:cNvSpPr>
            <p:nvPr/>
          </p:nvSpPr>
          <p:spPr bwMode="auto">
            <a:xfrm>
              <a:off x="4249" y="3907"/>
              <a:ext cx="722" cy="77"/>
            </a:xfrm>
            <a:prstGeom prst="rect">
              <a:avLst/>
            </a:prstGeom>
            <a:noFill/>
            <a:ln w="9525">
              <a:noFill/>
              <a:miter lim="800000"/>
              <a:headEnd/>
              <a:tailEnd/>
            </a:ln>
            <a:effectLst/>
          </p:spPr>
          <p:txBody>
            <a:bodyPr/>
            <a:lstStyle/>
            <a:p>
              <a:pPr marL="342900" indent="-342900">
                <a:lnSpc>
                  <a:spcPct val="75000"/>
                </a:lnSpc>
                <a:spcBef>
                  <a:spcPct val="20000"/>
                </a:spcBef>
                <a:buClrTx/>
              </a:pPr>
              <a:r>
                <a:rPr lang="en-US" sz="900"/>
                <a:t>Operational</a:t>
              </a:r>
            </a:p>
          </p:txBody>
        </p:sp>
        <p:sp>
          <p:nvSpPr>
            <p:cNvPr id="1354768" name="Rectangle 16"/>
            <p:cNvSpPr>
              <a:spLocks noChangeArrowheads="1"/>
            </p:cNvSpPr>
            <p:nvPr/>
          </p:nvSpPr>
          <p:spPr bwMode="auto">
            <a:xfrm>
              <a:off x="4249" y="3728"/>
              <a:ext cx="723" cy="112"/>
            </a:xfrm>
            <a:prstGeom prst="rect">
              <a:avLst/>
            </a:prstGeom>
            <a:noFill/>
            <a:ln w="9525">
              <a:noFill/>
              <a:miter lim="800000"/>
              <a:headEnd/>
              <a:tailEnd/>
            </a:ln>
            <a:effectLst/>
          </p:spPr>
          <p:txBody>
            <a:bodyPr/>
            <a:lstStyle/>
            <a:p>
              <a:pPr marL="342900" indent="-342900">
                <a:lnSpc>
                  <a:spcPct val="75000"/>
                </a:lnSpc>
                <a:spcBef>
                  <a:spcPct val="20000"/>
                </a:spcBef>
                <a:buClrTx/>
              </a:pPr>
              <a:r>
                <a:rPr lang="en-US" sz="900"/>
                <a:t>Management</a:t>
              </a:r>
            </a:p>
          </p:txBody>
        </p:sp>
        <p:sp>
          <p:nvSpPr>
            <p:cNvPr id="1354769" name="Rectangle 17"/>
            <p:cNvSpPr>
              <a:spLocks noChangeArrowheads="1"/>
            </p:cNvSpPr>
            <p:nvPr/>
          </p:nvSpPr>
          <p:spPr bwMode="auto">
            <a:xfrm>
              <a:off x="4371" y="3559"/>
              <a:ext cx="479" cy="76"/>
            </a:xfrm>
            <a:prstGeom prst="rect">
              <a:avLst/>
            </a:prstGeom>
            <a:noFill/>
            <a:ln w="9525">
              <a:noFill/>
              <a:miter lim="800000"/>
              <a:headEnd/>
              <a:tailEnd/>
            </a:ln>
            <a:effectLst/>
          </p:spPr>
          <p:txBody>
            <a:bodyPr/>
            <a:lstStyle/>
            <a:p>
              <a:pPr marL="342900" indent="-342900">
                <a:lnSpc>
                  <a:spcPct val="75000"/>
                </a:lnSpc>
                <a:spcBef>
                  <a:spcPct val="20000"/>
                </a:spcBef>
                <a:buClrTx/>
              </a:pPr>
              <a:r>
                <a:rPr lang="en-US" sz="900"/>
                <a:t>Strategic</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bwMode="auto">
          <a:xfrm>
            <a:off x="1217613"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Objective</a:t>
            </a:r>
          </a:p>
        </p:txBody>
      </p:sp>
      <p:sp>
        <p:nvSpPr>
          <p:cNvPr id="1203203" name="Rectangle 3"/>
          <p:cNvSpPr>
            <a:spLocks noGrp="1" noChangeArrowheads="1"/>
          </p:cNvSpPr>
          <p:nvPr>
            <p:ph type="body" idx="1"/>
          </p:nvPr>
        </p:nvSpPr>
        <p:spPr bwMode="auto">
          <a:xfrm>
            <a:off x="431800" y="1524000"/>
            <a:ext cx="8255000" cy="4857750"/>
          </a:xfrm>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sz="2400" b="1"/>
              <a:t>In order to meet the first 4 operational priorities, the Army needs to establish a cost culture that:</a:t>
            </a:r>
          </a:p>
          <a:p>
            <a:pPr lvl="1"/>
            <a:r>
              <a:rPr lang="en-US" sz="2400"/>
              <a:t>functions as a key and integral part of the Army’s overall management process</a:t>
            </a:r>
          </a:p>
          <a:p>
            <a:pPr lvl="1"/>
            <a:r>
              <a:rPr lang="en-US" sz="2400"/>
              <a:t>adds value to the organization by enabling the effective use of resources in dynamic and competitive contexts</a:t>
            </a:r>
          </a:p>
          <a:p>
            <a:pPr lvl="1"/>
            <a:r>
              <a:rPr lang="en-US" sz="2400"/>
              <a:t>provides continuous feedback on effective use of resources to create value for stakeholders</a:t>
            </a:r>
          </a:p>
          <a:p>
            <a:pPr marL="0" indent="0">
              <a:buFontTx/>
              <a:buNone/>
            </a:pPr>
            <a:endParaRPr lang="en-US" sz="2400"/>
          </a:p>
          <a:p>
            <a:pPr lvl="1"/>
            <a:endParaRPr lang="en-US" sz="2400"/>
          </a:p>
          <a:p>
            <a:pPr lvl="1"/>
            <a:endParaRPr lang="en-US" sz="2400" i="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Vision</a:t>
            </a:r>
          </a:p>
        </p:txBody>
      </p:sp>
      <p:sp>
        <p:nvSpPr>
          <p:cNvPr id="1205251" name="Rectangle 3"/>
          <p:cNvSpPr>
            <a:spLocks noGrp="1" noChangeArrowheads="1"/>
          </p:cNvSpPr>
          <p:nvPr>
            <p:ph type="body" idx="1"/>
          </p:nvPr>
        </p:nvSpPr>
        <p:spPr bwMode="auto">
          <a:xfrm>
            <a:off x="431800" y="1270000"/>
            <a:ext cx="7797800" cy="5130800"/>
          </a:xfrm>
          <a:noFill/>
          <a:ln>
            <a:miter lim="800000"/>
            <a:headEnd/>
            <a:tailEnd/>
          </a:ln>
        </p:spPr>
        <p:txBody>
          <a:bodyPr vert="horz" wrap="square" lIns="91440" tIns="45720" rIns="91440" bIns="45720" numCol="1" anchor="t" anchorCtr="0" compatLnSpc="1">
            <a:prstTxWarp prst="textNoShape">
              <a:avLst/>
            </a:prstTxWarp>
          </a:bodyPr>
          <a:lstStyle/>
          <a:p>
            <a:pPr marL="0" indent="0">
              <a:buFontTx/>
              <a:buNone/>
            </a:pPr>
            <a:r>
              <a:rPr lang="en-US" sz="2400" b="1"/>
              <a:t>By obtaining the objectives, the Army can meet its overall vision of:</a:t>
            </a:r>
          </a:p>
          <a:p>
            <a:pPr lvl="1">
              <a:buFontTx/>
              <a:buChar char="•"/>
            </a:pPr>
            <a:r>
              <a:rPr lang="en-US" sz="2000"/>
              <a:t>Leaders use cost information for effective decision-making and performance management by:</a:t>
            </a:r>
          </a:p>
          <a:p>
            <a:pPr lvl="3"/>
            <a:r>
              <a:rPr lang="en-US"/>
              <a:t>understanding both the near- and long-term cost implications of their decisions;</a:t>
            </a:r>
          </a:p>
          <a:p>
            <a:pPr lvl="3"/>
            <a:r>
              <a:rPr lang="en-US"/>
              <a:t>making effective trade-off decisions to achieve the best possible use of limited resources; and</a:t>
            </a:r>
          </a:p>
          <a:p>
            <a:pPr lvl="3"/>
            <a:r>
              <a:rPr lang="en-US"/>
              <a:t>holding subordinates accountable for improving the efficiency and effectiveness of their operations. </a:t>
            </a:r>
          </a:p>
          <a:p>
            <a:pPr lvl="1">
              <a:buFontTx/>
              <a:buChar char="•"/>
            </a:pPr>
            <a:r>
              <a:rPr lang="en-US" sz="2000"/>
              <a:t>Army soldiers/civilians along the value chain understand how their efforts contribute to the Army mission and impact Army resources</a:t>
            </a:r>
          </a:p>
          <a:p>
            <a:pPr lvl="1"/>
            <a:endParaRPr lang="en-US" sz="2000"/>
          </a:p>
          <a:p>
            <a:pPr lvl="1"/>
            <a:endParaRPr lang="en-US" sz="2000" i="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26" name="Rectangle 2"/>
          <p:cNvSpPr>
            <a:spLocks noGrp="1" noChangeArrowheads="1"/>
          </p:cNvSpPr>
          <p:nvPr>
            <p:ph type="title"/>
          </p:nvPr>
        </p:nvSpPr>
        <p:spPr bwMode="auto">
          <a:xfrm>
            <a:off x="3556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2800"/>
              <a:t>Many Types Costs</a:t>
            </a:r>
          </a:p>
        </p:txBody>
      </p:sp>
      <p:sp>
        <p:nvSpPr>
          <p:cNvPr id="1332227" name="Rectangle 2"/>
          <p:cNvSpPr>
            <a:spLocks noChangeArrowheads="1"/>
          </p:cNvSpPr>
          <p:nvPr/>
        </p:nvSpPr>
        <p:spPr bwMode="auto">
          <a:xfrm>
            <a:off x="304800" y="1308100"/>
            <a:ext cx="6553200" cy="5321300"/>
          </a:xfrm>
          <a:prstGeom prst="rect">
            <a:avLst/>
          </a:prstGeom>
          <a:solidFill>
            <a:srgbClr val="FFFF99"/>
          </a:solidFill>
          <a:ln w="9525">
            <a:solidFill>
              <a:schemeClr val="tx1"/>
            </a:solidFill>
            <a:miter lim="800000"/>
            <a:headEnd/>
            <a:tailEnd/>
          </a:ln>
        </p:spPr>
        <p:txBody>
          <a:bodyPr/>
          <a:lstStyle/>
          <a:p>
            <a:pPr marL="342900" indent="-342900" algn="l">
              <a:lnSpc>
                <a:spcPct val="80000"/>
              </a:lnSpc>
              <a:spcBef>
                <a:spcPct val="50000"/>
              </a:spcBef>
              <a:buClrTx/>
              <a:buFontTx/>
              <a:buChar char="•"/>
            </a:pPr>
            <a:r>
              <a:rPr lang="en-US" sz="1600"/>
              <a:t>Direct costs</a:t>
            </a:r>
            <a:r>
              <a:rPr lang="en-US" sz="1600" b="0"/>
              <a:t>— A cost such as labor, materials/supplies that can be directly traced to producing a specific </a:t>
            </a:r>
            <a:r>
              <a:rPr lang="en-US" sz="1600" b="0" u="sng"/>
              <a:t>output</a:t>
            </a:r>
            <a:r>
              <a:rPr lang="en-US" sz="1600" b="0"/>
              <a:t> of an organization, product/service.</a:t>
            </a:r>
            <a:endParaRPr lang="en-US" sz="1600"/>
          </a:p>
          <a:p>
            <a:pPr marL="342900" indent="-342900" algn="l">
              <a:lnSpc>
                <a:spcPct val="80000"/>
              </a:lnSpc>
              <a:spcBef>
                <a:spcPct val="50000"/>
              </a:spcBef>
              <a:buClrTx/>
              <a:buFontTx/>
              <a:buChar char="•"/>
            </a:pPr>
            <a:r>
              <a:rPr lang="en-US" sz="1600"/>
              <a:t>Indirect costs</a:t>
            </a:r>
            <a:r>
              <a:rPr lang="en-US" sz="1600" b="0"/>
              <a:t> – A cost that cannot be directly traced to a specific organization, product/service output. </a:t>
            </a:r>
          </a:p>
          <a:p>
            <a:pPr marL="342900" indent="-342900" algn="l">
              <a:lnSpc>
                <a:spcPct val="80000"/>
              </a:lnSpc>
              <a:spcBef>
                <a:spcPct val="50000"/>
              </a:spcBef>
              <a:buClrTx/>
              <a:buFontTx/>
              <a:buChar char="•"/>
            </a:pPr>
            <a:r>
              <a:rPr lang="en-US" sz="1600"/>
              <a:t>Funded Costs</a:t>
            </a:r>
            <a:r>
              <a:rPr lang="en-US" sz="1600" b="0"/>
              <a:t> -- The value of goods or services received because of an obligation of funds (obligation authority), by the organization performing the work. </a:t>
            </a:r>
            <a:endParaRPr lang="en-US" sz="1600"/>
          </a:p>
          <a:p>
            <a:pPr marL="342900" indent="-342900" algn="l">
              <a:lnSpc>
                <a:spcPct val="80000"/>
              </a:lnSpc>
              <a:spcBef>
                <a:spcPct val="50000"/>
              </a:spcBef>
              <a:buClrTx/>
              <a:buFontTx/>
              <a:buChar char="•"/>
            </a:pPr>
            <a:r>
              <a:rPr lang="en-US" sz="1600"/>
              <a:t>Unfunded costs –</a:t>
            </a:r>
            <a:r>
              <a:rPr lang="en-US" sz="1600" b="0"/>
              <a:t> A cost that are financed by another organization's or activity's appropriations. </a:t>
            </a:r>
            <a:endParaRPr lang="en-US" sz="1600"/>
          </a:p>
          <a:p>
            <a:pPr marL="342900" indent="-342900" algn="l">
              <a:lnSpc>
                <a:spcPct val="80000"/>
              </a:lnSpc>
              <a:spcBef>
                <a:spcPct val="50000"/>
              </a:spcBef>
              <a:buClrTx/>
              <a:buFontTx/>
              <a:buChar char="•"/>
            </a:pPr>
            <a:r>
              <a:rPr lang="en-US" sz="1600"/>
              <a:t>Variable Costs</a:t>
            </a:r>
            <a:r>
              <a:rPr lang="en-US" sz="1600" b="0"/>
              <a:t> -- A cost that changes with change in output. </a:t>
            </a:r>
          </a:p>
          <a:p>
            <a:pPr marL="342900" indent="-342900" algn="l">
              <a:lnSpc>
                <a:spcPct val="80000"/>
              </a:lnSpc>
              <a:spcBef>
                <a:spcPct val="50000"/>
              </a:spcBef>
              <a:buClrTx/>
              <a:buFontTx/>
              <a:buChar char="•"/>
            </a:pPr>
            <a:r>
              <a:rPr lang="en-US" sz="1600"/>
              <a:t>Fixed Cost</a:t>
            </a:r>
            <a:r>
              <a:rPr lang="en-US" sz="1600" b="0"/>
              <a:t> -- A cost that remains the same regardless of the change in output.</a:t>
            </a:r>
          </a:p>
          <a:p>
            <a:pPr marL="342900" indent="-342900" algn="l">
              <a:lnSpc>
                <a:spcPct val="80000"/>
              </a:lnSpc>
              <a:spcBef>
                <a:spcPct val="50000"/>
              </a:spcBef>
              <a:buClrTx/>
              <a:buFontTx/>
              <a:buChar char="•"/>
            </a:pPr>
            <a:r>
              <a:rPr lang="en-US" sz="1600"/>
              <a:t>Sunk Cost</a:t>
            </a:r>
            <a:r>
              <a:rPr lang="en-US" sz="1600" b="0"/>
              <a:t> -- A cost incurred in the past that will not be affected by any present or future decision. </a:t>
            </a:r>
            <a:endParaRPr lang="en-US" sz="1600"/>
          </a:p>
          <a:p>
            <a:pPr marL="342900" indent="-342900" algn="l">
              <a:lnSpc>
                <a:spcPct val="80000"/>
              </a:lnSpc>
              <a:spcBef>
                <a:spcPct val="50000"/>
              </a:spcBef>
              <a:buClrTx/>
              <a:buFontTx/>
              <a:buChar char="•"/>
            </a:pPr>
            <a:r>
              <a:rPr lang="en-US" sz="1600"/>
              <a:t>Incremental Cost:</a:t>
            </a:r>
            <a:r>
              <a:rPr lang="en-US" sz="1600" b="0"/>
              <a:t> The increase or decrease in costs that would result from a decision to increase or decrease output levels. </a:t>
            </a:r>
          </a:p>
          <a:p>
            <a:pPr marL="342900" indent="-342900" algn="l">
              <a:lnSpc>
                <a:spcPct val="80000"/>
              </a:lnSpc>
              <a:spcBef>
                <a:spcPct val="50000"/>
              </a:spcBef>
              <a:buClrTx/>
              <a:buFontTx/>
              <a:buChar char="•"/>
            </a:pPr>
            <a:r>
              <a:rPr lang="en-US" sz="1600"/>
              <a:t>Avoidable Costs</a:t>
            </a:r>
            <a:r>
              <a:rPr lang="en-US" sz="1600" b="0"/>
              <a:t> – A cost incurred on an object that will no longer be incurred due to a decision to change the output. </a:t>
            </a:r>
            <a:endParaRPr lang="en-US" sz="1600"/>
          </a:p>
          <a:p>
            <a:pPr marL="342900" indent="-342900" algn="l">
              <a:lnSpc>
                <a:spcPct val="80000"/>
              </a:lnSpc>
              <a:spcBef>
                <a:spcPct val="50000"/>
              </a:spcBef>
              <a:buClrTx/>
              <a:buFontTx/>
              <a:buChar char="•"/>
            </a:pPr>
            <a:r>
              <a:rPr lang="en-US" sz="1600"/>
              <a:t>Unavoidable Cost:</a:t>
            </a:r>
            <a:r>
              <a:rPr lang="en-US" sz="1600" b="0"/>
              <a:t> A cost incurred on an object that will be incurred regardless of the decision to change.</a:t>
            </a:r>
            <a:endParaRPr lang="en-US" sz="1600"/>
          </a:p>
        </p:txBody>
      </p:sp>
      <p:sp>
        <p:nvSpPr>
          <p:cNvPr id="1332228" name="Text Box 4"/>
          <p:cNvSpPr txBox="1">
            <a:spLocks noChangeArrowheads="1"/>
          </p:cNvSpPr>
          <p:nvPr/>
        </p:nvSpPr>
        <p:spPr bwMode="auto">
          <a:xfrm>
            <a:off x="6950075" y="2157413"/>
            <a:ext cx="2117725" cy="3055937"/>
          </a:xfrm>
          <a:prstGeom prst="rect">
            <a:avLst/>
          </a:prstGeom>
          <a:noFill/>
          <a:ln w="9525">
            <a:noFill/>
            <a:miter lim="800000"/>
            <a:headEnd/>
            <a:tailEnd/>
          </a:ln>
          <a:effectLst/>
        </p:spPr>
        <p:txBody>
          <a:bodyPr>
            <a:spAutoFit/>
          </a:bodyPr>
          <a:lstStyle/>
          <a:p>
            <a:pPr algn="l">
              <a:buClrTx/>
              <a:buFontTx/>
              <a:buChar char="•"/>
            </a:pPr>
            <a:r>
              <a:rPr lang="en-US" sz="1800" b="0"/>
              <a:t> </a:t>
            </a:r>
            <a:r>
              <a:rPr lang="en-US" sz="1600"/>
              <a:t>Common</a:t>
            </a:r>
            <a:r>
              <a:rPr lang="en-US" sz="1600" b="0"/>
              <a:t> </a:t>
            </a:r>
            <a:r>
              <a:rPr lang="en-US" sz="1600"/>
              <a:t>Understanding of Types of Cost is Necessary for Informed Decision Making</a:t>
            </a:r>
          </a:p>
          <a:p>
            <a:pPr algn="l">
              <a:buClrTx/>
              <a:buFontTx/>
              <a:buChar char="•"/>
            </a:pPr>
            <a:endParaRPr lang="en-US" sz="1600"/>
          </a:p>
          <a:p>
            <a:pPr algn="l">
              <a:buClrTx/>
              <a:buFontTx/>
              <a:buChar char="•"/>
            </a:pPr>
            <a:r>
              <a:rPr lang="en-US" sz="1600"/>
              <a:t> Each Decision Should be Focused on Only Relevant Cost that Impact the Decision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AutoShape 2"/>
          <p:cNvSpPr>
            <a:spLocks noChangeArrowheads="1"/>
          </p:cNvSpPr>
          <p:nvPr/>
        </p:nvSpPr>
        <p:spPr bwMode="auto">
          <a:xfrm>
            <a:off x="176213" y="1524000"/>
            <a:ext cx="2170112" cy="1352550"/>
          </a:xfrm>
          <a:prstGeom prst="cloudCallout">
            <a:avLst>
              <a:gd name="adj1" fmla="val -15620"/>
              <a:gd name="adj2" fmla="val -1176"/>
            </a:avLst>
          </a:prstGeom>
          <a:solidFill>
            <a:schemeClr val="accent1"/>
          </a:solidFill>
          <a:ln w="9525">
            <a:noFill/>
            <a:round/>
            <a:headEnd/>
            <a:tailEnd/>
          </a:ln>
          <a:effectLst/>
        </p:spPr>
        <p:txBody>
          <a:bodyPr/>
          <a:lstStyle/>
          <a:p>
            <a:pPr eaLnBrk="0" hangingPunct="0">
              <a:lnSpc>
                <a:spcPct val="80000"/>
              </a:lnSpc>
              <a:buClrTx/>
            </a:pPr>
            <a:endParaRPr lang="en-US" sz="2800">
              <a:latin typeface="Georgia" pitchFamily="18" charset="0"/>
              <a:ea typeface="ＭＳ Ｐゴシック" pitchFamily="34" charset="-128"/>
            </a:endParaRPr>
          </a:p>
        </p:txBody>
      </p:sp>
      <p:sp>
        <p:nvSpPr>
          <p:cNvPr id="1208323" name="Text Box 3"/>
          <p:cNvSpPr txBox="1">
            <a:spLocks noChangeArrowheads="1"/>
          </p:cNvSpPr>
          <p:nvPr/>
        </p:nvSpPr>
        <p:spPr bwMode="auto">
          <a:xfrm>
            <a:off x="388938" y="1703388"/>
            <a:ext cx="1944687" cy="968375"/>
          </a:xfrm>
          <a:prstGeom prst="rect">
            <a:avLst/>
          </a:prstGeom>
          <a:noFill/>
          <a:ln w="9525">
            <a:noFill/>
            <a:miter lim="800000"/>
            <a:headEnd/>
            <a:tailEnd/>
          </a:ln>
          <a:effectLst/>
        </p:spPr>
        <p:txBody>
          <a:bodyPr>
            <a:spAutoFit/>
          </a:bodyPr>
          <a:lstStyle/>
          <a:p>
            <a:pPr algn="l" eaLnBrk="0" hangingPunct="0">
              <a:lnSpc>
                <a:spcPct val="80000"/>
              </a:lnSpc>
              <a:buClrTx/>
            </a:pPr>
            <a:r>
              <a:rPr lang="en-US" sz="1800" b="0">
                <a:latin typeface="Georgia" pitchFamily="18" charset="0"/>
                <a:ea typeface="ＭＳ Ｐゴシック" pitchFamily="34" charset="-128"/>
              </a:rPr>
              <a:t>Sets Framework for Developing Army-wide Cost Structure</a:t>
            </a:r>
          </a:p>
        </p:txBody>
      </p:sp>
      <p:sp>
        <p:nvSpPr>
          <p:cNvPr id="1208324" name="Freeform 4"/>
          <p:cNvSpPr>
            <a:spLocks/>
          </p:cNvSpPr>
          <p:nvPr/>
        </p:nvSpPr>
        <p:spPr bwMode="auto">
          <a:xfrm>
            <a:off x="0" y="2300288"/>
            <a:ext cx="9129713" cy="4194175"/>
          </a:xfrm>
          <a:custGeom>
            <a:avLst/>
            <a:gdLst/>
            <a:ahLst/>
            <a:cxnLst>
              <a:cxn ang="0">
                <a:pos x="2875" y="0"/>
              </a:cxn>
              <a:cxn ang="0">
                <a:pos x="0" y="2642"/>
              </a:cxn>
              <a:cxn ang="0">
                <a:pos x="5751" y="2642"/>
              </a:cxn>
              <a:cxn ang="0">
                <a:pos x="2875" y="0"/>
              </a:cxn>
            </a:cxnLst>
            <a:rect l="0" t="0" r="r" b="b"/>
            <a:pathLst>
              <a:path w="5751" h="2642">
                <a:moveTo>
                  <a:pt x="2875" y="0"/>
                </a:moveTo>
                <a:lnTo>
                  <a:pt x="0" y="2642"/>
                </a:lnTo>
                <a:lnTo>
                  <a:pt x="5751" y="2642"/>
                </a:lnTo>
                <a:lnTo>
                  <a:pt x="2875" y="0"/>
                </a:lnTo>
                <a:close/>
              </a:path>
            </a:pathLst>
          </a:custGeom>
          <a:solidFill>
            <a:srgbClr val="FFFF99"/>
          </a:solidFill>
          <a:ln w="9525">
            <a:solidFill>
              <a:schemeClr val="bg2"/>
            </a:solidFill>
            <a:round/>
            <a:headEnd/>
            <a:tailEnd/>
          </a:ln>
        </p:spPr>
        <p:txBody>
          <a:bodyPr/>
          <a:lstStyle/>
          <a:p>
            <a:endParaRPr lang="en-US"/>
          </a:p>
        </p:txBody>
      </p:sp>
      <p:sp>
        <p:nvSpPr>
          <p:cNvPr id="1208330" name="Rectangle 10"/>
          <p:cNvSpPr>
            <a:spLocks noChangeArrowheads="1"/>
          </p:cNvSpPr>
          <p:nvPr/>
        </p:nvSpPr>
        <p:spPr bwMode="auto">
          <a:xfrm>
            <a:off x="4392613" y="2151063"/>
            <a:ext cx="611187" cy="228600"/>
          </a:xfrm>
          <a:prstGeom prst="rect">
            <a:avLst/>
          </a:prstGeom>
          <a:noFill/>
          <a:ln w="9525">
            <a:noFill/>
            <a:miter lim="800000"/>
            <a:headEnd/>
            <a:tailEnd/>
          </a:ln>
        </p:spPr>
        <p:txBody>
          <a:bodyPr wrap="none" lIns="0" tIns="0" rIns="0" bIns="0">
            <a:spAutoFit/>
          </a:bodyPr>
          <a:lstStyle/>
          <a:p>
            <a:pPr algn="l" eaLnBrk="0" hangingPunct="0">
              <a:buClrTx/>
            </a:pPr>
            <a:r>
              <a:rPr lang="en-US" sz="1500">
                <a:solidFill>
                  <a:srgbClr val="000000"/>
                </a:solidFill>
                <a:latin typeface="Georgia" pitchFamily="18" charset="0"/>
                <a:ea typeface="ＭＳ Ｐゴシック" pitchFamily="34" charset="-128"/>
              </a:rPr>
              <a:t>Heavy</a:t>
            </a:r>
            <a:endParaRPr lang="en-US" sz="2400" b="0" baseline="-25000">
              <a:ea typeface="ＭＳ Ｐゴシック" pitchFamily="34" charset="-128"/>
            </a:endParaRPr>
          </a:p>
        </p:txBody>
      </p:sp>
      <p:sp>
        <p:nvSpPr>
          <p:cNvPr id="1208331" name="Rectangle 11"/>
          <p:cNvSpPr>
            <a:spLocks noChangeArrowheads="1"/>
          </p:cNvSpPr>
          <p:nvPr/>
        </p:nvSpPr>
        <p:spPr bwMode="auto">
          <a:xfrm>
            <a:off x="3125788" y="2028825"/>
            <a:ext cx="904875" cy="411163"/>
          </a:xfrm>
          <a:prstGeom prst="rect">
            <a:avLst/>
          </a:prstGeom>
          <a:solidFill>
            <a:srgbClr val="FFFFFF"/>
          </a:solidFill>
          <a:ln w="9525">
            <a:noFill/>
            <a:miter lim="800000"/>
            <a:headEnd/>
            <a:tailEnd/>
          </a:ln>
        </p:spPr>
        <p:txBody>
          <a:bodyPr/>
          <a:lstStyle/>
          <a:p>
            <a:endParaRPr lang="en-US"/>
          </a:p>
        </p:txBody>
      </p:sp>
      <p:sp>
        <p:nvSpPr>
          <p:cNvPr id="1208332" name="Rectangle 12"/>
          <p:cNvSpPr>
            <a:spLocks noChangeArrowheads="1"/>
          </p:cNvSpPr>
          <p:nvPr/>
        </p:nvSpPr>
        <p:spPr bwMode="auto">
          <a:xfrm>
            <a:off x="3125788" y="2028825"/>
            <a:ext cx="904875" cy="411163"/>
          </a:xfrm>
          <a:prstGeom prst="rect">
            <a:avLst/>
          </a:prstGeom>
          <a:noFill/>
          <a:ln w="9525">
            <a:solidFill>
              <a:srgbClr val="000000"/>
            </a:solidFill>
            <a:miter lim="800000"/>
            <a:headEnd/>
            <a:tailEnd/>
          </a:ln>
        </p:spPr>
        <p:txBody>
          <a:bodyPr/>
          <a:lstStyle/>
          <a:p>
            <a:endParaRPr lang="en-US"/>
          </a:p>
        </p:txBody>
      </p:sp>
      <p:sp>
        <p:nvSpPr>
          <p:cNvPr id="1208333" name="Line 13"/>
          <p:cNvSpPr>
            <a:spLocks noChangeShapeType="1"/>
          </p:cNvSpPr>
          <p:nvPr/>
        </p:nvSpPr>
        <p:spPr bwMode="auto">
          <a:xfrm flipV="1">
            <a:off x="3125788" y="2028825"/>
            <a:ext cx="904875" cy="411163"/>
          </a:xfrm>
          <a:prstGeom prst="line">
            <a:avLst/>
          </a:prstGeom>
          <a:noFill/>
          <a:ln w="9525">
            <a:solidFill>
              <a:srgbClr val="000000"/>
            </a:solidFill>
            <a:round/>
            <a:headEnd/>
            <a:tailEnd/>
          </a:ln>
        </p:spPr>
        <p:txBody>
          <a:bodyPr/>
          <a:lstStyle/>
          <a:p>
            <a:endParaRPr lang="en-US"/>
          </a:p>
        </p:txBody>
      </p:sp>
      <p:sp>
        <p:nvSpPr>
          <p:cNvPr id="1208334" name="Line 14"/>
          <p:cNvSpPr>
            <a:spLocks noChangeShapeType="1"/>
          </p:cNvSpPr>
          <p:nvPr/>
        </p:nvSpPr>
        <p:spPr bwMode="auto">
          <a:xfrm>
            <a:off x="3125788" y="2028825"/>
            <a:ext cx="904875" cy="411163"/>
          </a:xfrm>
          <a:prstGeom prst="line">
            <a:avLst/>
          </a:prstGeom>
          <a:noFill/>
          <a:ln w="9525">
            <a:solidFill>
              <a:srgbClr val="000000"/>
            </a:solidFill>
            <a:round/>
            <a:headEnd/>
            <a:tailEnd/>
          </a:ln>
        </p:spPr>
        <p:txBody>
          <a:bodyPr/>
          <a:lstStyle/>
          <a:p>
            <a:endParaRPr lang="en-US"/>
          </a:p>
        </p:txBody>
      </p:sp>
      <p:sp>
        <p:nvSpPr>
          <p:cNvPr id="1208335" name="Rectangle 15"/>
          <p:cNvSpPr>
            <a:spLocks noChangeArrowheads="1"/>
          </p:cNvSpPr>
          <p:nvPr/>
        </p:nvSpPr>
        <p:spPr bwMode="auto">
          <a:xfrm>
            <a:off x="3470275" y="1701800"/>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X</a:t>
            </a:r>
            <a:endParaRPr lang="en-US" sz="2400" b="0" baseline="-25000">
              <a:ea typeface="ＭＳ Ｐゴシック" pitchFamily="34" charset="-128"/>
            </a:endParaRPr>
          </a:p>
        </p:txBody>
      </p:sp>
      <p:sp>
        <p:nvSpPr>
          <p:cNvPr id="1208336" name="Rectangle 16"/>
          <p:cNvSpPr>
            <a:spLocks noChangeArrowheads="1"/>
          </p:cNvSpPr>
          <p:nvPr/>
        </p:nvSpPr>
        <p:spPr bwMode="auto">
          <a:xfrm>
            <a:off x="5376863" y="2036763"/>
            <a:ext cx="873125" cy="447675"/>
          </a:xfrm>
          <a:prstGeom prst="rect">
            <a:avLst/>
          </a:prstGeom>
          <a:solidFill>
            <a:srgbClr val="FFFFFF"/>
          </a:solidFill>
          <a:ln w="9525">
            <a:noFill/>
            <a:miter lim="800000"/>
            <a:headEnd/>
            <a:tailEnd/>
          </a:ln>
        </p:spPr>
        <p:txBody>
          <a:bodyPr/>
          <a:lstStyle/>
          <a:p>
            <a:endParaRPr lang="en-US"/>
          </a:p>
        </p:txBody>
      </p:sp>
      <p:sp>
        <p:nvSpPr>
          <p:cNvPr id="1208337" name="Rectangle 17"/>
          <p:cNvSpPr>
            <a:spLocks noChangeArrowheads="1"/>
          </p:cNvSpPr>
          <p:nvPr/>
        </p:nvSpPr>
        <p:spPr bwMode="auto">
          <a:xfrm>
            <a:off x="5376863" y="2036763"/>
            <a:ext cx="873125" cy="447675"/>
          </a:xfrm>
          <a:prstGeom prst="rect">
            <a:avLst/>
          </a:prstGeom>
          <a:noFill/>
          <a:ln w="12700">
            <a:solidFill>
              <a:srgbClr val="000000"/>
            </a:solidFill>
            <a:miter lim="800000"/>
            <a:headEnd/>
            <a:tailEnd/>
          </a:ln>
        </p:spPr>
        <p:txBody>
          <a:bodyPr/>
          <a:lstStyle/>
          <a:p>
            <a:endParaRPr lang="en-US"/>
          </a:p>
        </p:txBody>
      </p:sp>
      <p:sp>
        <p:nvSpPr>
          <p:cNvPr id="1208338" name="Line 18"/>
          <p:cNvSpPr>
            <a:spLocks noChangeShapeType="1"/>
          </p:cNvSpPr>
          <p:nvPr/>
        </p:nvSpPr>
        <p:spPr bwMode="auto">
          <a:xfrm flipH="1">
            <a:off x="5367338" y="2033588"/>
            <a:ext cx="882650" cy="452437"/>
          </a:xfrm>
          <a:prstGeom prst="line">
            <a:avLst/>
          </a:prstGeom>
          <a:noFill/>
          <a:ln w="12700">
            <a:solidFill>
              <a:srgbClr val="000000"/>
            </a:solidFill>
            <a:round/>
            <a:headEnd/>
            <a:tailEnd/>
          </a:ln>
        </p:spPr>
        <p:txBody>
          <a:bodyPr/>
          <a:lstStyle/>
          <a:p>
            <a:endParaRPr lang="en-US"/>
          </a:p>
        </p:txBody>
      </p:sp>
      <p:sp>
        <p:nvSpPr>
          <p:cNvPr id="1208339" name="Line 19"/>
          <p:cNvSpPr>
            <a:spLocks noChangeShapeType="1"/>
          </p:cNvSpPr>
          <p:nvPr/>
        </p:nvSpPr>
        <p:spPr bwMode="auto">
          <a:xfrm>
            <a:off x="5367338" y="2033588"/>
            <a:ext cx="882650" cy="452437"/>
          </a:xfrm>
          <a:prstGeom prst="line">
            <a:avLst/>
          </a:prstGeom>
          <a:noFill/>
          <a:ln w="12700">
            <a:solidFill>
              <a:srgbClr val="000000"/>
            </a:solidFill>
            <a:round/>
            <a:headEnd/>
            <a:tailEnd/>
          </a:ln>
        </p:spPr>
        <p:txBody>
          <a:bodyPr/>
          <a:lstStyle/>
          <a:p>
            <a:endParaRPr lang="en-US"/>
          </a:p>
        </p:txBody>
      </p:sp>
      <p:sp>
        <p:nvSpPr>
          <p:cNvPr id="1208340" name="Freeform 20"/>
          <p:cNvSpPr>
            <a:spLocks/>
          </p:cNvSpPr>
          <p:nvPr/>
        </p:nvSpPr>
        <p:spPr bwMode="auto">
          <a:xfrm>
            <a:off x="5484813" y="2112963"/>
            <a:ext cx="650875" cy="263525"/>
          </a:xfrm>
          <a:custGeom>
            <a:avLst/>
            <a:gdLst/>
            <a:ahLst/>
            <a:cxnLst>
              <a:cxn ang="0">
                <a:pos x="184" y="0"/>
              </a:cxn>
              <a:cxn ang="0">
                <a:pos x="144" y="4"/>
              </a:cxn>
              <a:cxn ang="0">
                <a:pos x="107" y="10"/>
              </a:cxn>
              <a:cxn ang="0">
                <a:pos x="90" y="15"/>
              </a:cxn>
              <a:cxn ang="0">
                <a:pos x="74" y="19"/>
              </a:cxn>
              <a:cxn ang="0">
                <a:pos x="60" y="25"/>
              </a:cxn>
              <a:cxn ang="0">
                <a:pos x="46" y="30"/>
              </a:cxn>
              <a:cxn ang="0">
                <a:pos x="35" y="36"/>
              </a:cxn>
              <a:cxn ang="0">
                <a:pos x="24" y="44"/>
              </a:cxn>
              <a:cxn ang="0">
                <a:pos x="15" y="51"/>
              </a:cxn>
              <a:cxn ang="0">
                <a:pos x="9" y="58"/>
              </a:cxn>
              <a:cxn ang="0">
                <a:pos x="4" y="66"/>
              </a:cxn>
              <a:cxn ang="0">
                <a:pos x="1" y="75"/>
              </a:cxn>
              <a:cxn ang="0">
                <a:pos x="0" y="83"/>
              </a:cxn>
              <a:cxn ang="0">
                <a:pos x="1" y="91"/>
              </a:cxn>
              <a:cxn ang="0">
                <a:pos x="4" y="100"/>
              </a:cxn>
              <a:cxn ang="0">
                <a:pos x="9" y="108"/>
              </a:cxn>
              <a:cxn ang="0">
                <a:pos x="15" y="115"/>
              </a:cxn>
              <a:cxn ang="0">
                <a:pos x="24" y="122"/>
              </a:cxn>
              <a:cxn ang="0">
                <a:pos x="35" y="130"/>
              </a:cxn>
              <a:cxn ang="0">
                <a:pos x="46" y="136"/>
              </a:cxn>
              <a:cxn ang="0">
                <a:pos x="60" y="142"/>
              </a:cxn>
              <a:cxn ang="0">
                <a:pos x="74" y="147"/>
              </a:cxn>
              <a:cxn ang="0">
                <a:pos x="90" y="152"/>
              </a:cxn>
              <a:cxn ang="0">
                <a:pos x="107" y="157"/>
              </a:cxn>
              <a:cxn ang="0">
                <a:pos x="144" y="163"/>
              </a:cxn>
              <a:cxn ang="0">
                <a:pos x="184" y="166"/>
              </a:cxn>
              <a:cxn ang="0">
                <a:pos x="225" y="166"/>
              </a:cxn>
              <a:cxn ang="0">
                <a:pos x="266" y="163"/>
              </a:cxn>
              <a:cxn ang="0">
                <a:pos x="302" y="157"/>
              </a:cxn>
              <a:cxn ang="0">
                <a:pos x="320" y="152"/>
              </a:cxn>
              <a:cxn ang="0">
                <a:pos x="335" y="147"/>
              </a:cxn>
              <a:cxn ang="0">
                <a:pos x="350" y="142"/>
              </a:cxn>
              <a:cxn ang="0">
                <a:pos x="363" y="136"/>
              </a:cxn>
              <a:cxn ang="0">
                <a:pos x="375" y="130"/>
              </a:cxn>
              <a:cxn ang="0">
                <a:pos x="385" y="122"/>
              </a:cxn>
              <a:cxn ang="0">
                <a:pos x="393" y="115"/>
              </a:cxn>
              <a:cxn ang="0">
                <a:pos x="401" y="108"/>
              </a:cxn>
              <a:cxn ang="0">
                <a:pos x="406" y="100"/>
              </a:cxn>
              <a:cxn ang="0">
                <a:pos x="409" y="91"/>
              </a:cxn>
              <a:cxn ang="0">
                <a:pos x="410" y="83"/>
              </a:cxn>
              <a:cxn ang="0">
                <a:pos x="409" y="75"/>
              </a:cxn>
              <a:cxn ang="0">
                <a:pos x="406" y="66"/>
              </a:cxn>
              <a:cxn ang="0">
                <a:pos x="401" y="58"/>
              </a:cxn>
              <a:cxn ang="0">
                <a:pos x="393" y="51"/>
              </a:cxn>
              <a:cxn ang="0">
                <a:pos x="385" y="44"/>
              </a:cxn>
              <a:cxn ang="0">
                <a:pos x="375" y="36"/>
              </a:cxn>
              <a:cxn ang="0">
                <a:pos x="363" y="30"/>
              </a:cxn>
              <a:cxn ang="0">
                <a:pos x="350" y="25"/>
              </a:cxn>
              <a:cxn ang="0">
                <a:pos x="335" y="19"/>
              </a:cxn>
              <a:cxn ang="0">
                <a:pos x="320" y="15"/>
              </a:cxn>
              <a:cxn ang="0">
                <a:pos x="302" y="10"/>
              </a:cxn>
              <a:cxn ang="0">
                <a:pos x="266" y="4"/>
              </a:cxn>
              <a:cxn ang="0">
                <a:pos x="225" y="0"/>
              </a:cxn>
            </a:cxnLst>
            <a:rect l="0" t="0" r="r" b="b"/>
            <a:pathLst>
              <a:path w="410" h="166">
                <a:moveTo>
                  <a:pt x="205" y="0"/>
                </a:moveTo>
                <a:lnTo>
                  <a:pt x="184" y="0"/>
                </a:lnTo>
                <a:lnTo>
                  <a:pt x="163" y="2"/>
                </a:lnTo>
                <a:lnTo>
                  <a:pt x="144" y="4"/>
                </a:lnTo>
                <a:lnTo>
                  <a:pt x="125" y="6"/>
                </a:lnTo>
                <a:lnTo>
                  <a:pt x="107" y="10"/>
                </a:lnTo>
                <a:lnTo>
                  <a:pt x="98" y="13"/>
                </a:lnTo>
                <a:lnTo>
                  <a:pt x="90" y="15"/>
                </a:lnTo>
                <a:lnTo>
                  <a:pt x="81" y="17"/>
                </a:lnTo>
                <a:lnTo>
                  <a:pt x="74" y="19"/>
                </a:lnTo>
                <a:lnTo>
                  <a:pt x="67" y="22"/>
                </a:lnTo>
                <a:lnTo>
                  <a:pt x="60" y="25"/>
                </a:lnTo>
                <a:lnTo>
                  <a:pt x="52" y="27"/>
                </a:lnTo>
                <a:lnTo>
                  <a:pt x="46" y="30"/>
                </a:lnTo>
                <a:lnTo>
                  <a:pt x="40" y="33"/>
                </a:lnTo>
                <a:lnTo>
                  <a:pt x="35" y="36"/>
                </a:lnTo>
                <a:lnTo>
                  <a:pt x="30" y="41"/>
                </a:lnTo>
                <a:lnTo>
                  <a:pt x="24" y="44"/>
                </a:lnTo>
                <a:lnTo>
                  <a:pt x="19" y="47"/>
                </a:lnTo>
                <a:lnTo>
                  <a:pt x="15" y="51"/>
                </a:lnTo>
                <a:lnTo>
                  <a:pt x="12" y="55"/>
                </a:lnTo>
                <a:lnTo>
                  <a:pt x="9" y="58"/>
                </a:lnTo>
                <a:lnTo>
                  <a:pt x="6" y="62"/>
                </a:lnTo>
                <a:lnTo>
                  <a:pt x="4" y="66"/>
                </a:lnTo>
                <a:lnTo>
                  <a:pt x="2" y="71"/>
                </a:lnTo>
                <a:lnTo>
                  <a:pt x="1" y="75"/>
                </a:lnTo>
                <a:lnTo>
                  <a:pt x="0" y="79"/>
                </a:lnTo>
                <a:lnTo>
                  <a:pt x="0" y="83"/>
                </a:lnTo>
                <a:lnTo>
                  <a:pt x="0" y="87"/>
                </a:lnTo>
                <a:lnTo>
                  <a:pt x="1" y="91"/>
                </a:lnTo>
                <a:lnTo>
                  <a:pt x="2" y="95"/>
                </a:lnTo>
                <a:lnTo>
                  <a:pt x="4" y="100"/>
                </a:lnTo>
                <a:lnTo>
                  <a:pt x="6" y="104"/>
                </a:lnTo>
                <a:lnTo>
                  <a:pt x="9" y="108"/>
                </a:lnTo>
                <a:lnTo>
                  <a:pt x="12" y="112"/>
                </a:lnTo>
                <a:lnTo>
                  <a:pt x="15" y="115"/>
                </a:lnTo>
                <a:lnTo>
                  <a:pt x="19" y="119"/>
                </a:lnTo>
                <a:lnTo>
                  <a:pt x="24" y="122"/>
                </a:lnTo>
                <a:lnTo>
                  <a:pt x="30" y="127"/>
                </a:lnTo>
                <a:lnTo>
                  <a:pt x="35" y="130"/>
                </a:lnTo>
                <a:lnTo>
                  <a:pt x="40" y="133"/>
                </a:lnTo>
                <a:lnTo>
                  <a:pt x="46" y="136"/>
                </a:lnTo>
                <a:lnTo>
                  <a:pt x="52" y="139"/>
                </a:lnTo>
                <a:lnTo>
                  <a:pt x="60" y="142"/>
                </a:lnTo>
                <a:lnTo>
                  <a:pt x="67" y="145"/>
                </a:lnTo>
                <a:lnTo>
                  <a:pt x="74" y="147"/>
                </a:lnTo>
                <a:lnTo>
                  <a:pt x="81" y="149"/>
                </a:lnTo>
                <a:lnTo>
                  <a:pt x="90" y="152"/>
                </a:lnTo>
                <a:lnTo>
                  <a:pt x="98" y="154"/>
                </a:lnTo>
                <a:lnTo>
                  <a:pt x="107" y="157"/>
                </a:lnTo>
                <a:lnTo>
                  <a:pt x="125" y="160"/>
                </a:lnTo>
                <a:lnTo>
                  <a:pt x="144" y="163"/>
                </a:lnTo>
                <a:lnTo>
                  <a:pt x="163" y="165"/>
                </a:lnTo>
                <a:lnTo>
                  <a:pt x="184" y="166"/>
                </a:lnTo>
                <a:lnTo>
                  <a:pt x="205" y="166"/>
                </a:lnTo>
                <a:lnTo>
                  <a:pt x="225" y="166"/>
                </a:lnTo>
                <a:lnTo>
                  <a:pt x="246" y="165"/>
                </a:lnTo>
                <a:lnTo>
                  <a:pt x="266" y="163"/>
                </a:lnTo>
                <a:lnTo>
                  <a:pt x="284" y="160"/>
                </a:lnTo>
                <a:lnTo>
                  <a:pt x="302" y="157"/>
                </a:lnTo>
                <a:lnTo>
                  <a:pt x="310" y="154"/>
                </a:lnTo>
                <a:lnTo>
                  <a:pt x="320" y="152"/>
                </a:lnTo>
                <a:lnTo>
                  <a:pt x="327" y="149"/>
                </a:lnTo>
                <a:lnTo>
                  <a:pt x="335" y="147"/>
                </a:lnTo>
                <a:lnTo>
                  <a:pt x="343" y="145"/>
                </a:lnTo>
                <a:lnTo>
                  <a:pt x="350" y="142"/>
                </a:lnTo>
                <a:lnTo>
                  <a:pt x="356" y="139"/>
                </a:lnTo>
                <a:lnTo>
                  <a:pt x="363" y="136"/>
                </a:lnTo>
                <a:lnTo>
                  <a:pt x="368" y="133"/>
                </a:lnTo>
                <a:lnTo>
                  <a:pt x="375" y="130"/>
                </a:lnTo>
                <a:lnTo>
                  <a:pt x="380" y="127"/>
                </a:lnTo>
                <a:lnTo>
                  <a:pt x="385" y="122"/>
                </a:lnTo>
                <a:lnTo>
                  <a:pt x="389" y="119"/>
                </a:lnTo>
                <a:lnTo>
                  <a:pt x="393" y="115"/>
                </a:lnTo>
                <a:lnTo>
                  <a:pt x="397" y="112"/>
                </a:lnTo>
                <a:lnTo>
                  <a:pt x="401" y="108"/>
                </a:lnTo>
                <a:lnTo>
                  <a:pt x="404" y="104"/>
                </a:lnTo>
                <a:lnTo>
                  <a:pt x="406" y="100"/>
                </a:lnTo>
                <a:lnTo>
                  <a:pt x="407" y="95"/>
                </a:lnTo>
                <a:lnTo>
                  <a:pt x="409" y="91"/>
                </a:lnTo>
                <a:lnTo>
                  <a:pt x="410" y="87"/>
                </a:lnTo>
                <a:lnTo>
                  <a:pt x="410" y="83"/>
                </a:lnTo>
                <a:lnTo>
                  <a:pt x="410" y="79"/>
                </a:lnTo>
                <a:lnTo>
                  <a:pt x="409" y="75"/>
                </a:lnTo>
                <a:lnTo>
                  <a:pt x="407" y="71"/>
                </a:lnTo>
                <a:lnTo>
                  <a:pt x="406" y="66"/>
                </a:lnTo>
                <a:lnTo>
                  <a:pt x="404" y="62"/>
                </a:lnTo>
                <a:lnTo>
                  <a:pt x="401" y="58"/>
                </a:lnTo>
                <a:lnTo>
                  <a:pt x="397" y="55"/>
                </a:lnTo>
                <a:lnTo>
                  <a:pt x="393" y="51"/>
                </a:lnTo>
                <a:lnTo>
                  <a:pt x="389" y="47"/>
                </a:lnTo>
                <a:lnTo>
                  <a:pt x="385" y="44"/>
                </a:lnTo>
                <a:lnTo>
                  <a:pt x="380" y="41"/>
                </a:lnTo>
                <a:lnTo>
                  <a:pt x="375" y="36"/>
                </a:lnTo>
                <a:lnTo>
                  <a:pt x="368" y="33"/>
                </a:lnTo>
                <a:lnTo>
                  <a:pt x="363" y="30"/>
                </a:lnTo>
                <a:lnTo>
                  <a:pt x="356" y="27"/>
                </a:lnTo>
                <a:lnTo>
                  <a:pt x="350" y="25"/>
                </a:lnTo>
                <a:lnTo>
                  <a:pt x="343" y="22"/>
                </a:lnTo>
                <a:lnTo>
                  <a:pt x="335" y="19"/>
                </a:lnTo>
                <a:lnTo>
                  <a:pt x="327" y="17"/>
                </a:lnTo>
                <a:lnTo>
                  <a:pt x="320" y="15"/>
                </a:lnTo>
                <a:lnTo>
                  <a:pt x="310" y="13"/>
                </a:lnTo>
                <a:lnTo>
                  <a:pt x="302" y="10"/>
                </a:lnTo>
                <a:lnTo>
                  <a:pt x="284" y="6"/>
                </a:lnTo>
                <a:lnTo>
                  <a:pt x="266" y="4"/>
                </a:lnTo>
                <a:lnTo>
                  <a:pt x="246" y="2"/>
                </a:lnTo>
                <a:lnTo>
                  <a:pt x="225" y="0"/>
                </a:lnTo>
                <a:lnTo>
                  <a:pt x="205" y="0"/>
                </a:lnTo>
              </a:path>
            </a:pathLst>
          </a:custGeom>
          <a:noFill/>
          <a:ln w="12700">
            <a:solidFill>
              <a:srgbClr val="000000"/>
            </a:solidFill>
            <a:prstDash val="solid"/>
            <a:round/>
            <a:headEnd/>
            <a:tailEnd/>
          </a:ln>
        </p:spPr>
        <p:txBody>
          <a:bodyPr/>
          <a:lstStyle/>
          <a:p>
            <a:endParaRPr lang="en-US"/>
          </a:p>
        </p:txBody>
      </p:sp>
      <p:sp>
        <p:nvSpPr>
          <p:cNvPr id="1208341" name="Line 21"/>
          <p:cNvSpPr>
            <a:spLocks noChangeShapeType="1"/>
          </p:cNvSpPr>
          <p:nvPr/>
        </p:nvSpPr>
        <p:spPr bwMode="auto">
          <a:xfrm>
            <a:off x="5476875" y="2033588"/>
            <a:ext cx="1588" cy="452437"/>
          </a:xfrm>
          <a:prstGeom prst="line">
            <a:avLst/>
          </a:prstGeom>
          <a:noFill/>
          <a:ln w="12700">
            <a:solidFill>
              <a:srgbClr val="000000"/>
            </a:solidFill>
            <a:round/>
            <a:headEnd/>
            <a:tailEnd/>
          </a:ln>
        </p:spPr>
        <p:txBody>
          <a:bodyPr/>
          <a:lstStyle/>
          <a:p>
            <a:endParaRPr lang="en-US"/>
          </a:p>
        </p:txBody>
      </p:sp>
      <p:sp>
        <p:nvSpPr>
          <p:cNvPr id="1208342" name="Freeform 22"/>
          <p:cNvSpPr>
            <a:spLocks/>
          </p:cNvSpPr>
          <p:nvPr/>
        </p:nvSpPr>
        <p:spPr bwMode="auto">
          <a:xfrm>
            <a:off x="5630863" y="2393950"/>
            <a:ext cx="63500" cy="63500"/>
          </a:xfrm>
          <a:custGeom>
            <a:avLst/>
            <a:gdLst/>
            <a:ahLst/>
            <a:cxnLst>
              <a:cxn ang="0">
                <a:pos x="19" y="0"/>
              </a:cxn>
              <a:cxn ang="0">
                <a:pos x="15" y="0"/>
              </a:cxn>
              <a:cxn ang="0">
                <a:pos x="12" y="1"/>
              </a:cxn>
              <a:cxn ang="0">
                <a:pos x="8" y="3"/>
              </a:cxn>
              <a:cxn ang="0">
                <a:pos x="5" y="6"/>
              </a:cxn>
              <a:cxn ang="0">
                <a:pos x="3" y="9"/>
              </a:cxn>
              <a:cxn ang="0">
                <a:pos x="1" y="13"/>
              </a:cxn>
              <a:cxn ang="0">
                <a:pos x="0" y="16"/>
              </a:cxn>
              <a:cxn ang="0">
                <a:pos x="0" y="20"/>
              </a:cxn>
              <a:cxn ang="0">
                <a:pos x="0" y="24"/>
              </a:cxn>
              <a:cxn ang="0">
                <a:pos x="1" y="28"/>
              </a:cxn>
              <a:cxn ang="0">
                <a:pos x="3" y="31"/>
              </a:cxn>
              <a:cxn ang="0">
                <a:pos x="5" y="34"/>
              </a:cxn>
              <a:cxn ang="0">
                <a:pos x="8" y="37"/>
              </a:cxn>
              <a:cxn ang="0">
                <a:pos x="12" y="39"/>
              </a:cxn>
              <a:cxn ang="0">
                <a:pos x="15" y="40"/>
              </a:cxn>
              <a:cxn ang="0">
                <a:pos x="19" y="40"/>
              </a:cxn>
              <a:cxn ang="0">
                <a:pos x="24" y="40"/>
              </a:cxn>
              <a:cxn ang="0">
                <a:pos x="28" y="39"/>
              </a:cxn>
              <a:cxn ang="0">
                <a:pos x="31" y="37"/>
              </a:cxn>
              <a:cxn ang="0">
                <a:pos x="34" y="34"/>
              </a:cxn>
              <a:cxn ang="0">
                <a:pos x="37" y="31"/>
              </a:cxn>
              <a:cxn ang="0">
                <a:pos x="38" y="28"/>
              </a:cxn>
              <a:cxn ang="0">
                <a:pos x="40" y="24"/>
              </a:cxn>
              <a:cxn ang="0">
                <a:pos x="40" y="20"/>
              </a:cxn>
              <a:cxn ang="0">
                <a:pos x="40" y="16"/>
              </a:cxn>
              <a:cxn ang="0">
                <a:pos x="38" y="13"/>
              </a:cxn>
              <a:cxn ang="0">
                <a:pos x="37" y="9"/>
              </a:cxn>
              <a:cxn ang="0">
                <a:pos x="34" y="6"/>
              </a:cxn>
              <a:cxn ang="0">
                <a:pos x="31" y="3"/>
              </a:cxn>
              <a:cxn ang="0">
                <a:pos x="28" y="1"/>
              </a:cxn>
              <a:cxn ang="0">
                <a:pos x="24" y="0"/>
              </a:cxn>
              <a:cxn ang="0">
                <a:pos x="19" y="0"/>
              </a:cxn>
            </a:cxnLst>
            <a:rect l="0" t="0" r="r" b="b"/>
            <a:pathLst>
              <a:path w="40" h="40">
                <a:moveTo>
                  <a:pt x="19" y="0"/>
                </a:moveTo>
                <a:lnTo>
                  <a:pt x="15" y="0"/>
                </a:lnTo>
                <a:lnTo>
                  <a:pt x="12" y="1"/>
                </a:lnTo>
                <a:lnTo>
                  <a:pt x="8" y="3"/>
                </a:lnTo>
                <a:lnTo>
                  <a:pt x="5" y="6"/>
                </a:lnTo>
                <a:lnTo>
                  <a:pt x="3" y="9"/>
                </a:lnTo>
                <a:lnTo>
                  <a:pt x="1" y="13"/>
                </a:lnTo>
                <a:lnTo>
                  <a:pt x="0" y="16"/>
                </a:lnTo>
                <a:lnTo>
                  <a:pt x="0" y="20"/>
                </a:lnTo>
                <a:lnTo>
                  <a:pt x="0" y="24"/>
                </a:lnTo>
                <a:lnTo>
                  <a:pt x="1" y="28"/>
                </a:lnTo>
                <a:lnTo>
                  <a:pt x="3" y="31"/>
                </a:lnTo>
                <a:lnTo>
                  <a:pt x="5" y="34"/>
                </a:lnTo>
                <a:lnTo>
                  <a:pt x="8" y="37"/>
                </a:lnTo>
                <a:lnTo>
                  <a:pt x="12" y="39"/>
                </a:lnTo>
                <a:lnTo>
                  <a:pt x="15" y="40"/>
                </a:lnTo>
                <a:lnTo>
                  <a:pt x="19" y="40"/>
                </a:lnTo>
                <a:lnTo>
                  <a:pt x="24" y="40"/>
                </a:lnTo>
                <a:lnTo>
                  <a:pt x="28" y="39"/>
                </a:lnTo>
                <a:lnTo>
                  <a:pt x="31" y="37"/>
                </a:lnTo>
                <a:lnTo>
                  <a:pt x="34" y="34"/>
                </a:lnTo>
                <a:lnTo>
                  <a:pt x="37" y="31"/>
                </a:lnTo>
                <a:lnTo>
                  <a:pt x="38" y="28"/>
                </a:lnTo>
                <a:lnTo>
                  <a:pt x="40" y="24"/>
                </a:lnTo>
                <a:lnTo>
                  <a:pt x="40" y="20"/>
                </a:lnTo>
                <a:lnTo>
                  <a:pt x="40" y="16"/>
                </a:lnTo>
                <a:lnTo>
                  <a:pt x="38" y="13"/>
                </a:lnTo>
                <a:lnTo>
                  <a:pt x="37" y="9"/>
                </a:lnTo>
                <a:lnTo>
                  <a:pt x="34" y="6"/>
                </a:lnTo>
                <a:lnTo>
                  <a:pt x="31" y="3"/>
                </a:lnTo>
                <a:lnTo>
                  <a:pt x="28" y="1"/>
                </a:lnTo>
                <a:lnTo>
                  <a:pt x="24" y="0"/>
                </a:lnTo>
                <a:lnTo>
                  <a:pt x="19" y="0"/>
                </a:lnTo>
              </a:path>
            </a:pathLst>
          </a:custGeom>
          <a:noFill/>
          <a:ln w="12700">
            <a:solidFill>
              <a:srgbClr val="000000"/>
            </a:solidFill>
            <a:prstDash val="solid"/>
            <a:round/>
            <a:headEnd/>
            <a:tailEnd/>
          </a:ln>
        </p:spPr>
        <p:txBody>
          <a:bodyPr/>
          <a:lstStyle/>
          <a:p>
            <a:endParaRPr lang="en-US"/>
          </a:p>
        </p:txBody>
      </p:sp>
      <p:sp>
        <p:nvSpPr>
          <p:cNvPr id="1208343" name="Freeform 23"/>
          <p:cNvSpPr>
            <a:spLocks/>
          </p:cNvSpPr>
          <p:nvPr/>
        </p:nvSpPr>
        <p:spPr bwMode="auto">
          <a:xfrm>
            <a:off x="5776913" y="2393950"/>
            <a:ext cx="63500" cy="63500"/>
          </a:xfrm>
          <a:custGeom>
            <a:avLst/>
            <a:gdLst/>
            <a:ahLst/>
            <a:cxnLst>
              <a:cxn ang="0">
                <a:pos x="20" y="0"/>
              </a:cxn>
              <a:cxn ang="0">
                <a:pos x="16" y="0"/>
              </a:cxn>
              <a:cxn ang="0">
                <a:pos x="12" y="1"/>
              </a:cxn>
              <a:cxn ang="0">
                <a:pos x="9" y="3"/>
              </a:cxn>
              <a:cxn ang="0">
                <a:pos x="6" y="6"/>
              </a:cxn>
              <a:cxn ang="0">
                <a:pos x="3" y="9"/>
              </a:cxn>
              <a:cxn ang="0">
                <a:pos x="2" y="13"/>
              </a:cxn>
              <a:cxn ang="0">
                <a:pos x="0" y="16"/>
              </a:cxn>
              <a:cxn ang="0">
                <a:pos x="0" y="20"/>
              </a:cxn>
              <a:cxn ang="0">
                <a:pos x="0" y="24"/>
              </a:cxn>
              <a:cxn ang="0">
                <a:pos x="2" y="28"/>
              </a:cxn>
              <a:cxn ang="0">
                <a:pos x="3" y="31"/>
              </a:cxn>
              <a:cxn ang="0">
                <a:pos x="6" y="34"/>
              </a:cxn>
              <a:cxn ang="0">
                <a:pos x="9" y="37"/>
              </a:cxn>
              <a:cxn ang="0">
                <a:pos x="12" y="39"/>
              </a:cxn>
              <a:cxn ang="0">
                <a:pos x="16" y="40"/>
              </a:cxn>
              <a:cxn ang="0">
                <a:pos x="20" y="40"/>
              </a:cxn>
              <a:cxn ang="0">
                <a:pos x="24" y="40"/>
              </a:cxn>
              <a:cxn ang="0">
                <a:pos x="28" y="39"/>
              </a:cxn>
              <a:cxn ang="0">
                <a:pos x="31" y="37"/>
              </a:cxn>
              <a:cxn ang="0">
                <a:pos x="34" y="34"/>
              </a:cxn>
              <a:cxn ang="0">
                <a:pos x="36" y="31"/>
              </a:cxn>
              <a:cxn ang="0">
                <a:pos x="38" y="28"/>
              </a:cxn>
              <a:cxn ang="0">
                <a:pos x="39" y="24"/>
              </a:cxn>
              <a:cxn ang="0">
                <a:pos x="40" y="20"/>
              </a:cxn>
              <a:cxn ang="0">
                <a:pos x="39" y="16"/>
              </a:cxn>
              <a:cxn ang="0">
                <a:pos x="38" y="13"/>
              </a:cxn>
              <a:cxn ang="0">
                <a:pos x="36" y="9"/>
              </a:cxn>
              <a:cxn ang="0">
                <a:pos x="34" y="6"/>
              </a:cxn>
              <a:cxn ang="0">
                <a:pos x="31" y="3"/>
              </a:cxn>
              <a:cxn ang="0">
                <a:pos x="28" y="1"/>
              </a:cxn>
              <a:cxn ang="0">
                <a:pos x="24" y="0"/>
              </a:cxn>
              <a:cxn ang="0">
                <a:pos x="20" y="0"/>
              </a:cxn>
            </a:cxnLst>
            <a:rect l="0" t="0" r="r" b="b"/>
            <a:pathLst>
              <a:path w="40" h="40">
                <a:moveTo>
                  <a:pt x="20" y="0"/>
                </a:moveTo>
                <a:lnTo>
                  <a:pt x="16" y="0"/>
                </a:lnTo>
                <a:lnTo>
                  <a:pt x="12" y="1"/>
                </a:lnTo>
                <a:lnTo>
                  <a:pt x="9" y="3"/>
                </a:lnTo>
                <a:lnTo>
                  <a:pt x="6" y="6"/>
                </a:lnTo>
                <a:lnTo>
                  <a:pt x="3" y="9"/>
                </a:lnTo>
                <a:lnTo>
                  <a:pt x="2" y="13"/>
                </a:lnTo>
                <a:lnTo>
                  <a:pt x="0" y="16"/>
                </a:lnTo>
                <a:lnTo>
                  <a:pt x="0" y="20"/>
                </a:lnTo>
                <a:lnTo>
                  <a:pt x="0" y="24"/>
                </a:lnTo>
                <a:lnTo>
                  <a:pt x="2" y="28"/>
                </a:lnTo>
                <a:lnTo>
                  <a:pt x="3" y="31"/>
                </a:lnTo>
                <a:lnTo>
                  <a:pt x="6" y="34"/>
                </a:lnTo>
                <a:lnTo>
                  <a:pt x="9" y="37"/>
                </a:lnTo>
                <a:lnTo>
                  <a:pt x="12" y="39"/>
                </a:lnTo>
                <a:lnTo>
                  <a:pt x="16" y="40"/>
                </a:lnTo>
                <a:lnTo>
                  <a:pt x="20" y="40"/>
                </a:lnTo>
                <a:lnTo>
                  <a:pt x="24" y="40"/>
                </a:lnTo>
                <a:lnTo>
                  <a:pt x="28" y="39"/>
                </a:lnTo>
                <a:lnTo>
                  <a:pt x="31" y="37"/>
                </a:lnTo>
                <a:lnTo>
                  <a:pt x="34" y="34"/>
                </a:lnTo>
                <a:lnTo>
                  <a:pt x="36" y="31"/>
                </a:lnTo>
                <a:lnTo>
                  <a:pt x="38" y="28"/>
                </a:lnTo>
                <a:lnTo>
                  <a:pt x="39" y="24"/>
                </a:lnTo>
                <a:lnTo>
                  <a:pt x="40" y="20"/>
                </a:lnTo>
                <a:lnTo>
                  <a:pt x="39" y="16"/>
                </a:lnTo>
                <a:lnTo>
                  <a:pt x="38" y="13"/>
                </a:lnTo>
                <a:lnTo>
                  <a:pt x="36" y="9"/>
                </a:lnTo>
                <a:lnTo>
                  <a:pt x="34" y="6"/>
                </a:lnTo>
                <a:lnTo>
                  <a:pt x="31" y="3"/>
                </a:lnTo>
                <a:lnTo>
                  <a:pt x="28" y="1"/>
                </a:lnTo>
                <a:lnTo>
                  <a:pt x="24" y="0"/>
                </a:lnTo>
                <a:lnTo>
                  <a:pt x="20" y="0"/>
                </a:lnTo>
              </a:path>
            </a:pathLst>
          </a:custGeom>
          <a:noFill/>
          <a:ln w="12700">
            <a:solidFill>
              <a:srgbClr val="000000"/>
            </a:solidFill>
            <a:prstDash val="solid"/>
            <a:round/>
            <a:headEnd/>
            <a:tailEnd/>
          </a:ln>
        </p:spPr>
        <p:txBody>
          <a:bodyPr/>
          <a:lstStyle/>
          <a:p>
            <a:endParaRPr lang="en-US"/>
          </a:p>
        </p:txBody>
      </p:sp>
      <p:sp>
        <p:nvSpPr>
          <p:cNvPr id="1208344" name="Freeform 24"/>
          <p:cNvSpPr>
            <a:spLocks/>
          </p:cNvSpPr>
          <p:nvPr/>
        </p:nvSpPr>
        <p:spPr bwMode="auto">
          <a:xfrm>
            <a:off x="5921375" y="2393950"/>
            <a:ext cx="69850" cy="63500"/>
          </a:xfrm>
          <a:custGeom>
            <a:avLst/>
            <a:gdLst/>
            <a:ahLst/>
            <a:cxnLst>
              <a:cxn ang="0">
                <a:pos x="22" y="0"/>
              </a:cxn>
              <a:cxn ang="0">
                <a:pos x="18" y="0"/>
              </a:cxn>
              <a:cxn ang="0">
                <a:pos x="14" y="1"/>
              </a:cxn>
              <a:cxn ang="0">
                <a:pos x="9" y="3"/>
              </a:cxn>
              <a:cxn ang="0">
                <a:pos x="6" y="6"/>
              </a:cxn>
              <a:cxn ang="0">
                <a:pos x="3" y="9"/>
              </a:cxn>
              <a:cxn ang="0">
                <a:pos x="1" y="13"/>
              </a:cxn>
              <a:cxn ang="0">
                <a:pos x="0" y="16"/>
              </a:cxn>
              <a:cxn ang="0">
                <a:pos x="0" y="20"/>
              </a:cxn>
              <a:cxn ang="0">
                <a:pos x="0" y="24"/>
              </a:cxn>
              <a:cxn ang="0">
                <a:pos x="1" y="28"/>
              </a:cxn>
              <a:cxn ang="0">
                <a:pos x="3" y="31"/>
              </a:cxn>
              <a:cxn ang="0">
                <a:pos x="6" y="34"/>
              </a:cxn>
              <a:cxn ang="0">
                <a:pos x="9" y="37"/>
              </a:cxn>
              <a:cxn ang="0">
                <a:pos x="14" y="39"/>
              </a:cxn>
              <a:cxn ang="0">
                <a:pos x="18" y="40"/>
              </a:cxn>
              <a:cxn ang="0">
                <a:pos x="22" y="40"/>
              </a:cxn>
              <a:cxn ang="0">
                <a:pos x="26" y="40"/>
              </a:cxn>
              <a:cxn ang="0">
                <a:pos x="30" y="39"/>
              </a:cxn>
              <a:cxn ang="0">
                <a:pos x="34" y="37"/>
              </a:cxn>
              <a:cxn ang="0">
                <a:pos x="37" y="34"/>
              </a:cxn>
              <a:cxn ang="0">
                <a:pos x="41" y="31"/>
              </a:cxn>
              <a:cxn ang="0">
                <a:pos x="43" y="28"/>
              </a:cxn>
              <a:cxn ang="0">
                <a:pos x="44" y="24"/>
              </a:cxn>
              <a:cxn ang="0">
                <a:pos x="44" y="20"/>
              </a:cxn>
              <a:cxn ang="0">
                <a:pos x="44" y="16"/>
              </a:cxn>
              <a:cxn ang="0">
                <a:pos x="43" y="13"/>
              </a:cxn>
              <a:cxn ang="0">
                <a:pos x="41" y="9"/>
              </a:cxn>
              <a:cxn ang="0">
                <a:pos x="37" y="6"/>
              </a:cxn>
              <a:cxn ang="0">
                <a:pos x="34" y="3"/>
              </a:cxn>
              <a:cxn ang="0">
                <a:pos x="30" y="1"/>
              </a:cxn>
              <a:cxn ang="0">
                <a:pos x="26" y="0"/>
              </a:cxn>
              <a:cxn ang="0">
                <a:pos x="22" y="0"/>
              </a:cxn>
            </a:cxnLst>
            <a:rect l="0" t="0" r="r" b="b"/>
            <a:pathLst>
              <a:path w="44" h="40">
                <a:moveTo>
                  <a:pt x="22" y="0"/>
                </a:moveTo>
                <a:lnTo>
                  <a:pt x="18" y="0"/>
                </a:lnTo>
                <a:lnTo>
                  <a:pt x="14" y="1"/>
                </a:lnTo>
                <a:lnTo>
                  <a:pt x="9" y="3"/>
                </a:lnTo>
                <a:lnTo>
                  <a:pt x="6" y="6"/>
                </a:lnTo>
                <a:lnTo>
                  <a:pt x="3" y="9"/>
                </a:lnTo>
                <a:lnTo>
                  <a:pt x="1" y="13"/>
                </a:lnTo>
                <a:lnTo>
                  <a:pt x="0" y="16"/>
                </a:lnTo>
                <a:lnTo>
                  <a:pt x="0" y="20"/>
                </a:lnTo>
                <a:lnTo>
                  <a:pt x="0" y="24"/>
                </a:lnTo>
                <a:lnTo>
                  <a:pt x="1" y="28"/>
                </a:lnTo>
                <a:lnTo>
                  <a:pt x="3" y="31"/>
                </a:lnTo>
                <a:lnTo>
                  <a:pt x="6" y="34"/>
                </a:lnTo>
                <a:lnTo>
                  <a:pt x="9" y="37"/>
                </a:lnTo>
                <a:lnTo>
                  <a:pt x="14" y="39"/>
                </a:lnTo>
                <a:lnTo>
                  <a:pt x="18" y="40"/>
                </a:lnTo>
                <a:lnTo>
                  <a:pt x="22" y="40"/>
                </a:lnTo>
                <a:lnTo>
                  <a:pt x="26" y="40"/>
                </a:lnTo>
                <a:lnTo>
                  <a:pt x="30" y="39"/>
                </a:lnTo>
                <a:lnTo>
                  <a:pt x="34" y="37"/>
                </a:lnTo>
                <a:lnTo>
                  <a:pt x="37" y="34"/>
                </a:lnTo>
                <a:lnTo>
                  <a:pt x="41" y="31"/>
                </a:lnTo>
                <a:lnTo>
                  <a:pt x="43" y="28"/>
                </a:lnTo>
                <a:lnTo>
                  <a:pt x="44" y="24"/>
                </a:lnTo>
                <a:lnTo>
                  <a:pt x="44" y="20"/>
                </a:lnTo>
                <a:lnTo>
                  <a:pt x="44" y="16"/>
                </a:lnTo>
                <a:lnTo>
                  <a:pt x="43" y="13"/>
                </a:lnTo>
                <a:lnTo>
                  <a:pt x="41" y="9"/>
                </a:lnTo>
                <a:lnTo>
                  <a:pt x="37" y="6"/>
                </a:lnTo>
                <a:lnTo>
                  <a:pt x="34" y="3"/>
                </a:lnTo>
                <a:lnTo>
                  <a:pt x="30" y="1"/>
                </a:lnTo>
                <a:lnTo>
                  <a:pt x="26" y="0"/>
                </a:lnTo>
                <a:lnTo>
                  <a:pt x="22" y="0"/>
                </a:lnTo>
              </a:path>
            </a:pathLst>
          </a:custGeom>
          <a:noFill/>
          <a:ln w="12700">
            <a:solidFill>
              <a:srgbClr val="000000"/>
            </a:solidFill>
            <a:prstDash val="solid"/>
            <a:round/>
            <a:headEnd/>
            <a:tailEnd/>
          </a:ln>
        </p:spPr>
        <p:txBody>
          <a:bodyPr/>
          <a:lstStyle/>
          <a:p>
            <a:endParaRPr lang="en-US"/>
          </a:p>
        </p:txBody>
      </p:sp>
      <p:sp>
        <p:nvSpPr>
          <p:cNvPr id="1208345" name="Rectangle 25"/>
          <p:cNvSpPr>
            <a:spLocks noChangeArrowheads="1"/>
          </p:cNvSpPr>
          <p:nvPr/>
        </p:nvSpPr>
        <p:spPr bwMode="auto">
          <a:xfrm>
            <a:off x="5638800" y="1738313"/>
            <a:ext cx="225425" cy="334962"/>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X</a:t>
            </a:r>
            <a:endParaRPr lang="en-US" sz="2400" b="0" baseline="-25000">
              <a:ea typeface="ＭＳ Ｐゴシック" pitchFamily="34" charset="-128"/>
            </a:endParaRPr>
          </a:p>
        </p:txBody>
      </p:sp>
      <p:sp>
        <p:nvSpPr>
          <p:cNvPr id="1208346" name="Rectangle 26"/>
          <p:cNvSpPr>
            <a:spLocks noChangeArrowheads="1"/>
          </p:cNvSpPr>
          <p:nvPr/>
        </p:nvSpPr>
        <p:spPr bwMode="auto">
          <a:xfrm>
            <a:off x="3348038" y="2486025"/>
            <a:ext cx="512762" cy="228600"/>
          </a:xfrm>
          <a:prstGeom prst="rect">
            <a:avLst/>
          </a:prstGeom>
          <a:noFill/>
          <a:ln w="9525">
            <a:noFill/>
            <a:miter lim="800000"/>
            <a:headEnd/>
            <a:tailEnd/>
          </a:ln>
        </p:spPr>
        <p:txBody>
          <a:bodyPr wrap="none" lIns="0" tIns="0" rIns="0" bIns="0">
            <a:spAutoFit/>
          </a:bodyPr>
          <a:lstStyle/>
          <a:p>
            <a:pPr algn="l" eaLnBrk="0" hangingPunct="0">
              <a:buClrTx/>
            </a:pPr>
            <a:r>
              <a:rPr lang="en-US" sz="1500">
                <a:solidFill>
                  <a:srgbClr val="000000"/>
                </a:solidFill>
                <a:latin typeface="Georgia" pitchFamily="18" charset="0"/>
                <a:ea typeface="ＭＳ Ｐゴシック" pitchFamily="34" charset="-128"/>
              </a:rPr>
              <a:t>Light</a:t>
            </a:r>
            <a:endParaRPr lang="en-US" sz="2400" b="0" baseline="-25000">
              <a:ea typeface="ＭＳ Ｐゴシック" pitchFamily="34" charset="-128"/>
            </a:endParaRPr>
          </a:p>
        </p:txBody>
      </p:sp>
      <p:sp>
        <p:nvSpPr>
          <p:cNvPr id="1208347" name="Rectangle 27"/>
          <p:cNvSpPr>
            <a:spLocks noChangeArrowheads="1"/>
          </p:cNvSpPr>
          <p:nvPr/>
        </p:nvSpPr>
        <p:spPr bwMode="auto">
          <a:xfrm>
            <a:off x="5429250" y="2520950"/>
            <a:ext cx="733425" cy="228600"/>
          </a:xfrm>
          <a:prstGeom prst="rect">
            <a:avLst/>
          </a:prstGeom>
          <a:noFill/>
          <a:ln w="9525">
            <a:noFill/>
            <a:miter lim="800000"/>
            <a:headEnd/>
            <a:tailEnd/>
          </a:ln>
        </p:spPr>
        <p:txBody>
          <a:bodyPr wrap="none" lIns="0" tIns="0" rIns="0" bIns="0">
            <a:spAutoFit/>
          </a:bodyPr>
          <a:lstStyle/>
          <a:p>
            <a:pPr algn="l" eaLnBrk="0" hangingPunct="0">
              <a:buClrTx/>
            </a:pPr>
            <a:r>
              <a:rPr lang="en-US" sz="1500">
                <a:solidFill>
                  <a:srgbClr val="000000"/>
                </a:solidFill>
                <a:latin typeface="Georgia" pitchFamily="18" charset="0"/>
                <a:ea typeface="ＭＳ Ｐゴシック" pitchFamily="34" charset="-128"/>
              </a:rPr>
              <a:t>Stryker</a:t>
            </a:r>
            <a:endParaRPr lang="en-US" sz="2400" b="0" baseline="-25000">
              <a:ea typeface="ＭＳ Ｐゴシック" pitchFamily="34" charset="-128"/>
            </a:endParaRPr>
          </a:p>
        </p:txBody>
      </p:sp>
      <p:sp>
        <p:nvSpPr>
          <p:cNvPr id="1208348" name="Rectangle 28"/>
          <p:cNvSpPr>
            <a:spLocks noChangeArrowheads="1"/>
          </p:cNvSpPr>
          <p:nvPr/>
        </p:nvSpPr>
        <p:spPr bwMode="auto">
          <a:xfrm>
            <a:off x="4443413" y="3113088"/>
            <a:ext cx="388937" cy="228600"/>
          </a:xfrm>
          <a:prstGeom prst="rect">
            <a:avLst/>
          </a:prstGeom>
          <a:noFill/>
          <a:ln w="9525">
            <a:noFill/>
            <a:miter lim="800000"/>
            <a:headEnd/>
            <a:tailEnd/>
          </a:ln>
        </p:spPr>
        <p:txBody>
          <a:bodyPr wrap="none" lIns="0" tIns="0" rIns="0" bIns="0">
            <a:spAutoFit/>
          </a:bodyPr>
          <a:lstStyle/>
          <a:p>
            <a:pPr algn="l" eaLnBrk="0" hangingPunct="0">
              <a:buClrTx/>
            </a:pPr>
            <a:r>
              <a:rPr lang="en-US" sz="1500">
                <a:solidFill>
                  <a:srgbClr val="000000"/>
                </a:solidFill>
                <a:latin typeface="Georgia" pitchFamily="18" charset="0"/>
                <a:ea typeface="ＭＳ Ｐゴシック" pitchFamily="34" charset="-128"/>
              </a:rPr>
              <a:t>FCS</a:t>
            </a:r>
            <a:endParaRPr lang="en-US" sz="2400" b="0" baseline="-25000">
              <a:ea typeface="ＭＳ Ｐゴシック" pitchFamily="34" charset="-128"/>
            </a:endParaRPr>
          </a:p>
        </p:txBody>
      </p:sp>
      <p:sp>
        <p:nvSpPr>
          <p:cNvPr id="1208349" name="Rectangle 29"/>
          <p:cNvSpPr>
            <a:spLocks noChangeArrowheads="1"/>
          </p:cNvSpPr>
          <p:nvPr/>
        </p:nvSpPr>
        <p:spPr bwMode="auto">
          <a:xfrm>
            <a:off x="4579938" y="2432050"/>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X</a:t>
            </a:r>
            <a:endParaRPr lang="en-US" sz="2400" b="0" baseline="-25000">
              <a:ea typeface="ＭＳ Ｐゴシック" pitchFamily="34" charset="-128"/>
            </a:endParaRPr>
          </a:p>
        </p:txBody>
      </p:sp>
      <p:sp>
        <p:nvSpPr>
          <p:cNvPr id="1208350" name="Rectangle 30"/>
          <p:cNvSpPr>
            <a:spLocks noChangeArrowheads="1"/>
          </p:cNvSpPr>
          <p:nvPr/>
        </p:nvSpPr>
        <p:spPr bwMode="auto">
          <a:xfrm>
            <a:off x="4194175" y="2728913"/>
            <a:ext cx="836613" cy="320675"/>
          </a:xfrm>
          <a:prstGeom prst="rect">
            <a:avLst/>
          </a:prstGeom>
          <a:noFill/>
          <a:ln w="9525">
            <a:solidFill>
              <a:srgbClr val="000000"/>
            </a:solidFill>
            <a:miter lim="800000"/>
            <a:headEnd/>
            <a:tailEnd/>
          </a:ln>
        </p:spPr>
        <p:txBody>
          <a:bodyPr/>
          <a:lstStyle/>
          <a:p>
            <a:endParaRPr lang="en-US"/>
          </a:p>
        </p:txBody>
      </p:sp>
      <p:sp>
        <p:nvSpPr>
          <p:cNvPr id="1208351" name="Line 31"/>
          <p:cNvSpPr>
            <a:spLocks noChangeShapeType="1"/>
          </p:cNvSpPr>
          <p:nvPr/>
        </p:nvSpPr>
        <p:spPr bwMode="auto">
          <a:xfrm flipV="1">
            <a:off x="4194175" y="2743200"/>
            <a:ext cx="836613" cy="322263"/>
          </a:xfrm>
          <a:prstGeom prst="line">
            <a:avLst/>
          </a:prstGeom>
          <a:noFill/>
          <a:ln w="9525">
            <a:solidFill>
              <a:srgbClr val="000000"/>
            </a:solidFill>
            <a:round/>
            <a:headEnd/>
            <a:tailEnd/>
          </a:ln>
        </p:spPr>
        <p:txBody>
          <a:bodyPr/>
          <a:lstStyle/>
          <a:p>
            <a:endParaRPr lang="en-US"/>
          </a:p>
        </p:txBody>
      </p:sp>
      <p:sp>
        <p:nvSpPr>
          <p:cNvPr id="1208352" name="Line 32"/>
          <p:cNvSpPr>
            <a:spLocks noChangeShapeType="1"/>
          </p:cNvSpPr>
          <p:nvPr/>
        </p:nvSpPr>
        <p:spPr bwMode="auto">
          <a:xfrm>
            <a:off x="4194175" y="2743200"/>
            <a:ext cx="836613" cy="322263"/>
          </a:xfrm>
          <a:prstGeom prst="line">
            <a:avLst/>
          </a:prstGeom>
          <a:noFill/>
          <a:ln w="9525">
            <a:solidFill>
              <a:srgbClr val="000000"/>
            </a:solidFill>
            <a:round/>
            <a:headEnd/>
            <a:tailEnd/>
          </a:ln>
        </p:spPr>
        <p:txBody>
          <a:bodyPr/>
          <a:lstStyle/>
          <a:p>
            <a:endParaRPr lang="en-US"/>
          </a:p>
        </p:txBody>
      </p:sp>
      <p:pic>
        <p:nvPicPr>
          <p:cNvPr id="1208353" name="Picture 33"/>
          <p:cNvPicPr>
            <a:picLocks noChangeAspect="1" noChangeArrowheads="1"/>
          </p:cNvPicPr>
          <p:nvPr/>
        </p:nvPicPr>
        <p:blipFill>
          <a:blip r:embed="rId3" cstate="print"/>
          <a:srcRect/>
          <a:stretch>
            <a:fillRect/>
          </a:stretch>
        </p:blipFill>
        <p:spPr bwMode="auto">
          <a:xfrm>
            <a:off x="4200525" y="2713038"/>
            <a:ext cx="919163" cy="377825"/>
          </a:xfrm>
          <a:prstGeom prst="rect">
            <a:avLst/>
          </a:prstGeom>
          <a:noFill/>
          <a:ln w="9525">
            <a:noFill/>
            <a:miter lim="800000"/>
            <a:headEnd/>
            <a:tailEnd/>
          </a:ln>
        </p:spPr>
      </p:pic>
      <p:sp>
        <p:nvSpPr>
          <p:cNvPr id="1208354" name="Rectangle 34"/>
          <p:cNvSpPr>
            <a:spLocks noChangeArrowheads="1"/>
          </p:cNvSpPr>
          <p:nvPr/>
        </p:nvSpPr>
        <p:spPr bwMode="auto">
          <a:xfrm>
            <a:off x="4202113" y="2714625"/>
            <a:ext cx="917575" cy="376238"/>
          </a:xfrm>
          <a:prstGeom prst="rect">
            <a:avLst/>
          </a:prstGeom>
          <a:noFill/>
          <a:ln w="20638">
            <a:solidFill>
              <a:srgbClr val="000000"/>
            </a:solidFill>
            <a:miter lim="800000"/>
            <a:headEnd/>
            <a:tailEnd/>
          </a:ln>
        </p:spPr>
        <p:txBody>
          <a:bodyPr/>
          <a:lstStyle/>
          <a:p>
            <a:endParaRPr lang="en-US"/>
          </a:p>
        </p:txBody>
      </p:sp>
      <p:sp>
        <p:nvSpPr>
          <p:cNvPr id="1208355" name="Rectangle 35"/>
          <p:cNvSpPr>
            <a:spLocks noChangeArrowheads="1"/>
          </p:cNvSpPr>
          <p:nvPr/>
        </p:nvSpPr>
        <p:spPr bwMode="auto">
          <a:xfrm>
            <a:off x="4443413" y="2754313"/>
            <a:ext cx="444500" cy="334962"/>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UA</a:t>
            </a:r>
            <a:endParaRPr lang="en-US" sz="2400" b="0" baseline="-25000">
              <a:ea typeface="ＭＳ Ｐゴシック" pitchFamily="34" charset="-128"/>
            </a:endParaRPr>
          </a:p>
        </p:txBody>
      </p:sp>
      <p:sp>
        <p:nvSpPr>
          <p:cNvPr id="1208356" name="Freeform 36"/>
          <p:cNvSpPr>
            <a:spLocks/>
          </p:cNvSpPr>
          <p:nvPr/>
        </p:nvSpPr>
        <p:spPr bwMode="auto">
          <a:xfrm>
            <a:off x="4240213" y="2800350"/>
            <a:ext cx="841375" cy="206375"/>
          </a:xfrm>
          <a:custGeom>
            <a:avLst/>
            <a:gdLst/>
            <a:ahLst/>
            <a:cxnLst>
              <a:cxn ang="0">
                <a:pos x="133" y="0"/>
              </a:cxn>
              <a:cxn ang="0">
                <a:pos x="0" y="64"/>
              </a:cxn>
              <a:cxn ang="0">
                <a:pos x="133" y="130"/>
              </a:cxn>
              <a:cxn ang="0">
                <a:pos x="397" y="130"/>
              </a:cxn>
              <a:cxn ang="0">
                <a:pos x="530" y="64"/>
              </a:cxn>
              <a:cxn ang="0">
                <a:pos x="397" y="0"/>
              </a:cxn>
              <a:cxn ang="0">
                <a:pos x="133" y="0"/>
              </a:cxn>
            </a:cxnLst>
            <a:rect l="0" t="0" r="r" b="b"/>
            <a:pathLst>
              <a:path w="530" h="130">
                <a:moveTo>
                  <a:pt x="133" y="0"/>
                </a:moveTo>
                <a:lnTo>
                  <a:pt x="0" y="64"/>
                </a:lnTo>
                <a:lnTo>
                  <a:pt x="133" y="130"/>
                </a:lnTo>
                <a:lnTo>
                  <a:pt x="397" y="130"/>
                </a:lnTo>
                <a:lnTo>
                  <a:pt x="530" y="64"/>
                </a:lnTo>
                <a:lnTo>
                  <a:pt x="397" y="0"/>
                </a:lnTo>
                <a:lnTo>
                  <a:pt x="133" y="0"/>
                </a:lnTo>
                <a:close/>
              </a:path>
            </a:pathLst>
          </a:custGeom>
          <a:noFill/>
          <a:ln w="20638">
            <a:solidFill>
              <a:srgbClr val="000000"/>
            </a:solidFill>
            <a:prstDash val="solid"/>
            <a:round/>
            <a:headEnd/>
            <a:tailEnd/>
          </a:ln>
        </p:spPr>
        <p:txBody>
          <a:bodyPr/>
          <a:lstStyle/>
          <a:p>
            <a:endParaRPr lang="en-US"/>
          </a:p>
        </p:txBody>
      </p:sp>
      <p:sp>
        <p:nvSpPr>
          <p:cNvPr id="1208357" name="Rectangle 37"/>
          <p:cNvSpPr>
            <a:spLocks noChangeArrowheads="1"/>
          </p:cNvSpPr>
          <p:nvPr/>
        </p:nvSpPr>
        <p:spPr bwMode="auto">
          <a:xfrm>
            <a:off x="4589463" y="1438275"/>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X</a:t>
            </a:r>
            <a:endParaRPr lang="en-US" sz="2400" b="0" baseline="-25000">
              <a:ea typeface="ＭＳ Ｐゴシック" pitchFamily="34" charset="-128"/>
            </a:endParaRPr>
          </a:p>
        </p:txBody>
      </p:sp>
      <p:sp>
        <p:nvSpPr>
          <p:cNvPr id="1208363" name="Rectangle 43"/>
          <p:cNvSpPr>
            <a:spLocks noChangeArrowheads="1"/>
          </p:cNvSpPr>
          <p:nvPr/>
        </p:nvSpPr>
        <p:spPr bwMode="auto">
          <a:xfrm>
            <a:off x="4392613" y="2151063"/>
            <a:ext cx="611187" cy="228600"/>
          </a:xfrm>
          <a:prstGeom prst="rect">
            <a:avLst/>
          </a:prstGeom>
          <a:noFill/>
          <a:ln w="9525">
            <a:noFill/>
            <a:miter lim="800000"/>
            <a:headEnd/>
            <a:tailEnd/>
          </a:ln>
        </p:spPr>
        <p:txBody>
          <a:bodyPr wrap="none" lIns="0" tIns="0" rIns="0" bIns="0">
            <a:spAutoFit/>
          </a:bodyPr>
          <a:lstStyle/>
          <a:p>
            <a:pPr algn="l" eaLnBrk="0" hangingPunct="0">
              <a:buClrTx/>
            </a:pPr>
            <a:r>
              <a:rPr lang="en-US" sz="1500">
                <a:solidFill>
                  <a:srgbClr val="000000"/>
                </a:solidFill>
                <a:latin typeface="Georgia" pitchFamily="18" charset="0"/>
                <a:ea typeface="ＭＳ Ｐゴシック" pitchFamily="34" charset="-128"/>
              </a:rPr>
              <a:t>Heavy</a:t>
            </a:r>
            <a:endParaRPr lang="en-US" sz="2400" b="0" baseline="-25000">
              <a:ea typeface="ＭＳ Ｐゴシック" pitchFamily="34" charset="-128"/>
            </a:endParaRPr>
          </a:p>
        </p:txBody>
      </p:sp>
      <p:sp>
        <p:nvSpPr>
          <p:cNvPr id="1208364" name="Rectangle 44"/>
          <p:cNvSpPr>
            <a:spLocks noChangeArrowheads="1"/>
          </p:cNvSpPr>
          <p:nvPr/>
        </p:nvSpPr>
        <p:spPr bwMode="auto">
          <a:xfrm>
            <a:off x="3125788" y="2028825"/>
            <a:ext cx="904875" cy="411163"/>
          </a:xfrm>
          <a:prstGeom prst="rect">
            <a:avLst/>
          </a:prstGeom>
          <a:solidFill>
            <a:srgbClr val="FFFFFF"/>
          </a:solidFill>
          <a:ln w="9525">
            <a:noFill/>
            <a:miter lim="800000"/>
            <a:headEnd/>
            <a:tailEnd/>
          </a:ln>
        </p:spPr>
        <p:txBody>
          <a:bodyPr/>
          <a:lstStyle/>
          <a:p>
            <a:endParaRPr lang="en-US"/>
          </a:p>
        </p:txBody>
      </p:sp>
      <p:sp>
        <p:nvSpPr>
          <p:cNvPr id="1208365" name="Rectangle 45"/>
          <p:cNvSpPr>
            <a:spLocks noChangeArrowheads="1"/>
          </p:cNvSpPr>
          <p:nvPr/>
        </p:nvSpPr>
        <p:spPr bwMode="auto">
          <a:xfrm>
            <a:off x="3125788" y="2028825"/>
            <a:ext cx="904875" cy="411163"/>
          </a:xfrm>
          <a:prstGeom prst="rect">
            <a:avLst/>
          </a:prstGeom>
          <a:noFill/>
          <a:ln w="9525">
            <a:solidFill>
              <a:srgbClr val="000000"/>
            </a:solidFill>
            <a:miter lim="800000"/>
            <a:headEnd/>
            <a:tailEnd/>
          </a:ln>
        </p:spPr>
        <p:txBody>
          <a:bodyPr/>
          <a:lstStyle/>
          <a:p>
            <a:endParaRPr lang="en-US"/>
          </a:p>
        </p:txBody>
      </p:sp>
      <p:sp>
        <p:nvSpPr>
          <p:cNvPr id="1208366" name="Line 46"/>
          <p:cNvSpPr>
            <a:spLocks noChangeShapeType="1"/>
          </p:cNvSpPr>
          <p:nvPr/>
        </p:nvSpPr>
        <p:spPr bwMode="auto">
          <a:xfrm flipV="1">
            <a:off x="3125788" y="2028825"/>
            <a:ext cx="904875" cy="411163"/>
          </a:xfrm>
          <a:prstGeom prst="line">
            <a:avLst/>
          </a:prstGeom>
          <a:noFill/>
          <a:ln w="9525">
            <a:solidFill>
              <a:srgbClr val="000000"/>
            </a:solidFill>
            <a:round/>
            <a:headEnd/>
            <a:tailEnd/>
          </a:ln>
        </p:spPr>
        <p:txBody>
          <a:bodyPr/>
          <a:lstStyle/>
          <a:p>
            <a:endParaRPr lang="en-US"/>
          </a:p>
        </p:txBody>
      </p:sp>
      <p:sp>
        <p:nvSpPr>
          <p:cNvPr id="1208367" name="Line 47"/>
          <p:cNvSpPr>
            <a:spLocks noChangeShapeType="1"/>
          </p:cNvSpPr>
          <p:nvPr/>
        </p:nvSpPr>
        <p:spPr bwMode="auto">
          <a:xfrm>
            <a:off x="3125788" y="2028825"/>
            <a:ext cx="904875" cy="411163"/>
          </a:xfrm>
          <a:prstGeom prst="line">
            <a:avLst/>
          </a:prstGeom>
          <a:noFill/>
          <a:ln w="9525">
            <a:solidFill>
              <a:srgbClr val="000000"/>
            </a:solidFill>
            <a:round/>
            <a:headEnd/>
            <a:tailEnd/>
          </a:ln>
        </p:spPr>
        <p:txBody>
          <a:bodyPr/>
          <a:lstStyle/>
          <a:p>
            <a:endParaRPr lang="en-US"/>
          </a:p>
        </p:txBody>
      </p:sp>
      <p:sp>
        <p:nvSpPr>
          <p:cNvPr id="1208368" name="Rectangle 48"/>
          <p:cNvSpPr>
            <a:spLocks noChangeArrowheads="1"/>
          </p:cNvSpPr>
          <p:nvPr/>
        </p:nvSpPr>
        <p:spPr bwMode="auto">
          <a:xfrm>
            <a:off x="3470275" y="1701800"/>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X</a:t>
            </a:r>
            <a:endParaRPr lang="en-US" sz="2400" b="0" baseline="-25000">
              <a:ea typeface="ＭＳ Ｐゴシック" pitchFamily="34" charset="-128"/>
            </a:endParaRPr>
          </a:p>
        </p:txBody>
      </p:sp>
      <p:sp>
        <p:nvSpPr>
          <p:cNvPr id="1208369" name="Rectangle 49"/>
          <p:cNvSpPr>
            <a:spLocks noChangeArrowheads="1"/>
          </p:cNvSpPr>
          <p:nvPr/>
        </p:nvSpPr>
        <p:spPr bwMode="auto">
          <a:xfrm>
            <a:off x="5376863" y="2036763"/>
            <a:ext cx="873125" cy="447675"/>
          </a:xfrm>
          <a:prstGeom prst="rect">
            <a:avLst/>
          </a:prstGeom>
          <a:solidFill>
            <a:srgbClr val="FFFFFF"/>
          </a:solidFill>
          <a:ln w="9525">
            <a:noFill/>
            <a:miter lim="800000"/>
            <a:headEnd/>
            <a:tailEnd/>
          </a:ln>
        </p:spPr>
        <p:txBody>
          <a:bodyPr/>
          <a:lstStyle/>
          <a:p>
            <a:endParaRPr lang="en-US"/>
          </a:p>
        </p:txBody>
      </p:sp>
      <p:sp>
        <p:nvSpPr>
          <p:cNvPr id="1208370" name="Rectangle 50"/>
          <p:cNvSpPr>
            <a:spLocks noChangeArrowheads="1"/>
          </p:cNvSpPr>
          <p:nvPr/>
        </p:nvSpPr>
        <p:spPr bwMode="auto">
          <a:xfrm>
            <a:off x="5376863" y="2036763"/>
            <a:ext cx="873125" cy="447675"/>
          </a:xfrm>
          <a:prstGeom prst="rect">
            <a:avLst/>
          </a:prstGeom>
          <a:noFill/>
          <a:ln w="12700">
            <a:solidFill>
              <a:srgbClr val="000000"/>
            </a:solidFill>
            <a:miter lim="800000"/>
            <a:headEnd/>
            <a:tailEnd/>
          </a:ln>
        </p:spPr>
        <p:txBody>
          <a:bodyPr/>
          <a:lstStyle/>
          <a:p>
            <a:endParaRPr lang="en-US"/>
          </a:p>
        </p:txBody>
      </p:sp>
      <p:sp>
        <p:nvSpPr>
          <p:cNvPr id="1208371" name="Line 51"/>
          <p:cNvSpPr>
            <a:spLocks noChangeShapeType="1"/>
          </p:cNvSpPr>
          <p:nvPr/>
        </p:nvSpPr>
        <p:spPr bwMode="auto">
          <a:xfrm flipH="1">
            <a:off x="5367338" y="2033588"/>
            <a:ext cx="882650" cy="452437"/>
          </a:xfrm>
          <a:prstGeom prst="line">
            <a:avLst/>
          </a:prstGeom>
          <a:noFill/>
          <a:ln w="12700">
            <a:solidFill>
              <a:srgbClr val="000000"/>
            </a:solidFill>
            <a:round/>
            <a:headEnd/>
            <a:tailEnd/>
          </a:ln>
        </p:spPr>
        <p:txBody>
          <a:bodyPr/>
          <a:lstStyle/>
          <a:p>
            <a:endParaRPr lang="en-US"/>
          </a:p>
        </p:txBody>
      </p:sp>
      <p:sp>
        <p:nvSpPr>
          <p:cNvPr id="1208372" name="Line 52"/>
          <p:cNvSpPr>
            <a:spLocks noChangeShapeType="1"/>
          </p:cNvSpPr>
          <p:nvPr/>
        </p:nvSpPr>
        <p:spPr bwMode="auto">
          <a:xfrm>
            <a:off x="5367338" y="2033588"/>
            <a:ext cx="882650" cy="452437"/>
          </a:xfrm>
          <a:prstGeom prst="line">
            <a:avLst/>
          </a:prstGeom>
          <a:noFill/>
          <a:ln w="12700">
            <a:solidFill>
              <a:srgbClr val="000000"/>
            </a:solidFill>
            <a:round/>
            <a:headEnd/>
            <a:tailEnd/>
          </a:ln>
        </p:spPr>
        <p:txBody>
          <a:bodyPr/>
          <a:lstStyle/>
          <a:p>
            <a:endParaRPr lang="en-US"/>
          </a:p>
        </p:txBody>
      </p:sp>
      <p:sp>
        <p:nvSpPr>
          <p:cNvPr id="1208373" name="Freeform 53"/>
          <p:cNvSpPr>
            <a:spLocks/>
          </p:cNvSpPr>
          <p:nvPr/>
        </p:nvSpPr>
        <p:spPr bwMode="auto">
          <a:xfrm>
            <a:off x="5484813" y="2112963"/>
            <a:ext cx="650875" cy="263525"/>
          </a:xfrm>
          <a:custGeom>
            <a:avLst/>
            <a:gdLst/>
            <a:ahLst/>
            <a:cxnLst>
              <a:cxn ang="0">
                <a:pos x="184" y="0"/>
              </a:cxn>
              <a:cxn ang="0">
                <a:pos x="144" y="4"/>
              </a:cxn>
              <a:cxn ang="0">
                <a:pos x="107" y="10"/>
              </a:cxn>
              <a:cxn ang="0">
                <a:pos x="90" y="15"/>
              </a:cxn>
              <a:cxn ang="0">
                <a:pos x="74" y="19"/>
              </a:cxn>
              <a:cxn ang="0">
                <a:pos x="60" y="25"/>
              </a:cxn>
              <a:cxn ang="0">
                <a:pos x="46" y="30"/>
              </a:cxn>
              <a:cxn ang="0">
                <a:pos x="35" y="36"/>
              </a:cxn>
              <a:cxn ang="0">
                <a:pos x="24" y="44"/>
              </a:cxn>
              <a:cxn ang="0">
                <a:pos x="15" y="51"/>
              </a:cxn>
              <a:cxn ang="0">
                <a:pos x="9" y="58"/>
              </a:cxn>
              <a:cxn ang="0">
                <a:pos x="4" y="66"/>
              </a:cxn>
              <a:cxn ang="0">
                <a:pos x="1" y="75"/>
              </a:cxn>
              <a:cxn ang="0">
                <a:pos x="0" y="83"/>
              </a:cxn>
              <a:cxn ang="0">
                <a:pos x="1" y="91"/>
              </a:cxn>
              <a:cxn ang="0">
                <a:pos x="4" y="100"/>
              </a:cxn>
              <a:cxn ang="0">
                <a:pos x="9" y="108"/>
              </a:cxn>
              <a:cxn ang="0">
                <a:pos x="15" y="115"/>
              </a:cxn>
              <a:cxn ang="0">
                <a:pos x="24" y="122"/>
              </a:cxn>
              <a:cxn ang="0">
                <a:pos x="35" y="130"/>
              </a:cxn>
              <a:cxn ang="0">
                <a:pos x="46" y="136"/>
              </a:cxn>
              <a:cxn ang="0">
                <a:pos x="60" y="142"/>
              </a:cxn>
              <a:cxn ang="0">
                <a:pos x="74" y="147"/>
              </a:cxn>
              <a:cxn ang="0">
                <a:pos x="90" y="152"/>
              </a:cxn>
              <a:cxn ang="0">
                <a:pos x="107" y="157"/>
              </a:cxn>
              <a:cxn ang="0">
                <a:pos x="144" y="163"/>
              </a:cxn>
              <a:cxn ang="0">
                <a:pos x="184" y="166"/>
              </a:cxn>
              <a:cxn ang="0">
                <a:pos x="225" y="166"/>
              </a:cxn>
              <a:cxn ang="0">
                <a:pos x="266" y="163"/>
              </a:cxn>
              <a:cxn ang="0">
                <a:pos x="302" y="157"/>
              </a:cxn>
              <a:cxn ang="0">
                <a:pos x="320" y="152"/>
              </a:cxn>
              <a:cxn ang="0">
                <a:pos x="335" y="147"/>
              </a:cxn>
              <a:cxn ang="0">
                <a:pos x="350" y="142"/>
              </a:cxn>
              <a:cxn ang="0">
                <a:pos x="363" y="136"/>
              </a:cxn>
              <a:cxn ang="0">
                <a:pos x="375" y="130"/>
              </a:cxn>
              <a:cxn ang="0">
                <a:pos x="385" y="122"/>
              </a:cxn>
              <a:cxn ang="0">
                <a:pos x="393" y="115"/>
              </a:cxn>
              <a:cxn ang="0">
                <a:pos x="401" y="108"/>
              </a:cxn>
              <a:cxn ang="0">
                <a:pos x="406" y="100"/>
              </a:cxn>
              <a:cxn ang="0">
                <a:pos x="409" y="91"/>
              </a:cxn>
              <a:cxn ang="0">
                <a:pos x="410" y="83"/>
              </a:cxn>
              <a:cxn ang="0">
                <a:pos x="409" y="75"/>
              </a:cxn>
              <a:cxn ang="0">
                <a:pos x="406" y="66"/>
              </a:cxn>
              <a:cxn ang="0">
                <a:pos x="401" y="58"/>
              </a:cxn>
              <a:cxn ang="0">
                <a:pos x="393" y="51"/>
              </a:cxn>
              <a:cxn ang="0">
                <a:pos x="385" y="44"/>
              </a:cxn>
              <a:cxn ang="0">
                <a:pos x="375" y="36"/>
              </a:cxn>
              <a:cxn ang="0">
                <a:pos x="363" y="30"/>
              </a:cxn>
              <a:cxn ang="0">
                <a:pos x="350" y="25"/>
              </a:cxn>
              <a:cxn ang="0">
                <a:pos x="335" y="19"/>
              </a:cxn>
              <a:cxn ang="0">
                <a:pos x="320" y="15"/>
              </a:cxn>
              <a:cxn ang="0">
                <a:pos x="302" y="10"/>
              </a:cxn>
              <a:cxn ang="0">
                <a:pos x="266" y="4"/>
              </a:cxn>
              <a:cxn ang="0">
                <a:pos x="225" y="0"/>
              </a:cxn>
            </a:cxnLst>
            <a:rect l="0" t="0" r="r" b="b"/>
            <a:pathLst>
              <a:path w="410" h="166">
                <a:moveTo>
                  <a:pt x="205" y="0"/>
                </a:moveTo>
                <a:lnTo>
                  <a:pt x="184" y="0"/>
                </a:lnTo>
                <a:lnTo>
                  <a:pt x="163" y="2"/>
                </a:lnTo>
                <a:lnTo>
                  <a:pt x="144" y="4"/>
                </a:lnTo>
                <a:lnTo>
                  <a:pt x="125" y="6"/>
                </a:lnTo>
                <a:lnTo>
                  <a:pt x="107" y="10"/>
                </a:lnTo>
                <a:lnTo>
                  <a:pt x="98" y="13"/>
                </a:lnTo>
                <a:lnTo>
                  <a:pt x="90" y="15"/>
                </a:lnTo>
                <a:lnTo>
                  <a:pt x="81" y="17"/>
                </a:lnTo>
                <a:lnTo>
                  <a:pt x="74" y="19"/>
                </a:lnTo>
                <a:lnTo>
                  <a:pt x="67" y="22"/>
                </a:lnTo>
                <a:lnTo>
                  <a:pt x="60" y="25"/>
                </a:lnTo>
                <a:lnTo>
                  <a:pt x="52" y="27"/>
                </a:lnTo>
                <a:lnTo>
                  <a:pt x="46" y="30"/>
                </a:lnTo>
                <a:lnTo>
                  <a:pt x="40" y="33"/>
                </a:lnTo>
                <a:lnTo>
                  <a:pt x="35" y="36"/>
                </a:lnTo>
                <a:lnTo>
                  <a:pt x="30" y="41"/>
                </a:lnTo>
                <a:lnTo>
                  <a:pt x="24" y="44"/>
                </a:lnTo>
                <a:lnTo>
                  <a:pt x="19" y="47"/>
                </a:lnTo>
                <a:lnTo>
                  <a:pt x="15" y="51"/>
                </a:lnTo>
                <a:lnTo>
                  <a:pt x="12" y="55"/>
                </a:lnTo>
                <a:lnTo>
                  <a:pt x="9" y="58"/>
                </a:lnTo>
                <a:lnTo>
                  <a:pt x="6" y="62"/>
                </a:lnTo>
                <a:lnTo>
                  <a:pt x="4" y="66"/>
                </a:lnTo>
                <a:lnTo>
                  <a:pt x="2" y="71"/>
                </a:lnTo>
                <a:lnTo>
                  <a:pt x="1" y="75"/>
                </a:lnTo>
                <a:lnTo>
                  <a:pt x="0" y="79"/>
                </a:lnTo>
                <a:lnTo>
                  <a:pt x="0" y="83"/>
                </a:lnTo>
                <a:lnTo>
                  <a:pt x="0" y="87"/>
                </a:lnTo>
                <a:lnTo>
                  <a:pt x="1" y="91"/>
                </a:lnTo>
                <a:lnTo>
                  <a:pt x="2" y="95"/>
                </a:lnTo>
                <a:lnTo>
                  <a:pt x="4" y="100"/>
                </a:lnTo>
                <a:lnTo>
                  <a:pt x="6" y="104"/>
                </a:lnTo>
                <a:lnTo>
                  <a:pt x="9" y="108"/>
                </a:lnTo>
                <a:lnTo>
                  <a:pt x="12" y="112"/>
                </a:lnTo>
                <a:lnTo>
                  <a:pt x="15" y="115"/>
                </a:lnTo>
                <a:lnTo>
                  <a:pt x="19" y="119"/>
                </a:lnTo>
                <a:lnTo>
                  <a:pt x="24" y="122"/>
                </a:lnTo>
                <a:lnTo>
                  <a:pt x="30" y="127"/>
                </a:lnTo>
                <a:lnTo>
                  <a:pt x="35" y="130"/>
                </a:lnTo>
                <a:lnTo>
                  <a:pt x="40" y="133"/>
                </a:lnTo>
                <a:lnTo>
                  <a:pt x="46" y="136"/>
                </a:lnTo>
                <a:lnTo>
                  <a:pt x="52" y="139"/>
                </a:lnTo>
                <a:lnTo>
                  <a:pt x="60" y="142"/>
                </a:lnTo>
                <a:lnTo>
                  <a:pt x="67" y="145"/>
                </a:lnTo>
                <a:lnTo>
                  <a:pt x="74" y="147"/>
                </a:lnTo>
                <a:lnTo>
                  <a:pt x="81" y="149"/>
                </a:lnTo>
                <a:lnTo>
                  <a:pt x="90" y="152"/>
                </a:lnTo>
                <a:lnTo>
                  <a:pt x="98" y="154"/>
                </a:lnTo>
                <a:lnTo>
                  <a:pt x="107" y="157"/>
                </a:lnTo>
                <a:lnTo>
                  <a:pt x="125" y="160"/>
                </a:lnTo>
                <a:lnTo>
                  <a:pt x="144" y="163"/>
                </a:lnTo>
                <a:lnTo>
                  <a:pt x="163" y="165"/>
                </a:lnTo>
                <a:lnTo>
                  <a:pt x="184" y="166"/>
                </a:lnTo>
                <a:lnTo>
                  <a:pt x="205" y="166"/>
                </a:lnTo>
                <a:lnTo>
                  <a:pt x="225" y="166"/>
                </a:lnTo>
                <a:lnTo>
                  <a:pt x="246" y="165"/>
                </a:lnTo>
                <a:lnTo>
                  <a:pt x="266" y="163"/>
                </a:lnTo>
                <a:lnTo>
                  <a:pt x="284" y="160"/>
                </a:lnTo>
                <a:lnTo>
                  <a:pt x="302" y="157"/>
                </a:lnTo>
                <a:lnTo>
                  <a:pt x="310" y="154"/>
                </a:lnTo>
                <a:lnTo>
                  <a:pt x="320" y="152"/>
                </a:lnTo>
                <a:lnTo>
                  <a:pt x="327" y="149"/>
                </a:lnTo>
                <a:lnTo>
                  <a:pt x="335" y="147"/>
                </a:lnTo>
                <a:lnTo>
                  <a:pt x="343" y="145"/>
                </a:lnTo>
                <a:lnTo>
                  <a:pt x="350" y="142"/>
                </a:lnTo>
                <a:lnTo>
                  <a:pt x="356" y="139"/>
                </a:lnTo>
                <a:lnTo>
                  <a:pt x="363" y="136"/>
                </a:lnTo>
                <a:lnTo>
                  <a:pt x="368" y="133"/>
                </a:lnTo>
                <a:lnTo>
                  <a:pt x="375" y="130"/>
                </a:lnTo>
                <a:lnTo>
                  <a:pt x="380" y="127"/>
                </a:lnTo>
                <a:lnTo>
                  <a:pt x="385" y="122"/>
                </a:lnTo>
                <a:lnTo>
                  <a:pt x="389" y="119"/>
                </a:lnTo>
                <a:lnTo>
                  <a:pt x="393" y="115"/>
                </a:lnTo>
                <a:lnTo>
                  <a:pt x="397" y="112"/>
                </a:lnTo>
                <a:lnTo>
                  <a:pt x="401" y="108"/>
                </a:lnTo>
                <a:lnTo>
                  <a:pt x="404" y="104"/>
                </a:lnTo>
                <a:lnTo>
                  <a:pt x="406" y="100"/>
                </a:lnTo>
                <a:lnTo>
                  <a:pt x="407" y="95"/>
                </a:lnTo>
                <a:lnTo>
                  <a:pt x="409" y="91"/>
                </a:lnTo>
                <a:lnTo>
                  <a:pt x="410" y="87"/>
                </a:lnTo>
                <a:lnTo>
                  <a:pt x="410" y="83"/>
                </a:lnTo>
                <a:lnTo>
                  <a:pt x="410" y="79"/>
                </a:lnTo>
                <a:lnTo>
                  <a:pt x="409" y="75"/>
                </a:lnTo>
                <a:lnTo>
                  <a:pt x="407" y="71"/>
                </a:lnTo>
                <a:lnTo>
                  <a:pt x="406" y="66"/>
                </a:lnTo>
                <a:lnTo>
                  <a:pt x="404" y="62"/>
                </a:lnTo>
                <a:lnTo>
                  <a:pt x="401" y="58"/>
                </a:lnTo>
                <a:lnTo>
                  <a:pt x="397" y="55"/>
                </a:lnTo>
                <a:lnTo>
                  <a:pt x="393" y="51"/>
                </a:lnTo>
                <a:lnTo>
                  <a:pt x="389" y="47"/>
                </a:lnTo>
                <a:lnTo>
                  <a:pt x="385" y="44"/>
                </a:lnTo>
                <a:lnTo>
                  <a:pt x="380" y="41"/>
                </a:lnTo>
                <a:lnTo>
                  <a:pt x="375" y="36"/>
                </a:lnTo>
                <a:lnTo>
                  <a:pt x="368" y="33"/>
                </a:lnTo>
                <a:lnTo>
                  <a:pt x="363" y="30"/>
                </a:lnTo>
                <a:lnTo>
                  <a:pt x="356" y="27"/>
                </a:lnTo>
                <a:lnTo>
                  <a:pt x="350" y="25"/>
                </a:lnTo>
                <a:lnTo>
                  <a:pt x="343" y="22"/>
                </a:lnTo>
                <a:lnTo>
                  <a:pt x="335" y="19"/>
                </a:lnTo>
                <a:lnTo>
                  <a:pt x="327" y="17"/>
                </a:lnTo>
                <a:lnTo>
                  <a:pt x="320" y="15"/>
                </a:lnTo>
                <a:lnTo>
                  <a:pt x="310" y="13"/>
                </a:lnTo>
                <a:lnTo>
                  <a:pt x="302" y="10"/>
                </a:lnTo>
                <a:lnTo>
                  <a:pt x="284" y="6"/>
                </a:lnTo>
                <a:lnTo>
                  <a:pt x="266" y="4"/>
                </a:lnTo>
                <a:lnTo>
                  <a:pt x="246" y="2"/>
                </a:lnTo>
                <a:lnTo>
                  <a:pt x="225" y="0"/>
                </a:lnTo>
                <a:lnTo>
                  <a:pt x="205" y="0"/>
                </a:lnTo>
              </a:path>
            </a:pathLst>
          </a:custGeom>
          <a:noFill/>
          <a:ln w="12700">
            <a:solidFill>
              <a:srgbClr val="000000"/>
            </a:solidFill>
            <a:prstDash val="solid"/>
            <a:round/>
            <a:headEnd/>
            <a:tailEnd/>
          </a:ln>
        </p:spPr>
        <p:txBody>
          <a:bodyPr/>
          <a:lstStyle/>
          <a:p>
            <a:endParaRPr lang="en-US"/>
          </a:p>
        </p:txBody>
      </p:sp>
      <p:sp>
        <p:nvSpPr>
          <p:cNvPr id="1208374" name="Line 54"/>
          <p:cNvSpPr>
            <a:spLocks noChangeShapeType="1"/>
          </p:cNvSpPr>
          <p:nvPr/>
        </p:nvSpPr>
        <p:spPr bwMode="auto">
          <a:xfrm>
            <a:off x="5476875" y="2033588"/>
            <a:ext cx="1588" cy="452437"/>
          </a:xfrm>
          <a:prstGeom prst="line">
            <a:avLst/>
          </a:prstGeom>
          <a:noFill/>
          <a:ln w="12700">
            <a:solidFill>
              <a:srgbClr val="000000"/>
            </a:solidFill>
            <a:round/>
            <a:headEnd/>
            <a:tailEnd/>
          </a:ln>
        </p:spPr>
        <p:txBody>
          <a:bodyPr/>
          <a:lstStyle/>
          <a:p>
            <a:endParaRPr lang="en-US"/>
          </a:p>
        </p:txBody>
      </p:sp>
      <p:sp>
        <p:nvSpPr>
          <p:cNvPr id="1208375" name="Freeform 55"/>
          <p:cNvSpPr>
            <a:spLocks/>
          </p:cNvSpPr>
          <p:nvPr/>
        </p:nvSpPr>
        <p:spPr bwMode="auto">
          <a:xfrm>
            <a:off x="5630863" y="2393950"/>
            <a:ext cx="63500" cy="63500"/>
          </a:xfrm>
          <a:custGeom>
            <a:avLst/>
            <a:gdLst/>
            <a:ahLst/>
            <a:cxnLst>
              <a:cxn ang="0">
                <a:pos x="19" y="0"/>
              </a:cxn>
              <a:cxn ang="0">
                <a:pos x="15" y="0"/>
              </a:cxn>
              <a:cxn ang="0">
                <a:pos x="12" y="1"/>
              </a:cxn>
              <a:cxn ang="0">
                <a:pos x="8" y="3"/>
              </a:cxn>
              <a:cxn ang="0">
                <a:pos x="5" y="6"/>
              </a:cxn>
              <a:cxn ang="0">
                <a:pos x="3" y="9"/>
              </a:cxn>
              <a:cxn ang="0">
                <a:pos x="1" y="13"/>
              </a:cxn>
              <a:cxn ang="0">
                <a:pos x="0" y="16"/>
              </a:cxn>
              <a:cxn ang="0">
                <a:pos x="0" y="20"/>
              </a:cxn>
              <a:cxn ang="0">
                <a:pos x="0" y="24"/>
              </a:cxn>
              <a:cxn ang="0">
                <a:pos x="1" y="28"/>
              </a:cxn>
              <a:cxn ang="0">
                <a:pos x="3" y="31"/>
              </a:cxn>
              <a:cxn ang="0">
                <a:pos x="5" y="34"/>
              </a:cxn>
              <a:cxn ang="0">
                <a:pos x="8" y="37"/>
              </a:cxn>
              <a:cxn ang="0">
                <a:pos x="12" y="39"/>
              </a:cxn>
              <a:cxn ang="0">
                <a:pos x="15" y="40"/>
              </a:cxn>
              <a:cxn ang="0">
                <a:pos x="19" y="40"/>
              </a:cxn>
              <a:cxn ang="0">
                <a:pos x="24" y="40"/>
              </a:cxn>
              <a:cxn ang="0">
                <a:pos x="28" y="39"/>
              </a:cxn>
              <a:cxn ang="0">
                <a:pos x="31" y="37"/>
              </a:cxn>
              <a:cxn ang="0">
                <a:pos x="34" y="34"/>
              </a:cxn>
              <a:cxn ang="0">
                <a:pos x="37" y="31"/>
              </a:cxn>
              <a:cxn ang="0">
                <a:pos x="38" y="28"/>
              </a:cxn>
              <a:cxn ang="0">
                <a:pos x="40" y="24"/>
              </a:cxn>
              <a:cxn ang="0">
                <a:pos x="40" y="20"/>
              </a:cxn>
              <a:cxn ang="0">
                <a:pos x="40" y="16"/>
              </a:cxn>
              <a:cxn ang="0">
                <a:pos x="38" y="13"/>
              </a:cxn>
              <a:cxn ang="0">
                <a:pos x="37" y="9"/>
              </a:cxn>
              <a:cxn ang="0">
                <a:pos x="34" y="6"/>
              </a:cxn>
              <a:cxn ang="0">
                <a:pos x="31" y="3"/>
              </a:cxn>
              <a:cxn ang="0">
                <a:pos x="28" y="1"/>
              </a:cxn>
              <a:cxn ang="0">
                <a:pos x="24" y="0"/>
              </a:cxn>
              <a:cxn ang="0">
                <a:pos x="19" y="0"/>
              </a:cxn>
            </a:cxnLst>
            <a:rect l="0" t="0" r="r" b="b"/>
            <a:pathLst>
              <a:path w="40" h="40">
                <a:moveTo>
                  <a:pt x="19" y="0"/>
                </a:moveTo>
                <a:lnTo>
                  <a:pt x="15" y="0"/>
                </a:lnTo>
                <a:lnTo>
                  <a:pt x="12" y="1"/>
                </a:lnTo>
                <a:lnTo>
                  <a:pt x="8" y="3"/>
                </a:lnTo>
                <a:lnTo>
                  <a:pt x="5" y="6"/>
                </a:lnTo>
                <a:lnTo>
                  <a:pt x="3" y="9"/>
                </a:lnTo>
                <a:lnTo>
                  <a:pt x="1" y="13"/>
                </a:lnTo>
                <a:lnTo>
                  <a:pt x="0" y="16"/>
                </a:lnTo>
                <a:lnTo>
                  <a:pt x="0" y="20"/>
                </a:lnTo>
                <a:lnTo>
                  <a:pt x="0" y="24"/>
                </a:lnTo>
                <a:lnTo>
                  <a:pt x="1" y="28"/>
                </a:lnTo>
                <a:lnTo>
                  <a:pt x="3" y="31"/>
                </a:lnTo>
                <a:lnTo>
                  <a:pt x="5" y="34"/>
                </a:lnTo>
                <a:lnTo>
                  <a:pt x="8" y="37"/>
                </a:lnTo>
                <a:lnTo>
                  <a:pt x="12" y="39"/>
                </a:lnTo>
                <a:lnTo>
                  <a:pt x="15" y="40"/>
                </a:lnTo>
                <a:lnTo>
                  <a:pt x="19" y="40"/>
                </a:lnTo>
                <a:lnTo>
                  <a:pt x="24" y="40"/>
                </a:lnTo>
                <a:lnTo>
                  <a:pt x="28" y="39"/>
                </a:lnTo>
                <a:lnTo>
                  <a:pt x="31" y="37"/>
                </a:lnTo>
                <a:lnTo>
                  <a:pt x="34" y="34"/>
                </a:lnTo>
                <a:lnTo>
                  <a:pt x="37" y="31"/>
                </a:lnTo>
                <a:lnTo>
                  <a:pt x="38" y="28"/>
                </a:lnTo>
                <a:lnTo>
                  <a:pt x="40" y="24"/>
                </a:lnTo>
                <a:lnTo>
                  <a:pt x="40" y="20"/>
                </a:lnTo>
                <a:lnTo>
                  <a:pt x="40" y="16"/>
                </a:lnTo>
                <a:lnTo>
                  <a:pt x="38" y="13"/>
                </a:lnTo>
                <a:lnTo>
                  <a:pt x="37" y="9"/>
                </a:lnTo>
                <a:lnTo>
                  <a:pt x="34" y="6"/>
                </a:lnTo>
                <a:lnTo>
                  <a:pt x="31" y="3"/>
                </a:lnTo>
                <a:lnTo>
                  <a:pt x="28" y="1"/>
                </a:lnTo>
                <a:lnTo>
                  <a:pt x="24" y="0"/>
                </a:lnTo>
                <a:lnTo>
                  <a:pt x="19" y="0"/>
                </a:lnTo>
              </a:path>
            </a:pathLst>
          </a:custGeom>
          <a:noFill/>
          <a:ln w="12700">
            <a:solidFill>
              <a:srgbClr val="000000"/>
            </a:solidFill>
            <a:prstDash val="solid"/>
            <a:round/>
            <a:headEnd/>
            <a:tailEnd/>
          </a:ln>
        </p:spPr>
        <p:txBody>
          <a:bodyPr/>
          <a:lstStyle/>
          <a:p>
            <a:endParaRPr lang="en-US"/>
          </a:p>
        </p:txBody>
      </p:sp>
      <p:sp>
        <p:nvSpPr>
          <p:cNvPr id="1208376" name="Freeform 56"/>
          <p:cNvSpPr>
            <a:spLocks/>
          </p:cNvSpPr>
          <p:nvPr/>
        </p:nvSpPr>
        <p:spPr bwMode="auto">
          <a:xfrm>
            <a:off x="5776913" y="2393950"/>
            <a:ext cx="63500" cy="63500"/>
          </a:xfrm>
          <a:custGeom>
            <a:avLst/>
            <a:gdLst/>
            <a:ahLst/>
            <a:cxnLst>
              <a:cxn ang="0">
                <a:pos x="20" y="0"/>
              </a:cxn>
              <a:cxn ang="0">
                <a:pos x="16" y="0"/>
              </a:cxn>
              <a:cxn ang="0">
                <a:pos x="12" y="1"/>
              </a:cxn>
              <a:cxn ang="0">
                <a:pos x="9" y="3"/>
              </a:cxn>
              <a:cxn ang="0">
                <a:pos x="6" y="6"/>
              </a:cxn>
              <a:cxn ang="0">
                <a:pos x="3" y="9"/>
              </a:cxn>
              <a:cxn ang="0">
                <a:pos x="2" y="13"/>
              </a:cxn>
              <a:cxn ang="0">
                <a:pos x="0" y="16"/>
              </a:cxn>
              <a:cxn ang="0">
                <a:pos x="0" y="20"/>
              </a:cxn>
              <a:cxn ang="0">
                <a:pos x="0" y="24"/>
              </a:cxn>
              <a:cxn ang="0">
                <a:pos x="2" y="28"/>
              </a:cxn>
              <a:cxn ang="0">
                <a:pos x="3" y="31"/>
              </a:cxn>
              <a:cxn ang="0">
                <a:pos x="6" y="34"/>
              </a:cxn>
              <a:cxn ang="0">
                <a:pos x="9" y="37"/>
              </a:cxn>
              <a:cxn ang="0">
                <a:pos x="12" y="39"/>
              </a:cxn>
              <a:cxn ang="0">
                <a:pos x="16" y="40"/>
              </a:cxn>
              <a:cxn ang="0">
                <a:pos x="20" y="40"/>
              </a:cxn>
              <a:cxn ang="0">
                <a:pos x="24" y="40"/>
              </a:cxn>
              <a:cxn ang="0">
                <a:pos x="28" y="39"/>
              </a:cxn>
              <a:cxn ang="0">
                <a:pos x="31" y="37"/>
              </a:cxn>
              <a:cxn ang="0">
                <a:pos x="34" y="34"/>
              </a:cxn>
              <a:cxn ang="0">
                <a:pos x="36" y="31"/>
              </a:cxn>
              <a:cxn ang="0">
                <a:pos x="38" y="28"/>
              </a:cxn>
              <a:cxn ang="0">
                <a:pos x="39" y="24"/>
              </a:cxn>
              <a:cxn ang="0">
                <a:pos x="40" y="20"/>
              </a:cxn>
              <a:cxn ang="0">
                <a:pos x="39" y="16"/>
              </a:cxn>
              <a:cxn ang="0">
                <a:pos x="38" y="13"/>
              </a:cxn>
              <a:cxn ang="0">
                <a:pos x="36" y="9"/>
              </a:cxn>
              <a:cxn ang="0">
                <a:pos x="34" y="6"/>
              </a:cxn>
              <a:cxn ang="0">
                <a:pos x="31" y="3"/>
              </a:cxn>
              <a:cxn ang="0">
                <a:pos x="28" y="1"/>
              </a:cxn>
              <a:cxn ang="0">
                <a:pos x="24" y="0"/>
              </a:cxn>
              <a:cxn ang="0">
                <a:pos x="20" y="0"/>
              </a:cxn>
            </a:cxnLst>
            <a:rect l="0" t="0" r="r" b="b"/>
            <a:pathLst>
              <a:path w="40" h="40">
                <a:moveTo>
                  <a:pt x="20" y="0"/>
                </a:moveTo>
                <a:lnTo>
                  <a:pt x="16" y="0"/>
                </a:lnTo>
                <a:lnTo>
                  <a:pt x="12" y="1"/>
                </a:lnTo>
                <a:lnTo>
                  <a:pt x="9" y="3"/>
                </a:lnTo>
                <a:lnTo>
                  <a:pt x="6" y="6"/>
                </a:lnTo>
                <a:lnTo>
                  <a:pt x="3" y="9"/>
                </a:lnTo>
                <a:lnTo>
                  <a:pt x="2" y="13"/>
                </a:lnTo>
                <a:lnTo>
                  <a:pt x="0" y="16"/>
                </a:lnTo>
                <a:lnTo>
                  <a:pt x="0" y="20"/>
                </a:lnTo>
                <a:lnTo>
                  <a:pt x="0" y="24"/>
                </a:lnTo>
                <a:lnTo>
                  <a:pt x="2" y="28"/>
                </a:lnTo>
                <a:lnTo>
                  <a:pt x="3" y="31"/>
                </a:lnTo>
                <a:lnTo>
                  <a:pt x="6" y="34"/>
                </a:lnTo>
                <a:lnTo>
                  <a:pt x="9" y="37"/>
                </a:lnTo>
                <a:lnTo>
                  <a:pt x="12" y="39"/>
                </a:lnTo>
                <a:lnTo>
                  <a:pt x="16" y="40"/>
                </a:lnTo>
                <a:lnTo>
                  <a:pt x="20" y="40"/>
                </a:lnTo>
                <a:lnTo>
                  <a:pt x="24" y="40"/>
                </a:lnTo>
                <a:lnTo>
                  <a:pt x="28" y="39"/>
                </a:lnTo>
                <a:lnTo>
                  <a:pt x="31" y="37"/>
                </a:lnTo>
                <a:lnTo>
                  <a:pt x="34" y="34"/>
                </a:lnTo>
                <a:lnTo>
                  <a:pt x="36" y="31"/>
                </a:lnTo>
                <a:lnTo>
                  <a:pt x="38" y="28"/>
                </a:lnTo>
                <a:lnTo>
                  <a:pt x="39" y="24"/>
                </a:lnTo>
                <a:lnTo>
                  <a:pt x="40" y="20"/>
                </a:lnTo>
                <a:lnTo>
                  <a:pt x="39" y="16"/>
                </a:lnTo>
                <a:lnTo>
                  <a:pt x="38" y="13"/>
                </a:lnTo>
                <a:lnTo>
                  <a:pt x="36" y="9"/>
                </a:lnTo>
                <a:lnTo>
                  <a:pt x="34" y="6"/>
                </a:lnTo>
                <a:lnTo>
                  <a:pt x="31" y="3"/>
                </a:lnTo>
                <a:lnTo>
                  <a:pt x="28" y="1"/>
                </a:lnTo>
                <a:lnTo>
                  <a:pt x="24" y="0"/>
                </a:lnTo>
                <a:lnTo>
                  <a:pt x="20" y="0"/>
                </a:lnTo>
              </a:path>
            </a:pathLst>
          </a:custGeom>
          <a:noFill/>
          <a:ln w="12700">
            <a:solidFill>
              <a:srgbClr val="000000"/>
            </a:solidFill>
            <a:prstDash val="solid"/>
            <a:round/>
            <a:headEnd/>
            <a:tailEnd/>
          </a:ln>
        </p:spPr>
        <p:txBody>
          <a:bodyPr/>
          <a:lstStyle/>
          <a:p>
            <a:endParaRPr lang="en-US"/>
          </a:p>
        </p:txBody>
      </p:sp>
      <p:sp>
        <p:nvSpPr>
          <p:cNvPr id="1208377" name="Freeform 57"/>
          <p:cNvSpPr>
            <a:spLocks/>
          </p:cNvSpPr>
          <p:nvPr/>
        </p:nvSpPr>
        <p:spPr bwMode="auto">
          <a:xfrm>
            <a:off x="5921375" y="2393950"/>
            <a:ext cx="69850" cy="63500"/>
          </a:xfrm>
          <a:custGeom>
            <a:avLst/>
            <a:gdLst/>
            <a:ahLst/>
            <a:cxnLst>
              <a:cxn ang="0">
                <a:pos x="22" y="0"/>
              </a:cxn>
              <a:cxn ang="0">
                <a:pos x="18" y="0"/>
              </a:cxn>
              <a:cxn ang="0">
                <a:pos x="14" y="1"/>
              </a:cxn>
              <a:cxn ang="0">
                <a:pos x="9" y="3"/>
              </a:cxn>
              <a:cxn ang="0">
                <a:pos x="6" y="6"/>
              </a:cxn>
              <a:cxn ang="0">
                <a:pos x="3" y="9"/>
              </a:cxn>
              <a:cxn ang="0">
                <a:pos x="1" y="13"/>
              </a:cxn>
              <a:cxn ang="0">
                <a:pos x="0" y="16"/>
              </a:cxn>
              <a:cxn ang="0">
                <a:pos x="0" y="20"/>
              </a:cxn>
              <a:cxn ang="0">
                <a:pos x="0" y="24"/>
              </a:cxn>
              <a:cxn ang="0">
                <a:pos x="1" y="28"/>
              </a:cxn>
              <a:cxn ang="0">
                <a:pos x="3" y="31"/>
              </a:cxn>
              <a:cxn ang="0">
                <a:pos x="6" y="34"/>
              </a:cxn>
              <a:cxn ang="0">
                <a:pos x="9" y="37"/>
              </a:cxn>
              <a:cxn ang="0">
                <a:pos x="14" y="39"/>
              </a:cxn>
              <a:cxn ang="0">
                <a:pos x="18" y="40"/>
              </a:cxn>
              <a:cxn ang="0">
                <a:pos x="22" y="40"/>
              </a:cxn>
              <a:cxn ang="0">
                <a:pos x="26" y="40"/>
              </a:cxn>
              <a:cxn ang="0">
                <a:pos x="30" y="39"/>
              </a:cxn>
              <a:cxn ang="0">
                <a:pos x="34" y="37"/>
              </a:cxn>
              <a:cxn ang="0">
                <a:pos x="37" y="34"/>
              </a:cxn>
              <a:cxn ang="0">
                <a:pos x="41" y="31"/>
              </a:cxn>
              <a:cxn ang="0">
                <a:pos x="43" y="28"/>
              </a:cxn>
              <a:cxn ang="0">
                <a:pos x="44" y="24"/>
              </a:cxn>
              <a:cxn ang="0">
                <a:pos x="44" y="20"/>
              </a:cxn>
              <a:cxn ang="0">
                <a:pos x="44" y="16"/>
              </a:cxn>
              <a:cxn ang="0">
                <a:pos x="43" y="13"/>
              </a:cxn>
              <a:cxn ang="0">
                <a:pos x="41" y="9"/>
              </a:cxn>
              <a:cxn ang="0">
                <a:pos x="37" y="6"/>
              </a:cxn>
              <a:cxn ang="0">
                <a:pos x="34" y="3"/>
              </a:cxn>
              <a:cxn ang="0">
                <a:pos x="30" y="1"/>
              </a:cxn>
              <a:cxn ang="0">
                <a:pos x="26" y="0"/>
              </a:cxn>
              <a:cxn ang="0">
                <a:pos x="22" y="0"/>
              </a:cxn>
            </a:cxnLst>
            <a:rect l="0" t="0" r="r" b="b"/>
            <a:pathLst>
              <a:path w="44" h="40">
                <a:moveTo>
                  <a:pt x="22" y="0"/>
                </a:moveTo>
                <a:lnTo>
                  <a:pt x="18" y="0"/>
                </a:lnTo>
                <a:lnTo>
                  <a:pt x="14" y="1"/>
                </a:lnTo>
                <a:lnTo>
                  <a:pt x="9" y="3"/>
                </a:lnTo>
                <a:lnTo>
                  <a:pt x="6" y="6"/>
                </a:lnTo>
                <a:lnTo>
                  <a:pt x="3" y="9"/>
                </a:lnTo>
                <a:lnTo>
                  <a:pt x="1" y="13"/>
                </a:lnTo>
                <a:lnTo>
                  <a:pt x="0" y="16"/>
                </a:lnTo>
                <a:lnTo>
                  <a:pt x="0" y="20"/>
                </a:lnTo>
                <a:lnTo>
                  <a:pt x="0" y="24"/>
                </a:lnTo>
                <a:lnTo>
                  <a:pt x="1" y="28"/>
                </a:lnTo>
                <a:lnTo>
                  <a:pt x="3" y="31"/>
                </a:lnTo>
                <a:lnTo>
                  <a:pt x="6" y="34"/>
                </a:lnTo>
                <a:lnTo>
                  <a:pt x="9" y="37"/>
                </a:lnTo>
                <a:lnTo>
                  <a:pt x="14" y="39"/>
                </a:lnTo>
                <a:lnTo>
                  <a:pt x="18" y="40"/>
                </a:lnTo>
                <a:lnTo>
                  <a:pt x="22" y="40"/>
                </a:lnTo>
                <a:lnTo>
                  <a:pt x="26" y="40"/>
                </a:lnTo>
                <a:lnTo>
                  <a:pt x="30" y="39"/>
                </a:lnTo>
                <a:lnTo>
                  <a:pt x="34" y="37"/>
                </a:lnTo>
                <a:lnTo>
                  <a:pt x="37" y="34"/>
                </a:lnTo>
                <a:lnTo>
                  <a:pt x="41" y="31"/>
                </a:lnTo>
                <a:lnTo>
                  <a:pt x="43" y="28"/>
                </a:lnTo>
                <a:lnTo>
                  <a:pt x="44" y="24"/>
                </a:lnTo>
                <a:lnTo>
                  <a:pt x="44" y="20"/>
                </a:lnTo>
                <a:lnTo>
                  <a:pt x="44" y="16"/>
                </a:lnTo>
                <a:lnTo>
                  <a:pt x="43" y="13"/>
                </a:lnTo>
                <a:lnTo>
                  <a:pt x="41" y="9"/>
                </a:lnTo>
                <a:lnTo>
                  <a:pt x="37" y="6"/>
                </a:lnTo>
                <a:lnTo>
                  <a:pt x="34" y="3"/>
                </a:lnTo>
                <a:lnTo>
                  <a:pt x="30" y="1"/>
                </a:lnTo>
                <a:lnTo>
                  <a:pt x="26" y="0"/>
                </a:lnTo>
                <a:lnTo>
                  <a:pt x="22" y="0"/>
                </a:lnTo>
              </a:path>
            </a:pathLst>
          </a:custGeom>
          <a:noFill/>
          <a:ln w="12700">
            <a:solidFill>
              <a:srgbClr val="000000"/>
            </a:solidFill>
            <a:prstDash val="solid"/>
            <a:round/>
            <a:headEnd/>
            <a:tailEnd/>
          </a:ln>
        </p:spPr>
        <p:txBody>
          <a:bodyPr/>
          <a:lstStyle/>
          <a:p>
            <a:endParaRPr lang="en-US"/>
          </a:p>
        </p:txBody>
      </p:sp>
      <p:sp>
        <p:nvSpPr>
          <p:cNvPr id="1208378" name="Rectangle 58"/>
          <p:cNvSpPr>
            <a:spLocks noChangeArrowheads="1"/>
          </p:cNvSpPr>
          <p:nvPr/>
        </p:nvSpPr>
        <p:spPr bwMode="auto">
          <a:xfrm>
            <a:off x="5638800" y="1738313"/>
            <a:ext cx="225425" cy="334962"/>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X</a:t>
            </a:r>
            <a:endParaRPr lang="en-US" sz="2400" b="0" baseline="-25000">
              <a:ea typeface="ＭＳ Ｐゴシック" pitchFamily="34" charset="-128"/>
            </a:endParaRPr>
          </a:p>
        </p:txBody>
      </p:sp>
      <p:sp>
        <p:nvSpPr>
          <p:cNvPr id="1208379" name="Rectangle 59"/>
          <p:cNvSpPr>
            <a:spLocks noChangeArrowheads="1"/>
          </p:cNvSpPr>
          <p:nvPr/>
        </p:nvSpPr>
        <p:spPr bwMode="auto">
          <a:xfrm>
            <a:off x="3348038" y="2486025"/>
            <a:ext cx="512762" cy="228600"/>
          </a:xfrm>
          <a:prstGeom prst="rect">
            <a:avLst/>
          </a:prstGeom>
          <a:noFill/>
          <a:ln w="9525">
            <a:noFill/>
            <a:miter lim="800000"/>
            <a:headEnd/>
            <a:tailEnd/>
          </a:ln>
        </p:spPr>
        <p:txBody>
          <a:bodyPr wrap="none" lIns="0" tIns="0" rIns="0" bIns="0">
            <a:spAutoFit/>
          </a:bodyPr>
          <a:lstStyle/>
          <a:p>
            <a:pPr algn="l" eaLnBrk="0" hangingPunct="0">
              <a:buClrTx/>
            </a:pPr>
            <a:r>
              <a:rPr lang="en-US" sz="1500">
                <a:solidFill>
                  <a:srgbClr val="000000"/>
                </a:solidFill>
                <a:latin typeface="Georgia" pitchFamily="18" charset="0"/>
                <a:ea typeface="ＭＳ Ｐゴシック" pitchFamily="34" charset="-128"/>
              </a:rPr>
              <a:t>Light</a:t>
            </a:r>
            <a:endParaRPr lang="en-US" sz="2400" b="0" baseline="-25000">
              <a:ea typeface="ＭＳ Ｐゴシック" pitchFamily="34" charset="-128"/>
            </a:endParaRPr>
          </a:p>
        </p:txBody>
      </p:sp>
      <p:sp>
        <p:nvSpPr>
          <p:cNvPr id="1208380" name="Rectangle 60"/>
          <p:cNvSpPr>
            <a:spLocks noChangeArrowheads="1"/>
          </p:cNvSpPr>
          <p:nvPr/>
        </p:nvSpPr>
        <p:spPr bwMode="auto">
          <a:xfrm>
            <a:off x="5429250" y="2520950"/>
            <a:ext cx="733425" cy="228600"/>
          </a:xfrm>
          <a:prstGeom prst="rect">
            <a:avLst/>
          </a:prstGeom>
          <a:noFill/>
          <a:ln w="9525">
            <a:noFill/>
            <a:miter lim="800000"/>
            <a:headEnd/>
            <a:tailEnd/>
          </a:ln>
        </p:spPr>
        <p:txBody>
          <a:bodyPr wrap="none" lIns="0" tIns="0" rIns="0" bIns="0">
            <a:spAutoFit/>
          </a:bodyPr>
          <a:lstStyle/>
          <a:p>
            <a:pPr algn="l" eaLnBrk="0" hangingPunct="0">
              <a:buClrTx/>
            </a:pPr>
            <a:r>
              <a:rPr lang="en-US" sz="1500">
                <a:solidFill>
                  <a:srgbClr val="000000"/>
                </a:solidFill>
                <a:latin typeface="Georgia" pitchFamily="18" charset="0"/>
                <a:ea typeface="ＭＳ Ｐゴシック" pitchFamily="34" charset="-128"/>
              </a:rPr>
              <a:t>Stryker</a:t>
            </a:r>
            <a:endParaRPr lang="en-US" sz="2400" b="0" baseline="-25000">
              <a:ea typeface="ＭＳ Ｐゴシック" pitchFamily="34" charset="-128"/>
            </a:endParaRPr>
          </a:p>
        </p:txBody>
      </p:sp>
      <p:sp>
        <p:nvSpPr>
          <p:cNvPr id="1208381" name="Rectangle 61"/>
          <p:cNvSpPr>
            <a:spLocks noChangeArrowheads="1"/>
          </p:cNvSpPr>
          <p:nvPr/>
        </p:nvSpPr>
        <p:spPr bwMode="auto">
          <a:xfrm>
            <a:off x="4443413" y="3113088"/>
            <a:ext cx="388937" cy="228600"/>
          </a:xfrm>
          <a:prstGeom prst="rect">
            <a:avLst/>
          </a:prstGeom>
          <a:noFill/>
          <a:ln w="9525">
            <a:noFill/>
            <a:miter lim="800000"/>
            <a:headEnd/>
            <a:tailEnd/>
          </a:ln>
        </p:spPr>
        <p:txBody>
          <a:bodyPr wrap="none" lIns="0" tIns="0" rIns="0" bIns="0">
            <a:spAutoFit/>
          </a:bodyPr>
          <a:lstStyle/>
          <a:p>
            <a:pPr algn="l" eaLnBrk="0" hangingPunct="0">
              <a:buClrTx/>
            </a:pPr>
            <a:r>
              <a:rPr lang="en-US" sz="1500">
                <a:solidFill>
                  <a:srgbClr val="000000"/>
                </a:solidFill>
                <a:latin typeface="Georgia" pitchFamily="18" charset="0"/>
                <a:ea typeface="ＭＳ Ｐゴシック" pitchFamily="34" charset="-128"/>
              </a:rPr>
              <a:t>FCS</a:t>
            </a:r>
            <a:endParaRPr lang="en-US" sz="2400" b="0" baseline="-25000">
              <a:ea typeface="ＭＳ Ｐゴシック" pitchFamily="34" charset="-128"/>
            </a:endParaRPr>
          </a:p>
        </p:txBody>
      </p:sp>
      <p:sp>
        <p:nvSpPr>
          <p:cNvPr id="1208382" name="Rectangle 62"/>
          <p:cNvSpPr>
            <a:spLocks noChangeArrowheads="1"/>
          </p:cNvSpPr>
          <p:nvPr/>
        </p:nvSpPr>
        <p:spPr bwMode="auto">
          <a:xfrm>
            <a:off x="4579938" y="2432050"/>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X</a:t>
            </a:r>
            <a:endParaRPr lang="en-US" sz="2400" b="0" baseline="-25000">
              <a:ea typeface="ＭＳ Ｐゴシック" pitchFamily="34" charset="-128"/>
            </a:endParaRPr>
          </a:p>
        </p:txBody>
      </p:sp>
      <p:sp>
        <p:nvSpPr>
          <p:cNvPr id="1208383" name="Rectangle 63"/>
          <p:cNvSpPr>
            <a:spLocks noChangeArrowheads="1"/>
          </p:cNvSpPr>
          <p:nvPr/>
        </p:nvSpPr>
        <p:spPr bwMode="auto">
          <a:xfrm>
            <a:off x="4194175" y="2728913"/>
            <a:ext cx="836613" cy="320675"/>
          </a:xfrm>
          <a:prstGeom prst="rect">
            <a:avLst/>
          </a:prstGeom>
          <a:noFill/>
          <a:ln w="9525">
            <a:solidFill>
              <a:srgbClr val="000000"/>
            </a:solidFill>
            <a:miter lim="800000"/>
            <a:headEnd/>
            <a:tailEnd/>
          </a:ln>
        </p:spPr>
        <p:txBody>
          <a:bodyPr/>
          <a:lstStyle/>
          <a:p>
            <a:endParaRPr lang="en-US"/>
          </a:p>
        </p:txBody>
      </p:sp>
      <p:sp>
        <p:nvSpPr>
          <p:cNvPr id="1208384" name="Line 64"/>
          <p:cNvSpPr>
            <a:spLocks noChangeShapeType="1"/>
          </p:cNvSpPr>
          <p:nvPr/>
        </p:nvSpPr>
        <p:spPr bwMode="auto">
          <a:xfrm flipV="1">
            <a:off x="4194175" y="2743200"/>
            <a:ext cx="836613" cy="322263"/>
          </a:xfrm>
          <a:prstGeom prst="line">
            <a:avLst/>
          </a:prstGeom>
          <a:noFill/>
          <a:ln w="9525">
            <a:solidFill>
              <a:srgbClr val="000000"/>
            </a:solidFill>
            <a:round/>
            <a:headEnd/>
            <a:tailEnd/>
          </a:ln>
        </p:spPr>
        <p:txBody>
          <a:bodyPr/>
          <a:lstStyle/>
          <a:p>
            <a:endParaRPr lang="en-US"/>
          </a:p>
        </p:txBody>
      </p:sp>
      <p:sp>
        <p:nvSpPr>
          <p:cNvPr id="1208385" name="Line 65"/>
          <p:cNvSpPr>
            <a:spLocks noChangeShapeType="1"/>
          </p:cNvSpPr>
          <p:nvPr/>
        </p:nvSpPr>
        <p:spPr bwMode="auto">
          <a:xfrm>
            <a:off x="4194175" y="2743200"/>
            <a:ext cx="836613" cy="322263"/>
          </a:xfrm>
          <a:prstGeom prst="line">
            <a:avLst/>
          </a:prstGeom>
          <a:noFill/>
          <a:ln w="9525">
            <a:solidFill>
              <a:srgbClr val="000000"/>
            </a:solidFill>
            <a:round/>
            <a:headEnd/>
            <a:tailEnd/>
          </a:ln>
        </p:spPr>
        <p:txBody>
          <a:bodyPr/>
          <a:lstStyle/>
          <a:p>
            <a:endParaRPr lang="en-US"/>
          </a:p>
        </p:txBody>
      </p:sp>
      <p:pic>
        <p:nvPicPr>
          <p:cNvPr id="1208386" name="Picture 66"/>
          <p:cNvPicPr>
            <a:picLocks noChangeAspect="1" noChangeArrowheads="1"/>
          </p:cNvPicPr>
          <p:nvPr/>
        </p:nvPicPr>
        <p:blipFill>
          <a:blip r:embed="rId3" cstate="print"/>
          <a:srcRect/>
          <a:stretch>
            <a:fillRect/>
          </a:stretch>
        </p:blipFill>
        <p:spPr bwMode="auto">
          <a:xfrm>
            <a:off x="4200525" y="2713038"/>
            <a:ext cx="919163" cy="377825"/>
          </a:xfrm>
          <a:prstGeom prst="rect">
            <a:avLst/>
          </a:prstGeom>
          <a:noFill/>
          <a:ln w="9525">
            <a:noFill/>
            <a:miter lim="800000"/>
            <a:headEnd/>
            <a:tailEnd/>
          </a:ln>
        </p:spPr>
      </p:pic>
      <p:sp>
        <p:nvSpPr>
          <p:cNvPr id="1208387" name="Rectangle 67"/>
          <p:cNvSpPr>
            <a:spLocks noChangeArrowheads="1"/>
          </p:cNvSpPr>
          <p:nvPr/>
        </p:nvSpPr>
        <p:spPr bwMode="auto">
          <a:xfrm>
            <a:off x="4202113" y="2714625"/>
            <a:ext cx="917575" cy="376238"/>
          </a:xfrm>
          <a:prstGeom prst="rect">
            <a:avLst/>
          </a:prstGeom>
          <a:noFill/>
          <a:ln w="20638">
            <a:solidFill>
              <a:srgbClr val="000000"/>
            </a:solidFill>
            <a:miter lim="800000"/>
            <a:headEnd/>
            <a:tailEnd/>
          </a:ln>
        </p:spPr>
        <p:txBody>
          <a:bodyPr/>
          <a:lstStyle/>
          <a:p>
            <a:endParaRPr lang="en-US"/>
          </a:p>
        </p:txBody>
      </p:sp>
      <p:sp>
        <p:nvSpPr>
          <p:cNvPr id="1208388" name="Rectangle 68"/>
          <p:cNvSpPr>
            <a:spLocks noChangeArrowheads="1"/>
          </p:cNvSpPr>
          <p:nvPr/>
        </p:nvSpPr>
        <p:spPr bwMode="auto">
          <a:xfrm>
            <a:off x="4443413" y="2754313"/>
            <a:ext cx="444500" cy="334962"/>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UA</a:t>
            </a:r>
            <a:endParaRPr lang="en-US" sz="2400" b="0" baseline="-25000">
              <a:ea typeface="ＭＳ Ｐゴシック" pitchFamily="34" charset="-128"/>
            </a:endParaRPr>
          </a:p>
        </p:txBody>
      </p:sp>
      <p:sp>
        <p:nvSpPr>
          <p:cNvPr id="1208389" name="Freeform 69"/>
          <p:cNvSpPr>
            <a:spLocks/>
          </p:cNvSpPr>
          <p:nvPr/>
        </p:nvSpPr>
        <p:spPr bwMode="auto">
          <a:xfrm>
            <a:off x="4240213" y="2800350"/>
            <a:ext cx="841375" cy="206375"/>
          </a:xfrm>
          <a:custGeom>
            <a:avLst/>
            <a:gdLst/>
            <a:ahLst/>
            <a:cxnLst>
              <a:cxn ang="0">
                <a:pos x="133" y="0"/>
              </a:cxn>
              <a:cxn ang="0">
                <a:pos x="0" y="64"/>
              </a:cxn>
              <a:cxn ang="0">
                <a:pos x="133" y="130"/>
              </a:cxn>
              <a:cxn ang="0">
                <a:pos x="397" y="130"/>
              </a:cxn>
              <a:cxn ang="0">
                <a:pos x="530" y="64"/>
              </a:cxn>
              <a:cxn ang="0">
                <a:pos x="397" y="0"/>
              </a:cxn>
              <a:cxn ang="0">
                <a:pos x="133" y="0"/>
              </a:cxn>
            </a:cxnLst>
            <a:rect l="0" t="0" r="r" b="b"/>
            <a:pathLst>
              <a:path w="530" h="130">
                <a:moveTo>
                  <a:pt x="133" y="0"/>
                </a:moveTo>
                <a:lnTo>
                  <a:pt x="0" y="64"/>
                </a:lnTo>
                <a:lnTo>
                  <a:pt x="133" y="130"/>
                </a:lnTo>
                <a:lnTo>
                  <a:pt x="397" y="130"/>
                </a:lnTo>
                <a:lnTo>
                  <a:pt x="530" y="64"/>
                </a:lnTo>
                <a:lnTo>
                  <a:pt x="397" y="0"/>
                </a:lnTo>
                <a:lnTo>
                  <a:pt x="133" y="0"/>
                </a:lnTo>
                <a:close/>
              </a:path>
            </a:pathLst>
          </a:custGeom>
          <a:noFill/>
          <a:ln w="20638">
            <a:solidFill>
              <a:srgbClr val="000000"/>
            </a:solidFill>
            <a:prstDash val="solid"/>
            <a:round/>
            <a:headEnd/>
            <a:tailEnd/>
          </a:ln>
        </p:spPr>
        <p:txBody>
          <a:bodyPr/>
          <a:lstStyle/>
          <a:p>
            <a:endParaRPr lang="en-US"/>
          </a:p>
        </p:txBody>
      </p:sp>
      <p:sp>
        <p:nvSpPr>
          <p:cNvPr id="1208403" name="Rectangle 83"/>
          <p:cNvSpPr>
            <a:spLocks noChangeArrowheads="1"/>
          </p:cNvSpPr>
          <p:nvPr/>
        </p:nvSpPr>
        <p:spPr bwMode="auto">
          <a:xfrm>
            <a:off x="4392613" y="2151063"/>
            <a:ext cx="611187" cy="228600"/>
          </a:xfrm>
          <a:prstGeom prst="rect">
            <a:avLst/>
          </a:prstGeom>
          <a:noFill/>
          <a:ln w="9525">
            <a:noFill/>
            <a:miter lim="800000"/>
            <a:headEnd/>
            <a:tailEnd/>
          </a:ln>
        </p:spPr>
        <p:txBody>
          <a:bodyPr wrap="none" lIns="0" tIns="0" rIns="0" bIns="0">
            <a:spAutoFit/>
          </a:bodyPr>
          <a:lstStyle/>
          <a:p>
            <a:pPr algn="l" eaLnBrk="0" hangingPunct="0">
              <a:buClrTx/>
            </a:pPr>
            <a:r>
              <a:rPr lang="en-US" sz="1500">
                <a:solidFill>
                  <a:srgbClr val="000000"/>
                </a:solidFill>
                <a:latin typeface="Georgia" pitchFamily="18" charset="0"/>
                <a:ea typeface="ＭＳ Ｐゴシック" pitchFamily="34" charset="-128"/>
              </a:rPr>
              <a:t>Heavy</a:t>
            </a:r>
            <a:endParaRPr lang="en-US" sz="2400" b="0" baseline="-25000">
              <a:ea typeface="ＭＳ Ｐゴシック" pitchFamily="34" charset="-128"/>
            </a:endParaRPr>
          </a:p>
        </p:txBody>
      </p:sp>
      <p:sp>
        <p:nvSpPr>
          <p:cNvPr id="1208404" name="Rectangle 84"/>
          <p:cNvSpPr>
            <a:spLocks noChangeArrowheads="1"/>
          </p:cNvSpPr>
          <p:nvPr/>
        </p:nvSpPr>
        <p:spPr bwMode="auto">
          <a:xfrm>
            <a:off x="3125788" y="2028825"/>
            <a:ext cx="904875" cy="411163"/>
          </a:xfrm>
          <a:prstGeom prst="rect">
            <a:avLst/>
          </a:prstGeom>
          <a:solidFill>
            <a:srgbClr val="FFFFFF"/>
          </a:solidFill>
          <a:ln w="9525">
            <a:noFill/>
            <a:miter lim="800000"/>
            <a:headEnd/>
            <a:tailEnd/>
          </a:ln>
        </p:spPr>
        <p:txBody>
          <a:bodyPr/>
          <a:lstStyle/>
          <a:p>
            <a:endParaRPr lang="en-US"/>
          </a:p>
        </p:txBody>
      </p:sp>
      <p:sp>
        <p:nvSpPr>
          <p:cNvPr id="1208405" name="Rectangle 85"/>
          <p:cNvSpPr>
            <a:spLocks noChangeArrowheads="1"/>
          </p:cNvSpPr>
          <p:nvPr/>
        </p:nvSpPr>
        <p:spPr bwMode="auto">
          <a:xfrm>
            <a:off x="3125788" y="2028825"/>
            <a:ext cx="904875" cy="411163"/>
          </a:xfrm>
          <a:prstGeom prst="rect">
            <a:avLst/>
          </a:prstGeom>
          <a:noFill/>
          <a:ln w="9525">
            <a:solidFill>
              <a:srgbClr val="000000"/>
            </a:solidFill>
            <a:miter lim="800000"/>
            <a:headEnd/>
            <a:tailEnd/>
          </a:ln>
        </p:spPr>
        <p:txBody>
          <a:bodyPr/>
          <a:lstStyle/>
          <a:p>
            <a:endParaRPr lang="en-US"/>
          </a:p>
        </p:txBody>
      </p:sp>
      <p:sp>
        <p:nvSpPr>
          <p:cNvPr id="1208406" name="Line 86"/>
          <p:cNvSpPr>
            <a:spLocks noChangeShapeType="1"/>
          </p:cNvSpPr>
          <p:nvPr/>
        </p:nvSpPr>
        <p:spPr bwMode="auto">
          <a:xfrm flipV="1">
            <a:off x="3125788" y="2028825"/>
            <a:ext cx="904875" cy="411163"/>
          </a:xfrm>
          <a:prstGeom prst="line">
            <a:avLst/>
          </a:prstGeom>
          <a:noFill/>
          <a:ln w="9525">
            <a:solidFill>
              <a:srgbClr val="000000"/>
            </a:solidFill>
            <a:round/>
            <a:headEnd/>
            <a:tailEnd/>
          </a:ln>
        </p:spPr>
        <p:txBody>
          <a:bodyPr/>
          <a:lstStyle/>
          <a:p>
            <a:endParaRPr lang="en-US"/>
          </a:p>
        </p:txBody>
      </p:sp>
      <p:sp>
        <p:nvSpPr>
          <p:cNvPr id="1208407" name="Line 87"/>
          <p:cNvSpPr>
            <a:spLocks noChangeShapeType="1"/>
          </p:cNvSpPr>
          <p:nvPr/>
        </p:nvSpPr>
        <p:spPr bwMode="auto">
          <a:xfrm>
            <a:off x="3125788" y="2028825"/>
            <a:ext cx="904875" cy="411163"/>
          </a:xfrm>
          <a:prstGeom prst="line">
            <a:avLst/>
          </a:prstGeom>
          <a:noFill/>
          <a:ln w="9525">
            <a:solidFill>
              <a:srgbClr val="000000"/>
            </a:solidFill>
            <a:round/>
            <a:headEnd/>
            <a:tailEnd/>
          </a:ln>
        </p:spPr>
        <p:txBody>
          <a:bodyPr/>
          <a:lstStyle/>
          <a:p>
            <a:endParaRPr lang="en-US"/>
          </a:p>
        </p:txBody>
      </p:sp>
      <p:sp>
        <p:nvSpPr>
          <p:cNvPr id="1208408" name="Rectangle 88"/>
          <p:cNvSpPr>
            <a:spLocks noChangeArrowheads="1"/>
          </p:cNvSpPr>
          <p:nvPr/>
        </p:nvSpPr>
        <p:spPr bwMode="auto">
          <a:xfrm>
            <a:off x="3125788" y="2028825"/>
            <a:ext cx="904875" cy="411163"/>
          </a:xfrm>
          <a:prstGeom prst="rect">
            <a:avLst/>
          </a:prstGeom>
          <a:solidFill>
            <a:srgbClr val="FFFFFF"/>
          </a:solidFill>
          <a:ln w="9525">
            <a:noFill/>
            <a:miter lim="800000"/>
            <a:headEnd/>
            <a:tailEnd/>
          </a:ln>
        </p:spPr>
        <p:txBody>
          <a:bodyPr/>
          <a:lstStyle/>
          <a:p>
            <a:endParaRPr lang="en-US"/>
          </a:p>
        </p:txBody>
      </p:sp>
      <p:sp>
        <p:nvSpPr>
          <p:cNvPr id="1208409" name="Rectangle 89"/>
          <p:cNvSpPr>
            <a:spLocks noChangeArrowheads="1"/>
          </p:cNvSpPr>
          <p:nvPr/>
        </p:nvSpPr>
        <p:spPr bwMode="auto">
          <a:xfrm>
            <a:off x="3125788" y="2028825"/>
            <a:ext cx="904875" cy="411163"/>
          </a:xfrm>
          <a:prstGeom prst="rect">
            <a:avLst/>
          </a:prstGeom>
          <a:noFill/>
          <a:ln w="9525">
            <a:solidFill>
              <a:srgbClr val="000000"/>
            </a:solidFill>
            <a:miter lim="800000"/>
            <a:headEnd/>
            <a:tailEnd/>
          </a:ln>
        </p:spPr>
        <p:txBody>
          <a:bodyPr/>
          <a:lstStyle/>
          <a:p>
            <a:endParaRPr lang="en-US"/>
          </a:p>
        </p:txBody>
      </p:sp>
      <p:sp>
        <p:nvSpPr>
          <p:cNvPr id="1208410" name="Line 90"/>
          <p:cNvSpPr>
            <a:spLocks noChangeShapeType="1"/>
          </p:cNvSpPr>
          <p:nvPr/>
        </p:nvSpPr>
        <p:spPr bwMode="auto">
          <a:xfrm flipV="1">
            <a:off x="3125788" y="2028825"/>
            <a:ext cx="904875" cy="411163"/>
          </a:xfrm>
          <a:prstGeom prst="line">
            <a:avLst/>
          </a:prstGeom>
          <a:noFill/>
          <a:ln w="9525">
            <a:solidFill>
              <a:srgbClr val="000000"/>
            </a:solidFill>
            <a:round/>
            <a:headEnd/>
            <a:tailEnd/>
          </a:ln>
        </p:spPr>
        <p:txBody>
          <a:bodyPr/>
          <a:lstStyle/>
          <a:p>
            <a:endParaRPr lang="en-US"/>
          </a:p>
        </p:txBody>
      </p:sp>
      <p:sp>
        <p:nvSpPr>
          <p:cNvPr id="1208411" name="Line 91"/>
          <p:cNvSpPr>
            <a:spLocks noChangeShapeType="1"/>
          </p:cNvSpPr>
          <p:nvPr/>
        </p:nvSpPr>
        <p:spPr bwMode="auto">
          <a:xfrm>
            <a:off x="3125788" y="2028825"/>
            <a:ext cx="904875" cy="411163"/>
          </a:xfrm>
          <a:prstGeom prst="line">
            <a:avLst/>
          </a:prstGeom>
          <a:noFill/>
          <a:ln w="9525">
            <a:solidFill>
              <a:srgbClr val="000000"/>
            </a:solidFill>
            <a:round/>
            <a:headEnd/>
            <a:tailEnd/>
          </a:ln>
        </p:spPr>
        <p:txBody>
          <a:bodyPr/>
          <a:lstStyle/>
          <a:p>
            <a:endParaRPr lang="en-US"/>
          </a:p>
        </p:txBody>
      </p:sp>
      <p:sp>
        <p:nvSpPr>
          <p:cNvPr id="1208412" name="Rectangle 92"/>
          <p:cNvSpPr>
            <a:spLocks noChangeArrowheads="1"/>
          </p:cNvSpPr>
          <p:nvPr/>
        </p:nvSpPr>
        <p:spPr bwMode="auto">
          <a:xfrm>
            <a:off x="3470275" y="1701800"/>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X</a:t>
            </a:r>
            <a:endParaRPr lang="en-US" sz="2400" b="0" baseline="-25000">
              <a:ea typeface="ＭＳ Ｐゴシック" pitchFamily="34" charset="-128"/>
            </a:endParaRPr>
          </a:p>
        </p:txBody>
      </p:sp>
      <p:sp>
        <p:nvSpPr>
          <p:cNvPr id="1208413" name="Rectangle 93"/>
          <p:cNvSpPr>
            <a:spLocks noChangeArrowheads="1"/>
          </p:cNvSpPr>
          <p:nvPr/>
        </p:nvSpPr>
        <p:spPr bwMode="auto">
          <a:xfrm>
            <a:off x="5376863" y="2036763"/>
            <a:ext cx="873125" cy="447675"/>
          </a:xfrm>
          <a:prstGeom prst="rect">
            <a:avLst/>
          </a:prstGeom>
          <a:solidFill>
            <a:srgbClr val="FFFFFF"/>
          </a:solidFill>
          <a:ln w="9525">
            <a:noFill/>
            <a:miter lim="800000"/>
            <a:headEnd/>
            <a:tailEnd/>
          </a:ln>
        </p:spPr>
        <p:txBody>
          <a:bodyPr/>
          <a:lstStyle/>
          <a:p>
            <a:endParaRPr lang="en-US"/>
          </a:p>
        </p:txBody>
      </p:sp>
      <p:sp>
        <p:nvSpPr>
          <p:cNvPr id="1208414" name="Rectangle 94"/>
          <p:cNvSpPr>
            <a:spLocks noChangeArrowheads="1"/>
          </p:cNvSpPr>
          <p:nvPr/>
        </p:nvSpPr>
        <p:spPr bwMode="auto">
          <a:xfrm>
            <a:off x="5376863" y="2036763"/>
            <a:ext cx="873125" cy="447675"/>
          </a:xfrm>
          <a:prstGeom prst="rect">
            <a:avLst/>
          </a:prstGeom>
          <a:noFill/>
          <a:ln w="12700">
            <a:solidFill>
              <a:srgbClr val="000000"/>
            </a:solidFill>
            <a:miter lim="800000"/>
            <a:headEnd/>
            <a:tailEnd/>
          </a:ln>
        </p:spPr>
        <p:txBody>
          <a:bodyPr/>
          <a:lstStyle/>
          <a:p>
            <a:endParaRPr lang="en-US"/>
          </a:p>
        </p:txBody>
      </p:sp>
      <p:sp>
        <p:nvSpPr>
          <p:cNvPr id="1208415" name="Line 95"/>
          <p:cNvSpPr>
            <a:spLocks noChangeShapeType="1"/>
          </p:cNvSpPr>
          <p:nvPr/>
        </p:nvSpPr>
        <p:spPr bwMode="auto">
          <a:xfrm flipH="1">
            <a:off x="5367338" y="2033588"/>
            <a:ext cx="882650" cy="452437"/>
          </a:xfrm>
          <a:prstGeom prst="line">
            <a:avLst/>
          </a:prstGeom>
          <a:noFill/>
          <a:ln w="12700">
            <a:solidFill>
              <a:srgbClr val="000000"/>
            </a:solidFill>
            <a:round/>
            <a:headEnd/>
            <a:tailEnd/>
          </a:ln>
        </p:spPr>
        <p:txBody>
          <a:bodyPr/>
          <a:lstStyle/>
          <a:p>
            <a:endParaRPr lang="en-US"/>
          </a:p>
        </p:txBody>
      </p:sp>
      <p:sp>
        <p:nvSpPr>
          <p:cNvPr id="1208416" name="Line 96"/>
          <p:cNvSpPr>
            <a:spLocks noChangeShapeType="1"/>
          </p:cNvSpPr>
          <p:nvPr/>
        </p:nvSpPr>
        <p:spPr bwMode="auto">
          <a:xfrm>
            <a:off x="5367338" y="2033588"/>
            <a:ext cx="882650" cy="452437"/>
          </a:xfrm>
          <a:prstGeom prst="line">
            <a:avLst/>
          </a:prstGeom>
          <a:noFill/>
          <a:ln w="12700">
            <a:solidFill>
              <a:srgbClr val="000000"/>
            </a:solidFill>
            <a:round/>
            <a:headEnd/>
            <a:tailEnd/>
          </a:ln>
        </p:spPr>
        <p:txBody>
          <a:bodyPr/>
          <a:lstStyle/>
          <a:p>
            <a:endParaRPr lang="en-US"/>
          </a:p>
        </p:txBody>
      </p:sp>
      <p:sp>
        <p:nvSpPr>
          <p:cNvPr id="1208417" name="Freeform 97"/>
          <p:cNvSpPr>
            <a:spLocks/>
          </p:cNvSpPr>
          <p:nvPr/>
        </p:nvSpPr>
        <p:spPr bwMode="auto">
          <a:xfrm>
            <a:off x="5484813" y="2112963"/>
            <a:ext cx="650875" cy="263525"/>
          </a:xfrm>
          <a:custGeom>
            <a:avLst/>
            <a:gdLst/>
            <a:ahLst/>
            <a:cxnLst>
              <a:cxn ang="0">
                <a:pos x="184" y="0"/>
              </a:cxn>
              <a:cxn ang="0">
                <a:pos x="144" y="4"/>
              </a:cxn>
              <a:cxn ang="0">
                <a:pos x="107" y="10"/>
              </a:cxn>
              <a:cxn ang="0">
                <a:pos x="90" y="15"/>
              </a:cxn>
              <a:cxn ang="0">
                <a:pos x="74" y="19"/>
              </a:cxn>
              <a:cxn ang="0">
                <a:pos x="60" y="25"/>
              </a:cxn>
              <a:cxn ang="0">
                <a:pos x="46" y="30"/>
              </a:cxn>
              <a:cxn ang="0">
                <a:pos x="35" y="36"/>
              </a:cxn>
              <a:cxn ang="0">
                <a:pos x="24" y="44"/>
              </a:cxn>
              <a:cxn ang="0">
                <a:pos x="15" y="51"/>
              </a:cxn>
              <a:cxn ang="0">
                <a:pos x="9" y="58"/>
              </a:cxn>
              <a:cxn ang="0">
                <a:pos x="4" y="66"/>
              </a:cxn>
              <a:cxn ang="0">
                <a:pos x="1" y="75"/>
              </a:cxn>
              <a:cxn ang="0">
                <a:pos x="0" y="83"/>
              </a:cxn>
              <a:cxn ang="0">
                <a:pos x="1" y="91"/>
              </a:cxn>
              <a:cxn ang="0">
                <a:pos x="4" y="100"/>
              </a:cxn>
              <a:cxn ang="0">
                <a:pos x="9" y="108"/>
              </a:cxn>
              <a:cxn ang="0">
                <a:pos x="15" y="115"/>
              </a:cxn>
              <a:cxn ang="0">
                <a:pos x="24" y="122"/>
              </a:cxn>
              <a:cxn ang="0">
                <a:pos x="35" y="130"/>
              </a:cxn>
              <a:cxn ang="0">
                <a:pos x="46" y="136"/>
              </a:cxn>
              <a:cxn ang="0">
                <a:pos x="60" y="142"/>
              </a:cxn>
              <a:cxn ang="0">
                <a:pos x="74" y="147"/>
              </a:cxn>
              <a:cxn ang="0">
                <a:pos x="90" y="152"/>
              </a:cxn>
              <a:cxn ang="0">
                <a:pos x="107" y="157"/>
              </a:cxn>
              <a:cxn ang="0">
                <a:pos x="144" y="163"/>
              </a:cxn>
              <a:cxn ang="0">
                <a:pos x="184" y="166"/>
              </a:cxn>
              <a:cxn ang="0">
                <a:pos x="225" y="166"/>
              </a:cxn>
              <a:cxn ang="0">
                <a:pos x="266" y="163"/>
              </a:cxn>
              <a:cxn ang="0">
                <a:pos x="302" y="157"/>
              </a:cxn>
              <a:cxn ang="0">
                <a:pos x="320" y="152"/>
              </a:cxn>
              <a:cxn ang="0">
                <a:pos x="335" y="147"/>
              </a:cxn>
              <a:cxn ang="0">
                <a:pos x="350" y="142"/>
              </a:cxn>
              <a:cxn ang="0">
                <a:pos x="363" y="136"/>
              </a:cxn>
              <a:cxn ang="0">
                <a:pos x="375" y="130"/>
              </a:cxn>
              <a:cxn ang="0">
                <a:pos x="385" y="122"/>
              </a:cxn>
              <a:cxn ang="0">
                <a:pos x="393" y="115"/>
              </a:cxn>
              <a:cxn ang="0">
                <a:pos x="401" y="108"/>
              </a:cxn>
              <a:cxn ang="0">
                <a:pos x="406" y="100"/>
              </a:cxn>
              <a:cxn ang="0">
                <a:pos x="409" y="91"/>
              </a:cxn>
              <a:cxn ang="0">
                <a:pos x="410" y="83"/>
              </a:cxn>
              <a:cxn ang="0">
                <a:pos x="409" y="75"/>
              </a:cxn>
              <a:cxn ang="0">
                <a:pos x="406" y="66"/>
              </a:cxn>
              <a:cxn ang="0">
                <a:pos x="401" y="58"/>
              </a:cxn>
              <a:cxn ang="0">
                <a:pos x="393" y="51"/>
              </a:cxn>
              <a:cxn ang="0">
                <a:pos x="385" y="44"/>
              </a:cxn>
              <a:cxn ang="0">
                <a:pos x="375" y="36"/>
              </a:cxn>
              <a:cxn ang="0">
                <a:pos x="363" y="30"/>
              </a:cxn>
              <a:cxn ang="0">
                <a:pos x="350" y="25"/>
              </a:cxn>
              <a:cxn ang="0">
                <a:pos x="335" y="19"/>
              </a:cxn>
              <a:cxn ang="0">
                <a:pos x="320" y="15"/>
              </a:cxn>
              <a:cxn ang="0">
                <a:pos x="302" y="10"/>
              </a:cxn>
              <a:cxn ang="0">
                <a:pos x="266" y="4"/>
              </a:cxn>
              <a:cxn ang="0">
                <a:pos x="225" y="0"/>
              </a:cxn>
            </a:cxnLst>
            <a:rect l="0" t="0" r="r" b="b"/>
            <a:pathLst>
              <a:path w="410" h="166">
                <a:moveTo>
                  <a:pt x="205" y="0"/>
                </a:moveTo>
                <a:lnTo>
                  <a:pt x="184" y="0"/>
                </a:lnTo>
                <a:lnTo>
                  <a:pt x="163" y="2"/>
                </a:lnTo>
                <a:lnTo>
                  <a:pt x="144" y="4"/>
                </a:lnTo>
                <a:lnTo>
                  <a:pt x="125" y="6"/>
                </a:lnTo>
                <a:lnTo>
                  <a:pt x="107" y="10"/>
                </a:lnTo>
                <a:lnTo>
                  <a:pt x="98" y="13"/>
                </a:lnTo>
                <a:lnTo>
                  <a:pt x="90" y="15"/>
                </a:lnTo>
                <a:lnTo>
                  <a:pt x="81" y="17"/>
                </a:lnTo>
                <a:lnTo>
                  <a:pt x="74" y="19"/>
                </a:lnTo>
                <a:lnTo>
                  <a:pt x="67" y="22"/>
                </a:lnTo>
                <a:lnTo>
                  <a:pt x="60" y="25"/>
                </a:lnTo>
                <a:lnTo>
                  <a:pt x="52" y="27"/>
                </a:lnTo>
                <a:lnTo>
                  <a:pt x="46" y="30"/>
                </a:lnTo>
                <a:lnTo>
                  <a:pt x="40" y="33"/>
                </a:lnTo>
                <a:lnTo>
                  <a:pt x="35" y="36"/>
                </a:lnTo>
                <a:lnTo>
                  <a:pt x="30" y="41"/>
                </a:lnTo>
                <a:lnTo>
                  <a:pt x="24" y="44"/>
                </a:lnTo>
                <a:lnTo>
                  <a:pt x="19" y="47"/>
                </a:lnTo>
                <a:lnTo>
                  <a:pt x="15" y="51"/>
                </a:lnTo>
                <a:lnTo>
                  <a:pt x="12" y="55"/>
                </a:lnTo>
                <a:lnTo>
                  <a:pt x="9" y="58"/>
                </a:lnTo>
                <a:lnTo>
                  <a:pt x="6" y="62"/>
                </a:lnTo>
                <a:lnTo>
                  <a:pt x="4" y="66"/>
                </a:lnTo>
                <a:lnTo>
                  <a:pt x="2" y="71"/>
                </a:lnTo>
                <a:lnTo>
                  <a:pt x="1" y="75"/>
                </a:lnTo>
                <a:lnTo>
                  <a:pt x="0" y="79"/>
                </a:lnTo>
                <a:lnTo>
                  <a:pt x="0" y="83"/>
                </a:lnTo>
                <a:lnTo>
                  <a:pt x="0" y="87"/>
                </a:lnTo>
                <a:lnTo>
                  <a:pt x="1" y="91"/>
                </a:lnTo>
                <a:lnTo>
                  <a:pt x="2" y="95"/>
                </a:lnTo>
                <a:lnTo>
                  <a:pt x="4" y="100"/>
                </a:lnTo>
                <a:lnTo>
                  <a:pt x="6" y="104"/>
                </a:lnTo>
                <a:lnTo>
                  <a:pt x="9" y="108"/>
                </a:lnTo>
                <a:lnTo>
                  <a:pt x="12" y="112"/>
                </a:lnTo>
                <a:lnTo>
                  <a:pt x="15" y="115"/>
                </a:lnTo>
                <a:lnTo>
                  <a:pt x="19" y="119"/>
                </a:lnTo>
                <a:lnTo>
                  <a:pt x="24" y="122"/>
                </a:lnTo>
                <a:lnTo>
                  <a:pt x="30" y="127"/>
                </a:lnTo>
                <a:lnTo>
                  <a:pt x="35" y="130"/>
                </a:lnTo>
                <a:lnTo>
                  <a:pt x="40" y="133"/>
                </a:lnTo>
                <a:lnTo>
                  <a:pt x="46" y="136"/>
                </a:lnTo>
                <a:lnTo>
                  <a:pt x="52" y="139"/>
                </a:lnTo>
                <a:lnTo>
                  <a:pt x="60" y="142"/>
                </a:lnTo>
                <a:lnTo>
                  <a:pt x="67" y="145"/>
                </a:lnTo>
                <a:lnTo>
                  <a:pt x="74" y="147"/>
                </a:lnTo>
                <a:lnTo>
                  <a:pt x="81" y="149"/>
                </a:lnTo>
                <a:lnTo>
                  <a:pt x="90" y="152"/>
                </a:lnTo>
                <a:lnTo>
                  <a:pt x="98" y="154"/>
                </a:lnTo>
                <a:lnTo>
                  <a:pt x="107" y="157"/>
                </a:lnTo>
                <a:lnTo>
                  <a:pt x="125" y="160"/>
                </a:lnTo>
                <a:lnTo>
                  <a:pt x="144" y="163"/>
                </a:lnTo>
                <a:lnTo>
                  <a:pt x="163" y="165"/>
                </a:lnTo>
                <a:lnTo>
                  <a:pt x="184" y="166"/>
                </a:lnTo>
                <a:lnTo>
                  <a:pt x="205" y="166"/>
                </a:lnTo>
                <a:lnTo>
                  <a:pt x="225" y="166"/>
                </a:lnTo>
                <a:lnTo>
                  <a:pt x="246" y="165"/>
                </a:lnTo>
                <a:lnTo>
                  <a:pt x="266" y="163"/>
                </a:lnTo>
                <a:lnTo>
                  <a:pt x="284" y="160"/>
                </a:lnTo>
                <a:lnTo>
                  <a:pt x="302" y="157"/>
                </a:lnTo>
                <a:lnTo>
                  <a:pt x="310" y="154"/>
                </a:lnTo>
                <a:lnTo>
                  <a:pt x="320" y="152"/>
                </a:lnTo>
                <a:lnTo>
                  <a:pt x="327" y="149"/>
                </a:lnTo>
                <a:lnTo>
                  <a:pt x="335" y="147"/>
                </a:lnTo>
                <a:lnTo>
                  <a:pt x="343" y="145"/>
                </a:lnTo>
                <a:lnTo>
                  <a:pt x="350" y="142"/>
                </a:lnTo>
                <a:lnTo>
                  <a:pt x="356" y="139"/>
                </a:lnTo>
                <a:lnTo>
                  <a:pt x="363" y="136"/>
                </a:lnTo>
                <a:lnTo>
                  <a:pt x="368" y="133"/>
                </a:lnTo>
                <a:lnTo>
                  <a:pt x="375" y="130"/>
                </a:lnTo>
                <a:lnTo>
                  <a:pt x="380" y="127"/>
                </a:lnTo>
                <a:lnTo>
                  <a:pt x="385" y="122"/>
                </a:lnTo>
                <a:lnTo>
                  <a:pt x="389" y="119"/>
                </a:lnTo>
                <a:lnTo>
                  <a:pt x="393" y="115"/>
                </a:lnTo>
                <a:lnTo>
                  <a:pt x="397" y="112"/>
                </a:lnTo>
                <a:lnTo>
                  <a:pt x="401" y="108"/>
                </a:lnTo>
                <a:lnTo>
                  <a:pt x="404" y="104"/>
                </a:lnTo>
                <a:lnTo>
                  <a:pt x="406" y="100"/>
                </a:lnTo>
                <a:lnTo>
                  <a:pt x="407" y="95"/>
                </a:lnTo>
                <a:lnTo>
                  <a:pt x="409" y="91"/>
                </a:lnTo>
                <a:lnTo>
                  <a:pt x="410" y="87"/>
                </a:lnTo>
                <a:lnTo>
                  <a:pt x="410" y="83"/>
                </a:lnTo>
                <a:lnTo>
                  <a:pt x="410" y="79"/>
                </a:lnTo>
                <a:lnTo>
                  <a:pt x="409" y="75"/>
                </a:lnTo>
                <a:lnTo>
                  <a:pt x="407" y="71"/>
                </a:lnTo>
                <a:lnTo>
                  <a:pt x="406" y="66"/>
                </a:lnTo>
                <a:lnTo>
                  <a:pt x="404" y="62"/>
                </a:lnTo>
                <a:lnTo>
                  <a:pt x="401" y="58"/>
                </a:lnTo>
                <a:lnTo>
                  <a:pt x="397" y="55"/>
                </a:lnTo>
                <a:lnTo>
                  <a:pt x="393" y="51"/>
                </a:lnTo>
                <a:lnTo>
                  <a:pt x="389" y="47"/>
                </a:lnTo>
                <a:lnTo>
                  <a:pt x="385" y="44"/>
                </a:lnTo>
                <a:lnTo>
                  <a:pt x="380" y="41"/>
                </a:lnTo>
                <a:lnTo>
                  <a:pt x="375" y="36"/>
                </a:lnTo>
                <a:lnTo>
                  <a:pt x="368" y="33"/>
                </a:lnTo>
                <a:lnTo>
                  <a:pt x="363" y="30"/>
                </a:lnTo>
                <a:lnTo>
                  <a:pt x="356" y="27"/>
                </a:lnTo>
                <a:lnTo>
                  <a:pt x="350" y="25"/>
                </a:lnTo>
                <a:lnTo>
                  <a:pt x="343" y="22"/>
                </a:lnTo>
                <a:lnTo>
                  <a:pt x="335" y="19"/>
                </a:lnTo>
                <a:lnTo>
                  <a:pt x="327" y="17"/>
                </a:lnTo>
                <a:lnTo>
                  <a:pt x="320" y="15"/>
                </a:lnTo>
                <a:lnTo>
                  <a:pt x="310" y="13"/>
                </a:lnTo>
                <a:lnTo>
                  <a:pt x="302" y="10"/>
                </a:lnTo>
                <a:lnTo>
                  <a:pt x="284" y="6"/>
                </a:lnTo>
                <a:lnTo>
                  <a:pt x="266" y="4"/>
                </a:lnTo>
                <a:lnTo>
                  <a:pt x="246" y="2"/>
                </a:lnTo>
                <a:lnTo>
                  <a:pt x="225" y="0"/>
                </a:lnTo>
                <a:lnTo>
                  <a:pt x="205" y="0"/>
                </a:lnTo>
              </a:path>
            </a:pathLst>
          </a:custGeom>
          <a:noFill/>
          <a:ln w="12700">
            <a:solidFill>
              <a:srgbClr val="000000"/>
            </a:solidFill>
            <a:prstDash val="solid"/>
            <a:round/>
            <a:headEnd/>
            <a:tailEnd/>
          </a:ln>
        </p:spPr>
        <p:txBody>
          <a:bodyPr/>
          <a:lstStyle/>
          <a:p>
            <a:endParaRPr lang="en-US"/>
          </a:p>
        </p:txBody>
      </p:sp>
      <p:sp>
        <p:nvSpPr>
          <p:cNvPr id="1208418" name="Line 98"/>
          <p:cNvSpPr>
            <a:spLocks noChangeShapeType="1"/>
          </p:cNvSpPr>
          <p:nvPr/>
        </p:nvSpPr>
        <p:spPr bwMode="auto">
          <a:xfrm>
            <a:off x="5476875" y="2033588"/>
            <a:ext cx="1588" cy="452437"/>
          </a:xfrm>
          <a:prstGeom prst="line">
            <a:avLst/>
          </a:prstGeom>
          <a:noFill/>
          <a:ln w="12700">
            <a:solidFill>
              <a:srgbClr val="000000"/>
            </a:solidFill>
            <a:round/>
            <a:headEnd/>
            <a:tailEnd/>
          </a:ln>
        </p:spPr>
        <p:txBody>
          <a:bodyPr/>
          <a:lstStyle/>
          <a:p>
            <a:endParaRPr lang="en-US"/>
          </a:p>
        </p:txBody>
      </p:sp>
      <p:sp>
        <p:nvSpPr>
          <p:cNvPr id="1208419" name="Freeform 99"/>
          <p:cNvSpPr>
            <a:spLocks/>
          </p:cNvSpPr>
          <p:nvPr/>
        </p:nvSpPr>
        <p:spPr bwMode="auto">
          <a:xfrm>
            <a:off x="5630863" y="2393950"/>
            <a:ext cx="63500" cy="63500"/>
          </a:xfrm>
          <a:custGeom>
            <a:avLst/>
            <a:gdLst/>
            <a:ahLst/>
            <a:cxnLst>
              <a:cxn ang="0">
                <a:pos x="19" y="0"/>
              </a:cxn>
              <a:cxn ang="0">
                <a:pos x="15" y="0"/>
              </a:cxn>
              <a:cxn ang="0">
                <a:pos x="12" y="1"/>
              </a:cxn>
              <a:cxn ang="0">
                <a:pos x="8" y="3"/>
              </a:cxn>
              <a:cxn ang="0">
                <a:pos x="5" y="6"/>
              </a:cxn>
              <a:cxn ang="0">
                <a:pos x="3" y="9"/>
              </a:cxn>
              <a:cxn ang="0">
                <a:pos x="1" y="13"/>
              </a:cxn>
              <a:cxn ang="0">
                <a:pos x="0" y="16"/>
              </a:cxn>
              <a:cxn ang="0">
                <a:pos x="0" y="20"/>
              </a:cxn>
              <a:cxn ang="0">
                <a:pos x="0" y="24"/>
              </a:cxn>
              <a:cxn ang="0">
                <a:pos x="1" y="28"/>
              </a:cxn>
              <a:cxn ang="0">
                <a:pos x="3" y="31"/>
              </a:cxn>
              <a:cxn ang="0">
                <a:pos x="5" y="34"/>
              </a:cxn>
              <a:cxn ang="0">
                <a:pos x="8" y="37"/>
              </a:cxn>
              <a:cxn ang="0">
                <a:pos x="12" y="39"/>
              </a:cxn>
              <a:cxn ang="0">
                <a:pos x="15" y="40"/>
              </a:cxn>
              <a:cxn ang="0">
                <a:pos x="19" y="40"/>
              </a:cxn>
              <a:cxn ang="0">
                <a:pos x="24" y="40"/>
              </a:cxn>
              <a:cxn ang="0">
                <a:pos x="28" y="39"/>
              </a:cxn>
              <a:cxn ang="0">
                <a:pos x="31" y="37"/>
              </a:cxn>
              <a:cxn ang="0">
                <a:pos x="34" y="34"/>
              </a:cxn>
              <a:cxn ang="0">
                <a:pos x="37" y="31"/>
              </a:cxn>
              <a:cxn ang="0">
                <a:pos x="38" y="28"/>
              </a:cxn>
              <a:cxn ang="0">
                <a:pos x="40" y="24"/>
              </a:cxn>
              <a:cxn ang="0">
                <a:pos x="40" y="20"/>
              </a:cxn>
              <a:cxn ang="0">
                <a:pos x="40" y="16"/>
              </a:cxn>
              <a:cxn ang="0">
                <a:pos x="38" y="13"/>
              </a:cxn>
              <a:cxn ang="0">
                <a:pos x="37" y="9"/>
              </a:cxn>
              <a:cxn ang="0">
                <a:pos x="34" y="6"/>
              </a:cxn>
              <a:cxn ang="0">
                <a:pos x="31" y="3"/>
              </a:cxn>
              <a:cxn ang="0">
                <a:pos x="28" y="1"/>
              </a:cxn>
              <a:cxn ang="0">
                <a:pos x="24" y="0"/>
              </a:cxn>
              <a:cxn ang="0">
                <a:pos x="19" y="0"/>
              </a:cxn>
            </a:cxnLst>
            <a:rect l="0" t="0" r="r" b="b"/>
            <a:pathLst>
              <a:path w="40" h="40">
                <a:moveTo>
                  <a:pt x="19" y="0"/>
                </a:moveTo>
                <a:lnTo>
                  <a:pt x="15" y="0"/>
                </a:lnTo>
                <a:lnTo>
                  <a:pt x="12" y="1"/>
                </a:lnTo>
                <a:lnTo>
                  <a:pt x="8" y="3"/>
                </a:lnTo>
                <a:lnTo>
                  <a:pt x="5" y="6"/>
                </a:lnTo>
                <a:lnTo>
                  <a:pt x="3" y="9"/>
                </a:lnTo>
                <a:lnTo>
                  <a:pt x="1" y="13"/>
                </a:lnTo>
                <a:lnTo>
                  <a:pt x="0" y="16"/>
                </a:lnTo>
                <a:lnTo>
                  <a:pt x="0" y="20"/>
                </a:lnTo>
                <a:lnTo>
                  <a:pt x="0" y="24"/>
                </a:lnTo>
                <a:lnTo>
                  <a:pt x="1" y="28"/>
                </a:lnTo>
                <a:lnTo>
                  <a:pt x="3" y="31"/>
                </a:lnTo>
                <a:lnTo>
                  <a:pt x="5" y="34"/>
                </a:lnTo>
                <a:lnTo>
                  <a:pt x="8" y="37"/>
                </a:lnTo>
                <a:lnTo>
                  <a:pt x="12" y="39"/>
                </a:lnTo>
                <a:lnTo>
                  <a:pt x="15" y="40"/>
                </a:lnTo>
                <a:lnTo>
                  <a:pt x="19" y="40"/>
                </a:lnTo>
                <a:lnTo>
                  <a:pt x="24" y="40"/>
                </a:lnTo>
                <a:lnTo>
                  <a:pt x="28" y="39"/>
                </a:lnTo>
                <a:lnTo>
                  <a:pt x="31" y="37"/>
                </a:lnTo>
                <a:lnTo>
                  <a:pt x="34" y="34"/>
                </a:lnTo>
                <a:lnTo>
                  <a:pt x="37" y="31"/>
                </a:lnTo>
                <a:lnTo>
                  <a:pt x="38" y="28"/>
                </a:lnTo>
                <a:lnTo>
                  <a:pt x="40" y="24"/>
                </a:lnTo>
                <a:lnTo>
                  <a:pt x="40" y="20"/>
                </a:lnTo>
                <a:lnTo>
                  <a:pt x="40" y="16"/>
                </a:lnTo>
                <a:lnTo>
                  <a:pt x="38" y="13"/>
                </a:lnTo>
                <a:lnTo>
                  <a:pt x="37" y="9"/>
                </a:lnTo>
                <a:lnTo>
                  <a:pt x="34" y="6"/>
                </a:lnTo>
                <a:lnTo>
                  <a:pt x="31" y="3"/>
                </a:lnTo>
                <a:lnTo>
                  <a:pt x="28" y="1"/>
                </a:lnTo>
                <a:lnTo>
                  <a:pt x="24" y="0"/>
                </a:lnTo>
                <a:lnTo>
                  <a:pt x="19" y="0"/>
                </a:lnTo>
              </a:path>
            </a:pathLst>
          </a:custGeom>
          <a:noFill/>
          <a:ln w="12700">
            <a:solidFill>
              <a:srgbClr val="000000"/>
            </a:solidFill>
            <a:prstDash val="solid"/>
            <a:round/>
            <a:headEnd/>
            <a:tailEnd/>
          </a:ln>
        </p:spPr>
        <p:txBody>
          <a:bodyPr/>
          <a:lstStyle/>
          <a:p>
            <a:endParaRPr lang="en-US"/>
          </a:p>
        </p:txBody>
      </p:sp>
      <p:sp>
        <p:nvSpPr>
          <p:cNvPr id="1208420" name="Freeform 100"/>
          <p:cNvSpPr>
            <a:spLocks/>
          </p:cNvSpPr>
          <p:nvPr/>
        </p:nvSpPr>
        <p:spPr bwMode="auto">
          <a:xfrm>
            <a:off x="5776913" y="2393950"/>
            <a:ext cx="63500" cy="63500"/>
          </a:xfrm>
          <a:custGeom>
            <a:avLst/>
            <a:gdLst/>
            <a:ahLst/>
            <a:cxnLst>
              <a:cxn ang="0">
                <a:pos x="20" y="0"/>
              </a:cxn>
              <a:cxn ang="0">
                <a:pos x="16" y="0"/>
              </a:cxn>
              <a:cxn ang="0">
                <a:pos x="12" y="1"/>
              </a:cxn>
              <a:cxn ang="0">
                <a:pos x="9" y="3"/>
              </a:cxn>
              <a:cxn ang="0">
                <a:pos x="6" y="6"/>
              </a:cxn>
              <a:cxn ang="0">
                <a:pos x="3" y="9"/>
              </a:cxn>
              <a:cxn ang="0">
                <a:pos x="2" y="13"/>
              </a:cxn>
              <a:cxn ang="0">
                <a:pos x="0" y="16"/>
              </a:cxn>
              <a:cxn ang="0">
                <a:pos x="0" y="20"/>
              </a:cxn>
              <a:cxn ang="0">
                <a:pos x="0" y="24"/>
              </a:cxn>
              <a:cxn ang="0">
                <a:pos x="2" y="28"/>
              </a:cxn>
              <a:cxn ang="0">
                <a:pos x="3" y="31"/>
              </a:cxn>
              <a:cxn ang="0">
                <a:pos x="6" y="34"/>
              </a:cxn>
              <a:cxn ang="0">
                <a:pos x="9" y="37"/>
              </a:cxn>
              <a:cxn ang="0">
                <a:pos x="12" y="39"/>
              </a:cxn>
              <a:cxn ang="0">
                <a:pos x="16" y="40"/>
              </a:cxn>
              <a:cxn ang="0">
                <a:pos x="20" y="40"/>
              </a:cxn>
              <a:cxn ang="0">
                <a:pos x="24" y="40"/>
              </a:cxn>
              <a:cxn ang="0">
                <a:pos x="28" y="39"/>
              </a:cxn>
              <a:cxn ang="0">
                <a:pos x="31" y="37"/>
              </a:cxn>
              <a:cxn ang="0">
                <a:pos x="34" y="34"/>
              </a:cxn>
              <a:cxn ang="0">
                <a:pos x="36" y="31"/>
              </a:cxn>
              <a:cxn ang="0">
                <a:pos x="38" y="28"/>
              </a:cxn>
              <a:cxn ang="0">
                <a:pos x="39" y="24"/>
              </a:cxn>
              <a:cxn ang="0">
                <a:pos x="40" y="20"/>
              </a:cxn>
              <a:cxn ang="0">
                <a:pos x="39" y="16"/>
              </a:cxn>
              <a:cxn ang="0">
                <a:pos x="38" y="13"/>
              </a:cxn>
              <a:cxn ang="0">
                <a:pos x="36" y="9"/>
              </a:cxn>
              <a:cxn ang="0">
                <a:pos x="34" y="6"/>
              </a:cxn>
              <a:cxn ang="0">
                <a:pos x="31" y="3"/>
              </a:cxn>
              <a:cxn ang="0">
                <a:pos x="28" y="1"/>
              </a:cxn>
              <a:cxn ang="0">
                <a:pos x="24" y="0"/>
              </a:cxn>
              <a:cxn ang="0">
                <a:pos x="20" y="0"/>
              </a:cxn>
            </a:cxnLst>
            <a:rect l="0" t="0" r="r" b="b"/>
            <a:pathLst>
              <a:path w="40" h="40">
                <a:moveTo>
                  <a:pt x="20" y="0"/>
                </a:moveTo>
                <a:lnTo>
                  <a:pt x="16" y="0"/>
                </a:lnTo>
                <a:lnTo>
                  <a:pt x="12" y="1"/>
                </a:lnTo>
                <a:lnTo>
                  <a:pt x="9" y="3"/>
                </a:lnTo>
                <a:lnTo>
                  <a:pt x="6" y="6"/>
                </a:lnTo>
                <a:lnTo>
                  <a:pt x="3" y="9"/>
                </a:lnTo>
                <a:lnTo>
                  <a:pt x="2" y="13"/>
                </a:lnTo>
                <a:lnTo>
                  <a:pt x="0" y="16"/>
                </a:lnTo>
                <a:lnTo>
                  <a:pt x="0" y="20"/>
                </a:lnTo>
                <a:lnTo>
                  <a:pt x="0" y="24"/>
                </a:lnTo>
                <a:lnTo>
                  <a:pt x="2" y="28"/>
                </a:lnTo>
                <a:lnTo>
                  <a:pt x="3" y="31"/>
                </a:lnTo>
                <a:lnTo>
                  <a:pt x="6" y="34"/>
                </a:lnTo>
                <a:lnTo>
                  <a:pt x="9" y="37"/>
                </a:lnTo>
                <a:lnTo>
                  <a:pt x="12" y="39"/>
                </a:lnTo>
                <a:lnTo>
                  <a:pt x="16" y="40"/>
                </a:lnTo>
                <a:lnTo>
                  <a:pt x="20" y="40"/>
                </a:lnTo>
                <a:lnTo>
                  <a:pt x="24" y="40"/>
                </a:lnTo>
                <a:lnTo>
                  <a:pt x="28" y="39"/>
                </a:lnTo>
                <a:lnTo>
                  <a:pt x="31" y="37"/>
                </a:lnTo>
                <a:lnTo>
                  <a:pt x="34" y="34"/>
                </a:lnTo>
                <a:lnTo>
                  <a:pt x="36" y="31"/>
                </a:lnTo>
                <a:lnTo>
                  <a:pt x="38" y="28"/>
                </a:lnTo>
                <a:lnTo>
                  <a:pt x="39" y="24"/>
                </a:lnTo>
                <a:lnTo>
                  <a:pt x="40" y="20"/>
                </a:lnTo>
                <a:lnTo>
                  <a:pt x="39" y="16"/>
                </a:lnTo>
                <a:lnTo>
                  <a:pt x="38" y="13"/>
                </a:lnTo>
                <a:lnTo>
                  <a:pt x="36" y="9"/>
                </a:lnTo>
                <a:lnTo>
                  <a:pt x="34" y="6"/>
                </a:lnTo>
                <a:lnTo>
                  <a:pt x="31" y="3"/>
                </a:lnTo>
                <a:lnTo>
                  <a:pt x="28" y="1"/>
                </a:lnTo>
                <a:lnTo>
                  <a:pt x="24" y="0"/>
                </a:lnTo>
                <a:lnTo>
                  <a:pt x="20" y="0"/>
                </a:lnTo>
              </a:path>
            </a:pathLst>
          </a:custGeom>
          <a:noFill/>
          <a:ln w="12700">
            <a:solidFill>
              <a:srgbClr val="000000"/>
            </a:solidFill>
            <a:prstDash val="solid"/>
            <a:round/>
            <a:headEnd/>
            <a:tailEnd/>
          </a:ln>
        </p:spPr>
        <p:txBody>
          <a:bodyPr/>
          <a:lstStyle/>
          <a:p>
            <a:endParaRPr lang="en-US"/>
          </a:p>
        </p:txBody>
      </p:sp>
      <p:sp>
        <p:nvSpPr>
          <p:cNvPr id="1208421" name="Freeform 101"/>
          <p:cNvSpPr>
            <a:spLocks/>
          </p:cNvSpPr>
          <p:nvPr/>
        </p:nvSpPr>
        <p:spPr bwMode="auto">
          <a:xfrm>
            <a:off x="5921375" y="2393950"/>
            <a:ext cx="69850" cy="63500"/>
          </a:xfrm>
          <a:custGeom>
            <a:avLst/>
            <a:gdLst/>
            <a:ahLst/>
            <a:cxnLst>
              <a:cxn ang="0">
                <a:pos x="22" y="0"/>
              </a:cxn>
              <a:cxn ang="0">
                <a:pos x="18" y="0"/>
              </a:cxn>
              <a:cxn ang="0">
                <a:pos x="14" y="1"/>
              </a:cxn>
              <a:cxn ang="0">
                <a:pos x="9" y="3"/>
              </a:cxn>
              <a:cxn ang="0">
                <a:pos x="6" y="6"/>
              </a:cxn>
              <a:cxn ang="0">
                <a:pos x="3" y="9"/>
              </a:cxn>
              <a:cxn ang="0">
                <a:pos x="1" y="13"/>
              </a:cxn>
              <a:cxn ang="0">
                <a:pos x="0" y="16"/>
              </a:cxn>
              <a:cxn ang="0">
                <a:pos x="0" y="20"/>
              </a:cxn>
              <a:cxn ang="0">
                <a:pos x="0" y="24"/>
              </a:cxn>
              <a:cxn ang="0">
                <a:pos x="1" y="28"/>
              </a:cxn>
              <a:cxn ang="0">
                <a:pos x="3" y="31"/>
              </a:cxn>
              <a:cxn ang="0">
                <a:pos x="6" y="34"/>
              </a:cxn>
              <a:cxn ang="0">
                <a:pos x="9" y="37"/>
              </a:cxn>
              <a:cxn ang="0">
                <a:pos x="14" y="39"/>
              </a:cxn>
              <a:cxn ang="0">
                <a:pos x="18" y="40"/>
              </a:cxn>
              <a:cxn ang="0">
                <a:pos x="22" y="40"/>
              </a:cxn>
              <a:cxn ang="0">
                <a:pos x="26" y="40"/>
              </a:cxn>
              <a:cxn ang="0">
                <a:pos x="30" y="39"/>
              </a:cxn>
              <a:cxn ang="0">
                <a:pos x="34" y="37"/>
              </a:cxn>
              <a:cxn ang="0">
                <a:pos x="37" y="34"/>
              </a:cxn>
              <a:cxn ang="0">
                <a:pos x="41" y="31"/>
              </a:cxn>
              <a:cxn ang="0">
                <a:pos x="43" y="28"/>
              </a:cxn>
              <a:cxn ang="0">
                <a:pos x="44" y="24"/>
              </a:cxn>
              <a:cxn ang="0">
                <a:pos x="44" y="20"/>
              </a:cxn>
              <a:cxn ang="0">
                <a:pos x="44" y="16"/>
              </a:cxn>
              <a:cxn ang="0">
                <a:pos x="43" y="13"/>
              </a:cxn>
              <a:cxn ang="0">
                <a:pos x="41" y="9"/>
              </a:cxn>
              <a:cxn ang="0">
                <a:pos x="37" y="6"/>
              </a:cxn>
              <a:cxn ang="0">
                <a:pos x="34" y="3"/>
              </a:cxn>
              <a:cxn ang="0">
                <a:pos x="30" y="1"/>
              </a:cxn>
              <a:cxn ang="0">
                <a:pos x="26" y="0"/>
              </a:cxn>
              <a:cxn ang="0">
                <a:pos x="22" y="0"/>
              </a:cxn>
            </a:cxnLst>
            <a:rect l="0" t="0" r="r" b="b"/>
            <a:pathLst>
              <a:path w="44" h="40">
                <a:moveTo>
                  <a:pt x="22" y="0"/>
                </a:moveTo>
                <a:lnTo>
                  <a:pt x="18" y="0"/>
                </a:lnTo>
                <a:lnTo>
                  <a:pt x="14" y="1"/>
                </a:lnTo>
                <a:lnTo>
                  <a:pt x="9" y="3"/>
                </a:lnTo>
                <a:lnTo>
                  <a:pt x="6" y="6"/>
                </a:lnTo>
                <a:lnTo>
                  <a:pt x="3" y="9"/>
                </a:lnTo>
                <a:lnTo>
                  <a:pt x="1" y="13"/>
                </a:lnTo>
                <a:lnTo>
                  <a:pt x="0" y="16"/>
                </a:lnTo>
                <a:lnTo>
                  <a:pt x="0" y="20"/>
                </a:lnTo>
                <a:lnTo>
                  <a:pt x="0" y="24"/>
                </a:lnTo>
                <a:lnTo>
                  <a:pt x="1" y="28"/>
                </a:lnTo>
                <a:lnTo>
                  <a:pt x="3" y="31"/>
                </a:lnTo>
                <a:lnTo>
                  <a:pt x="6" y="34"/>
                </a:lnTo>
                <a:lnTo>
                  <a:pt x="9" y="37"/>
                </a:lnTo>
                <a:lnTo>
                  <a:pt x="14" y="39"/>
                </a:lnTo>
                <a:lnTo>
                  <a:pt x="18" y="40"/>
                </a:lnTo>
                <a:lnTo>
                  <a:pt x="22" y="40"/>
                </a:lnTo>
                <a:lnTo>
                  <a:pt x="26" y="40"/>
                </a:lnTo>
                <a:lnTo>
                  <a:pt x="30" y="39"/>
                </a:lnTo>
                <a:lnTo>
                  <a:pt x="34" y="37"/>
                </a:lnTo>
                <a:lnTo>
                  <a:pt x="37" y="34"/>
                </a:lnTo>
                <a:lnTo>
                  <a:pt x="41" y="31"/>
                </a:lnTo>
                <a:lnTo>
                  <a:pt x="43" y="28"/>
                </a:lnTo>
                <a:lnTo>
                  <a:pt x="44" y="24"/>
                </a:lnTo>
                <a:lnTo>
                  <a:pt x="44" y="20"/>
                </a:lnTo>
                <a:lnTo>
                  <a:pt x="44" y="16"/>
                </a:lnTo>
                <a:lnTo>
                  <a:pt x="43" y="13"/>
                </a:lnTo>
                <a:lnTo>
                  <a:pt x="41" y="9"/>
                </a:lnTo>
                <a:lnTo>
                  <a:pt x="37" y="6"/>
                </a:lnTo>
                <a:lnTo>
                  <a:pt x="34" y="3"/>
                </a:lnTo>
                <a:lnTo>
                  <a:pt x="30" y="1"/>
                </a:lnTo>
                <a:lnTo>
                  <a:pt x="26" y="0"/>
                </a:lnTo>
                <a:lnTo>
                  <a:pt x="22" y="0"/>
                </a:lnTo>
              </a:path>
            </a:pathLst>
          </a:custGeom>
          <a:noFill/>
          <a:ln w="12700">
            <a:solidFill>
              <a:srgbClr val="000000"/>
            </a:solidFill>
            <a:prstDash val="solid"/>
            <a:round/>
            <a:headEnd/>
            <a:tailEnd/>
          </a:ln>
        </p:spPr>
        <p:txBody>
          <a:bodyPr/>
          <a:lstStyle/>
          <a:p>
            <a:endParaRPr lang="en-US"/>
          </a:p>
        </p:txBody>
      </p:sp>
      <p:sp>
        <p:nvSpPr>
          <p:cNvPr id="1208422" name="Rectangle 102"/>
          <p:cNvSpPr>
            <a:spLocks noChangeArrowheads="1"/>
          </p:cNvSpPr>
          <p:nvPr/>
        </p:nvSpPr>
        <p:spPr bwMode="auto">
          <a:xfrm>
            <a:off x="5376863" y="2036763"/>
            <a:ext cx="873125" cy="447675"/>
          </a:xfrm>
          <a:prstGeom prst="rect">
            <a:avLst/>
          </a:prstGeom>
          <a:solidFill>
            <a:srgbClr val="FFFFFF"/>
          </a:solidFill>
          <a:ln w="9525">
            <a:noFill/>
            <a:miter lim="800000"/>
            <a:headEnd/>
            <a:tailEnd/>
          </a:ln>
        </p:spPr>
        <p:txBody>
          <a:bodyPr/>
          <a:lstStyle/>
          <a:p>
            <a:endParaRPr lang="en-US"/>
          </a:p>
        </p:txBody>
      </p:sp>
      <p:sp>
        <p:nvSpPr>
          <p:cNvPr id="1208423" name="Rectangle 103"/>
          <p:cNvSpPr>
            <a:spLocks noChangeArrowheads="1"/>
          </p:cNvSpPr>
          <p:nvPr/>
        </p:nvSpPr>
        <p:spPr bwMode="auto">
          <a:xfrm>
            <a:off x="5376863" y="2036763"/>
            <a:ext cx="873125" cy="447675"/>
          </a:xfrm>
          <a:prstGeom prst="rect">
            <a:avLst/>
          </a:prstGeom>
          <a:noFill/>
          <a:ln w="12700">
            <a:solidFill>
              <a:srgbClr val="000000"/>
            </a:solidFill>
            <a:miter lim="800000"/>
            <a:headEnd/>
            <a:tailEnd/>
          </a:ln>
        </p:spPr>
        <p:txBody>
          <a:bodyPr/>
          <a:lstStyle/>
          <a:p>
            <a:endParaRPr lang="en-US"/>
          </a:p>
        </p:txBody>
      </p:sp>
      <p:sp>
        <p:nvSpPr>
          <p:cNvPr id="1208424" name="Line 104"/>
          <p:cNvSpPr>
            <a:spLocks noChangeShapeType="1"/>
          </p:cNvSpPr>
          <p:nvPr/>
        </p:nvSpPr>
        <p:spPr bwMode="auto">
          <a:xfrm flipH="1">
            <a:off x="5367338" y="2033588"/>
            <a:ext cx="882650" cy="452437"/>
          </a:xfrm>
          <a:prstGeom prst="line">
            <a:avLst/>
          </a:prstGeom>
          <a:noFill/>
          <a:ln w="12700">
            <a:solidFill>
              <a:srgbClr val="000000"/>
            </a:solidFill>
            <a:round/>
            <a:headEnd/>
            <a:tailEnd/>
          </a:ln>
        </p:spPr>
        <p:txBody>
          <a:bodyPr/>
          <a:lstStyle/>
          <a:p>
            <a:endParaRPr lang="en-US"/>
          </a:p>
        </p:txBody>
      </p:sp>
      <p:sp>
        <p:nvSpPr>
          <p:cNvPr id="1208425" name="Line 105"/>
          <p:cNvSpPr>
            <a:spLocks noChangeShapeType="1"/>
          </p:cNvSpPr>
          <p:nvPr/>
        </p:nvSpPr>
        <p:spPr bwMode="auto">
          <a:xfrm>
            <a:off x="5367338" y="2033588"/>
            <a:ext cx="882650" cy="452437"/>
          </a:xfrm>
          <a:prstGeom prst="line">
            <a:avLst/>
          </a:prstGeom>
          <a:noFill/>
          <a:ln w="12700">
            <a:solidFill>
              <a:srgbClr val="000000"/>
            </a:solidFill>
            <a:round/>
            <a:headEnd/>
            <a:tailEnd/>
          </a:ln>
        </p:spPr>
        <p:txBody>
          <a:bodyPr/>
          <a:lstStyle/>
          <a:p>
            <a:endParaRPr lang="en-US"/>
          </a:p>
        </p:txBody>
      </p:sp>
      <p:sp>
        <p:nvSpPr>
          <p:cNvPr id="1208426" name="Freeform 106"/>
          <p:cNvSpPr>
            <a:spLocks/>
          </p:cNvSpPr>
          <p:nvPr/>
        </p:nvSpPr>
        <p:spPr bwMode="auto">
          <a:xfrm>
            <a:off x="5484813" y="2112963"/>
            <a:ext cx="650875" cy="263525"/>
          </a:xfrm>
          <a:custGeom>
            <a:avLst/>
            <a:gdLst/>
            <a:ahLst/>
            <a:cxnLst>
              <a:cxn ang="0">
                <a:pos x="184" y="0"/>
              </a:cxn>
              <a:cxn ang="0">
                <a:pos x="144" y="4"/>
              </a:cxn>
              <a:cxn ang="0">
                <a:pos x="107" y="10"/>
              </a:cxn>
              <a:cxn ang="0">
                <a:pos x="90" y="15"/>
              </a:cxn>
              <a:cxn ang="0">
                <a:pos x="74" y="19"/>
              </a:cxn>
              <a:cxn ang="0">
                <a:pos x="60" y="25"/>
              </a:cxn>
              <a:cxn ang="0">
                <a:pos x="46" y="30"/>
              </a:cxn>
              <a:cxn ang="0">
                <a:pos x="35" y="36"/>
              </a:cxn>
              <a:cxn ang="0">
                <a:pos x="24" y="44"/>
              </a:cxn>
              <a:cxn ang="0">
                <a:pos x="15" y="51"/>
              </a:cxn>
              <a:cxn ang="0">
                <a:pos x="9" y="58"/>
              </a:cxn>
              <a:cxn ang="0">
                <a:pos x="4" y="66"/>
              </a:cxn>
              <a:cxn ang="0">
                <a:pos x="1" y="75"/>
              </a:cxn>
              <a:cxn ang="0">
                <a:pos x="0" y="83"/>
              </a:cxn>
              <a:cxn ang="0">
                <a:pos x="1" y="91"/>
              </a:cxn>
              <a:cxn ang="0">
                <a:pos x="4" y="100"/>
              </a:cxn>
              <a:cxn ang="0">
                <a:pos x="9" y="108"/>
              </a:cxn>
              <a:cxn ang="0">
                <a:pos x="15" y="115"/>
              </a:cxn>
              <a:cxn ang="0">
                <a:pos x="24" y="122"/>
              </a:cxn>
              <a:cxn ang="0">
                <a:pos x="35" y="130"/>
              </a:cxn>
              <a:cxn ang="0">
                <a:pos x="46" y="136"/>
              </a:cxn>
              <a:cxn ang="0">
                <a:pos x="60" y="142"/>
              </a:cxn>
              <a:cxn ang="0">
                <a:pos x="74" y="147"/>
              </a:cxn>
              <a:cxn ang="0">
                <a:pos x="90" y="152"/>
              </a:cxn>
              <a:cxn ang="0">
                <a:pos x="107" y="157"/>
              </a:cxn>
              <a:cxn ang="0">
                <a:pos x="144" y="163"/>
              </a:cxn>
              <a:cxn ang="0">
                <a:pos x="184" y="166"/>
              </a:cxn>
              <a:cxn ang="0">
                <a:pos x="225" y="166"/>
              </a:cxn>
              <a:cxn ang="0">
                <a:pos x="266" y="163"/>
              </a:cxn>
              <a:cxn ang="0">
                <a:pos x="302" y="157"/>
              </a:cxn>
              <a:cxn ang="0">
                <a:pos x="320" y="152"/>
              </a:cxn>
              <a:cxn ang="0">
                <a:pos x="335" y="147"/>
              </a:cxn>
              <a:cxn ang="0">
                <a:pos x="350" y="142"/>
              </a:cxn>
              <a:cxn ang="0">
                <a:pos x="363" y="136"/>
              </a:cxn>
              <a:cxn ang="0">
                <a:pos x="375" y="130"/>
              </a:cxn>
              <a:cxn ang="0">
                <a:pos x="385" y="122"/>
              </a:cxn>
              <a:cxn ang="0">
                <a:pos x="393" y="115"/>
              </a:cxn>
              <a:cxn ang="0">
                <a:pos x="401" y="108"/>
              </a:cxn>
              <a:cxn ang="0">
                <a:pos x="406" y="100"/>
              </a:cxn>
              <a:cxn ang="0">
                <a:pos x="409" y="91"/>
              </a:cxn>
              <a:cxn ang="0">
                <a:pos x="410" y="83"/>
              </a:cxn>
              <a:cxn ang="0">
                <a:pos x="409" y="75"/>
              </a:cxn>
              <a:cxn ang="0">
                <a:pos x="406" y="66"/>
              </a:cxn>
              <a:cxn ang="0">
                <a:pos x="401" y="58"/>
              </a:cxn>
              <a:cxn ang="0">
                <a:pos x="393" y="51"/>
              </a:cxn>
              <a:cxn ang="0">
                <a:pos x="385" y="44"/>
              </a:cxn>
              <a:cxn ang="0">
                <a:pos x="375" y="36"/>
              </a:cxn>
              <a:cxn ang="0">
                <a:pos x="363" y="30"/>
              </a:cxn>
              <a:cxn ang="0">
                <a:pos x="350" y="25"/>
              </a:cxn>
              <a:cxn ang="0">
                <a:pos x="335" y="19"/>
              </a:cxn>
              <a:cxn ang="0">
                <a:pos x="320" y="15"/>
              </a:cxn>
              <a:cxn ang="0">
                <a:pos x="302" y="10"/>
              </a:cxn>
              <a:cxn ang="0">
                <a:pos x="266" y="4"/>
              </a:cxn>
              <a:cxn ang="0">
                <a:pos x="225" y="0"/>
              </a:cxn>
            </a:cxnLst>
            <a:rect l="0" t="0" r="r" b="b"/>
            <a:pathLst>
              <a:path w="410" h="166">
                <a:moveTo>
                  <a:pt x="205" y="0"/>
                </a:moveTo>
                <a:lnTo>
                  <a:pt x="184" y="0"/>
                </a:lnTo>
                <a:lnTo>
                  <a:pt x="163" y="2"/>
                </a:lnTo>
                <a:lnTo>
                  <a:pt x="144" y="4"/>
                </a:lnTo>
                <a:lnTo>
                  <a:pt x="125" y="6"/>
                </a:lnTo>
                <a:lnTo>
                  <a:pt x="107" y="10"/>
                </a:lnTo>
                <a:lnTo>
                  <a:pt x="98" y="13"/>
                </a:lnTo>
                <a:lnTo>
                  <a:pt x="90" y="15"/>
                </a:lnTo>
                <a:lnTo>
                  <a:pt x="81" y="17"/>
                </a:lnTo>
                <a:lnTo>
                  <a:pt x="74" y="19"/>
                </a:lnTo>
                <a:lnTo>
                  <a:pt x="67" y="22"/>
                </a:lnTo>
                <a:lnTo>
                  <a:pt x="60" y="25"/>
                </a:lnTo>
                <a:lnTo>
                  <a:pt x="52" y="27"/>
                </a:lnTo>
                <a:lnTo>
                  <a:pt x="46" y="30"/>
                </a:lnTo>
                <a:lnTo>
                  <a:pt x="40" y="33"/>
                </a:lnTo>
                <a:lnTo>
                  <a:pt x="35" y="36"/>
                </a:lnTo>
                <a:lnTo>
                  <a:pt x="30" y="41"/>
                </a:lnTo>
                <a:lnTo>
                  <a:pt x="24" y="44"/>
                </a:lnTo>
                <a:lnTo>
                  <a:pt x="19" y="47"/>
                </a:lnTo>
                <a:lnTo>
                  <a:pt x="15" y="51"/>
                </a:lnTo>
                <a:lnTo>
                  <a:pt x="12" y="55"/>
                </a:lnTo>
                <a:lnTo>
                  <a:pt x="9" y="58"/>
                </a:lnTo>
                <a:lnTo>
                  <a:pt x="6" y="62"/>
                </a:lnTo>
                <a:lnTo>
                  <a:pt x="4" y="66"/>
                </a:lnTo>
                <a:lnTo>
                  <a:pt x="2" y="71"/>
                </a:lnTo>
                <a:lnTo>
                  <a:pt x="1" y="75"/>
                </a:lnTo>
                <a:lnTo>
                  <a:pt x="0" y="79"/>
                </a:lnTo>
                <a:lnTo>
                  <a:pt x="0" y="83"/>
                </a:lnTo>
                <a:lnTo>
                  <a:pt x="0" y="87"/>
                </a:lnTo>
                <a:lnTo>
                  <a:pt x="1" y="91"/>
                </a:lnTo>
                <a:lnTo>
                  <a:pt x="2" y="95"/>
                </a:lnTo>
                <a:lnTo>
                  <a:pt x="4" y="100"/>
                </a:lnTo>
                <a:lnTo>
                  <a:pt x="6" y="104"/>
                </a:lnTo>
                <a:lnTo>
                  <a:pt x="9" y="108"/>
                </a:lnTo>
                <a:lnTo>
                  <a:pt x="12" y="112"/>
                </a:lnTo>
                <a:lnTo>
                  <a:pt x="15" y="115"/>
                </a:lnTo>
                <a:lnTo>
                  <a:pt x="19" y="119"/>
                </a:lnTo>
                <a:lnTo>
                  <a:pt x="24" y="122"/>
                </a:lnTo>
                <a:lnTo>
                  <a:pt x="30" y="127"/>
                </a:lnTo>
                <a:lnTo>
                  <a:pt x="35" y="130"/>
                </a:lnTo>
                <a:lnTo>
                  <a:pt x="40" y="133"/>
                </a:lnTo>
                <a:lnTo>
                  <a:pt x="46" y="136"/>
                </a:lnTo>
                <a:lnTo>
                  <a:pt x="52" y="139"/>
                </a:lnTo>
                <a:lnTo>
                  <a:pt x="60" y="142"/>
                </a:lnTo>
                <a:lnTo>
                  <a:pt x="67" y="145"/>
                </a:lnTo>
                <a:lnTo>
                  <a:pt x="74" y="147"/>
                </a:lnTo>
                <a:lnTo>
                  <a:pt x="81" y="149"/>
                </a:lnTo>
                <a:lnTo>
                  <a:pt x="90" y="152"/>
                </a:lnTo>
                <a:lnTo>
                  <a:pt x="98" y="154"/>
                </a:lnTo>
                <a:lnTo>
                  <a:pt x="107" y="157"/>
                </a:lnTo>
                <a:lnTo>
                  <a:pt x="125" y="160"/>
                </a:lnTo>
                <a:lnTo>
                  <a:pt x="144" y="163"/>
                </a:lnTo>
                <a:lnTo>
                  <a:pt x="163" y="165"/>
                </a:lnTo>
                <a:lnTo>
                  <a:pt x="184" y="166"/>
                </a:lnTo>
                <a:lnTo>
                  <a:pt x="205" y="166"/>
                </a:lnTo>
                <a:lnTo>
                  <a:pt x="225" y="166"/>
                </a:lnTo>
                <a:lnTo>
                  <a:pt x="246" y="165"/>
                </a:lnTo>
                <a:lnTo>
                  <a:pt x="266" y="163"/>
                </a:lnTo>
                <a:lnTo>
                  <a:pt x="284" y="160"/>
                </a:lnTo>
                <a:lnTo>
                  <a:pt x="302" y="157"/>
                </a:lnTo>
                <a:lnTo>
                  <a:pt x="310" y="154"/>
                </a:lnTo>
                <a:lnTo>
                  <a:pt x="320" y="152"/>
                </a:lnTo>
                <a:lnTo>
                  <a:pt x="327" y="149"/>
                </a:lnTo>
                <a:lnTo>
                  <a:pt x="335" y="147"/>
                </a:lnTo>
                <a:lnTo>
                  <a:pt x="343" y="145"/>
                </a:lnTo>
                <a:lnTo>
                  <a:pt x="350" y="142"/>
                </a:lnTo>
                <a:lnTo>
                  <a:pt x="356" y="139"/>
                </a:lnTo>
                <a:lnTo>
                  <a:pt x="363" y="136"/>
                </a:lnTo>
                <a:lnTo>
                  <a:pt x="368" y="133"/>
                </a:lnTo>
                <a:lnTo>
                  <a:pt x="375" y="130"/>
                </a:lnTo>
                <a:lnTo>
                  <a:pt x="380" y="127"/>
                </a:lnTo>
                <a:lnTo>
                  <a:pt x="385" y="122"/>
                </a:lnTo>
                <a:lnTo>
                  <a:pt x="389" y="119"/>
                </a:lnTo>
                <a:lnTo>
                  <a:pt x="393" y="115"/>
                </a:lnTo>
                <a:lnTo>
                  <a:pt x="397" y="112"/>
                </a:lnTo>
                <a:lnTo>
                  <a:pt x="401" y="108"/>
                </a:lnTo>
                <a:lnTo>
                  <a:pt x="404" y="104"/>
                </a:lnTo>
                <a:lnTo>
                  <a:pt x="406" y="100"/>
                </a:lnTo>
                <a:lnTo>
                  <a:pt x="407" y="95"/>
                </a:lnTo>
                <a:lnTo>
                  <a:pt x="409" y="91"/>
                </a:lnTo>
                <a:lnTo>
                  <a:pt x="410" y="87"/>
                </a:lnTo>
                <a:lnTo>
                  <a:pt x="410" y="83"/>
                </a:lnTo>
                <a:lnTo>
                  <a:pt x="410" y="79"/>
                </a:lnTo>
                <a:lnTo>
                  <a:pt x="409" y="75"/>
                </a:lnTo>
                <a:lnTo>
                  <a:pt x="407" y="71"/>
                </a:lnTo>
                <a:lnTo>
                  <a:pt x="406" y="66"/>
                </a:lnTo>
                <a:lnTo>
                  <a:pt x="404" y="62"/>
                </a:lnTo>
                <a:lnTo>
                  <a:pt x="401" y="58"/>
                </a:lnTo>
                <a:lnTo>
                  <a:pt x="397" y="55"/>
                </a:lnTo>
                <a:lnTo>
                  <a:pt x="393" y="51"/>
                </a:lnTo>
                <a:lnTo>
                  <a:pt x="389" y="47"/>
                </a:lnTo>
                <a:lnTo>
                  <a:pt x="385" y="44"/>
                </a:lnTo>
                <a:lnTo>
                  <a:pt x="380" y="41"/>
                </a:lnTo>
                <a:lnTo>
                  <a:pt x="375" y="36"/>
                </a:lnTo>
                <a:lnTo>
                  <a:pt x="368" y="33"/>
                </a:lnTo>
                <a:lnTo>
                  <a:pt x="363" y="30"/>
                </a:lnTo>
                <a:lnTo>
                  <a:pt x="356" y="27"/>
                </a:lnTo>
                <a:lnTo>
                  <a:pt x="350" y="25"/>
                </a:lnTo>
                <a:lnTo>
                  <a:pt x="343" y="22"/>
                </a:lnTo>
                <a:lnTo>
                  <a:pt x="335" y="19"/>
                </a:lnTo>
                <a:lnTo>
                  <a:pt x="327" y="17"/>
                </a:lnTo>
                <a:lnTo>
                  <a:pt x="320" y="15"/>
                </a:lnTo>
                <a:lnTo>
                  <a:pt x="310" y="13"/>
                </a:lnTo>
                <a:lnTo>
                  <a:pt x="302" y="10"/>
                </a:lnTo>
                <a:lnTo>
                  <a:pt x="284" y="6"/>
                </a:lnTo>
                <a:lnTo>
                  <a:pt x="266" y="4"/>
                </a:lnTo>
                <a:lnTo>
                  <a:pt x="246" y="2"/>
                </a:lnTo>
                <a:lnTo>
                  <a:pt x="225" y="0"/>
                </a:lnTo>
                <a:lnTo>
                  <a:pt x="205" y="0"/>
                </a:lnTo>
              </a:path>
            </a:pathLst>
          </a:custGeom>
          <a:noFill/>
          <a:ln w="12700">
            <a:solidFill>
              <a:srgbClr val="000000"/>
            </a:solidFill>
            <a:prstDash val="solid"/>
            <a:round/>
            <a:headEnd/>
            <a:tailEnd/>
          </a:ln>
        </p:spPr>
        <p:txBody>
          <a:bodyPr/>
          <a:lstStyle/>
          <a:p>
            <a:endParaRPr lang="en-US"/>
          </a:p>
        </p:txBody>
      </p:sp>
      <p:sp>
        <p:nvSpPr>
          <p:cNvPr id="1208428" name="Freeform 108"/>
          <p:cNvSpPr>
            <a:spLocks/>
          </p:cNvSpPr>
          <p:nvPr/>
        </p:nvSpPr>
        <p:spPr bwMode="auto">
          <a:xfrm>
            <a:off x="5630863" y="2393950"/>
            <a:ext cx="63500" cy="63500"/>
          </a:xfrm>
          <a:custGeom>
            <a:avLst/>
            <a:gdLst/>
            <a:ahLst/>
            <a:cxnLst>
              <a:cxn ang="0">
                <a:pos x="19" y="0"/>
              </a:cxn>
              <a:cxn ang="0">
                <a:pos x="15" y="0"/>
              </a:cxn>
              <a:cxn ang="0">
                <a:pos x="12" y="1"/>
              </a:cxn>
              <a:cxn ang="0">
                <a:pos x="8" y="3"/>
              </a:cxn>
              <a:cxn ang="0">
                <a:pos x="5" y="6"/>
              </a:cxn>
              <a:cxn ang="0">
                <a:pos x="3" y="9"/>
              </a:cxn>
              <a:cxn ang="0">
                <a:pos x="1" y="13"/>
              </a:cxn>
              <a:cxn ang="0">
                <a:pos x="0" y="16"/>
              </a:cxn>
              <a:cxn ang="0">
                <a:pos x="0" y="20"/>
              </a:cxn>
              <a:cxn ang="0">
                <a:pos x="0" y="24"/>
              </a:cxn>
              <a:cxn ang="0">
                <a:pos x="1" y="28"/>
              </a:cxn>
              <a:cxn ang="0">
                <a:pos x="3" y="31"/>
              </a:cxn>
              <a:cxn ang="0">
                <a:pos x="5" y="34"/>
              </a:cxn>
              <a:cxn ang="0">
                <a:pos x="8" y="37"/>
              </a:cxn>
              <a:cxn ang="0">
                <a:pos x="12" y="39"/>
              </a:cxn>
              <a:cxn ang="0">
                <a:pos x="15" y="40"/>
              </a:cxn>
              <a:cxn ang="0">
                <a:pos x="19" y="40"/>
              </a:cxn>
              <a:cxn ang="0">
                <a:pos x="24" y="40"/>
              </a:cxn>
              <a:cxn ang="0">
                <a:pos x="28" y="39"/>
              </a:cxn>
              <a:cxn ang="0">
                <a:pos x="31" y="37"/>
              </a:cxn>
              <a:cxn ang="0">
                <a:pos x="34" y="34"/>
              </a:cxn>
              <a:cxn ang="0">
                <a:pos x="37" y="31"/>
              </a:cxn>
              <a:cxn ang="0">
                <a:pos x="38" y="28"/>
              </a:cxn>
              <a:cxn ang="0">
                <a:pos x="40" y="24"/>
              </a:cxn>
              <a:cxn ang="0">
                <a:pos x="40" y="20"/>
              </a:cxn>
              <a:cxn ang="0">
                <a:pos x="40" y="16"/>
              </a:cxn>
              <a:cxn ang="0">
                <a:pos x="38" y="13"/>
              </a:cxn>
              <a:cxn ang="0">
                <a:pos x="37" y="9"/>
              </a:cxn>
              <a:cxn ang="0">
                <a:pos x="34" y="6"/>
              </a:cxn>
              <a:cxn ang="0">
                <a:pos x="31" y="3"/>
              </a:cxn>
              <a:cxn ang="0">
                <a:pos x="28" y="1"/>
              </a:cxn>
              <a:cxn ang="0">
                <a:pos x="24" y="0"/>
              </a:cxn>
              <a:cxn ang="0">
                <a:pos x="19" y="0"/>
              </a:cxn>
            </a:cxnLst>
            <a:rect l="0" t="0" r="r" b="b"/>
            <a:pathLst>
              <a:path w="40" h="40">
                <a:moveTo>
                  <a:pt x="19" y="0"/>
                </a:moveTo>
                <a:lnTo>
                  <a:pt x="15" y="0"/>
                </a:lnTo>
                <a:lnTo>
                  <a:pt x="12" y="1"/>
                </a:lnTo>
                <a:lnTo>
                  <a:pt x="8" y="3"/>
                </a:lnTo>
                <a:lnTo>
                  <a:pt x="5" y="6"/>
                </a:lnTo>
                <a:lnTo>
                  <a:pt x="3" y="9"/>
                </a:lnTo>
                <a:lnTo>
                  <a:pt x="1" y="13"/>
                </a:lnTo>
                <a:lnTo>
                  <a:pt x="0" y="16"/>
                </a:lnTo>
                <a:lnTo>
                  <a:pt x="0" y="20"/>
                </a:lnTo>
                <a:lnTo>
                  <a:pt x="0" y="24"/>
                </a:lnTo>
                <a:lnTo>
                  <a:pt x="1" y="28"/>
                </a:lnTo>
                <a:lnTo>
                  <a:pt x="3" y="31"/>
                </a:lnTo>
                <a:lnTo>
                  <a:pt x="5" y="34"/>
                </a:lnTo>
                <a:lnTo>
                  <a:pt x="8" y="37"/>
                </a:lnTo>
                <a:lnTo>
                  <a:pt x="12" y="39"/>
                </a:lnTo>
                <a:lnTo>
                  <a:pt x="15" y="40"/>
                </a:lnTo>
                <a:lnTo>
                  <a:pt x="19" y="40"/>
                </a:lnTo>
                <a:lnTo>
                  <a:pt x="24" y="40"/>
                </a:lnTo>
                <a:lnTo>
                  <a:pt x="28" y="39"/>
                </a:lnTo>
                <a:lnTo>
                  <a:pt x="31" y="37"/>
                </a:lnTo>
                <a:lnTo>
                  <a:pt x="34" y="34"/>
                </a:lnTo>
                <a:lnTo>
                  <a:pt x="37" y="31"/>
                </a:lnTo>
                <a:lnTo>
                  <a:pt x="38" y="28"/>
                </a:lnTo>
                <a:lnTo>
                  <a:pt x="40" y="24"/>
                </a:lnTo>
                <a:lnTo>
                  <a:pt x="40" y="20"/>
                </a:lnTo>
                <a:lnTo>
                  <a:pt x="40" y="16"/>
                </a:lnTo>
                <a:lnTo>
                  <a:pt x="38" y="13"/>
                </a:lnTo>
                <a:lnTo>
                  <a:pt x="37" y="9"/>
                </a:lnTo>
                <a:lnTo>
                  <a:pt x="34" y="6"/>
                </a:lnTo>
                <a:lnTo>
                  <a:pt x="31" y="3"/>
                </a:lnTo>
                <a:lnTo>
                  <a:pt x="28" y="1"/>
                </a:lnTo>
                <a:lnTo>
                  <a:pt x="24" y="0"/>
                </a:lnTo>
                <a:lnTo>
                  <a:pt x="19" y="0"/>
                </a:lnTo>
              </a:path>
            </a:pathLst>
          </a:custGeom>
          <a:noFill/>
          <a:ln w="12700">
            <a:solidFill>
              <a:srgbClr val="000000"/>
            </a:solidFill>
            <a:prstDash val="solid"/>
            <a:round/>
            <a:headEnd/>
            <a:tailEnd/>
          </a:ln>
        </p:spPr>
        <p:txBody>
          <a:bodyPr/>
          <a:lstStyle/>
          <a:p>
            <a:endParaRPr lang="en-US"/>
          </a:p>
        </p:txBody>
      </p:sp>
      <p:sp>
        <p:nvSpPr>
          <p:cNvPr id="1208429" name="Freeform 109"/>
          <p:cNvSpPr>
            <a:spLocks/>
          </p:cNvSpPr>
          <p:nvPr/>
        </p:nvSpPr>
        <p:spPr bwMode="auto">
          <a:xfrm>
            <a:off x="5776913" y="2393950"/>
            <a:ext cx="63500" cy="63500"/>
          </a:xfrm>
          <a:custGeom>
            <a:avLst/>
            <a:gdLst/>
            <a:ahLst/>
            <a:cxnLst>
              <a:cxn ang="0">
                <a:pos x="20" y="0"/>
              </a:cxn>
              <a:cxn ang="0">
                <a:pos x="16" y="0"/>
              </a:cxn>
              <a:cxn ang="0">
                <a:pos x="12" y="1"/>
              </a:cxn>
              <a:cxn ang="0">
                <a:pos x="9" y="3"/>
              </a:cxn>
              <a:cxn ang="0">
                <a:pos x="6" y="6"/>
              </a:cxn>
              <a:cxn ang="0">
                <a:pos x="3" y="9"/>
              </a:cxn>
              <a:cxn ang="0">
                <a:pos x="2" y="13"/>
              </a:cxn>
              <a:cxn ang="0">
                <a:pos x="0" y="16"/>
              </a:cxn>
              <a:cxn ang="0">
                <a:pos x="0" y="20"/>
              </a:cxn>
              <a:cxn ang="0">
                <a:pos x="0" y="24"/>
              </a:cxn>
              <a:cxn ang="0">
                <a:pos x="2" y="28"/>
              </a:cxn>
              <a:cxn ang="0">
                <a:pos x="3" y="31"/>
              </a:cxn>
              <a:cxn ang="0">
                <a:pos x="6" y="34"/>
              </a:cxn>
              <a:cxn ang="0">
                <a:pos x="9" y="37"/>
              </a:cxn>
              <a:cxn ang="0">
                <a:pos x="12" y="39"/>
              </a:cxn>
              <a:cxn ang="0">
                <a:pos x="16" y="40"/>
              </a:cxn>
              <a:cxn ang="0">
                <a:pos x="20" y="40"/>
              </a:cxn>
              <a:cxn ang="0">
                <a:pos x="24" y="40"/>
              </a:cxn>
              <a:cxn ang="0">
                <a:pos x="28" y="39"/>
              </a:cxn>
              <a:cxn ang="0">
                <a:pos x="31" y="37"/>
              </a:cxn>
              <a:cxn ang="0">
                <a:pos x="34" y="34"/>
              </a:cxn>
              <a:cxn ang="0">
                <a:pos x="36" y="31"/>
              </a:cxn>
              <a:cxn ang="0">
                <a:pos x="38" y="28"/>
              </a:cxn>
              <a:cxn ang="0">
                <a:pos x="39" y="24"/>
              </a:cxn>
              <a:cxn ang="0">
                <a:pos x="40" y="20"/>
              </a:cxn>
              <a:cxn ang="0">
                <a:pos x="39" y="16"/>
              </a:cxn>
              <a:cxn ang="0">
                <a:pos x="38" y="13"/>
              </a:cxn>
              <a:cxn ang="0">
                <a:pos x="36" y="9"/>
              </a:cxn>
              <a:cxn ang="0">
                <a:pos x="34" y="6"/>
              </a:cxn>
              <a:cxn ang="0">
                <a:pos x="31" y="3"/>
              </a:cxn>
              <a:cxn ang="0">
                <a:pos x="28" y="1"/>
              </a:cxn>
              <a:cxn ang="0">
                <a:pos x="24" y="0"/>
              </a:cxn>
              <a:cxn ang="0">
                <a:pos x="20" y="0"/>
              </a:cxn>
            </a:cxnLst>
            <a:rect l="0" t="0" r="r" b="b"/>
            <a:pathLst>
              <a:path w="40" h="40">
                <a:moveTo>
                  <a:pt x="20" y="0"/>
                </a:moveTo>
                <a:lnTo>
                  <a:pt x="16" y="0"/>
                </a:lnTo>
                <a:lnTo>
                  <a:pt x="12" y="1"/>
                </a:lnTo>
                <a:lnTo>
                  <a:pt x="9" y="3"/>
                </a:lnTo>
                <a:lnTo>
                  <a:pt x="6" y="6"/>
                </a:lnTo>
                <a:lnTo>
                  <a:pt x="3" y="9"/>
                </a:lnTo>
                <a:lnTo>
                  <a:pt x="2" y="13"/>
                </a:lnTo>
                <a:lnTo>
                  <a:pt x="0" y="16"/>
                </a:lnTo>
                <a:lnTo>
                  <a:pt x="0" y="20"/>
                </a:lnTo>
                <a:lnTo>
                  <a:pt x="0" y="24"/>
                </a:lnTo>
                <a:lnTo>
                  <a:pt x="2" y="28"/>
                </a:lnTo>
                <a:lnTo>
                  <a:pt x="3" y="31"/>
                </a:lnTo>
                <a:lnTo>
                  <a:pt x="6" y="34"/>
                </a:lnTo>
                <a:lnTo>
                  <a:pt x="9" y="37"/>
                </a:lnTo>
                <a:lnTo>
                  <a:pt x="12" y="39"/>
                </a:lnTo>
                <a:lnTo>
                  <a:pt x="16" y="40"/>
                </a:lnTo>
                <a:lnTo>
                  <a:pt x="20" y="40"/>
                </a:lnTo>
                <a:lnTo>
                  <a:pt x="24" y="40"/>
                </a:lnTo>
                <a:lnTo>
                  <a:pt x="28" y="39"/>
                </a:lnTo>
                <a:lnTo>
                  <a:pt x="31" y="37"/>
                </a:lnTo>
                <a:lnTo>
                  <a:pt x="34" y="34"/>
                </a:lnTo>
                <a:lnTo>
                  <a:pt x="36" y="31"/>
                </a:lnTo>
                <a:lnTo>
                  <a:pt x="38" y="28"/>
                </a:lnTo>
                <a:lnTo>
                  <a:pt x="39" y="24"/>
                </a:lnTo>
                <a:lnTo>
                  <a:pt x="40" y="20"/>
                </a:lnTo>
                <a:lnTo>
                  <a:pt x="39" y="16"/>
                </a:lnTo>
                <a:lnTo>
                  <a:pt x="38" y="13"/>
                </a:lnTo>
                <a:lnTo>
                  <a:pt x="36" y="9"/>
                </a:lnTo>
                <a:lnTo>
                  <a:pt x="34" y="6"/>
                </a:lnTo>
                <a:lnTo>
                  <a:pt x="31" y="3"/>
                </a:lnTo>
                <a:lnTo>
                  <a:pt x="28" y="1"/>
                </a:lnTo>
                <a:lnTo>
                  <a:pt x="24" y="0"/>
                </a:lnTo>
                <a:lnTo>
                  <a:pt x="20" y="0"/>
                </a:lnTo>
              </a:path>
            </a:pathLst>
          </a:custGeom>
          <a:noFill/>
          <a:ln w="12700">
            <a:solidFill>
              <a:srgbClr val="000000"/>
            </a:solidFill>
            <a:prstDash val="solid"/>
            <a:round/>
            <a:headEnd/>
            <a:tailEnd/>
          </a:ln>
        </p:spPr>
        <p:txBody>
          <a:bodyPr/>
          <a:lstStyle/>
          <a:p>
            <a:endParaRPr lang="en-US"/>
          </a:p>
        </p:txBody>
      </p:sp>
      <p:sp>
        <p:nvSpPr>
          <p:cNvPr id="1208430" name="Freeform 110"/>
          <p:cNvSpPr>
            <a:spLocks/>
          </p:cNvSpPr>
          <p:nvPr/>
        </p:nvSpPr>
        <p:spPr bwMode="auto">
          <a:xfrm>
            <a:off x="5921375" y="2393950"/>
            <a:ext cx="69850" cy="63500"/>
          </a:xfrm>
          <a:custGeom>
            <a:avLst/>
            <a:gdLst/>
            <a:ahLst/>
            <a:cxnLst>
              <a:cxn ang="0">
                <a:pos x="22" y="0"/>
              </a:cxn>
              <a:cxn ang="0">
                <a:pos x="18" y="0"/>
              </a:cxn>
              <a:cxn ang="0">
                <a:pos x="14" y="1"/>
              </a:cxn>
              <a:cxn ang="0">
                <a:pos x="9" y="3"/>
              </a:cxn>
              <a:cxn ang="0">
                <a:pos x="6" y="6"/>
              </a:cxn>
              <a:cxn ang="0">
                <a:pos x="3" y="9"/>
              </a:cxn>
              <a:cxn ang="0">
                <a:pos x="1" y="13"/>
              </a:cxn>
              <a:cxn ang="0">
                <a:pos x="0" y="16"/>
              </a:cxn>
              <a:cxn ang="0">
                <a:pos x="0" y="20"/>
              </a:cxn>
              <a:cxn ang="0">
                <a:pos x="0" y="24"/>
              </a:cxn>
              <a:cxn ang="0">
                <a:pos x="1" y="28"/>
              </a:cxn>
              <a:cxn ang="0">
                <a:pos x="3" y="31"/>
              </a:cxn>
              <a:cxn ang="0">
                <a:pos x="6" y="34"/>
              </a:cxn>
              <a:cxn ang="0">
                <a:pos x="9" y="37"/>
              </a:cxn>
              <a:cxn ang="0">
                <a:pos x="14" y="39"/>
              </a:cxn>
              <a:cxn ang="0">
                <a:pos x="18" y="40"/>
              </a:cxn>
              <a:cxn ang="0">
                <a:pos x="22" y="40"/>
              </a:cxn>
              <a:cxn ang="0">
                <a:pos x="26" y="40"/>
              </a:cxn>
              <a:cxn ang="0">
                <a:pos x="30" y="39"/>
              </a:cxn>
              <a:cxn ang="0">
                <a:pos x="34" y="37"/>
              </a:cxn>
              <a:cxn ang="0">
                <a:pos x="37" y="34"/>
              </a:cxn>
              <a:cxn ang="0">
                <a:pos x="41" y="31"/>
              </a:cxn>
              <a:cxn ang="0">
                <a:pos x="43" y="28"/>
              </a:cxn>
              <a:cxn ang="0">
                <a:pos x="44" y="24"/>
              </a:cxn>
              <a:cxn ang="0">
                <a:pos x="44" y="20"/>
              </a:cxn>
              <a:cxn ang="0">
                <a:pos x="44" y="16"/>
              </a:cxn>
              <a:cxn ang="0">
                <a:pos x="43" y="13"/>
              </a:cxn>
              <a:cxn ang="0">
                <a:pos x="41" y="9"/>
              </a:cxn>
              <a:cxn ang="0">
                <a:pos x="37" y="6"/>
              </a:cxn>
              <a:cxn ang="0">
                <a:pos x="34" y="3"/>
              </a:cxn>
              <a:cxn ang="0">
                <a:pos x="30" y="1"/>
              </a:cxn>
              <a:cxn ang="0">
                <a:pos x="26" y="0"/>
              </a:cxn>
              <a:cxn ang="0">
                <a:pos x="22" y="0"/>
              </a:cxn>
            </a:cxnLst>
            <a:rect l="0" t="0" r="r" b="b"/>
            <a:pathLst>
              <a:path w="44" h="40">
                <a:moveTo>
                  <a:pt x="22" y="0"/>
                </a:moveTo>
                <a:lnTo>
                  <a:pt x="18" y="0"/>
                </a:lnTo>
                <a:lnTo>
                  <a:pt x="14" y="1"/>
                </a:lnTo>
                <a:lnTo>
                  <a:pt x="9" y="3"/>
                </a:lnTo>
                <a:lnTo>
                  <a:pt x="6" y="6"/>
                </a:lnTo>
                <a:lnTo>
                  <a:pt x="3" y="9"/>
                </a:lnTo>
                <a:lnTo>
                  <a:pt x="1" y="13"/>
                </a:lnTo>
                <a:lnTo>
                  <a:pt x="0" y="16"/>
                </a:lnTo>
                <a:lnTo>
                  <a:pt x="0" y="20"/>
                </a:lnTo>
                <a:lnTo>
                  <a:pt x="0" y="24"/>
                </a:lnTo>
                <a:lnTo>
                  <a:pt x="1" y="28"/>
                </a:lnTo>
                <a:lnTo>
                  <a:pt x="3" y="31"/>
                </a:lnTo>
                <a:lnTo>
                  <a:pt x="6" y="34"/>
                </a:lnTo>
                <a:lnTo>
                  <a:pt x="9" y="37"/>
                </a:lnTo>
                <a:lnTo>
                  <a:pt x="14" y="39"/>
                </a:lnTo>
                <a:lnTo>
                  <a:pt x="18" y="40"/>
                </a:lnTo>
                <a:lnTo>
                  <a:pt x="22" y="40"/>
                </a:lnTo>
                <a:lnTo>
                  <a:pt x="26" y="40"/>
                </a:lnTo>
                <a:lnTo>
                  <a:pt x="30" y="39"/>
                </a:lnTo>
                <a:lnTo>
                  <a:pt x="34" y="37"/>
                </a:lnTo>
                <a:lnTo>
                  <a:pt x="37" y="34"/>
                </a:lnTo>
                <a:lnTo>
                  <a:pt x="41" y="31"/>
                </a:lnTo>
                <a:lnTo>
                  <a:pt x="43" y="28"/>
                </a:lnTo>
                <a:lnTo>
                  <a:pt x="44" y="24"/>
                </a:lnTo>
                <a:lnTo>
                  <a:pt x="44" y="20"/>
                </a:lnTo>
                <a:lnTo>
                  <a:pt x="44" y="16"/>
                </a:lnTo>
                <a:lnTo>
                  <a:pt x="43" y="13"/>
                </a:lnTo>
                <a:lnTo>
                  <a:pt x="41" y="9"/>
                </a:lnTo>
                <a:lnTo>
                  <a:pt x="37" y="6"/>
                </a:lnTo>
                <a:lnTo>
                  <a:pt x="34" y="3"/>
                </a:lnTo>
                <a:lnTo>
                  <a:pt x="30" y="1"/>
                </a:lnTo>
                <a:lnTo>
                  <a:pt x="26" y="0"/>
                </a:lnTo>
                <a:lnTo>
                  <a:pt x="22" y="0"/>
                </a:lnTo>
              </a:path>
            </a:pathLst>
          </a:custGeom>
          <a:noFill/>
          <a:ln w="12700">
            <a:solidFill>
              <a:srgbClr val="000000"/>
            </a:solidFill>
            <a:prstDash val="solid"/>
            <a:round/>
            <a:headEnd/>
            <a:tailEnd/>
          </a:ln>
        </p:spPr>
        <p:txBody>
          <a:bodyPr/>
          <a:lstStyle/>
          <a:p>
            <a:endParaRPr lang="en-US"/>
          </a:p>
        </p:txBody>
      </p:sp>
      <p:sp>
        <p:nvSpPr>
          <p:cNvPr id="1208431" name="Rectangle 111"/>
          <p:cNvSpPr>
            <a:spLocks noChangeArrowheads="1"/>
          </p:cNvSpPr>
          <p:nvPr/>
        </p:nvSpPr>
        <p:spPr bwMode="auto">
          <a:xfrm>
            <a:off x="5638800" y="1738313"/>
            <a:ext cx="225425" cy="334962"/>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X</a:t>
            </a:r>
            <a:endParaRPr lang="en-US" sz="2400" b="0" baseline="-25000">
              <a:ea typeface="ＭＳ Ｐゴシック" pitchFamily="34" charset="-128"/>
            </a:endParaRPr>
          </a:p>
        </p:txBody>
      </p:sp>
      <p:sp>
        <p:nvSpPr>
          <p:cNvPr id="1208432" name="Rectangle 112"/>
          <p:cNvSpPr>
            <a:spLocks noChangeArrowheads="1"/>
          </p:cNvSpPr>
          <p:nvPr/>
        </p:nvSpPr>
        <p:spPr bwMode="auto">
          <a:xfrm>
            <a:off x="3348038" y="2486025"/>
            <a:ext cx="512762" cy="228600"/>
          </a:xfrm>
          <a:prstGeom prst="rect">
            <a:avLst/>
          </a:prstGeom>
          <a:noFill/>
          <a:ln w="9525">
            <a:noFill/>
            <a:miter lim="800000"/>
            <a:headEnd/>
            <a:tailEnd/>
          </a:ln>
        </p:spPr>
        <p:txBody>
          <a:bodyPr wrap="none" lIns="0" tIns="0" rIns="0" bIns="0">
            <a:spAutoFit/>
          </a:bodyPr>
          <a:lstStyle/>
          <a:p>
            <a:pPr algn="l" eaLnBrk="0" hangingPunct="0">
              <a:buClrTx/>
            </a:pPr>
            <a:r>
              <a:rPr lang="en-US" sz="1500">
                <a:solidFill>
                  <a:srgbClr val="000000"/>
                </a:solidFill>
                <a:latin typeface="Georgia" pitchFamily="18" charset="0"/>
                <a:ea typeface="ＭＳ Ｐゴシック" pitchFamily="34" charset="-128"/>
              </a:rPr>
              <a:t>Light</a:t>
            </a:r>
            <a:endParaRPr lang="en-US" sz="2400" b="0" baseline="-25000">
              <a:ea typeface="ＭＳ Ｐゴシック" pitchFamily="34" charset="-128"/>
            </a:endParaRPr>
          </a:p>
        </p:txBody>
      </p:sp>
      <p:sp>
        <p:nvSpPr>
          <p:cNvPr id="1208433" name="Rectangle 113"/>
          <p:cNvSpPr>
            <a:spLocks noChangeArrowheads="1"/>
          </p:cNvSpPr>
          <p:nvPr/>
        </p:nvSpPr>
        <p:spPr bwMode="auto">
          <a:xfrm>
            <a:off x="5429250" y="2520950"/>
            <a:ext cx="733425" cy="228600"/>
          </a:xfrm>
          <a:prstGeom prst="rect">
            <a:avLst/>
          </a:prstGeom>
          <a:noFill/>
          <a:ln w="9525">
            <a:noFill/>
            <a:miter lim="800000"/>
            <a:headEnd/>
            <a:tailEnd/>
          </a:ln>
        </p:spPr>
        <p:txBody>
          <a:bodyPr wrap="none" lIns="0" tIns="0" rIns="0" bIns="0">
            <a:spAutoFit/>
          </a:bodyPr>
          <a:lstStyle/>
          <a:p>
            <a:pPr algn="l" eaLnBrk="0" hangingPunct="0">
              <a:buClrTx/>
            </a:pPr>
            <a:r>
              <a:rPr lang="en-US" sz="1500">
                <a:solidFill>
                  <a:srgbClr val="000000"/>
                </a:solidFill>
                <a:latin typeface="Georgia" pitchFamily="18" charset="0"/>
                <a:ea typeface="ＭＳ Ｐゴシック" pitchFamily="34" charset="-128"/>
              </a:rPr>
              <a:t>Stryker</a:t>
            </a:r>
            <a:endParaRPr lang="en-US" sz="2400" b="0" baseline="-25000">
              <a:ea typeface="ＭＳ Ｐゴシック" pitchFamily="34" charset="-128"/>
            </a:endParaRPr>
          </a:p>
        </p:txBody>
      </p:sp>
      <p:sp>
        <p:nvSpPr>
          <p:cNvPr id="1208434" name="Rectangle 114"/>
          <p:cNvSpPr>
            <a:spLocks noChangeArrowheads="1"/>
          </p:cNvSpPr>
          <p:nvPr/>
        </p:nvSpPr>
        <p:spPr bwMode="auto">
          <a:xfrm>
            <a:off x="4443413" y="3113088"/>
            <a:ext cx="388937" cy="228600"/>
          </a:xfrm>
          <a:prstGeom prst="rect">
            <a:avLst/>
          </a:prstGeom>
          <a:noFill/>
          <a:ln w="9525">
            <a:noFill/>
            <a:miter lim="800000"/>
            <a:headEnd/>
            <a:tailEnd/>
          </a:ln>
        </p:spPr>
        <p:txBody>
          <a:bodyPr wrap="none" lIns="0" tIns="0" rIns="0" bIns="0">
            <a:spAutoFit/>
          </a:bodyPr>
          <a:lstStyle/>
          <a:p>
            <a:pPr algn="l" eaLnBrk="0" hangingPunct="0">
              <a:buClrTx/>
            </a:pPr>
            <a:r>
              <a:rPr lang="en-US" sz="1500">
                <a:solidFill>
                  <a:srgbClr val="000000"/>
                </a:solidFill>
                <a:latin typeface="Georgia" pitchFamily="18" charset="0"/>
                <a:ea typeface="ＭＳ Ｐゴシック" pitchFamily="34" charset="-128"/>
              </a:rPr>
              <a:t>FCS</a:t>
            </a:r>
            <a:endParaRPr lang="en-US" sz="2400" b="0" baseline="-25000">
              <a:ea typeface="ＭＳ Ｐゴシック" pitchFamily="34" charset="-128"/>
            </a:endParaRPr>
          </a:p>
        </p:txBody>
      </p:sp>
      <p:sp>
        <p:nvSpPr>
          <p:cNvPr id="1208435" name="Rectangle 115"/>
          <p:cNvSpPr>
            <a:spLocks noChangeArrowheads="1"/>
          </p:cNvSpPr>
          <p:nvPr/>
        </p:nvSpPr>
        <p:spPr bwMode="auto">
          <a:xfrm>
            <a:off x="4579938" y="2432050"/>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X</a:t>
            </a:r>
            <a:endParaRPr lang="en-US" sz="2400" b="0" baseline="-25000">
              <a:ea typeface="ＭＳ Ｐゴシック" pitchFamily="34" charset="-128"/>
            </a:endParaRPr>
          </a:p>
        </p:txBody>
      </p:sp>
      <p:sp>
        <p:nvSpPr>
          <p:cNvPr id="1208436" name="Rectangle 116"/>
          <p:cNvSpPr>
            <a:spLocks noChangeArrowheads="1"/>
          </p:cNvSpPr>
          <p:nvPr/>
        </p:nvSpPr>
        <p:spPr bwMode="auto">
          <a:xfrm>
            <a:off x="4194175" y="2728913"/>
            <a:ext cx="836613" cy="320675"/>
          </a:xfrm>
          <a:prstGeom prst="rect">
            <a:avLst/>
          </a:prstGeom>
          <a:noFill/>
          <a:ln w="9525">
            <a:solidFill>
              <a:srgbClr val="000000"/>
            </a:solidFill>
            <a:miter lim="800000"/>
            <a:headEnd/>
            <a:tailEnd/>
          </a:ln>
        </p:spPr>
        <p:txBody>
          <a:bodyPr/>
          <a:lstStyle/>
          <a:p>
            <a:endParaRPr lang="en-US"/>
          </a:p>
        </p:txBody>
      </p:sp>
      <p:sp>
        <p:nvSpPr>
          <p:cNvPr id="1208437" name="Line 117"/>
          <p:cNvSpPr>
            <a:spLocks noChangeShapeType="1"/>
          </p:cNvSpPr>
          <p:nvPr/>
        </p:nvSpPr>
        <p:spPr bwMode="auto">
          <a:xfrm flipV="1">
            <a:off x="4194175" y="2743200"/>
            <a:ext cx="836613" cy="322263"/>
          </a:xfrm>
          <a:prstGeom prst="line">
            <a:avLst/>
          </a:prstGeom>
          <a:noFill/>
          <a:ln w="9525">
            <a:solidFill>
              <a:srgbClr val="000000"/>
            </a:solidFill>
            <a:round/>
            <a:headEnd/>
            <a:tailEnd/>
          </a:ln>
        </p:spPr>
        <p:txBody>
          <a:bodyPr/>
          <a:lstStyle/>
          <a:p>
            <a:endParaRPr lang="en-US"/>
          </a:p>
        </p:txBody>
      </p:sp>
      <p:sp>
        <p:nvSpPr>
          <p:cNvPr id="1208438" name="Line 118"/>
          <p:cNvSpPr>
            <a:spLocks noChangeShapeType="1"/>
          </p:cNvSpPr>
          <p:nvPr/>
        </p:nvSpPr>
        <p:spPr bwMode="auto">
          <a:xfrm>
            <a:off x="4194175" y="2743200"/>
            <a:ext cx="836613" cy="322263"/>
          </a:xfrm>
          <a:prstGeom prst="line">
            <a:avLst/>
          </a:prstGeom>
          <a:noFill/>
          <a:ln w="9525">
            <a:solidFill>
              <a:srgbClr val="000000"/>
            </a:solidFill>
            <a:round/>
            <a:headEnd/>
            <a:tailEnd/>
          </a:ln>
        </p:spPr>
        <p:txBody>
          <a:bodyPr/>
          <a:lstStyle/>
          <a:p>
            <a:endParaRPr lang="en-US"/>
          </a:p>
        </p:txBody>
      </p:sp>
      <p:pic>
        <p:nvPicPr>
          <p:cNvPr id="1208439" name="Picture 119"/>
          <p:cNvPicPr>
            <a:picLocks noChangeAspect="1" noChangeArrowheads="1"/>
          </p:cNvPicPr>
          <p:nvPr/>
        </p:nvPicPr>
        <p:blipFill>
          <a:blip r:embed="rId3" cstate="print"/>
          <a:srcRect/>
          <a:stretch>
            <a:fillRect/>
          </a:stretch>
        </p:blipFill>
        <p:spPr bwMode="auto">
          <a:xfrm>
            <a:off x="4200525" y="2713038"/>
            <a:ext cx="919163" cy="377825"/>
          </a:xfrm>
          <a:prstGeom prst="rect">
            <a:avLst/>
          </a:prstGeom>
          <a:noFill/>
          <a:ln w="9525">
            <a:noFill/>
            <a:miter lim="800000"/>
            <a:headEnd/>
            <a:tailEnd/>
          </a:ln>
        </p:spPr>
      </p:pic>
      <p:sp>
        <p:nvSpPr>
          <p:cNvPr id="1208440" name="Rectangle 120"/>
          <p:cNvSpPr>
            <a:spLocks noChangeArrowheads="1"/>
          </p:cNvSpPr>
          <p:nvPr/>
        </p:nvSpPr>
        <p:spPr bwMode="auto">
          <a:xfrm>
            <a:off x="4202113" y="2714625"/>
            <a:ext cx="917575" cy="376238"/>
          </a:xfrm>
          <a:prstGeom prst="rect">
            <a:avLst/>
          </a:prstGeom>
          <a:noFill/>
          <a:ln w="20638">
            <a:solidFill>
              <a:srgbClr val="000000"/>
            </a:solidFill>
            <a:miter lim="800000"/>
            <a:headEnd/>
            <a:tailEnd/>
          </a:ln>
        </p:spPr>
        <p:txBody>
          <a:bodyPr/>
          <a:lstStyle/>
          <a:p>
            <a:endParaRPr lang="en-US"/>
          </a:p>
        </p:txBody>
      </p:sp>
      <p:sp>
        <p:nvSpPr>
          <p:cNvPr id="1208441" name="Rectangle 121"/>
          <p:cNvSpPr>
            <a:spLocks noChangeArrowheads="1"/>
          </p:cNvSpPr>
          <p:nvPr/>
        </p:nvSpPr>
        <p:spPr bwMode="auto">
          <a:xfrm>
            <a:off x="4443413" y="2754313"/>
            <a:ext cx="444500" cy="334962"/>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UA</a:t>
            </a:r>
            <a:endParaRPr lang="en-US" sz="2400" b="0" baseline="-25000">
              <a:ea typeface="ＭＳ Ｐゴシック" pitchFamily="34" charset="-128"/>
            </a:endParaRPr>
          </a:p>
        </p:txBody>
      </p:sp>
      <p:sp>
        <p:nvSpPr>
          <p:cNvPr id="1208442" name="Freeform 122"/>
          <p:cNvSpPr>
            <a:spLocks/>
          </p:cNvSpPr>
          <p:nvPr/>
        </p:nvSpPr>
        <p:spPr bwMode="auto">
          <a:xfrm>
            <a:off x="4240213" y="2800350"/>
            <a:ext cx="841375" cy="206375"/>
          </a:xfrm>
          <a:custGeom>
            <a:avLst/>
            <a:gdLst/>
            <a:ahLst/>
            <a:cxnLst>
              <a:cxn ang="0">
                <a:pos x="133" y="0"/>
              </a:cxn>
              <a:cxn ang="0">
                <a:pos x="0" y="64"/>
              </a:cxn>
              <a:cxn ang="0">
                <a:pos x="133" y="130"/>
              </a:cxn>
              <a:cxn ang="0">
                <a:pos x="397" y="130"/>
              </a:cxn>
              <a:cxn ang="0">
                <a:pos x="530" y="64"/>
              </a:cxn>
              <a:cxn ang="0">
                <a:pos x="397" y="0"/>
              </a:cxn>
              <a:cxn ang="0">
                <a:pos x="133" y="0"/>
              </a:cxn>
            </a:cxnLst>
            <a:rect l="0" t="0" r="r" b="b"/>
            <a:pathLst>
              <a:path w="530" h="130">
                <a:moveTo>
                  <a:pt x="133" y="0"/>
                </a:moveTo>
                <a:lnTo>
                  <a:pt x="0" y="64"/>
                </a:lnTo>
                <a:lnTo>
                  <a:pt x="133" y="130"/>
                </a:lnTo>
                <a:lnTo>
                  <a:pt x="397" y="130"/>
                </a:lnTo>
                <a:lnTo>
                  <a:pt x="530" y="64"/>
                </a:lnTo>
                <a:lnTo>
                  <a:pt x="397" y="0"/>
                </a:lnTo>
                <a:lnTo>
                  <a:pt x="133" y="0"/>
                </a:lnTo>
                <a:close/>
              </a:path>
            </a:pathLst>
          </a:custGeom>
          <a:noFill/>
          <a:ln w="20638">
            <a:solidFill>
              <a:srgbClr val="000000"/>
            </a:solidFill>
            <a:prstDash val="solid"/>
            <a:round/>
            <a:headEnd/>
            <a:tailEnd/>
          </a:ln>
        </p:spPr>
        <p:txBody>
          <a:bodyPr/>
          <a:lstStyle/>
          <a:p>
            <a:endParaRPr lang="en-US"/>
          </a:p>
        </p:txBody>
      </p:sp>
      <p:pic>
        <p:nvPicPr>
          <p:cNvPr id="1208443" name="Picture 123"/>
          <p:cNvPicPr>
            <a:picLocks noChangeAspect="1" noChangeArrowheads="1"/>
          </p:cNvPicPr>
          <p:nvPr/>
        </p:nvPicPr>
        <p:blipFill>
          <a:blip r:embed="rId3" cstate="print"/>
          <a:srcRect/>
          <a:stretch>
            <a:fillRect/>
          </a:stretch>
        </p:blipFill>
        <p:spPr bwMode="auto">
          <a:xfrm>
            <a:off x="4200525" y="2713038"/>
            <a:ext cx="919163" cy="377825"/>
          </a:xfrm>
          <a:prstGeom prst="rect">
            <a:avLst/>
          </a:prstGeom>
          <a:noFill/>
          <a:ln w="9525">
            <a:noFill/>
            <a:miter lim="800000"/>
            <a:headEnd/>
            <a:tailEnd/>
          </a:ln>
        </p:spPr>
      </p:pic>
      <p:sp>
        <p:nvSpPr>
          <p:cNvPr id="1208444" name="Rectangle 124"/>
          <p:cNvSpPr>
            <a:spLocks noChangeArrowheads="1"/>
          </p:cNvSpPr>
          <p:nvPr/>
        </p:nvSpPr>
        <p:spPr bwMode="auto">
          <a:xfrm>
            <a:off x="4202113" y="2714625"/>
            <a:ext cx="917575" cy="376238"/>
          </a:xfrm>
          <a:prstGeom prst="rect">
            <a:avLst/>
          </a:prstGeom>
          <a:noFill/>
          <a:ln w="20638">
            <a:solidFill>
              <a:srgbClr val="000000"/>
            </a:solidFill>
            <a:miter lim="800000"/>
            <a:headEnd/>
            <a:tailEnd/>
          </a:ln>
        </p:spPr>
        <p:txBody>
          <a:bodyPr/>
          <a:lstStyle/>
          <a:p>
            <a:endParaRPr lang="en-US"/>
          </a:p>
        </p:txBody>
      </p:sp>
      <p:sp>
        <p:nvSpPr>
          <p:cNvPr id="1208445" name="Rectangle 125"/>
          <p:cNvSpPr>
            <a:spLocks noChangeArrowheads="1"/>
          </p:cNvSpPr>
          <p:nvPr/>
        </p:nvSpPr>
        <p:spPr bwMode="auto">
          <a:xfrm>
            <a:off x="4443413" y="2754313"/>
            <a:ext cx="444500" cy="334962"/>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UA</a:t>
            </a:r>
            <a:endParaRPr lang="en-US" sz="2400" b="0" baseline="-25000">
              <a:ea typeface="ＭＳ Ｐゴシック" pitchFamily="34" charset="-128"/>
            </a:endParaRPr>
          </a:p>
        </p:txBody>
      </p:sp>
      <p:sp>
        <p:nvSpPr>
          <p:cNvPr id="1208446" name="Freeform 126"/>
          <p:cNvSpPr>
            <a:spLocks/>
          </p:cNvSpPr>
          <p:nvPr/>
        </p:nvSpPr>
        <p:spPr bwMode="auto">
          <a:xfrm>
            <a:off x="4240213" y="2800350"/>
            <a:ext cx="841375" cy="206375"/>
          </a:xfrm>
          <a:custGeom>
            <a:avLst/>
            <a:gdLst/>
            <a:ahLst/>
            <a:cxnLst>
              <a:cxn ang="0">
                <a:pos x="133" y="0"/>
              </a:cxn>
              <a:cxn ang="0">
                <a:pos x="0" y="64"/>
              </a:cxn>
              <a:cxn ang="0">
                <a:pos x="133" y="130"/>
              </a:cxn>
              <a:cxn ang="0">
                <a:pos x="397" y="130"/>
              </a:cxn>
              <a:cxn ang="0">
                <a:pos x="530" y="64"/>
              </a:cxn>
              <a:cxn ang="0">
                <a:pos x="397" y="0"/>
              </a:cxn>
              <a:cxn ang="0">
                <a:pos x="133" y="0"/>
              </a:cxn>
            </a:cxnLst>
            <a:rect l="0" t="0" r="r" b="b"/>
            <a:pathLst>
              <a:path w="530" h="130">
                <a:moveTo>
                  <a:pt x="133" y="0"/>
                </a:moveTo>
                <a:lnTo>
                  <a:pt x="0" y="64"/>
                </a:lnTo>
                <a:lnTo>
                  <a:pt x="133" y="130"/>
                </a:lnTo>
                <a:lnTo>
                  <a:pt x="397" y="130"/>
                </a:lnTo>
                <a:lnTo>
                  <a:pt x="530" y="64"/>
                </a:lnTo>
                <a:lnTo>
                  <a:pt x="397" y="0"/>
                </a:lnTo>
                <a:lnTo>
                  <a:pt x="133" y="0"/>
                </a:lnTo>
                <a:close/>
              </a:path>
            </a:pathLst>
          </a:custGeom>
          <a:noFill/>
          <a:ln w="20638">
            <a:solidFill>
              <a:srgbClr val="000000"/>
            </a:solidFill>
            <a:prstDash val="solid"/>
            <a:round/>
            <a:headEnd/>
            <a:tailEnd/>
          </a:ln>
        </p:spPr>
        <p:txBody>
          <a:bodyPr/>
          <a:lstStyle/>
          <a:p>
            <a:endParaRPr lang="en-US"/>
          </a:p>
        </p:txBody>
      </p:sp>
      <p:sp>
        <p:nvSpPr>
          <p:cNvPr id="1208447" name="Rectangle 127"/>
          <p:cNvSpPr>
            <a:spLocks noChangeArrowheads="1"/>
          </p:cNvSpPr>
          <p:nvPr/>
        </p:nvSpPr>
        <p:spPr bwMode="auto">
          <a:xfrm>
            <a:off x="4589463" y="1438275"/>
            <a:ext cx="225425" cy="334963"/>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X</a:t>
            </a:r>
            <a:endParaRPr lang="en-US" sz="2400" b="0" baseline="-25000">
              <a:ea typeface="ＭＳ Ｐゴシック" pitchFamily="34" charset="-128"/>
            </a:endParaRPr>
          </a:p>
        </p:txBody>
      </p:sp>
      <p:sp>
        <p:nvSpPr>
          <p:cNvPr id="1208448" name="Rectangle 128"/>
          <p:cNvSpPr>
            <a:spLocks noChangeArrowheads="1"/>
          </p:cNvSpPr>
          <p:nvPr/>
        </p:nvSpPr>
        <p:spPr bwMode="auto">
          <a:xfrm>
            <a:off x="2678113" y="2513013"/>
            <a:ext cx="225425" cy="334962"/>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X</a:t>
            </a:r>
            <a:endParaRPr lang="en-US" sz="2400" b="0" baseline="-25000">
              <a:ea typeface="ＭＳ Ｐゴシック" pitchFamily="34" charset="-128"/>
            </a:endParaRPr>
          </a:p>
        </p:txBody>
      </p:sp>
      <p:sp>
        <p:nvSpPr>
          <p:cNvPr id="1208449" name="Rectangle 129"/>
          <p:cNvSpPr>
            <a:spLocks noChangeArrowheads="1"/>
          </p:cNvSpPr>
          <p:nvPr/>
        </p:nvSpPr>
        <p:spPr bwMode="auto">
          <a:xfrm>
            <a:off x="2384425" y="2876550"/>
            <a:ext cx="904875" cy="493713"/>
          </a:xfrm>
          <a:prstGeom prst="rect">
            <a:avLst/>
          </a:prstGeom>
          <a:solidFill>
            <a:srgbClr val="FFFFFF"/>
          </a:solidFill>
          <a:ln w="9525">
            <a:noFill/>
            <a:miter lim="800000"/>
            <a:headEnd/>
            <a:tailEnd/>
          </a:ln>
        </p:spPr>
        <p:txBody>
          <a:bodyPr/>
          <a:lstStyle/>
          <a:p>
            <a:endParaRPr lang="en-US"/>
          </a:p>
        </p:txBody>
      </p:sp>
      <p:sp>
        <p:nvSpPr>
          <p:cNvPr id="1208450" name="Rectangle 130"/>
          <p:cNvSpPr>
            <a:spLocks noChangeArrowheads="1"/>
          </p:cNvSpPr>
          <p:nvPr/>
        </p:nvSpPr>
        <p:spPr bwMode="auto">
          <a:xfrm>
            <a:off x="2384425" y="2876550"/>
            <a:ext cx="904875" cy="493713"/>
          </a:xfrm>
          <a:prstGeom prst="rect">
            <a:avLst/>
          </a:prstGeom>
          <a:noFill/>
          <a:ln w="12700">
            <a:solidFill>
              <a:srgbClr val="000000"/>
            </a:solidFill>
            <a:miter lim="800000"/>
            <a:headEnd/>
            <a:tailEnd/>
          </a:ln>
        </p:spPr>
        <p:txBody>
          <a:bodyPr/>
          <a:lstStyle/>
          <a:p>
            <a:endParaRPr lang="en-US"/>
          </a:p>
        </p:txBody>
      </p:sp>
      <p:sp>
        <p:nvSpPr>
          <p:cNvPr id="1208451" name="Rectangle 131"/>
          <p:cNvSpPr>
            <a:spLocks noChangeArrowheads="1"/>
          </p:cNvSpPr>
          <p:nvPr/>
        </p:nvSpPr>
        <p:spPr bwMode="auto">
          <a:xfrm>
            <a:off x="2303463" y="2794000"/>
            <a:ext cx="904875" cy="493713"/>
          </a:xfrm>
          <a:prstGeom prst="rect">
            <a:avLst/>
          </a:prstGeom>
          <a:solidFill>
            <a:srgbClr val="FFFFFF"/>
          </a:solidFill>
          <a:ln w="9525">
            <a:noFill/>
            <a:miter lim="800000"/>
            <a:headEnd/>
            <a:tailEnd/>
          </a:ln>
        </p:spPr>
        <p:txBody>
          <a:bodyPr/>
          <a:lstStyle/>
          <a:p>
            <a:endParaRPr lang="en-US"/>
          </a:p>
        </p:txBody>
      </p:sp>
      <p:sp>
        <p:nvSpPr>
          <p:cNvPr id="1208452" name="Rectangle 132"/>
          <p:cNvSpPr>
            <a:spLocks noChangeArrowheads="1"/>
          </p:cNvSpPr>
          <p:nvPr/>
        </p:nvSpPr>
        <p:spPr bwMode="auto">
          <a:xfrm>
            <a:off x="2303463" y="2794000"/>
            <a:ext cx="904875" cy="493713"/>
          </a:xfrm>
          <a:prstGeom prst="rect">
            <a:avLst/>
          </a:prstGeom>
          <a:noFill/>
          <a:ln w="12700">
            <a:solidFill>
              <a:srgbClr val="000000"/>
            </a:solidFill>
            <a:miter lim="800000"/>
            <a:headEnd/>
            <a:tailEnd/>
          </a:ln>
        </p:spPr>
        <p:txBody>
          <a:bodyPr/>
          <a:lstStyle/>
          <a:p>
            <a:endParaRPr lang="en-US"/>
          </a:p>
        </p:txBody>
      </p:sp>
      <p:sp>
        <p:nvSpPr>
          <p:cNvPr id="1208453" name="Rectangle 133"/>
          <p:cNvSpPr>
            <a:spLocks noChangeArrowheads="1"/>
          </p:cNvSpPr>
          <p:nvPr/>
        </p:nvSpPr>
        <p:spPr bwMode="auto">
          <a:xfrm>
            <a:off x="2481263" y="2921000"/>
            <a:ext cx="538162" cy="258763"/>
          </a:xfrm>
          <a:prstGeom prst="rect">
            <a:avLst/>
          </a:prstGeom>
          <a:noFill/>
          <a:ln w="9525">
            <a:noFill/>
            <a:miter lim="800000"/>
            <a:headEnd/>
            <a:tailEnd/>
          </a:ln>
        </p:spPr>
        <p:txBody>
          <a:bodyPr wrap="none" lIns="0" tIns="0" rIns="0" bIns="0">
            <a:spAutoFit/>
          </a:bodyPr>
          <a:lstStyle/>
          <a:p>
            <a:pPr algn="l" eaLnBrk="0" hangingPunct="0">
              <a:buClrTx/>
            </a:pPr>
            <a:r>
              <a:rPr lang="en-US" sz="1700" b="0">
                <a:solidFill>
                  <a:srgbClr val="000000"/>
                </a:solidFill>
                <a:latin typeface="Georgia" pitchFamily="18" charset="0"/>
                <a:ea typeface="ＭＳ Ｐゴシック" pitchFamily="34" charset="-128"/>
              </a:rPr>
              <a:t>SUST</a:t>
            </a:r>
            <a:endParaRPr lang="en-US" sz="2400" b="0" baseline="-25000">
              <a:ea typeface="ＭＳ Ｐゴシック" pitchFamily="34" charset="-128"/>
            </a:endParaRPr>
          </a:p>
        </p:txBody>
      </p:sp>
      <p:sp>
        <p:nvSpPr>
          <p:cNvPr id="1208454" name="Rectangle 134"/>
          <p:cNvSpPr>
            <a:spLocks noChangeArrowheads="1"/>
          </p:cNvSpPr>
          <p:nvPr/>
        </p:nvSpPr>
        <p:spPr bwMode="auto">
          <a:xfrm>
            <a:off x="2678113" y="2513013"/>
            <a:ext cx="225425" cy="334962"/>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X</a:t>
            </a:r>
            <a:endParaRPr lang="en-US" sz="2400" b="0" baseline="-25000">
              <a:ea typeface="ＭＳ Ｐゴシック" pitchFamily="34" charset="-128"/>
            </a:endParaRPr>
          </a:p>
        </p:txBody>
      </p:sp>
      <p:sp>
        <p:nvSpPr>
          <p:cNvPr id="1208455" name="Rectangle 135"/>
          <p:cNvSpPr>
            <a:spLocks noChangeArrowheads="1"/>
          </p:cNvSpPr>
          <p:nvPr/>
        </p:nvSpPr>
        <p:spPr bwMode="auto">
          <a:xfrm>
            <a:off x="2384425" y="2876550"/>
            <a:ext cx="904875" cy="493713"/>
          </a:xfrm>
          <a:prstGeom prst="rect">
            <a:avLst/>
          </a:prstGeom>
          <a:solidFill>
            <a:srgbClr val="FFFFFF"/>
          </a:solidFill>
          <a:ln w="9525">
            <a:noFill/>
            <a:miter lim="800000"/>
            <a:headEnd/>
            <a:tailEnd/>
          </a:ln>
        </p:spPr>
        <p:txBody>
          <a:bodyPr/>
          <a:lstStyle/>
          <a:p>
            <a:endParaRPr lang="en-US"/>
          </a:p>
        </p:txBody>
      </p:sp>
      <p:sp>
        <p:nvSpPr>
          <p:cNvPr id="1208456" name="Rectangle 136"/>
          <p:cNvSpPr>
            <a:spLocks noChangeArrowheads="1"/>
          </p:cNvSpPr>
          <p:nvPr/>
        </p:nvSpPr>
        <p:spPr bwMode="auto">
          <a:xfrm>
            <a:off x="2384425" y="2876550"/>
            <a:ext cx="904875" cy="493713"/>
          </a:xfrm>
          <a:prstGeom prst="rect">
            <a:avLst/>
          </a:prstGeom>
          <a:noFill/>
          <a:ln w="12700">
            <a:solidFill>
              <a:srgbClr val="000000"/>
            </a:solidFill>
            <a:miter lim="800000"/>
            <a:headEnd/>
            <a:tailEnd/>
          </a:ln>
        </p:spPr>
        <p:txBody>
          <a:bodyPr/>
          <a:lstStyle/>
          <a:p>
            <a:endParaRPr lang="en-US"/>
          </a:p>
        </p:txBody>
      </p:sp>
      <p:sp>
        <p:nvSpPr>
          <p:cNvPr id="1208457" name="Rectangle 137"/>
          <p:cNvSpPr>
            <a:spLocks noChangeArrowheads="1"/>
          </p:cNvSpPr>
          <p:nvPr/>
        </p:nvSpPr>
        <p:spPr bwMode="auto">
          <a:xfrm>
            <a:off x="2303463" y="2794000"/>
            <a:ext cx="904875" cy="493713"/>
          </a:xfrm>
          <a:prstGeom prst="rect">
            <a:avLst/>
          </a:prstGeom>
          <a:solidFill>
            <a:srgbClr val="FFFFFF"/>
          </a:solidFill>
          <a:ln w="9525">
            <a:noFill/>
            <a:miter lim="800000"/>
            <a:headEnd/>
            <a:tailEnd/>
          </a:ln>
        </p:spPr>
        <p:txBody>
          <a:bodyPr/>
          <a:lstStyle/>
          <a:p>
            <a:endParaRPr lang="en-US"/>
          </a:p>
        </p:txBody>
      </p:sp>
      <p:sp>
        <p:nvSpPr>
          <p:cNvPr id="1208458" name="Rectangle 138"/>
          <p:cNvSpPr>
            <a:spLocks noChangeArrowheads="1"/>
          </p:cNvSpPr>
          <p:nvPr/>
        </p:nvSpPr>
        <p:spPr bwMode="auto">
          <a:xfrm>
            <a:off x="2303463" y="2794000"/>
            <a:ext cx="904875" cy="493713"/>
          </a:xfrm>
          <a:prstGeom prst="rect">
            <a:avLst/>
          </a:prstGeom>
          <a:noFill/>
          <a:ln w="12700">
            <a:solidFill>
              <a:srgbClr val="000000"/>
            </a:solidFill>
            <a:miter lim="800000"/>
            <a:headEnd/>
            <a:tailEnd/>
          </a:ln>
        </p:spPr>
        <p:txBody>
          <a:bodyPr/>
          <a:lstStyle/>
          <a:p>
            <a:endParaRPr lang="en-US"/>
          </a:p>
        </p:txBody>
      </p:sp>
      <p:sp>
        <p:nvSpPr>
          <p:cNvPr id="1208459" name="Rectangle 139"/>
          <p:cNvSpPr>
            <a:spLocks noChangeArrowheads="1"/>
          </p:cNvSpPr>
          <p:nvPr/>
        </p:nvSpPr>
        <p:spPr bwMode="auto">
          <a:xfrm>
            <a:off x="2481263" y="2921000"/>
            <a:ext cx="538162" cy="258763"/>
          </a:xfrm>
          <a:prstGeom prst="rect">
            <a:avLst/>
          </a:prstGeom>
          <a:noFill/>
          <a:ln w="9525">
            <a:noFill/>
            <a:miter lim="800000"/>
            <a:headEnd/>
            <a:tailEnd/>
          </a:ln>
        </p:spPr>
        <p:txBody>
          <a:bodyPr wrap="none" lIns="0" tIns="0" rIns="0" bIns="0">
            <a:spAutoFit/>
          </a:bodyPr>
          <a:lstStyle/>
          <a:p>
            <a:pPr algn="l" eaLnBrk="0" hangingPunct="0">
              <a:buClrTx/>
            </a:pPr>
            <a:r>
              <a:rPr lang="en-US" sz="1700" b="0">
                <a:solidFill>
                  <a:srgbClr val="000000"/>
                </a:solidFill>
                <a:latin typeface="Georgia" pitchFamily="18" charset="0"/>
                <a:ea typeface="ＭＳ Ｐゴシック" pitchFamily="34" charset="-128"/>
              </a:rPr>
              <a:t>SUST</a:t>
            </a:r>
            <a:endParaRPr lang="en-US" sz="2400" b="0" baseline="-25000">
              <a:ea typeface="ＭＳ Ｐゴシック" pitchFamily="34" charset="-128"/>
            </a:endParaRPr>
          </a:p>
        </p:txBody>
      </p:sp>
      <p:sp>
        <p:nvSpPr>
          <p:cNvPr id="1208460" name="Rectangle 140"/>
          <p:cNvSpPr>
            <a:spLocks noChangeArrowheads="1"/>
          </p:cNvSpPr>
          <p:nvPr/>
        </p:nvSpPr>
        <p:spPr bwMode="auto">
          <a:xfrm>
            <a:off x="2384425" y="2876550"/>
            <a:ext cx="904875" cy="493713"/>
          </a:xfrm>
          <a:prstGeom prst="rect">
            <a:avLst/>
          </a:prstGeom>
          <a:solidFill>
            <a:srgbClr val="FFFFFF"/>
          </a:solidFill>
          <a:ln w="9525">
            <a:noFill/>
            <a:miter lim="800000"/>
            <a:headEnd/>
            <a:tailEnd/>
          </a:ln>
        </p:spPr>
        <p:txBody>
          <a:bodyPr/>
          <a:lstStyle/>
          <a:p>
            <a:endParaRPr lang="en-US"/>
          </a:p>
        </p:txBody>
      </p:sp>
      <p:sp>
        <p:nvSpPr>
          <p:cNvPr id="1208461" name="Rectangle 141"/>
          <p:cNvSpPr>
            <a:spLocks noChangeArrowheads="1"/>
          </p:cNvSpPr>
          <p:nvPr/>
        </p:nvSpPr>
        <p:spPr bwMode="auto">
          <a:xfrm>
            <a:off x="2384425" y="2876550"/>
            <a:ext cx="904875" cy="493713"/>
          </a:xfrm>
          <a:prstGeom prst="rect">
            <a:avLst/>
          </a:prstGeom>
          <a:noFill/>
          <a:ln w="12700">
            <a:solidFill>
              <a:srgbClr val="000000"/>
            </a:solidFill>
            <a:miter lim="800000"/>
            <a:headEnd/>
            <a:tailEnd/>
          </a:ln>
        </p:spPr>
        <p:txBody>
          <a:bodyPr/>
          <a:lstStyle/>
          <a:p>
            <a:endParaRPr lang="en-US"/>
          </a:p>
        </p:txBody>
      </p:sp>
      <p:sp>
        <p:nvSpPr>
          <p:cNvPr id="1208462" name="Rectangle 142"/>
          <p:cNvSpPr>
            <a:spLocks noChangeArrowheads="1"/>
          </p:cNvSpPr>
          <p:nvPr/>
        </p:nvSpPr>
        <p:spPr bwMode="auto">
          <a:xfrm>
            <a:off x="2303463" y="2794000"/>
            <a:ext cx="904875" cy="493713"/>
          </a:xfrm>
          <a:prstGeom prst="rect">
            <a:avLst/>
          </a:prstGeom>
          <a:solidFill>
            <a:srgbClr val="FFFFFF"/>
          </a:solidFill>
          <a:ln w="9525">
            <a:noFill/>
            <a:miter lim="800000"/>
            <a:headEnd/>
            <a:tailEnd/>
          </a:ln>
        </p:spPr>
        <p:txBody>
          <a:bodyPr/>
          <a:lstStyle/>
          <a:p>
            <a:endParaRPr lang="en-US"/>
          </a:p>
        </p:txBody>
      </p:sp>
      <p:sp>
        <p:nvSpPr>
          <p:cNvPr id="1208463" name="Rectangle 143"/>
          <p:cNvSpPr>
            <a:spLocks noChangeArrowheads="1"/>
          </p:cNvSpPr>
          <p:nvPr/>
        </p:nvSpPr>
        <p:spPr bwMode="auto">
          <a:xfrm>
            <a:off x="2303463" y="2794000"/>
            <a:ext cx="904875" cy="493713"/>
          </a:xfrm>
          <a:prstGeom prst="rect">
            <a:avLst/>
          </a:prstGeom>
          <a:noFill/>
          <a:ln w="12700">
            <a:solidFill>
              <a:srgbClr val="000000"/>
            </a:solidFill>
            <a:miter lim="800000"/>
            <a:headEnd/>
            <a:tailEnd/>
          </a:ln>
        </p:spPr>
        <p:txBody>
          <a:bodyPr/>
          <a:lstStyle/>
          <a:p>
            <a:endParaRPr lang="en-US"/>
          </a:p>
        </p:txBody>
      </p:sp>
      <p:sp>
        <p:nvSpPr>
          <p:cNvPr id="1208464" name="Rectangle 144"/>
          <p:cNvSpPr>
            <a:spLocks noChangeArrowheads="1"/>
          </p:cNvSpPr>
          <p:nvPr/>
        </p:nvSpPr>
        <p:spPr bwMode="auto">
          <a:xfrm>
            <a:off x="2481263" y="2921000"/>
            <a:ext cx="538162" cy="258763"/>
          </a:xfrm>
          <a:prstGeom prst="rect">
            <a:avLst/>
          </a:prstGeom>
          <a:noFill/>
          <a:ln w="9525">
            <a:noFill/>
            <a:miter lim="800000"/>
            <a:headEnd/>
            <a:tailEnd/>
          </a:ln>
        </p:spPr>
        <p:txBody>
          <a:bodyPr wrap="none" lIns="0" tIns="0" rIns="0" bIns="0">
            <a:spAutoFit/>
          </a:bodyPr>
          <a:lstStyle/>
          <a:p>
            <a:pPr algn="l" eaLnBrk="0" hangingPunct="0">
              <a:buClrTx/>
            </a:pPr>
            <a:r>
              <a:rPr lang="en-US" sz="1700" b="0">
                <a:solidFill>
                  <a:srgbClr val="000000"/>
                </a:solidFill>
                <a:latin typeface="Georgia" pitchFamily="18" charset="0"/>
                <a:ea typeface="ＭＳ Ｐゴシック" pitchFamily="34" charset="-128"/>
              </a:rPr>
              <a:t>SUST</a:t>
            </a:r>
            <a:endParaRPr lang="en-US" sz="2400" b="0" baseline="-25000">
              <a:ea typeface="ＭＳ Ｐゴシック" pitchFamily="34" charset="-128"/>
            </a:endParaRPr>
          </a:p>
        </p:txBody>
      </p:sp>
      <p:sp>
        <p:nvSpPr>
          <p:cNvPr id="1208465" name="Rectangle 145"/>
          <p:cNvSpPr>
            <a:spLocks noChangeArrowheads="1"/>
          </p:cNvSpPr>
          <p:nvPr/>
        </p:nvSpPr>
        <p:spPr bwMode="auto">
          <a:xfrm>
            <a:off x="3940175" y="5308600"/>
            <a:ext cx="1131888" cy="258763"/>
          </a:xfrm>
          <a:prstGeom prst="rect">
            <a:avLst/>
          </a:prstGeom>
          <a:noFill/>
          <a:ln w="9525">
            <a:noFill/>
            <a:miter lim="800000"/>
            <a:headEnd/>
            <a:tailEnd/>
          </a:ln>
        </p:spPr>
        <p:txBody>
          <a:bodyPr wrap="none" lIns="0" tIns="0" rIns="0" bIns="0">
            <a:spAutoFit/>
          </a:bodyPr>
          <a:lstStyle/>
          <a:p>
            <a:pPr algn="l" eaLnBrk="0" hangingPunct="0">
              <a:buClrTx/>
            </a:pPr>
            <a:r>
              <a:rPr lang="en-US" sz="1700">
                <a:solidFill>
                  <a:srgbClr val="000000"/>
                </a:solidFill>
                <a:latin typeface="Georgia" pitchFamily="18" charset="0"/>
                <a:ea typeface="ＭＳ Ｐゴシック" pitchFamily="34" charset="-128"/>
              </a:rPr>
              <a:t>Personnel</a:t>
            </a:r>
            <a:endParaRPr lang="en-US" sz="2400" b="0" baseline="-25000">
              <a:ea typeface="ＭＳ Ｐゴシック" pitchFamily="34" charset="-128"/>
            </a:endParaRPr>
          </a:p>
        </p:txBody>
      </p:sp>
      <p:sp>
        <p:nvSpPr>
          <p:cNvPr id="1208466" name="Rectangle 146"/>
          <p:cNvSpPr>
            <a:spLocks noChangeArrowheads="1"/>
          </p:cNvSpPr>
          <p:nvPr/>
        </p:nvSpPr>
        <p:spPr bwMode="auto">
          <a:xfrm>
            <a:off x="3981450" y="5568950"/>
            <a:ext cx="725488" cy="198438"/>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Military </a:t>
            </a:r>
            <a:endParaRPr lang="en-US" sz="2400" b="0" baseline="-25000">
              <a:ea typeface="ＭＳ Ｐゴシック" pitchFamily="34" charset="-128"/>
            </a:endParaRPr>
          </a:p>
        </p:txBody>
      </p:sp>
      <p:sp>
        <p:nvSpPr>
          <p:cNvPr id="1208467" name="Rectangle 147"/>
          <p:cNvSpPr>
            <a:spLocks noChangeArrowheads="1"/>
          </p:cNvSpPr>
          <p:nvPr/>
        </p:nvSpPr>
        <p:spPr bwMode="auto">
          <a:xfrm>
            <a:off x="4702175" y="5568950"/>
            <a:ext cx="61913" cy="198438"/>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a:t>
            </a:r>
            <a:endParaRPr lang="en-US" sz="2400" b="0" baseline="-25000">
              <a:ea typeface="ＭＳ Ｐゴシック" pitchFamily="34" charset="-128"/>
            </a:endParaRPr>
          </a:p>
        </p:txBody>
      </p:sp>
      <p:sp>
        <p:nvSpPr>
          <p:cNvPr id="1208468" name="Rectangle 148"/>
          <p:cNvSpPr>
            <a:spLocks noChangeArrowheads="1"/>
          </p:cNvSpPr>
          <p:nvPr/>
        </p:nvSpPr>
        <p:spPr bwMode="auto">
          <a:xfrm>
            <a:off x="4806950" y="5568950"/>
            <a:ext cx="882650" cy="198438"/>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 Soldier</a:t>
            </a:r>
            <a:endParaRPr lang="en-US" sz="2400" b="0" baseline="-25000">
              <a:ea typeface="ＭＳ Ｐゴシック" pitchFamily="34" charset="-128"/>
            </a:endParaRPr>
          </a:p>
        </p:txBody>
      </p:sp>
      <p:sp>
        <p:nvSpPr>
          <p:cNvPr id="1208469" name="Rectangle 149"/>
          <p:cNvSpPr>
            <a:spLocks noChangeArrowheads="1"/>
          </p:cNvSpPr>
          <p:nvPr/>
        </p:nvSpPr>
        <p:spPr bwMode="auto">
          <a:xfrm>
            <a:off x="3940175" y="5765800"/>
            <a:ext cx="698500" cy="198438"/>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Civilian </a:t>
            </a:r>
            <a:endParaRPr lang="en-US" sz="2400" b="0" baseline="-25000">
              <a:ea typeface="ＭＳ Ｐゴシック" pitchFamily="34" charset="-128"/>
            </a:endParaRPr>
          </a:p>
        </p:txBody>
      </p:sp>
      <p:sp>
        <p:nvSpPr>
          <p:cNvPr id="1208470" name="Rectangle 150"/>
          <p:cNvSpPr>
            <a:spLocks noChangeArrowheads="1"/>
          </p:cNvSpPr>
          <p:nvPr/>
        </p:nvSpPr>
        <p:spPr bwMode="auto">
          <a:xfrm>
            <a:off x="4633913" y="5765800"/>
            <a:ext cx="61912" cy="198438"/>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a:t>
            </a:r>
            <a:endParaRPr lang="en-US" sz="2400" b="0" baseline="-25000">
              <a:ea typeface="ＭＳ Ｐゴシック" pitchFamily="34" charset="-128"/>
            </a:endParaRPr>
          </a:p>
        </p:txBody>
      </p:sp>
      <p:sp>
        <p:nvSpPr>
          <p:cNvPr id="1208471" name="Rectangle 151"/>
          <p:cNvSpPr>
            <a:spLocks noChangeArrowheads="1"/>
          </p:cNvSpPr>
          <p:nvPr/>
        </p:nvSpPr>
        <p:spPr bwMode="auto">
          <a:xfrm>
            <a:off x="4737100" y="5765800"/>
            <a:ext cx="609600" cy="198438"/>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 FTE</a:t>
            </a:r>
            <a:endParaRPr lang="en-US" sz="2400" b="0" baseline="-25000">
              <a:ea typeface="ＭＳ Ｐゴシック" pitchFamily="34" charset="-128"/>
            </a:endParaRPr>
          </a:p>
        </p:txBody>
      </p:sp>
      <p:sp>
        <p:nvSpPr>
          <p:cNvPr id="1208472" name="Rectangle 152"/>
          <p:cNvSpPr>
            <a:spLocks noChangeArrowheads="1"/>
          </p:cNvSpPr>
          <p:nvPr/>
        </p:nvSpPr>
        <p:spPr bwMode="auto">
          <a:xfrm>
            <a:off x="3940175" y="5962650"/>
            <a:ext cx="969963" cy="198438"/>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Contractor </a:t>
            </a:r>
            <a:endParaRPr lang="en-US" sz="2400" b="0" baseline="-25000">
              <a:ea typeface="ＭＳ Ｐゴシック" pitchFamily="34" charset="-128"/>
            </a:endParaRPr>
          </a:p>
        </p:txBody>
      </p:sp>
      <p:sp>
        <p:nvSpPr>
          <p:cNvPr id="1208473" name="Rectangle 153"/>
          <p:cNvSpPr>
            <a:spLocks noChangeArrowheads="1"/>
          </p:cNvSpPr>
          <p:nvPr/>
        </p:nvSpPr>
        <p:spPr bwMode="auto">
          <a:xfrm>
            <a:off x="4908550" y="5962650"/>
            <a:ext cx="61913" cy="198438"/>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a:t>
            </a:r>
            <a:endParaRPr lang="en-US" sz="2400" b="0" baseline="-25000">
              <a:ea typeface="ＭＳ Ｐゴシック" pitchFamily="34" charset="-128"/>
            </a:endParaRPr>
          </a:p>
        </p:txBody>
      </p:sp>
      <p:sp>
        <p:nvSpPr>
          <p:cNvPr id="1208474" name="Rectangle 154"/>
          <p:cNvSpPr>
            <a:spLocks noChangeArrowheads="1"/>
          </p:cNvSpPr>
          <p:nvPr/>
        </p:nvSpPr>
        <p:spPr bwMode="auto">
          <a:xfrm>
            <a:off x="5011738" y="5962650"/>
            <a:ext cx="609600" cy="198438"/>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 FTE</a:t>
            </a:r>
            <a:endParaRPr lang="en-US" sz="2400" b="0" baseline="-25000">
              <a:ea typeface="ＭＳ Ｐゴシック" pitchFamily="34" charset="-128"/>
            </a:endParaRPr>
          </a:p>
        </p:txBody>
      </p:sp>
      <p:sp>
        <p:nvSpPr>
          <p:cNvPr id="1208475" name="Rectangle 155"/>
          <p:cNvSpPr>
            <a:spLocks noChangeArrowheads="1"/>
          </p:cNvSpPr>
          <p:nvPr/>
        </p:nvSpPr>
        <p:spPr bwMode="auto">
          <a:xfrm>
            <a:off x="1398588" y="5308600"/>
            <a:ext cx="1485900" cy="258763"/>
          </a:xfrm>
          <a:prstGeom prst="rect">
            <a:avLst/>
          </a:prstGeom>
          <a:noFill/>
          <a:ln w="9525">
            <a:noFill/>
            <a:miter lim="800000"/>
            <a:headEnd/>
            <a:tailEnd/>
          </a:ln>
        </p:spPr>
        <p:txBody>
          <a:bodyPr wrap="none" lIns="0" tIns="0" rIns="0" bIns="0">
            <a:spAutoFit/>
          </a:bodyPr>
          <a:lstStyle/>
          <a:p>
            <a:pPr algn="l" eaLnBrk="0" hangingPunct="0">
              <a:buClrTx/>
            </a:pPr>
            <a:r>
              <a:rPr lang="en-US" sz="1700">
                <a:solidFill>
                  <a:srgbClr val="000000"/>
                </a:solidFill>
                <a:latin typeface="Georgia" pitchFamily="18" charset="0"/>
                <a:ea typeface="ＭＳ Ｐゴシック" pitchFamily="34" charset="-128"/>
              </a:rPr>
              <a:t>Base Support</a:t>
            </a:r>
            <a:endParaRPr lang="en-US" sz="2400" b="0" baseline="-25000">
              <a:ea typeface="ＭＳ Ｐゴシック" pitchFamily="34" charset="-128"/>
            </a:endParaRPr>
          </a:p>
        </p:txBody>
      </p:sp>
      <p:sp>
        <p:nvSpPr>
          <p:cNvPr id="1208476" name="Rectangle 156"/>
          <p:cNvSpPr>
            <a:spLocks noChangeArrowheads="1"/>
          </p:cNvSpPr>
          <p:nvPr/>
        </p:nvSpPr>
        <p:spPr bwMode="auto">
          <a:xfrm>
            <a:off x="1398588" y="5568950"/>
            <a:ext cx="885825" cy="198438"/>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 Service</a:t>
            </a:r>
            <a:endParaRPr lang="en-US" sz="2400" b="0" baseline="-25000">
              <a:ea typeface="ＭＳ Ｐゴシック" pitchFamily="34" charset="-128"/>
            </a:endParaRPr>
          </a:p>
        </p:txBody>
      </p:sp>
      <p:sp>
        <p:nvSpPr>
          <p:cNvPr id="1208477" name="Rectangle 157"/>
          <p:cNvSpPr>
            <a:spLocks noChangeArrowheads="1"/>
          </p:cNvSpPr>
          <p:nvPr/>
        </p:nvSpPr>
        <p:spPr bwMode="auto">
          <a:xfrm>
            <a:off x="1398588" y="5765800"/>
            <a:ext cx="933450" cy="198438"/>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 Brigade</a:t>
            </a:r>
            <a:endParaRPr lang="en-US" sz="2400" b="0" baseline="-25000">
              <a:ea typeface="ＭＳ Ｐゴシック" pitchFamily="34" charset="-128"/>
            </a:endParaRPr>
          </a:p>
        </p:txBody>
      </p:sp>
      <p:sp>
        <p:nvSpPr>
          <p:cNvPr id="1208478" name="Rectangle 158"/>
          <p:cNvSpPr>
            <a:spLocks noChangeArrowheads="1"/>
          </p:cNvSpPr>
          <p:nvPr/>
        </p:nvSpPr>
        <p:spPr bwMode="auto">
          <a:xfrm>
            <a:off x="1398588" y="5962650"/>
            <a:ext cx="2293937" cy="198438"/>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 Installation (SRM, BOS,</a:t>
            </a:r>
            <a:endParaRPr lang="en-US" sz="2400" b="0" baseline="-25000">
              <a:ea typeface="ＭＳ Ｐゴシック" pitchFamily="34" charset="-128"/>
            </a:endParaRPr>
          </a:p>
        </p:txBody>
      </p:sp>
      <p:sp>
        <p:nvSpPr>
          <p:cNvPr id="1208479" name="Rectangle 159"/>
          <p:cNvSpPr>
            <a:spLocks noChangeArrowheads="1"/>
          </p:cNvSpPr>
          <p:nvPr/>
        </p:nvSpPr>
        <p:spPr bwMode="auto">
          <a:xfrm>
            <a:off x="1439863" y="6213475"/>
            <a:ext cx="909637" cy="198438"/>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ENVR, FP)</a:t>
            </a:r>
            <a:endParaRPr lang="en-US" sz="2400" b="0" baseline="-25000">
              <a:ea typeface="ＭＳ Ｐゴシック" pitchFamily="34" charset="-128"/>
            </a:endParaRPr>
          </a:p>
        </p:txBody>
      </p:sp>
      <p:sp>
        <p:nvSpPr>
          <p:cNvPr id="1208480" name="Rectangle 160"/>
          <p:cNvSpPr>
            <a:spLocks noChangeArrowheads="1"/>
          </p:cNvSpPr>
          <p:nvPr/>
        </p:nvSpPr>
        <p:spPr bwMode="auto">
          <a:xfrm>
            <a:off x="2705100" y="4333875"/>
            <a:ext cx="1601788" cy="258763"/>
          </a:xfrm>
          <a:prstGeom prst="rect">
            <a:avLst/>
          </a:prstGeom>
          <a:noFill/>
          <a:ln w="9525">
            <a:noFill/>
            <a:miter lim="800000"/>
            <a:headEnd/>
            <a:tailEnd/>
          </a:ln>
        </p:spPr>
        <p:txBody>
          <a:bodyPr wrap="none" lIns="0" tIns="0" rIns="0" bIns="0">
            <a:spAutoFit/>
          </a:bodyPr>
          <a:lstStyle/>
          <a:p>
            <a:pPr algn="l" eaLnBrk="0" hangingPunct="0">
              <a:buClrTx/>
            </a:pPr>
            <a:r>
              <a:rPr lang="en-US" sz="1700">
                <a:solidFill>
                  <a:srgbClr val="000000"/>
                </a:solidFill>
                <a:latin typeface="Georgia" pitchFamily="18" charset="0"/>
                <a:ea typeface="ＭＳ Ｐゴシック" pitchFamily="34" charset="-128"/>
              </a:rPr>
              <a:t>Training (Ind)</a:t>
            </a:r>
            <a:endParaRPr lang="en-US" sz="2400" b="0" baseline="-25000">
              <a:ea typeface="ＭＳ Ｐゴシック" pitchFamily="34" charset="-128"/>
            </a:endParaRPr>
          </a:p>
        </p:txBody>
      </p:sp>
      <p:sp>
        <p:nvSpPr>
          <p:cNvPr id="1208481" name="Rectangle 161"/>
          <p:cNvSpPr>
            <a:spLocks noChangeArrowheads="1"/>
          </p:cNvSpPr>
          <p:nvPr/>
        </p:nvSpPr>
        <p:spPr bwMode="auto">
          <a:xfrm>
            <a:off x="2705100" y="4591050"/>
            <a:ext cx="1751013" cy="198438"/>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 Student Trng Day</a:t>
            </a:r>
            <a:endParaRPr lang="en-US" sz="2400" b="0" baseline="-25000">
              <a:ea typeface="ＭＳ Ｐゴシック" pitchFamily="34" charset="-128"/>
            </a:endParaRPr>
          </a:p>
        </p:txBody>
      </p:sp>
      <p:sp>
        <p:nvSpPr>
          <p:cNvPr id="1208482" name="Rectangle 162"/>
          <p:cNvSpPr>
            <a:spLocks noChangeArrowheads="1"/>
          </p:cNvSpPr>
          <p:nvPr/>
        </p:nvSpPr>
        <p:spPr bwMode="auto">
          <a:xfrm>
            <a:off x="2705100" y="4789488"/>
            <a:ext cx="1233488" cy="198437"/>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 Course Day</a:t>
            </a:r>
            <a:endParaRPr lang="en-US" sz="2400" b="0" baseline="-25000">
              <a:ea typeface="ＭＳ Ｐゴシック" pitchFamily="34" charset="-128"/>
            </a:endParaRPr>
          </a:p>
        </p:txBody>
      </p:sp>
      <p:sp>
        <p:nvSpPr>
          <p:cNvPr id="1208483" name="Rectangle 163"/>
          <p:cNvSpPr>
            <a:spLocks noChangeArrowheads="1"/>
          </p:cNvSpPr>
          <p:nvPr/>
        </p:nvSpPr>
        <p:spPr bwMode="auto">
          <a:xfrm>
            <a:off x="5091113" y="4302125"/>
            <a:ext cx="1703387" cy="258763"/>
          </a:xfrm>
          <a:prstGeom prst="rect">
            <a:avLst/>
          </a:prstGeom>
          <a:noFill/>
          <a:ln w="9525">
            <a:noFill/>
            <a:miter lim="800000"/>
            <a:headEnd/>
            <a:tailEnd/>
          </a:ln>
        </p:spPr>
        <p:txBody>
          <a:bodyPr wrap="none" lIns="0" tIns="0" rIns="0" bIns="0">
            <a:spAutoFit/>
          </a:bodyPr>
          <a:lstStyle/>
          <a:p>
            <a:pPr algn="l" eaLnBrk="0" hangingPunct="0">
              <a:buClrTx/>
            </a:pPr>
            <a:r>
              <a:rPr lang="en-US" sz="1700">
                <a:solidFill>
                  <a:srgbClr val="000000"/>
                </a:solidFill>
                <a:latin typeface="Georgia" pitchFamily="18" charset="0"/>
                <a:ea typeface="ＭＳ Ｐゴシック" pitchFamily="34" charset="-128"/>
              </a:rPr>
              <a:t>Training (Unit)</a:t>
            </a:r>
            <a:endParaRPr lang="en-US" sz="2400" b="0" baseline="-25000">
              <a:ea typeface="ＭＳ Ｐゴシック" pitchFamily="34" charset="-128"/>
            </a:endParaRPr>
          </a:p>
        </p:txBody>
      </p:sp>
      <p:sp>
        <p:nvSpPr>
          <p:cNvPr id="1208484" name="Rectangle 164"/>
          <p:cNvSpPr>
            <a:spLocks noChangeArrowheads="1"/>
          </p:cNvSpPr>
          <p:nvPr/>
        </p:nvSpPr>
        <p:spPr bwMode="auto">
          <a:xfrm>
            <a:off x="5091113" y="4562475"/>
            <a:ext cx="644525" cy="198438"/>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 Mile</a:t>
            </a:r>
            <a:endParaRPr lang="en-US" sz="2400" b="0" baseline="-25000">
              <a:ea typeface="ＭＳ Ｐゴシック" pitchFamily="34" charset="-128"/>
            </a:endParaRPr>
          </a:p>
        </p:txBody>
      </p:sp>
      <p:sp>
        <p:nvSpPr>
          <p:cNvPr id="1208485" name="Rectangle 165"/>
          <p:cNvSpPr>
            <a:spLocks noChangeArrowheads="1"/>
          </p:cNvSpPr>
          <p:nvPr/>
        </p:nvSpPr>
        <p:spPr bwMode="auto">
          <a:xfrm>
            <a:off x="5091113" y="4757738"/>
            <a:ext cx="1289050" cy="198437"/>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 Flying Hour</a:t>
            </a:r>
            <a:endParaRPr lang="en-US" sz="2400" b="0" baseline="-25000">
              <a:ea typeface="ＭＳ Ｐゴシック" pitchFamily="34" charset="-128"/>
            </a:endParaRPr>
          </a:p>
        </p:txBody>
      </p:sp>
      <p:sp>
        <p:nvSpPr>
          <p:cNvPr id="1208486" name="Rectangle 166"/>
          <p:cNvSpPr>
            <a:spLocks noChangeArrowheads="1"/>
          </p:cNvSpPr>
          <p:nvPr/>
        </p:nvSpPr>
        <p:spPr bwMode="auto">
          <a:xfrm>
            <a:off x="5091113" y="4954588"/>
            <a:ext cx="1622425" cy="198437"/>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 Weapon System</a:t>
            </a:r>
            <a:endParaRPr lang="en-US" sz="2400" b="0" baseline="-25000">
              <a:ea typeface="ＭＳ Ｐゴシック" pitchFamily="34" charset="-128"/>
            </a:endParaRPr>
          </a:p>
        </p:txBody>
      </p:sp>
      <p:sp>
        <p:nvSpPr>
          <p:cNvPr id="1208487" name="Rectangle 167"/>
          <p:cNvSpPr>
            <a:spLocks noChangeArrowheads="1"/>
          </p:cNvSpPr>
          <p:nvPr/>
        </p:nvSpPr>
        <p:spPr bwMode="auto">
          <a:xfrm>
            <a:off x="6324600" y="5354638"/>
            <a:ext cx="1236663" cy="258762"/>
          </a:xfrm>
          <a:prstGeom prst="rect">
            <a:avLst/>
          </a:prstGeom>
          <a:noFill/>
          <a:ln w="9525">
            <a:noFill/>
            <a:miter lim="800000"/>
            <a:headEnd/>
            <a:tailEnd/>
          </a:ln>
        </p:spPr>
        <p:txBody>
          <a:bodyPr wrap="none" lIns="0" tIns="0" rIns="0" bIns="0">
            <a:spAutoFit/>
          </a:bodyPr>
          <a:lstStyle/>
          <a:p>
            <a:pPr algn="l" eaLnBrk="0" hangingPunct="0">
              <a:buClrTx/>
            </a:pPr>
            <a:r>
              <a:rPr lang="en-US" sz="1700">
                <a:solidFill>
                  <a:srgbClr val="000000"/>
                </a:solidFill>
                <a:latin typeface="Georgia" pitchFamily="18" charset="0"/>
                <a:ea typeface="ＭＳ Ｐゴシック" pitchFamily="34" charset="-128"/>
              </a:rPr>
              <a:t>Equipment</a:t>
            </a:r>
            <a:endParaRPr lang="en-US" sz="2400" b="0" baseline="-25000">
              <a:ea typeface="ＭＳ Ｐゴシック" pitchFamily="34" charset="-128"/>
            </a:endParaRPr>
          </a:p>
        </p:txBody>
      </p:sp>
      <p:sp>
        <p:nvSpPr>
          <p:cNvPr id="1208488" name="Rectangle 168"/>
          <p:cNvSpPr>
            <a:spLocks noChangeArrowheads="1"/>
          </p:cNvSpPr>
          <p:nvPr/>
        </p:nvSpPr>
        <p:spPr bwMode="auto">
          <a:xfrm>
            <a:off x="6324600" y="5614988"/>
            <a:ext cx="974725" cy="198437"/>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 Brigade </a:t>
            </a:r>
            <a:endParaRPr lang="en-US" sz="2400" b="0" baseline="-25000">
              <a:ea typeface="ＭＳ Ｐゴシック" pitchFamily="34" charset="-128"/>
            </a:endParaRPr>
          </a:p>
        </p:txBody>
      </p:sp>
      <p:sp>
        <p:nvSpPr>
          <p:cNvPr id="1208489" name="Rectangle 169"/>
          <p:cNvSpPr>
            <a:spLocks noChangeArrowheads="1"/>
          </p:cNvSpPr>
          <p:nvPr/>
        </p:nvSpPr>
        <p:spPr bwMode="auto">
          <a:xfrm>
            <a:off x="7294563" y="5614988"/>
            <a:ext cx="61912" cy="198437"/>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a:t>
            </a:r>
            <a:endParaRPr lang="en-US" sz="2400" b="0" baseline="-25000">
              <a:ea typeface="ＭＳ Ｐゴシック" pitchFamily="34" charset="-128"/>
            </a:endParaRPr>
          </a:p>
        </p:txBody>
      </p:sp>
      <p:sp>
        <p:nvSpPr>
          <p:cNvPr id="1208490" name="Rectangle 170"/>
          <p:cNvSpPr>
            <a:spLocks noChangeArrowheads="1"/>
          </p:cNvSpPr>
          <p:nvPr/>
        </p:nvSpPr>
        <p:spPr bwMode="auto">
          <a:xfrm>
            <a:off x="7399338" y="5614988"/>
            <a:ext cx="374650" cy="198437"/>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New</a:t>
            </a:r>
            <a:endParaRPr lang="en-US" sz="2400" b="0" baseline="-25000">
              <a:ea typeface="ＭＳ Ｐゴシック" pitchFamily="34" charset="-128"/>
            </a:endParaRPr>
          </a:p>
        </p:txBody>
      </p:sp>
      <p:sp>
        <p:nvSpPr>
          <p:cNvPr id="1208491" name="Rectangle 171"/>
          <p:cNvSpPr>
            <a:spLocks noChangeArrowheads="1"/>
          </p:cNvSpPr>
          <p:nvPr/>
        </p:nvSpPr>
        <p:spPr bwMode="auto">
          <a:xfrm>
            <a:off x="6324600" y="5811838"/>
            <a:ext cx="974725" cy="198437"/>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 Brigade </a:t>
            </a:r>
            <a:endParaRPr lang="en-US" sz="2400" b="0" baseline="-25000">
              <a:ea typeface="ＭＳ Ｐゴシック" pitchFamily="34" charset="-128"/>
            </a:endParaRPr>
          </a:p>
        </p:txBody>
      </p:sp>
      <p:sp>
        <p:nvSpPr>
          <p:cNvPr id="1208492" name="Rectangle 172"/>
          <p:cNvSpPr>
            <a:spLocks noChangeArrowheads="1"/>
          </p:cNvSpPr>
          <p:nvPr/>
        </p:nvSpPr>
        <p:spPr bwMode="auto">
          <a:xfrm>
            <a:off x="7294563" y="5811838"/>
            <a:ext cx="61912" cy="198437"/>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a:t>
            </a:r>
            <a:endParaRPr lang="en-US" sz="2400" b="0" baseline="-25000">
              <a:ea typeface="ＭＳ Ｐゴシック" pitchFamily="34" charset="-128"/>
            </a:endParaRPr>
          </a:p>
        </p:txBody>
      </p:sp>
      <p:sp>
        <p:nvSpPr>
          <p:cNvPr id="1208493" name="Rectangle 173"/>
          <p:cNvSpPr>
            <a:spLocks noChangeArrowheads="1"/>
          </p:cNvSpPr>
          <p:nvPr/>
        </p:nvSpPr>
        <p:spPr bwMode="auto">
          <a:xfrm>
            <a:off x="7399338" y="5811838"/>
            <a:ext cx="971550" cy="198437"/>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Conversion</a:t>
            </a:r>
            <a:endParaRPr lang="en-US" sz="2400" b="0" baseline="-25000">
              <a:ea typeface="ＭＳ Ｐゴシック" pitchFamily="34" charset="-128"/>
            </a:endParaRPr>
          </a:p>
        </p:txBody>
      </p:sp>
      <p:sp>
        <p:nvSpPr>
          <p:cNvPr id="1208494" name="Rectangle 174"/>
          <p:cNvSpPr>
            <a:spLocks noChangeArrowheads="1"/>
          </p:cNvSpPr>
          <p:nvPr/>
        </p:nvSpPr>
        <p:spPr bwMode="auto">
          <a:xfrm>
            <a:off x="6324600" y="6008688"/>
            <a:ext cx="2070100" cy="198437"/>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Ratio: Sppt $ / Brigade $</a:t>
            </a:r>
            <a:endParaRPr lang="en-US" sz="2400" b="0" baseline="-25000">
              <a:ea typeface="ＭＳ Ｐゴシック" pitchFamily="34" charset="-128"/>
            </a:endParaRPr>
          </a:p>
        </p:txBody>
      </p:sp>
      <p:sp>
        <p:nvSpPr>
          <p:cNvPr id="1208495" name="Rectangle 175"/>
          <p:cNvSpPr>
            <a:spLocks noChangeArrowheads="1"/>
          </p:cNvSpPr>
          <p:nvPr/>
        </p:nvSpPr>
        <p:spPr bwMode="auto">
          <a:xfrm>
            <a:off x="3775075" y="3417888"/>
            <a:ext cx="1947863" cy="258762"/>
          </a:xfrm>
          <a:prstGeom prst="rect">
            <a:avLst/>
          </a:prstGeom>
          <a:noFill/>
          <a:ln w="9525">
            <a:noFill/>
            <a:miter lim="800000"/>
            <a:headEnd/>
            <a:tailEnd/>
          </a:ln>
        </p:spPr>
        <p:txBody>
          <a:bodyPr wrap="none" lIns="0" tIns="0" rIns="0" bIns="0">
            <a:spAutoFit/>
          </a:bodyPr>
          <a:lstStyle/>
          <a:p>
            <a:pPr algn="l" eaLnBrk="0" hangingPunct="0">
              <a:buClrTx/>
            </a:pPr>
            <a:r>
              <a:rPr lang="en-US" sz="1700">
                <a:solidFill>
                  <a:srgbClr val="000000"/>
                </a:solidFill>
                <a:latin typeface="Georgia" pitchFamily="18" charset="0"/>
                <a:ea typeface="ＭＳ Ｐゴシック" pitchFamily="34" charset="-128"/>
              </a:rPr>
              <a:t>Force Generation</a:t>
            </a:r>
            <a:endParaRPr lang="en-US" sz="2400" b="0" baseline="-25000">
              <a:ea typeface="ＭＳ Ｐゴシック" pitchFamily="34" charset="-128"/>
            </a:endParaRPr>
          </a:p>
        </p:txBody>
      </p:sp>
      <p:sp>
        <p:nvSpPr>
          <p:cNvPr id="1208496" name="Rectangle 176"/>
          <p:cNvSpPr>
            <a:spLocks noChangeArrowheads="1"/>
          </p:cNvSpPr>
          <p:nvPr/>
        </p:nvSpPr>
        <p:spPr bwMode="auto">
          <a:xfrm>
            <a:off x="3775075" y="3678238"/>
            <a:ext cx="827088" cy="198437"/>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to Reset</a:t>
            </a:r>
            <a:endParaRPr lang="en-US" sz="2400" b="0" baseline="-25000">
              <a:ea typeface="ＭＳ Ｐゴシック" pitchFamily="34" charset="-128"/>
            </a:endParaRPr>
          </a:p>
        </p:txBody>
      </p:sp>
      <p:sp>
        <p:nvSpPr>
          <p:cNvPr id="1208497" name="Rectangle 177"/>
          <p:cNvSpPr>
            <a:spLocks noChangeArrowheads="1"/>
          </p:cNvSpPr>
          <p:nvPr/>
        </p:nvSpPr>
        <p:spPr bwMode="auto">
          <a:xfrm>
            <a:off x="3775075" y="3875088"/>
            <a:ext cx="828675" cy="198437"/>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to Train</a:t>
            </a:r>
            <a:endParaRPr lang="en-US" sz="2400" b="0" baseline="-25000">
              <a:ea typeface="ＭＳ Ｐゴシック" pitchFamily="34" charset="-128"/>
            </a:endParaRPr>
          </a:p>
        </p:txBody>
      </p:sp>
      <p:sp>
        <p:nvSpPr>
          <p:cNvPr id="1208498" name="Rectangle 178"/>
          <p:cNvSpPr>
            <a:spLocks noChangeArrowheads="1"/>
          </p:cNvSpPr>
          <p:nvPr/>
        </p:nvSpPr>
        <p:spPr bwMode="auto">
          <a:xfrm>
            <a:off x="3775075" y="4071938"/>
            <a:ext cx="952500" cy="198437"/>
          </a:xfrm>
          <a:prstGeom prst="rect">
            <a:avLst/>
          </a:prstGeom>
          <a:noFill/>
          <a:ln w="9525">
            <a:noFill/>
            <a:miter lim="800000"/>
            <a:headEnd/>
            <a:tailEnd/>
          </a:ln>
        </p:spPr>
        <p:txBody>
          <a:bodyPr wrap="none" lIns="0" tIns="0" rIns="0" bIns="0">
            <a:spAutoFit/>
          </a:bodyPr>
          <a:lstStyle/>
          <a:p>
            <a:pPr algn="l" eaLnBrk="0" hangingPunct="0">
              <a:buClrTx/>
            </a:pPr>
            <a:r>
              <a:rPr lang="en-US" sz="1300">
                <a:solidFill>
                  <a:srgbClr val="000000"/>
                </a:solidFill>
                <a:latin typeface="Georgia" pitchFamily="18" charset="0"/>
                <a:ea typeface="ＭＳ Ｐゴシック" pitchFamily="34" charset="-128"/>
              </a:rPr>
              <a:t>$ to Deploy</a:t>
            </a:r>
            <a:endParaRPr lang="en-US" sz="2400" b="0" baseline="-25000">
              <a:ea typeface="ＭＳ Ｐゴシック" pitchFamily="34" charset="-128"/>
            </a:endParaRPr>
          </a:p>
        </p:txBody>
      </p:sp>
      <p:sp>
        <p:nvSpPr>
          <p:cNvPr id="1208499" name="Rectangle 179"/>
          <p:cNvSpPr>
            <a:spLocks noChangeArrowheads="1"/>
          </p:cNvSpPr>
          <p:nvPr/>
        </p:nvSpPr>
        <p:spPr bwMode="auto">
          <a:xfrm>
            <a:off x="6378575" y="2513013"/>
            <a:ext cx="225425" cy="334962"/>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X</a:t>
            </a:r>
            <a:endParaRPr lang="en-US" sz="2400" b="0" baseline="-25000">
              <a:ea typeface="ＭＳ Ｐゴシック" pitchFamily="34" charset="-128"/>
            </a:endParaRPr>
          </a:p>
        </p:txBody>
      </p:sp>
      <p:sp>
        <p:nvSpPr>
          <p:cNvPr id="1208500" name="Rectangle 180"/>
          <p:cNvSpPr>
            <a:spLocks noChangeArrowheads="1"/>
          </p:cNvSpPr>
          <p:nvPr/>
        </p:nvSpPr>
        <p:spPr bwMode="auto">
          <a:xfrm>
            <a:off x="6086475" y="2876550"/>
            <a:ext cx="904875" cy="493713"/>
          </a:xfrm>
          <a:prstGeom prst="rect">
            <a:avLst/>
          </a:prstGeom>
          <a:solidFill>
            <a:srgbClr val="FFFFFF"/>
          </a:solidFill>
          <a:ln w="9525">
            <a:noFill/>
            <a:miter lim="800000"/>
            <a:headEnd/>
            <a:tailEnd/>
          </a:ln>
        </p:spPr>
        <p:txBody>
          <a:bodyPr/>
          <a:lstStyle/>
          <a:p>
            <a:endParaRPr lang="en-US"/>
          </a:p>
        </p:txBody>
      </p:sp>
      <p:sp>
        <p:nvSpPr>
          <p:cNvPr id="1208501" name="Rectangle 181"/>
          <p:cNvSpPr>
            <a:spLocks noChangeArrowheads="1"/>
          </p:cNvSpPr>
          <p:nvPr/>
        </p:nvSpPr>
        <p:spPr bwMode="auto">
          <a:xfrm>
            <a:off x="6086475" y="2876550"/>
            <a:ext cx="904875" cy="493713"/>
          </a:xfrm>
          <a:prstGeom prst="rect">
            <a:avLst/>
          </a:prstGeom>
          <a:noFill/>
          <a:ln w="12700">
            <a:solidFill>
              <a:srgbClr val="000000"/>
            </a:solidFill>
            <a:miter lim="800000"/>
            <a:headEnd/>
            <a:tailEnd/>
          </a:ln>
        </p:spPr>
        <p:txBody>
          <a:bodyPr/>
          <a:lstStyle/>
          <a:p>
            <a:endParaRPr lang="en-US"/>
          </a:p>
        </p:txBody>
      </p:sp>
      <p:sp>
        <p:nvSpPr>
          <p:cNvPr id="1208502" name="Rectangle 182"/>
          <p:cNvSpPr>
            <a:spLocks noChangeArrowheads="1"/>
          </p:cNvSpPr>
          <p:nvPr/>
        </p:nvSpPr>
        <p:spPr bwMode="auto">
          <a:xfrm>
            <a:off x="6003925" y="2794000"/>
            <a:ext cx="904875" cy="493713"/>
          </a:xfrm>
          <a:prstGeom prst="rect">
            <a:avLst/>
          </a:prstGeom>
          <a:solidFill>
            <a:srgbClr val="FFFFFF"/>
          </a:solidFill>
          <a:ln w="9525">
            <a:noFill/>
            <a:miter lim="800000"/>
            <a:headEnd/>
            <a:tailEnd/>
          </a:ln>
        </p:spPr>
        <p:txBody>
          <a:bodyPr/>
          <a:lstStyle/>
          <a:p>
            <a:endParaRPr lang="en-US"/>
          </a:p>
        </p:txBody>
      </p:sp>
      <p:sp>
        <p:nvSpPr>
          <p:cNvPr id="1208503" name="Rectangle 183"/>
          <p:cNvSpPr>
            <a:spLocks noChangeArrowheads="1"/>
          </p:cNvSpPr>
          <p:nvPr/>
        </p:nvSpPr>
        <p:spPr bwMode="auto">
          <a:xfrm>
            <a:off x="6003925" y="2794000"/>
            <a:ext cx="904875" cy="493713"/>
          </a:xfrm>
          <a:prstGeom prst="rect">
            <a:avLst/>
          </a:prstGeom>
          <a:noFill/>
          <a:ln w="12700">
            <a:solidFill>
              <a:srgbClr val="000000"/>
            </a:solidFill>
            <a:miter lim="800000"/>
            <a:headEnd/>
            <a:tailEnd/>
          </a:ln>
        </p:spPr>
        <p:txBody>
          <a:bodyPr/>
          <a:lstStyle/>
          <a:p>
            <a:endParaRPr lang="en-US"/>
          </a:p>
        </p:txBody>
      </p:sp>
      <p:sp>
        <p:nvSpPr>
          <p:cNvPr id="1208504" name="Rectangle 184"/>
          <p:cNvSpPr>
            <a:spLocks noChangeArrowheads="1"/>
          </p:cNvSpPr>
          <p:nvPr/>
        </p:nvSpPr>
        <p:spPr bwMode="auto">
          <a:xfrm>
            <a:off x="6181725" y="2921000"/>
            <a:ext cx="538163" cy="258763"/>
          </a:xfrm>
          <a:prstGeom prst="rect">
            <a:avLst/>
          </a:prstGeom>
          <a:noFill/>
          <a:ln w="9525">
            <a:noFill/>
            <a:miter lim="800000"/>
            <a:headEnd/>
            <a:tailEnd/>
          </a:ln>
        </p:spPr>
        <p:txBody>
          <a:bodyPr wrap="none" lIns="0" tIns="0" rIns="0" bIns="0">
            <a:spAutoFit/>
          </a:bodyPr>
          <a:lstStyle/>
          <a:p>
            <a:pPr algn="l" eaLnBrk="0" hangingPunct="0">
              <a:buClrTx/>
            </a:pPr>
            <a:r>
              <a:rPr lang="en-US" sz="1700" b="0">
                <a:solidFill>
                  <a:srgbClr val="000000"/>
                </a:solidFill>
                <a:latin typeface="Georgia" pitchFamily="18" charset="0"/>
                <a:ea typeface="ＭＳ Ｐゴシック" pitchFamily="34" charset="-128"/>
              </a:rPr>
              <a:t>SUST</a:t>
            </a:r>
            <a:endParaRPr lang="en-US" sz="2400" b="0" baseline="-25000">
              <a:ea typeface="ＭＳ Ｐゴシック" pitchFamily="34" charset="-128"/>
            </a:endParaRPr>
          </a:p>
        </p:txBody>
      </p:sp>
      <p:sp>
        <p:nvSpPr>
          <p:cNvPr id="1208505" name="Rectangle 185"/>
          <p:cNvSpPr>
            <a:spLocks noChangeArrowheads="1"/>
          </p:cNvSpPr>
          <p:nvPr/>
        </p:nvSpPr>
        <p:spPr bwMode="auto">
          <a:xfrm>
            <a:off x="6378575" y="2513013"/>
            <a:ext cx="225425" cy="334962"/>
          </a:xfrm>
          <a:prstGeom prst="rect">
            <a:avLst/>
          </a:prstGeom>
          <a:noFill/>
          <a:ln w="9525">
            <a:noFill/>
            <a:miter lim="800000"/>
            <a:headEnd/>
            <a:tailEnd/>
          </a:ln>
        </p:spPr>
        <p:txBody>
          <a:bodyPr wrap="none" lIns="0" tIns="0" rIns="0" bIns="0">
            <a:spAutoFit/>
          </a:bodyPr>
          <a:lstStyle/>
          <a:p>
            <a:pPr algn="l" eaLnBrk="0" hangingPunct="0">
              <a:buClrTx/>
            </a:pPr>
            <a:r>
              <a:rPr lang="en-US" sz="2200">
                <a:solidFill>
                  <a:srgbClr val="000000"/>
                </a:solidFill>
                <a:latin typeface="Georgia" pitchFamily="18" charset="0"/>
                <a:ea typeface="ＭＳ Ｐゴシック" pitchFamily="34" charset="-128"/>
              </a:rPr>
              <a:t>X</a:t>
            </a:r>
            <a:endParaRPr lang="en-US" sz="2400" b="0" baseline="-25000">
              <a:ea typeface="ＭＳ Ｐゴシック" pitchFamily="34" charset="-128"/>
            </a:endParaRPr>
          </a:p>
        </p:txBody>
      </p:sp>
      <p:sp>
        <p:nvSpPr>
          <p:cNvPr id="1208506" name="Rectangle 186"/>
          <p:cNvSpPr>
            <a:spLocks noChangeArrowheads="1"/>
          </p:cNvSpPr>
          <p:nvPr/>
        </p:nvSpPr>
        <p:spPr bwMode="auto">
          <a:xfrm>
            <a:off x="6086475" y="2876550"/>
            <a:ext cx="904875" cy="493713"/>
          </a:xfrm>
          <a:prstGeom prst="rect">
            <a:avLst/>
          </a:prstGeom>
          <a:solidFill>
            <a:srgbClr val="FFFFFF"/>
          </a:solidFill>
          <a:ln w="9525">
            <a:noFill/>
            <a:miter lim="800000"/>
            <a:headEnd/>
            <a:tailEnd/>
          </a:ln>
        </p:spPr>
        <p:txBody>
          <a:bodyPr/>
          <a:lstStyle/>
          <a:p>
            <a:endParaRPr lang="en-US"/>
          </a:p>
        </p:txBody>
      </p:sp>
      <p:sp>
        <p:nvSpPr>
          <p:cNvPr id="1208507" name="Rectangle 187"/>
          <p:cNvSpPr>
            <a:spLocks noChangeArrowheads="1"/>
          </p:cNvSpPr>
          <p:nvPr/>
        </p:nvSpPr>
        <p:spPr bwMode="auto">
          <a:xfrm>
            <a:off x="6086475" y="2876550"/>
            <a:ext cx="904875" cy="493713"/>
          </a:xfrm>
          <a:prstGeom prst="rect">
            <a:avLst/>
          </a:prstGeom>
          <a:noFill/>
          <a:ln w="12700">
            <a:solidFill>
              <a:srgbClr val="000000"/>
            </a:solidFill>
            <a:miter lim="800000"/>
            <a:headEnd/>
            <a:tailEnd/>
          </a:ln>
        </p:spPr>
        <p:txBody>
          <a:bodyPr/>
          <a:lstStyle/>
          <a:p>
            <a:endParaRPr lang="en-US"/>
          </a:p>
        </p:txBody>
      </p:sp>
      <p:sp>
        <p:nvSpPr>
          <p:cNvPr id="1208508" name="Rectangle 188"/>
          <p:cNvSpPr>
            <a:spLocks noChangeArrowheads="1"/>
          </p:cNvSpPr>
          <p:nvPr/>
        </p:nvSpPr>
        <p:spPr bwMode="auto">
          <a:xfrm>
            <a:off x="6003925" y="2794000"/>
            <a:ext cx="904875" cy="493713"/>
          </a:xfrm>
          <a:prstGeom prst="rect">
            <a:avLst/>
          </a:prstGeom>
          <a:solidFill>
            <a:srgbClr val="FFFFFF"/>
          </a:solidFill>
          <a:ln w="9525">
            <a:noFill/>
            <a:miter lim="800000"/>
            <a:headEnd/>
            <a:tailEnd/>
          </a:ln>
        </p:spPr>
        <p:txBody>
          <a:bodyPr/>
          <a:lstStyle/>
          <a:p>
            <a:endParaRPr lang="en-US"/>
          </a:p>
        </p:txBody>
      </p:sp>
      <p:sp>
        <p:nvSpPr>
          <p:cNvPr id="1208509" name="Rectangle 189"/>
          <p:cNvSpPr>
            <a:spLocks noChangeArrowheads="1"/>
          </p:cNvSpPr>
          <p:nvPr/>
        </p:nvSpPr>
        <p:spPr bwMode="auto">
          <a:xfrm>
            <a:off x="6003925" y="2794000"/>
            <a:ext cx="904875" cy="493713"/>
          </a:xfrm>
          <a:prstGeom prst="rect">
            <a:avLst/>
          </a:prstGeom>
          <a:noFill/>
          <a:ln w="12700">
            <a:solidFill>
              <a:srgbClr val="000000"/>
            </a:solidFill>
            <a:miter lim="800000"/>
            <a:headEnd/>
            <a:tailEnd/>
          </a:ln>
        </p:spPr>
        <p:txBody>
          <a:bodyPr/>
          <a:lstStyle/>
          <a:p>
            <a:endParaRPr lang="en-US"/>
          </a:p>
        </p:txBody>
      </p:sp>
      <p:sp>
        <p:nvSpPr>
          <p:cNvPr id="1208510" name="Rectangle 190"/>
          <p:cNvSpPr>
            <a:spLocks noChangeArrowheads="1"/>
          </p:cNvSpPr>
          <p:nvPr/>
        </p:nvSpPr>
        <p:spPr bwMode="auto">
          <a:xfrm>
            <a:off x="6181725" y="2921000"/>
            <a:ext cx="538163" cy="258763"/>
          </a:xfrm>
          <a:prstGeom prst="rect">
            <a:avLst/>
          </a:prstGeom>
          <a:noFill/>
          <a:ln w="9525">
            <a:noFill/>
            <a:miter lim="800000"/>
            <a:headEnd/>
            <a:tailEnd/>
          </a:ln>
        </p:spPr>
        <p:txBody>
          <a:bodyPr wrap="none" lIns="0" tIns="0" rIns="0" bIns="0">
            <a:spAutoFit/>
          </a:bodyPr>
          <a:lstStyle/>
          <a:p>
            <a:pPr algn="l" eaLnBrk="0" hangingPunct="0">
              <a:buClrTx/>
            </a:pPr>
            <a:r>
              <a:rPr lang="en-US" sz="1700" b="0">
                <a:solidFill>
                  <a:srgbClr val="000000"/>
                </a:solidFill>
                <a:latin typeface="Georgia" pitchFamily="18" charset="0"/>
                <a:ea typeface="ＭＳ Ｐゴシック" pitchFamily="34" charset="-128"/>
              </a:rPr>
              <a:t>SUST</a:t>
            </a:r>
            <a:endParaRPr lang="en-US" sz="2400" b="0" baseline="-25000">
              <a:ea typeface="ＭＳ Ｐゴシック" pitchFamily="34" charset="-128"/>
            </a:endParaRPr>
          </a:p>
        </p:txBody>
      </p:sp>
      <p:sp>
        <p:nvSpPr>
          <p:cNvPr id="1208511" name="Rectangle 191"/>
          <p:cNvSpPr>
            <a:spLocks noChangeArrowheads="1"/>
          </p:cNvSpPr>
          <p:nvPr/>
        </p:nvSpPr>
        <p:spPr bwMode="auto">
          <a:xfrm>
            <a:off x="6086475" y="2876550"/>
            <a:ext cx="904875" cy="493713"/>
          </a:xfrm>
          <a:prstGeom prst="rect">
            <a:avLst/>
          </a:prstGeom>
          <a:solidFill>
            <a:srgbClr val="FFFFFF"/>
          </a:solidFill>
          <a:ln w="9525">
            <a:noFill/>
            <a:miter lim="800000"/>
            <a:headEnd/>
            <a:tailEnd/>
          </a:ln>
        </p:spPr>
        <p:txBody>
          <a:bodyPr/>
          <a:lstStyle/>
          <a:p>
            <a:endParaRPr lang="en-US"/>
          </a:p>
        </p:txBody>
      </p:sp>
      <p:sp>
        <p:nvSpPr>
          <p:cNvPr id="1208512" name="Rectangle 192"/>
          <p:cNvSpPr>
            <a:spLocks noChangeArrowheads="1"/>
          </p:cNvSpPr>
          <p:nvPr/>
        </p:nvSpPr>
        <p:spPr bwMode="auto">
          <a:xfrm>
            <a:off x="6086475" y="2876550"/>
            <a:ext cx="904875" cy="493713"/>
          </a:xfrm>
          <a:prstGeom prst="rect">
            <a:avLst/>
          </a:prstGeom>
          <a:noFill/>
          <a:ln w="12700">
            <a:solidFill>
              <a:srgbClr val="000000"/>
            </a:solidFill>
            <a:miter lim="800000"/>
            <a:headEnd/>
            <a:tailEnd/>
          </a:ln>
        </p:spPr>
        <p:txBody>
          <a:bodyPr/>
          <a:lstStyle/>
          <a:p>
            <a:endParaRPr lang="en-US"/>
          </a:p>
        </p:txBody>
      </p:sp>
      <p:sp>
        <p:nvSpPr>
          <p:cNvPr id="1208513" name="Rectangle 193"/>
          <p:cNvSpPr>
            <a:spLocks noChangeArrowheads="1"/>
          </p:cNvSpPr>
          <p:nvPr/>
        </p:nvSpPr>
        <p:spPr bwMode="auto">
          <a:xfrm>
            <a:off x="6003925" y="2794000"/>
            <a:ext cx="904875" cy="493713"/>
          </a:xfrm>
          <a:prstGeom prst="rect">
            <a:avLst/>
          </a:prstGeom>
          <a:solidFill>
            <a:srgbClr val="FFFFFF"/>
          </a:solidFill>
          <a:ln w="9525">
            <a:noFill/>
            <a:miter lim="800000"/>
            <a:headEnd/>
            <a:tailEnd/>
          </a:ln>
        </p:spPr>
        <p:txBody>
          <a:bodyPr/>
          <a:lstStyle/>
          <a:p>
            <a:endParaRPr lang="en-US"/>
          </a:p>
        </p:txBody>
      </p:sp>
      <p:sp>
        <p:nvSpPr>
          <p:cNvPr id="1208514" name="Rectangle 194"/>
          <p:cNvSpPr>
            <a:spLocks noChangeArrowheads="1"/>
          </p:cNvSpPr>
          <p:nvPr/>
        </p:nvSpPr>
        <p:spPr bwMode="auto">
          <a:xfrm>
            <a:off x="6003925" y="2794000"/>
            <a:ext cx="904875" cy="493713"/>
          </a:xfrm>
          <a:prstGeom prst="rect">
            <a:avLst/>
          </a:prstGeom>
          <a:noFill/>
          <a:ln w="12700">
            <a:solidFill>
              <a:srgbClr val="000000"/>
            </a:solidFill>
            <a:miter lim="800000"/>
            <a:headEnd/>
            <a:tailEnd/>
          </a:ln>
        </p:spPr>
        <p:txBody>
          <a:bodyPr/>
          <a:lstStyle/>
          <a:p>
            <a:endParaRPr lang="en-US"/>
          </a:p>
        </p:txBody>
      </p:sp>
      <p:sp>
        <p:nvSpPr>
          <p:cNvPr id="1208515" name="Rectangle 195"/>
          <p:cNvSpPr>
            <a:spLocks noChangeArrowheads="1"/>
          </p:cNvSpPr>
          <p:nvPr/>
        </p:nvSpPr>
        <p:spPr bwMode="auto">
          <a:xfrm>
            <a:off x="6181725" y="2921000"/>
            <a:ext cx="538163" cy="258763"/>
          </a:xfrm>
          <a:prstGeom prst="rect">
            <a:avLst/>
          </a:prstGeom>
          <a:noFill/>
          <a:ln w="9525">
            <a:noFill/>
            <a:miter lim="800000"/>
            <a:headEnd/>
            <a:tailEnd/>
          </a:ln>
        </p:spPr>
        <p:txBody>
          <a:bodyPr wrap="none" lIns="0" tIns="0" rIns="0" bIns="0">
            <a:spAutoFit/>
          </a:bodyPr>
          <a:lstStyle/>
          <a:p>
            <a:pPr algn="l" eaLnBrk="0" hangingPunct="0">
              <a:buClrTx/>
            </a:pPr>
            <a:r>
              <a:rPr lang="en-US" sz="1700" b="0">
                <a:solidFill>
                  <a:srgbClr val="000000"/>
                </a:solidFill>
                <a:latin typeface="Georgia" pitchFamily="18" charset="0"/>
                <a:ea typeface="ＭＳ Ｐゴシック" pitchFamily="34" charset="-128"/>
              </a:rPr>
              <a:t>SUST</a:t>
            </a:r>
            <a:endParaRPr lang="en-US" sz="2400" b="0" baseline="-25000">
              <a:ea typeface="ＭＳ Ｐゴシック" pitchFamily="34" charset="-128"/>
            </a:endParaRPr>
          </a:p>
        </p:txBody>
      </p:sp>
      <p:sp>
        <p:nvSpPr>
          <p:cNvPr id="1208516" name="Rectangle 196"/>
          <p:cNvSpPr>
            <a:spLocks noChangeArrowheads="1"/>
          </p:cNvSpPr>
          <p:nvPr/>
        </p:nvSpPr>
        <p:spPr bwMode="auto">
          <a:xfrm>
            <a:off x="838200" y="293688"/>
            <a:ext cx="7391400" cy="974725"/>
          </a:xfrm>
          <a:prstGeom prst="rect">
            <a:avLst/>
          </a:prstGeom>
          <a:noFill/>
          <a:ln w="9525">
            <a:noFill/>
            <a:miter lim="800000"/>
            <a:headEnd/>
            <a:tailEnd/>
          </a:ln>
          <a:effectLst/>
        </p:spPr>
        <p:txBody>
          <a:bodyPr lIns="274320" tIns="0" rIns="182880" bIns="0" anchor="ctr">
            <a:spAutoFit/>
          </a:bodyPr>
          <a:lstStyle/>
          <a:p>
            <a:pPr>
              <a:buClrTx/>
            </a:pPr>
            <a:r>
              <a:rPr lang="en-US"/>
              <a:t>Need to Understand What the Resources Buy – The Army Product</a:t>
            </a:r>
          </a:p>
        </p:txBody>
      </p:sp>
      <p:sp>
        <p:nvSpPr>
          <p:cNvPr id="1208517" name="Oval 197"/>
          <p:cNvSpPr>
            <a:spLocks noChangeArrowheads="1"/>
          </p:cNvSpPr>
          <p:nvPr/>
        </p:nvSpPr>
        <p:spPr bwMode="auto">
          <a:xfrm>
            <a:off x="533400" y="5105400"/>
            <a:ext cx="3352800" cy="1600200"/>
          </a:xfrm>
          <a:prstGeom prst="ellipse">
            <a:avLst/>
          </a:prstGeom>
          <a:noFill/>
          <a:ln w="38100" algn="ctr">
            <a:solidFill>
              <a:schemeClr val="hlink"/>
            </a:solidFill>
            <a:round/>
            <a:headEnd/>
            <a:tailEnd/>
          </a:ln>
          <a:effectLst/>
        </p:spPr>
        <p:txBody>
          <a:bodyPr wrap="none" anchor="ctr"/>
          <a:lstStyle/>
          <a:p>
            <a:endParaRPr lang="en-US"/>
          </a:p>
        </p:txBody>
      </p:sp>
      <p:sp>
        <p:nvSpPr>
          <p:cNvPr id="1208519" name="Rectangle 199"/>
          <p:cNvSpPr>
            <a:spLocks noChangeArrowheads="1"/>
          </p:cNvSpPr>
          <p:nvPr/>
        </p:nvSpPr>
        <p:spPr bwMode="auto">
          <a:xfrm>
            <a:off x="4191000" y="1752600"/>
            <a:ext cx="904875" cy="411163"/>
          </a:xfrm>
          <a:prstGeom prst="rect">
            <a:avLst/>
          </a:prstGeom>
          <a:solidFill>
            <a:srgbClr val="FFFFFF"/>
          </a:solidFill>
          <a:ln w="9525">
            <a:noFill/>
            <a:miter lim="800000"/>
            <a:headEnd/>
            <a:tailEnd/>
          </a:ln>
        </p:spPr>
        <p:txBody>
          <a:bodyPr/>
          <a:lstStyle/>
          <a:p>
            <a:endParaRPr lang="en-US"/>
          </a:p>
        </p:txBody>
      </p:sp>
      <p:sp>
        <p:nvSpPr>
          <p:cNvPr id="1208520" name="Rectangle 200"/>
          <p:cNvSpPr>
            <a:spLocks noChangeArrowheads="1"/>
          </p:cNvSpPr>
          <p:nvPr/>
        </p:nvSpPr>
        <p:spPr bwMode="auto">
          <a:xfrm>
            <a:off x="4191000" y="1752600"/>
            <a:ext cx="904875" cy="411163"/>
          </a:xfrm>
          <a:prstGeom prst="rect">
            <a:avLst/>
          </a:prstGeom>
          <a:noFill/>
          <a:ln w="9525">
            <a:solidFill>
              <a:srgbClr val="000000"/>
            </a:solidFill>
            <a:miter lim="800000"/>
            <a:headEnd/>
            <a:tailEnd/>
          </a:ln>
        </p:spPr>
        <p:txBody>
          <a:bodyPr/>
          <a:lstStyle/>
          <a:p>
            <a:endParaRPr lang="en-US"/>
          </a:p>
        </p:txBody>
      </p:sp>
      <p:sp>
        <p:nvSpPr>
          <p:cNvPr id="1208521" name="Line 201"/>
          <p:cNvSpPr>
            <a:spLocks noChangeShapeType="1"/>
          </p:cNvSpPr>
          <p:nvPr/>
        </p:nvSpPr>
        <p:spPr bwMode="auto">
          <a:xfrm flipV="1">
            <a:off x="4191000" y="1752600"/>
            <a:ext cx="904875" cy="411163"/>
          </a:xfrm>
          <a:prstGeom prst="line">
            <a:avLst/>
          </a:prstGeom>
          <a:noFill/>
          <a:ln w="9525">
            <a:solidFill>
              <a:srgbClr val="000000"/>
            </a:solidFill>
            <a:round/>
            <a:headEnd/>
            <a:tailEnd/>
          </a:ln>
        </p:spPr>
        <p:txBody>
          <a:bodyPr/>
          <a:lstStyle/>
          <a:p>
            <a:endParaRPr lang="en-US"/>
          </a:p>
        </p:txBody>
      </p:sp>
      <p:sp>
        <p:nvSpPr>
          <p:cNvPr id="1208522" name="Line 202"/>
          <p:cNvSpPr>
            <a:spLocks noChangeShapeType="1"/>
          </p:cNvSpPr>
          <p:nvPr/>
        </p:nvSpPr>
        <p:spPr bwMode="auto">
          <a:xfrm>
            <a:off x="4191000" y="1752600"/>
            <a:ext cx="904875" cy="411163"/>
          </a:xfrm>
          <a:prstGeom prst="line">
            <a:avLst/>
          </a:prstGeom>
          <a:noFill/>
          <a:ln w="9525">
            <a:solidFill>
              <a:srgbClr val="000000"/>
            </a:solidFill>
            <a:round/>
            <a:headEnd/>
            <a:tailEnd/>
          </a:ln>
        </p:spPr>
        <p:txBody>
          <a:bodyPr/>
          <a:lstStyle/>
          <a:p>
            <a:endParaRPr lang="en-US"/>
          </a:p>
        </p:txBody>
      </p:sp>
      <p:sp>
        <p:nvSpPr>
          <p:cNvPr id="1208523" name="Rectangle 203"/>
          <p:cNvSpPr>
            <a:spLocks noChangeArrowheads="1"/>
          </p:cNvSpPr>
          <p:nvPr/>
        </p:nvSpPr>
        <p:spPr bwMode="auto">
          <a:xfrm>
            <a:off x="4191000" y="1752600"/>
            <a:ext cx="904875" cy="411163"/>
          </a:xfrm>
          <a:prstGeom prst="rect">
            <a:avLst/>
          </a:prstGeom>
          <a:solidFill>
            <a:srgbClr val="FFFFFF"/>
          </a:solidFill>
          <a:ln w="9525">
            <a:noFill/>
            <a:miter lim="800000"/>
            <a:headEnd/>
            <a:tailEnd/>
          </a:ln>
        </p:spPr>
        <p:txBody>
          <a:bodyPr/>
          <a:lstStyle/>
          <a:p>
            <a:endParaRPr lang="en-US"/>
          </a:p>
        </p:txBody>
      </p:sp>
      <p:sp>
        <p:nvSpPr>
          <p:cNvPr id="1208524" name="Rectangle 204"/>
          <p:cNvSpPr>
            <a:spLocks noChangeArrowheads="1"/>
          </p:cNvSpPr>
          <p:nvPr/>
        </p:nvSpPr>
        <p:spPr bwMode="auto">
          <a:xfrm>
            <a:off x="4191000" y="1752600"/>
            <a:ext cx="904875" cy="411163"/>
          </a:xfrm>
          <a:prstGeom prst="rect">
            <a:avLst/>
          </a:prstGeom>
          <a:noFill/>
          <a:ln w="9525">
            <a:solidFill>
              <a:srgbClr val="000000"/>
            </a:solidFill>
            <a:miter lim="800000"/>
            <a:headEnd/>
            <a:tailEnd/>
          </a:ln>
        </p:spPr>
        <p:txBody>
          <a:bodyPr/>
          <a:lstStyle/>
          <a:p>
            <a:endParaRPr lang="en-US"/>
          </a:p>
        </p:txBody>
      </p:sp>
      <p:sp>
        <p:nvSpPr>
          <p:cNvPr id="1208525" name="Line 205"/>
          <p:cNvSpPr>
            <a:spLocks noChangeShapeType="1"/>
          </p:cNvSpPr>
          <p:nvPr/>
        </p:nvSpPr>
        <p:spPr bwMode="auto">
          <a:xfrm flipV="1">
            <a:off x="4191000" y="1752600"/>
            <a:ext cx="904875" cy="411163"/>
          </a:xfrm>
          <a:prstGeom prst="line">
            <a:avLst/>
          </a:prstGeom>
          <a:noFill/>
          <a:ln w="9525">
            <a:solidFill>
              <a:srgbClr val="000000"/>
            </a:solidFill>
            <a:round/>
            <a:headEnd/>
            <a:tailEnd/>
          </a:ln>
        </p:spPr>
        <p:txBody>
          <a:bodyPr/>
          <a:lstStyle/>
          <a:p>
            <a:endParaRPr lang="en-US"/>
          </a:p>
        </p:txBody>
      </p:sp>
      <p:sp>
        <p:nvSpPr>
          <p:cNvPr id="1208526" name="Line 206"/>
          <p:cNvSpPr>
            <a:spLocks noChangeShapeType="1"/>
          </p:cNvSpPr>
          <p:nvPr/>
        </p:nvSpPr>
        <p:spPr bwMode="auto">
          <a:xfrm>
            <a:off x="4191000" y="1752600"/>
            <a:ext cx="904875" cy="411163"/>
          </a:xfrm>
          <a:prstGeom prst="line">
            <a:avLst/>
          </a:prstGeom>
          <a:noFill/>
          <a:ln w="9525">
            <a:solidFill>
              <a:srgbClr val="000000"/>
            </a:solidFill>
            <a:round/>
            <a:headEnd/>
            <a:tailEnd/>
          </a:ln>
        </p:spPr>
        <p:txBody>
          <a:bodyPr/>
          <a:lstStyle/>
          <a:p>
            <a:endParaRPr lang="en-US"/>
          </a:p>
        </p:txBody>
      </p:sp>
      <p:sp>
        <p:nvSpPr>
          <p:cNvPr id="1208527" name="Rectangle 207"/>
          <p:cNvSpPr>
            <a:spLocks noChangeArrowheads="1"/>
          </p:cNvSpPr>
          <p:nvPr/>
        </p:nvSpPr>
        <p:spPr bwMode="auto">
          <a:xfrm>
            <a:off x="4191000" y="1752600"/>
            <a:ext cx="904875" cy="411163"/>
          </a:xfrm>
          <a:prstGeom prst="rect">
            <a:avLst/>
          </a:prstGeom>
          <a:solidFill>
            <a:srgbClr val="FFFFFF"/>
          </a:solidFill>
          <a:ln w="9525">
            <a:noFill/>
            <a:miter lim="800000"/>
            <a:headEnd/>
            <a:tailEnd/>
          </a:ln>
        </p:spPr>
        <p:txBody>
          <a:bodyPr/>
          <a:lstStyle/>
          <a:p>
            <a:endParaRPr lang="en-US"/>
          </a:p>
        </p:txBody>
      </p:sp>
      <p:sp>
        <p:nvSpPr>
          <p:cNvPr id="1208528" name="Rectangle 208"/>
          <p:cNvSpPr>
            <a:spLocks noChangeArrowheads="1"/>
          </p:cNvSpPr>
          <p:nvPr/>
        </p:nvSpPr>
        <p:spPr bwMode="auto">
          <a:xfrm>
            <a:off x="4191000" y="1752600"/>
            <a:ext cx="904875" cy="411163"/>
          </a:xfrm>
          <a:prstGeom prst="rect">
            <a:avLst/>
          </a:prstGeom>
          <a:noFill/>
          <a:ln w="9525">
            <a:solidFill>
              <a:srgbClr val="000000"/>
            </a:solidFill>
            <a:miter lim="800000"/>
            <a:headEnd/>
            <a:tailEnd/>
          </a:ln>
        </p:spPr>
        <p:txBody>
          <a:bodyPr/>
          <a:lstStyle/>
          <a:p>
            <a:endParaRPr lang="en-US"/>
          </a:p>
        </p:txBody>
      </p:sp>
      <p:sp>
        <p:nvSpPr>
          <p:cNvPr id="1208529" name="Line 209"/>
          <p:cNvSpPr>
            <a:spLocks noChangeShapeType="1"/>
          </p:cNvSpPr>
          <p:nvPr/>
        </p:nvSpPr>
        <p:spPr bwMode="auto">
          <a:xfrm flipV="1">
            <a:off x="4191000" y="1752600"/>
            <a:ext cx="904875" cy="411163"/>
          </a:xfrm>
          <a:prstGeom prst="line">
            <a:avLst/>
          </a:prstGeom>
          <a:noFill/>
          <a:ln w="9525">
            <a:solidFill>
              <a:srgbClr val="000000"/>
            </a:solidFill>
            <a:round/>
            <a:headEnd/>
            <a:tailEnd/>
          </a:ln>
        </p:spPr>
        <p:txBody>
          <a:bodyPr/>
          <a:lstStyle/>
          <a:p>
            <a:endParaRPr lang="en-US"/>
          </a:p>
        </p:txBody>
      </p:sp>
      <p:sp>
        <p:nvSpPr>
          <p:cNvPr id="1208530" name="Line 210"/>
          <p:cNvSpPr>
            <a:spLocks noChangeShapeType="1"/>
          </p:cNvSpPr>
          <p:nvPr/>
        </p:nvSpPr>
        <p:spPr bwMode="auto">
          <a:xfrm>
            <a:off x="4191000" y="1752600"/>
            <a:ext cx="904875" cy="411163"/>
          </a:xfrm>
          <a:prstGeom prst="line">
            <a:avLst/>
          </a:prstGeom>
          <a:noFill/>
          <a:ln w="9525">
            <a:solidFill>
              <a:srgbClr val="000000"/>
            </a:solidFill>
            <a:round/>
            <a:headEnd/>
            <a:tailEnd/>
          </a:ln>
        </p:spPr>
        <p:txBody>
          <a:bodyPr/>
          <a:lstStyle/>
          <a:p>
            <a:endParaRPr lang="en-US"/>
          </a:p>
        </p:txBody>
      </p:sp>
      <p:sp>
        <p:nvSpPr>
          <p:cNvPr id="1208531" name="Rectangle 211"/>
          <p:cNvSpPr>
            <a:spLocks noChangeArrowheads="1"/>
          </p:cNvSpPr>
          <p:nvPr/>
        </p:nvSpPr>
        <p:spPr bwMode="auto">
          <a:xfrm>
            <a:off x="4191000" y="1752600"/>
            <a:ext cx="904875" cy="411163"/>
          </a:xfrm>
          <a:prstGeom prst="rect">
            <a:avLst/>
          </a:prstGeom>
          <a:solidFill>
            <a:srgbClr val="FFFFFF"/>
          </a:solidFill>
          <a:ln w="9525">
            <a:noFill/>
            <a:miter lim="800000"/>
            <a:headEnd/>
            <a:tailEnd/>
          </a:ln>
        </p:spPr>
        <p:txBody>
          <a:bodyPr/>
          <a:lstStyle/>
          <a:p>
            <a:endParaRPr lang="en-US"/>
          </a:p>
        </p:txBody>
      </p:sp>
      <p:sp>
        <p:nvSpPr>
          <p:cNvPr id="1208532" name="Rectangle 212"/>
          <p:cNvSpPr>
            <a:spLocks noChangeArrowheads="1"/>
          </p:cNvSpPr>
          <p:nvPr/>
        </p:nvSpPr>
        <p:spPr bwMode="auto">
          <a:xfrm>
            <a:off x="4191000" y="1752600"/>
            <a:ext cx="904875" cy="411163"/>
          </a:xfrm>
          <a:prstGeom prst="rect">
            <a:avLst/>
          </a:prstGeom>
          <a:noFill/>
          <a:ln w="9525">
            <a:solidFill>
              <a:srgbClr val="000000"/>
            </a:solidFill>
            <a:miter lim="800000"/>
            <a:headEnd/>
            <a:tailEnd/>
          </a:ln>
        </p:spPr>
        <p:txBody>
          <a:bodyPr/>
          <a:lstStyle/>
          <a:p>
            <a:endParaRPr lang="en-US"/>
          </a:p>
        </p:txBody>
      </p:sp>
      <p:sp>
        <p:nvSpPr>
          <p:cNvPr id="1208533" name="Line 213"/>
          <p:cNvSpPr>
            <a:spLocks noChangeShapeType="1"/>
          </p:cNvSpPr>
          <p:nvPr/>
        </p:nvSpPr>
        <p:spPr bwMode="auto">
          <a:xfrm flipV="1">
            <a:off x="4191000" y="1752600"/>
            <a:ext cx="904875" cy="411163"/>
          </a:xfrm>
          <a:prstGeom prst="line">
            <a:avLst/>
          </a:prstGeom>
          <a:noFill/>
          <a:ln w="9525">
            <a:solidFill>
              <a:srgbClr val="000000"/>
            </a:solidFill>
            <a:round/>
            <a:headEnd/>
            <a:tailEnd/>
          </a:ln>
        </p:spPr>
        <p:txBody>
          <a:bodyPr/>
          <a:lstStyle/>
          <a:p>
            <a:endParaRPr lang="en-US"/>
          </a:p>
        </p:txBody>
      </p:sp>
      <p:sp>
        <p:nvSpPr>
          <p:cNvPr id="1208534" name="Line 214"/>
          <p:cNvSpPr>
            <a:spLocks noChangeShapeType="1"/>
          </p:cNvSpPr>
          <p:nvPr/>
        </p:nvSpPr>
        <p:spPr bwMode="auto">
          <a:xfrm>
            <a:off x="4191000" y="1752600"/>
            <a:ext cx="904875" cy="411163"/>
          </a:xfrm>
          <a:prstGeom prst="line">
            <a:avLst/>
          </a:prstGeom>
          <a:noFill/>
          <a:ln w="9525">
            <a:solidFill>
              <a:srgbClr val="000000"/>
            </a:solidFill>
            <a:round/>
            <a:headEnd/>
            <a:tailEnd/>
          </a:ln>
        </p:spPr>
        <p:txBody>
          <a:bodyPr/>
          <a:lstStyle/>
          <a:p>
            <a:endParaRPr lang="en-US"/>
          </a:p>
        </p:txBody>
      </p:sp>
      <p:sp>
        <p:nvSpPr>
          <p:cNvPr id="1208535" name="Freeform 215"/>
          <p:cNvSpPr>
            <a:spLocks/>
          </p:cNvSpPr>
          <p:nvPr/>
        </p:nvSpPr>
        <p:spPr bwMode="auto">
          <a:xfrm>
            <a:off x="4302125" y="1828800"/>
            <a:ext cx="650875" cy="263525"/>
          </a:xfrm>
          <a:custGeom>
            <a:avLst/>
            <a:gdLst/>
            <a:ahLst/>
            <a:cxnLst>
              <a:cxn ang="0">
                <a:pos x="184" y="0"/>
              </a:cxn>
              <a:cxn ang="0">
                <a:pos x="144" y="4"/>
              </a:cxn>
              <a:cxn ang="0">
                <a:pos x="107" y="10"/>
              </a:cxn>
              <a:cxn ang="0">
                <a:pos x="90" y="15"/>
              </a:cxn>
              <a:cxn ang="0">
                <a:pos x="74" y="19"/>
              </a:cxn>
              <a:cxn ang="0">
                <a:pos x="60" y="25"/>
              </a:cxn>
              <a:cxn ang="0">
                <a:pos x="46" y="30"/>
              </a:cxn>
              <a:cxn ang="0">
                <a:pos x="35" y="36"/>
              </a:cxn>
              <a:cxn ang="0">
                <a:pos x="24" y="44"/>
              </a:cxn>
              <a:cxn ang="0">
                <a:pos x="15" y="51"/>
              </a:cxn>
              <a:cxn ang="0">
                <a:pos x="9" y="58"/>
              </a:cxn>
              <a:cxn ang="0">
                <a:pos x="4" y="66"/>
              </a:cxn>
              <a:cxn ang="0">
                <a:pos x="1" y="75"/>
              </a:cxn>
              <a:cxn ang="0">
                <a:pos x="0" y="83"/>
              </a:cxn>
              <a:cxn ang="0">
                <a:pos x="1" y="91"/>
              </a:cxn>
              <a:cxn ang="0">
                <a:pos x="4" y="100"/>
              </a:cxn>
              <a:cxn ang="0">
                <a:pos x="9" y="108"/>
              </a:cxn>
              <a:cxn ang="0">
                <a:pos x="15" y="115"/>
              </a:cxn>
              <a:cxn ang="0">
                <a:pos x="24" y="122"/>
              </a:cxn>
              <a:cxn ang="0">
                <a:pos x="35" y="130"/>
              </a:cxn>
              <a:cxn ang="0">
                <a:pos x="46" y="136"/>
              </a:cxn>
              <a:cxn ang="0">
                <a:pos x="60" y="142"/>
              </a:cxn>
              <a:cxn ang="0">
                <a:pos x="74" y="147"/>
              </a:cxn>
              <a:cxn ang="0">
                <a:pos x="90" y="152"/>
              </a:cxn>
              <a:cxn ang="0">
                <a:pos x="107" y="157"/>
              </a:cxn>
              <a:cxn ang="0">
                <a:pos x="144" y="163"/>
              </a:cxn>
              <a:cxn ang="0">
                <a:pos x="184" y="166"/>
              </a:cxn>
              <a:cxn ang="0">
                <a:pos x="225" y="166"/>
              </a:cxn>
              <a:cxn ang="0">
                <a:pos x="266" y="163"/>
              </a:cxn>
              <a:cxn ang="0">
                <a:pos x="302" y="157"/>
              </a:cxn>
              <a:cxn ang="0">
                <a:pos x="320" y="152"/>
              </a:cxn>
              <a:cxn ang="0">
                <a:pos x="335" y="147"/>
              </a:cxn>
              <a:cxn ang="0">
                <a:pos x="350" y="142"/>
              </a:cxn>
              <a:cxn ang="0">
                <a:pos x="363" y="136"/>
              </a:cxn>
              <a:cxn ang="0">
                <a:pos x="375" y="130"/>
              </a:cxn>
              <a:cxn ang="0">
                <a:pos x="385" y="122"/>
              </a:cxn>
              <a:cxn ang="0">
                <a:pos x="393" y="115"/>
              </a:cxn>
              <a:cxn ang="0">
                <a:pos x="401" y="108"/>
              </a:cxn>
              <a:cxn ang="0">
                <a:pos x="406" y="100"/>
              </a:cxn>
              <a:cxn ang="0">
                <a:pos x="409" y="91"/>
              </a:cxn>
              <a:cxn ang="0">
                <a:pos x="410" y="83"/>
              </a:cxn>
              <a:cxn ang="0">
                <a:pos x="409" y="75"/>
              </a:cxn>
              <a:cxn ang="0">
                <a:pos x="406" y="66"/>
              </a:cxn>
              <a:cxn ang="0">
                <a:pos x="401" y="58"/>
              </a:cxn>
              <a:cxn ang="0">
                <a:pos x="393" y="51"/>
              </a:cxn>
              <a:cxn ang="0">
                <a:pos x="385" y="44"/>
              </a:cxn>
              <a:cxn ang="0">
                <a:pos x="375" y="36"/>
              </a:cxn>
              <a:cxn ang="0">
                <a:pos x="363" y="30"/>
              </a:cxn>
              <a:cxn ang="0">
                <a:pos x="350" y="25"/>
              </a:cxn>
              <a:cxn ang="0">
                <a:pos x="335" y="19"/>
              </a:cxn>
              <a:cxn ang="0">
                <a:pos x="320" y="15"/>
              </a:cxn>
              <a:cxn ang="0">
                <a:pos x="302" y="10"/>
              </a:cxn>
              <a:cxn ang="0">
                <a:pos x="266" y="4"/>
              </a:cxn>
              <a:cxn ang="0">
                <a:pos x="225" y="0"/>
              </a:cxn>
            </a:cxnLst>
            <a:rect l="0" t="0" r="r" b="b"/>
            <a:pathLst>
              <a:path w="410" h="166">
                <a:moveTo>
                  <a:pt x="205" y="0"/>
                </a:moveTo>
                <a:lnTo>
                  <a:pt x="184" y="0"/>
                </a:lnTo>
                <a:lnTo>
                  <a:pt x="163" y="2"/>
                </a:lnTo>
                <a:lnTo>
                  <a:pt x="144" y="4"/>
                </a:lnTo>
                <a:lnTo>
                  <a:pt x="125" y="6"/>
                </a:lnTo>
                <a:lnTo>
                  <a:pt x="107" y="10"/>
                </a:lnTo>
                <a:lnTo>
                  <a:pt x="98" y="13"/>
                </a:lnTo>
                <a:lnTo>
                  <a:pt x="90" y="15"/>
                </a:lnTo>
                <a:lnTo>
                  <a:pt x="81" y="17"/>
                </a:lnTo>
                <a:lnTo>
                  <a:pt x="74" y="19"/>
                </a:lnTo>
                <a:lnTo>
                  <a:pt x="67" y="22"/>
                </a:lnTo>
                <a:lnTo>
                  <a:pt x="60" y="25"/>
                </a:lnTo>
                <a:lnTo>
                  <a:pt x="52" y="27"/>
                </a:lnTo>
                <a:lnTo>
                  <a:pt x="46" y="30"/>
                </a:lnTo>
                <a:lnTo>
                  <a:pt x="40" y="33"/>
                </a:lnTo>
                <a:lnTo>
                  <a:pt x="35" y="36"/>
                </a:lnTo>
                <a:lnTo>
                  <a:pt x="30" y="41"/>
                </a:lnTo>
                <a:lnTo>
                  <a:pt x="24" y="44"/>
                </a:lnTo>
                <a:lnTo>
                  <a:pt x="19" y="47"/>
                </a:lnTo>
                <a:lnTo>
                  <a:pt x="15" y="51"/>
                </a:lnTo>
                <a:lnTo>
                  <a:pt x="12" y="55"/>
                </a:lnTo>
                <a:lnTo>
                  <a:pt x="9" y="58"/>
                </a:lnTo>
                <a:lnTo>
                  <a:pt x="6" y="62"/>
                </a:lnTo>
                <a:lnTo>
                  <a:pt x="4" y="66"/>
                </a:lnTo>
                <a:lnTo>
                  <a:pt x="2" y="71"/>
                </a:lnTo>
                <a:lnTo>
                  <a:pt x="1" y="75"/>
                </a:lnTo>
                <a:lnTo>
                  <a:pt x="0" y="79"/>
                </a:lnTo>
                <a:lnTo>
                  <a:pt x="0" y="83"/>
                </a:lnTo>
                <a:lnTo>
                  <a:pt x="0" y="87"/>
                </a:lnTo>
                <a:lnTo>
                  <a:pt x="1" y="91"/>
                </a:lnTo>
                <a:lnTo>
                  <a:pt x="2" y="95"/>
                </a:lnTo>
                <a:lnTo>
                  <a:pt x="4" y="100"/>
                </a:lnTo>
                <a:lnTo>
                  <a:pt x="6" y="104"/>
                </a:lnTo>
                <a:lnTo>
                  <a:pt x="9" y="108"/>
                </a:lnTo>
                <a:lnTo>
                  <a:pt x="12" y="112"/>
                </a:lnTo>
                <a:lnTo>
                  <a:pt x="15" y="115"/>
                </a:lnTo>
                <a:lnTo>
                  <a:pt x="19" y="119"/>
                </a:lnTo>
                <a:lnTo>
                  <a:pt x="24" y="122"/>
                </a:lnTo>
                <a:lnTo>
                  <a:pt x="30" y="127"/>
                </a:lnTo>
                <a:lnTo>
                  <a:pt x="35" y="130"/>
                </a:lnTo>
                <a:lnTo>
                  <a:pt x="40" y="133"/>
                </a:lnTo>
                <a:lnTo>
                  <a:pt x="46" y="136"/>
                </a:lnTo>
                <a:lnTo>
                  <a:pt x="52" y="139"/>
                </a:lnTo>
                <a:lnTo>
                  <a:pt x="60" y="142"/>
                </a:lnTo>
                <a:lnTo>
                  <a:pt x="67" y="145"/>
                </a:lnTo>
                <a:lnTo>
                  <a:pt x="74" y="147"/>
                </a:lnTo>
                <a:lnTo>
                  <a:pt x="81" y="149"/>
                </a:lnTo>
                <a:lnTo>
                  <a:pt x="90" y="152"/>
                </a:lnTo>
                <a:lnTo>
                  <a:pt x="98" y="154"/>
                </a:lnTo>
                <a:lnTo>
                  <a:pt x="107" y="157"/>
                </a:lnTo>
                <a:lnTo>
                  <a:pt x="125" y="160"/>
                </a:lnTo>
                <a:lnTo>
                  <a:pt x="144" y="163"/>
                </a:lnTo>
                <a:lnTo>
                  <a:pt x="163" y="165"/>
                </a:lnTo>
                <a:lnTo>
                  <a:pt x="184" y="166"/>
                </a:lnTo>
                <a:lnTo>
                  <a:pt x="205" y="166"/>
                </a:lnTo>
                <a:lnTo>
                  <a:pt x="225" y="166"/>
                </a:lnTo>
                <a:lnTo>
                  <a:pt x="246" y="165"/>
                </a:lnTo>
                <a:lnTo>
                  <a:pt x="266" y="163"/>
                </a:lnTo>
                <a:lnTo>
                  <a:pt x="284" y="160"/>
                </a:lnTo>
                <a:lnTo>
                  <a:pt x="302" y="157"/>
                </a:lnTo>
                <a:lnTo>
                  <a:pt x="310" y="154"/>
                </a:lnTo>
                <a:lnTo>
                  <a:pt x="320" y="152"/>
                </a:lnTo>
                <a:lnTo>
                  <a:pt x="327" y="149"/>
                </a:lnTo>
                <a:lnTo>
                  <a:pt x="335" y="147"/>
                </a:lnTo>
                <a:lnTo>
                  <a:pt x="343" y="145"/>
                </a:lnTo>
                <a:lnTo>
                  <a:pt x="350" y="142"/>
                </a:lnTo>
                <a:lnTo>
                  <a:pt x="356" y="139"/>
                </a:lnTo>
                <a:lnTo>
                  <a:pt x="363" y="136"/>
                </a:lnTo>
                <a:lnTo>
                  <a:pt x="368" y="133"/>
                </a:lnTo>
                <a:lnTo>
                  <a:pt x="375" y="130"/>
                </a:lnTo>
                <a:lnTo>
                  <a:pt x="380" y="127"/>
                </a:lnTo>
                <a:lnTo>
                  <a:pt x="385" y="122"/>
                </a:lnTo>
                <a:lnTo>
                  <a:pt x="389" y="119"/>
                </a:lnTo>
                <a:lnTo>
                  <a:pt x="393" y="115"/>
                </a:lnTo>
                <a:lnTo>
                  <a:pt x="397" y="112"/>
                </a:lnTo>
                <a:lnTo>
                  <a:pt x="401" y="108"/>
                </a:lnTo>
                <a:lnTo>
                  <a:pt x="404" y="104"/>
                </a:lnTo>
                <a:lnTo>
                  <a:pt x="406" y="100"/>
                </a:lnTo>
                <a:lnTo>
                  <a:pt x="407" y="95"/>
                </a:lnTo>
                <a:lnTo>
                  <a:pt x="409" y="91"/>
                </a:lnTo>
                <a:lnTo>
                  <a:pt x="410" y="87"/>
                </a:lnTo>
                <a:lnTo>
                  <a:pt x="410" y="83"/>
                </a:lnTo>
                <a:lnTo>
                  <a:pt x="410" y="79"/>
                </a:lnTo>
                <a:lnTo>
                  <a:pt x="409" y="75"/>
                </a:lnTo>
                <a:lnTo>
                  <a:pt x="407" y="71"/>
                </a:lnTo>
                <a:lnTo>
                  <a:pt x="406" y="66"/>
                </a:lnTo>
                <a:lnTo>
                  <a:pt x="404" y="62"/>
                </a:lnTo>
                <a:lnTo>
                  <a:pt x="401" y="58"/>
                </a:lnTo>
                <a:lnTo>
                  <a:pt x="397" y="55"/>
                </a:lnTo>
                <a:lnTo>
                  <a:pt x="393" y="51"/>
                </a:lnTo>
                <a:lnTo>
                  <a:pt x="389" y="47"/>
                </a:lnTo>
                <a:lnTo>
                  <a:pt x="385" y="44"/>
                </a:lnTo>
                <a:lnTo>
                  <a:pt x="380" y="41"/>
                </a:lnTo>
                <a:lnTo>
                  <a:pt x="375" y="36"/>
                </a:lnTo>
                <a:lnTo>
                  <a:pt x="368" y="33"/>
                </a:lnTo>
                <a:lnTo>
                  <a:pt x="363" y="30"/>
                </a:lnTo>
                <a:lnTo>
                  <a:pt x="356" y="27"/>
                </a:lnTo>
                <a:lnTo>
                  <a:pt x="350" y="25"/>
                </a:lnTo>
                <a:lnTo>
                  <a:pt x="343" y="22"/>
                </a:lnTo>
                <a:lnTo>
                  <a:pt x="335" y="19"/>
                </a:lnTo>
                <a:lnTo>
                  <a:pt x="327" y="17"/>
                </a:lnTo>
                <a:lnTo>
                  <a:pt x="320" y="15"/>
                </a:lnTo>
                <a:lnTo>
                  <a:pt x="310" y="13"/>
                </a:lnTo>
                <a:lnTo>
                  <a:pt x="302" y="10"/>
                </a:lnTo>
                <a:lnTo>
                  <a:pt x="284" y="6"/>
                </a:lnTo>
                <a:lnTo>
                  <a:pt x="266" y="4"/>
                </a:lnTo>
                <a:lnTo>
                  <a:pt x="246" y="2"/>
                </a:lnTo>
                <a:lnTo>
                  <a:pt x="225" y="0"/>
                </a:lnTo>
                <a:lnTo>
                  <a:pt x="205" y="0"/>
                </a:lnTo>
              </a:path>
            </a:pathLst>
          </a:custGeom>
          <a:noFill/>
          <a:ln w="12700">
            <a:solidFill>
              <a:srgbClr val="000000"/>
            </a:solidFill>
            <a:prstDash val="solid"/>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08517"/>
                                        </p:tgtEl>
                                        <p:attrNameLst>
                                          <p:attrName>style.visibility</p:attrName>
                                        </p:attrNameLst>
                                      </p:cBhvr>
                                      <p:to>
                                        <p:strVal val="visible"/>
                                      </p:to>
                                    </p:set>
                                    <p:anim calcmode="lin" valueType="num">
                                      <p:cBhvr additive="base">
                                        <p:cTn id="7" dur="500" fill="hold"/>
                                        <p:tgtEl>
                                          <p:spTgt spid="1208517"/>
                                        </p:tgtEl>
                                        <p:attrNameLst>
                                          <p:attrName>ppt_x</p:attrName>
                                        </p:attrNameLst>
                                      </p:cBhvr>
                                      <p:tavLst>
                                        <p:tav tm="0">
                                          <p:val>
                                            <p:strVal val="0-#ppt_w/2"/>
                                          </p:val>
                                        </p:tav>
                                        <p:tav tm="100000">
                                          <p:val>
                                            <p:strVal val="#ppt_x"/>
                                          </p:val>
                                        </p:tav>
                                      </p:tavLst>
                                    </p:anim>
                                    <p:anim calcmode="lin" valueType="num">
                                      <p:cBhvr additive="base">
                                        <p:cTn id="8" dur="500" fill="hold"/>
                                        <p:tgtEl>
                                          <p:spTgt spid="12085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AutoShape 2"/>
          <p:cNvSpPr>
            <a:spLocks noChangeArrowheads="1"/>
          </p:cNvSpPr>
          <p:nvPr/>
        </p:nvSpPr>
        <p:spPr bwMode="auto">
          <a:xfrm>
            <a:off x="1828800" y="2590800"/>
            <a:ext cx="7010400" cy="3810000"/>
          </a:xfrm>
          <a:prstGeom prst="rightArrow">
            <a:avLst>
              <a:gd name="adj1" fmla="val 76926"/>
              <a:gd name="adj2" fmla="val 52278"/>
            </a:avLst>
          </a:prstGeom>
          <a:solidFill>
            <a:srgbClr val="FFFF99">
              <a:alpha val="49001"/>
            </a:srgbClr>
          </a:solidFill>
          <a:ln w="9525" algn="ctr">
            <a:noFill/>
            <a:miter lim="800000"/>
            <a:headEnd/>
            <a:tailEnd/>
          </a:ln>
          <a:effectLst/>
        </p:spPr>
        <p:txBody>
          <a:bodyPr wrap="none" anchor="ctr"/>
          <a:lstStyle/>
          <a:p>
            <a:pPr algn="l">
              <a:buClrTx/>
            </a:pPr>
            <a:endParaRPr lang="en-US" sz="3600" b="0">
              <a:solidFill>
                <a:schemeClr val="tx2"/>
              </a:solidFill>
            </a:endParaRPr>
          </a:p>
        </p:txBody>
      </p:sp>
      <p:sp>
        <p:nvSpPr>
          <p:cNvPr id="1210371" name="Text Box 3"/>
          <p:cNvSpPr txBox="1">
            <a:spLocks noChangeArrowheads="1"/>
          </p:cNvSpPr>
          <p:nvPr/>
        </p:nvSpPr>
        <p:spPr bwMode="auto">
          <a:xfrm>
            <a:off x="0" y="2743200"/>
            <a:ext cx="2514600" cy="2870200"/>
          </a:xfrm>
          <a:prstGeom prst="rect">
            <a:avLst/>
          </a:prstGeom>
          <a:noFill/>
          <a:ln w="9525">
            <a:noFill/>
            <a:miter lim="800000"/>
            <a:headEnd/>
            <a:tailEnd/>
          </a:ln>
          <a:effectLst/>
        </p:spPr>
        <p:txBody>
          <a:bodyPr>
            <a:spAutoFit/>
          </a:bodyPr>
          <a:lstStyle/>
          <a:p>
            <a:pPr marL="117475" indent="-117475" algn="l" eaLnBrk="0" hangingPunct="0">
              <a:lnSpc>
                <a:spcPct val="130000"/>
              </a:lnSpc>
              <a:buClrTx/>
              <a:buFontTx/>
              <a:buChar char="•"/>
            </a:pPr>
            <a:r>
              <a:rPr lang="en-US" sz="2800" b="0">
                <a:latin typeface="Times New Roman" pitchFamily="18" charset="0"/>
              </a:rPr>
              <a:t> Man</a:t>
            </a:r>
          </a:p>
          <a:p>
            <a:pPr marL="117475" indent="-117475" algn="l" eaLnBrk="0" hangingPunct="0">
              <a:lnSpc>
                <a:spcPct val="130000"/>
              </a:lnSpc>
              <a:buClrTx/>
              <a:buFontTx/>
              <a:buChar char="•"/>
            </a:pPr>
            <a:r>
              <a:rPr lang="en-US" sz="2800" b="0">
                <a:latin typeface="Times New Roman" pitchFamily="18" charset="0"/>
              </a:rPr>
              <a:t> Equip</a:t>
            </a:r>
          </a:p>
          <a:p>
            <a:pPr marL="117475" indent="-117475" algn="l" eaLnBrk="0" hangingPunct="0">
              <a:lnSpc>
                <a:spcPct val="130000"/>
              </a:lnSpc>
              <a:buClrTx/>
              <a:buFontTx/>
              <a:buChar char="•"/>
            </a:pPr>
            <a:r>
              <a:rPr lang="en-US" sz="2800" b="0">
                <a:latin typeface="Times New Roman" pitchFamily="18" charset="0"/>
              </a:rPr>
              <a:t> Train</a:t>
            </a:r>
          </a:p>
          <a:p>
            <a:pPr marL="117475" indent="-117475" algn="l" eaLnBrk="0" hangingPunct="0">
              <a:lnSpc>
                <a:spcPct val="130000"/>
              </a:lnSpc>
              <a:buClrTx/>
              <a:buFontTx/>
              <a:buChar char="•"/>
            </a:pPr>
            <a:r>
              <a:rPr lang="en-US" sz="2800" b="0">
                <a:latin typeface="Times New Roman" pitchFamily="18" charset="0"/>
              </a:rPr>
              <a:t> Sustain</a:t>
            </a:r>
          </a:p>
          <a:p>
            <a:pPr marL="117475" indent="-117475" algn="l" eaLnBrk="0" hangingPunct="0">
              <a:lnSpc>
                <a:spcPct val="130000"/>
              </a:lnSpc>
              <a:buClrTx/>
              <a:buFontTx/>
              <a:buChar char="•"/>
            </a:pPr>
            <a:r>
              <a:rPr lang="en-US" sz="2800" b="0">
                <a:latin typeface="Times New Roman" pitchFamily="18" charset="0"/>
              </a:rPr>
              <a:t> Operate</a:t>
            </a:r>
          </a:p>
        </p:txBody>
      </p:sp>
      <p:sp>
        <p:nvSpPr>
          <p:cNvPr id="1210372" name="Text Box 4"/>
          <p:cNvSpPr txBox="1">
            <a:spLocks noChangeArrowheads="1"/>
          </p:cNvSpPr>
          <p:nvPr/>
        </p:nvSpPr>
        <p:spPr bwMode="auto">
          <a:xfrm>
            <a:off x="990600" y="1614488"/>
            <a:ext cx="1339850" cy="366712"/>
          </a:xfrm>
          <a:prstGeom prst="rect">
            <a:avLst/>
          </a:prstGeom>
          <a:noFill/>
          <a:ln w="9525">
            <a:noFill/>
            <a:miter lim="800000"/>
            <a:headEnd/>
            <a:tailEnd/>
          </a:ln>
          <a:effectLst/>
        </p:spPr>
        <p:txBody>
          <a:bodyPr wrap="none">
            <a:spAutoFit/>
          </a:bodyPr>
          <a:lstStyle/>
          <a:p>
            <a:pPr eaLnBrk="0" hangingPunct="0">
              <a:buClrTx/>
            </a:pPr>
            <a:r>
              <a:rPr lang="en-US" sz="1800">
                <a:latin typeface="Times New Roman" pitchFamily="18" charset="0"/>
              </a:rPr>
              <a:t>Reset/Train</a:t>
            </a:r>
          </a:p>
        </p:txBody>
      </p:sp>
      <p:sp>
        <p:nvSpPr>
          <p:cNvPr id="1210373" name="Text Box 5"/>
          <p:cNvSpPr txBox="1">
            <a:spLocks noChangeArrowheads="1"/>
          </p:cNvSpPr>
          <p:nvPr/>
        </p:nvSpPr>
        <p:spPr bwMode="auto">
          <a:xfrm>
            <a:off x="3994150" y="1600200"/>
            <a:ext cx="806450" cy="366713"/>
          </a:xfrm>
          <a:prstGeom prst="rect">
            <a:avLst/>
          </a:prstGeom>
          <a:noFill/>
          <a:ln w="9525">
            <a:noFill/>
            <a:miter lim="800000"/>
            <a:headEnd/>
            <a:tailEnd/>
          </a:ln>
          <a:effectLst/>
        </p:spPr>
        <p:txBody>
          <a:bodyPr wrap="none">
            <a:spAutoFit/>
          </a:bodyPr>
          <a:lstStyle/>
          <a:p>
            <a:pPr eaLnBrk="0" hangingPunct="0">
              <a:buClrTx/>
            </a:pPr>
            <a:r>
              <a:rPr lang="en-US" sz="1800">
                <a:latin typeface="Times New Roman" pitchFamily="18" charset="0"/>
              </a:rPr>
              <a:t>Ready</a:t>
            </a:r>
          </a:p>
        </p:txBody>
      </p:sp>
      <p:sp>
        <p:nvSpPr>
          <p:cNvPr id="1210374" name="Text Box 6"/>
          <p:cNvSpPr txBox="1">
            <a:spLocks noChangeArrowheads="1"/>
          </p:cNvSpPr>
          <p:nvPr/>
        </p:nvSpPr>
        <p:spPr bwMode="auto">
          <a:xfrm>
            <a:off x="6553200" y="1600200"/>
            <a:ext cx="1168400" cy="366713"/>
          </a:xfrm>
          <a:prstGeom prst="rect">
            <a:avLst/>
          </a:prstGeom>
          <a:noFill/>
          <a:ln w="9525">
            <a:noFill/>
            <a:miter lim="800000"/>
            <a:headEnd/>
            <a:tailEnd/>
          </a:ln>
          <a:effectLst/>
        </p:spPr>
        <p:txBody>
          <a:bodyPr wrap="none">
            <a:spAutoFit/>
          </a:bodyPr>
          <a:lstStyle/>
          <a:p>
            <a:pPr eaLnBrk="0" hangingPunct="0">
              <a:buClrTx/>
            </a:pPr>
            <a:r>
              <a:rPr lang="en-US" sz="1800">
                <a:latin typeface="Times New Roman" pitchFamily="18" charset="0"/>
              </a:rPr>
              <a:t>Available </a:t>
            </a:r>
          </a:p>
        </p:txBody>
      </p:sp>
      <p:sp>
        <p:nvSpPr>
          <p:cNvPr id="1210375" name="Line 7"/>
          <p:cNvSpPr>
            <a:spLocks noChangeShapeType="1"/>
          </p:cNvSpPr>
          <p:nvPr/>
        </p:nvSpPr>
        <p:spPr bwMode="auto">
          <a:xfrm>
            <a:off x="3200400" y="2819400"/>
            <a:ext cx="0" cy="3429000"/>
          </a:xfrm>
          <a:prstGeom prst="line">
            <a:avLst/>
          </a:prstGeom>
          <a:noFill/>
          <a:ln w="123825">
            <a:solidFill>
              <a:srgbClr val="CCFFCC"/>
            </a:solidFill>
            <a:prstDash val="sysDot"/>
            <a:round/>
            <a:headEnd/>
            <a:tailEnd/>
          </a:ln>
          <a:effectLst/>
        </p:spPr>
        <p:txBody>
          <a:bodyPr wrap="none" anchor="ctr"/>
          <a:lstStyle/>
          <a:p>
            <a:endParaRPr lang="en-US"/>
          </a:p>
        </p:txBody>
      </p:sp>
      <p:sp>
        <p:nvSpPr>
          <p:cNvPr id="1210376" name="Text Box 8"/>
          <p:cNvSpPr txBox="1">
            <a:spLocks noChangeArrowheads="1"/>
          </p:cNvSpPr>
          <p:nvPr/>
        </p:nvSpPr>
        <p:spPr bwMode="auto">
          <a:xfrm>
            <a:off x="1219200" y="228600"/>
            <a:ext cx="6705600" cy="914400"/>
          </a:xfrm>
          <a:prstGeom prst="rect">
            <a:avLst/>
          </a:prstGeom>
          <a:noFill/>
          <a:ln w="9525">
            <a:noFill/>
            <a:miter lim="800000"/>
            <a:headEnd/>
            <a:tailEnd/>
          </a:ln>
          <a:effectLst/>
        </p:spPr>
        <p:txBody>
          <a:bodyPr tIns="0" bIns="0">
            <a:spAutoFit/>
          </a:bodyPr>
          <a:lstStyle/>
          <a:p>
            <a:pPr eaLnBrk="0" hangingPunct="0">
              <a:buClrTx/>
            </a:pPr>
            <a:r>
              <a:rPr lang="en-US" sz="3600"/>
              <a:t>ARFORGEN Process</a:t>
            </a:r>
          </a:p>
          <a:p>
            <a:pPr eaLnBrk="0" hangingPunct="0">
              <a:buClrTx/>
            </a:pPr>
            <a:r>
              <a:rPr lang="en-US" sz="2400"/>
              <a:t>Optimization Impacts Multiple Programs</a:t>
            </a:r>
          </a:p>
        </p:txBody>
      </p:sp>
      <p:pic>
        <p:nvPicPr>
          <p:cNvPr id="1210377" name="Picture 9" descr="MCj04103190000[1]"/>
          <p:cNvPicPr>
            <a:picLocks noChangeAspect="1" noChangeArrowheads="1"/>
          </p:cNvPicPr>
          <p:nvPr/>
        </p:nvPicPr>
        <p:blipFill>
          <a:blip r:embed="rId3" cstate="print"/>
          <a:srcRect/>
          <a:stretch>
            <a:fillRect/>
          </a:stretch>
        </p:blipFill>
        <p:spPr bwMode="auto">
          <a:xfrm flipH="1">
            <a:off x="3657600" y="1752600"/>
            <a:ext cx="1846263" cy="838200"/>
          </a:xfrm>
          <a:prstGeom prst="rect">
            <a:avLst/>
          </a:prstGeom>
          <a:noFill/>
        </p:spPr>
      </p:pic>
      <p:pic>
        <p:nvPicPr>
          <p:cNvPr id="1210378" name="Picture 10" descr="MCj04103190000[1]"/>
          <p:cNvPicPr>
            <a:picLocks noChangeAspect="1" noChangeArrowheads="1"/>
          </p:cNvPicPr>
          <p:nvPr/>
        </p:nvPicPr>
        <p:blipFill>
          <a:blip r:embed="rId3" cstate="print"/>
          <a:srcRect/>
          <a:stretch>
            <a:fillRect/>
          </a:stretch>
        </p:blipFill>
        <p:spPr bwMode="auto">
          <a:xfrm flipH="1">
            <a:off x="914400" y="1752600"/>
            <a:ext cx="1846263" cy="838200"/>
          </a:xfrm>
          <a:prstGeom prst="rect">
            <a:avLst/>
          </a:prstGeom>
          <a:noFill/>
        </p:spPr>
      </p:pic>
      <p:pic>
        <p:nvPicPr>
          <p:cNvPr id="1210379" name="Picture 11" descr="MCj04103190000[1]"/>
          <p:cNvPicPr>
            <a:picLocks noChangeAspect="1" noChangeArrowheads="1"/>
          </p:cNvPicPr>
          <p:nvPr/>
        </p:nvPicPr>
        <p:blipFill>
          <a:blip r:embed="rId3" cstate="print"/>
          <a:srcRect/>
          <a:stretch>
            <a:fillRect/>
          </a:stretch>
        </p:blipFill>
        <p:spPr bwMode="auto">
          <a:xfrm flipH="1">
            <a:off x="6383338" y="1752600"/>
            <a:ext cx="1846262" cy="838200"/>
          </a:xfrm>
          <a:prstGeom prst="rect">
            <a:avLst/>
          </a:prstGeom>
          <a:noFill/>
        </p:spPr>
      </p:pic>
      <p:sp>
        <p:nvSpPr>
          <p:cNvPr id="1210380" name="Line 12"/>
          <p:cNvSpPr>
            <a:spLocks noChangeShapeType="1"/>
          </p:cNvSpPr>
          <p:nvPr/>
        </p:nvSpPr>
        <p:spPr bwMode="auto">
          <a:xfrm>
            <a:off x="5943600" y="2819400"/>
            <a:ext cx="76200" cy="3429000"/>
          </a:xfrm>
          <a:prstGeom prst="line">
            <a:avLst/>
          </a:prstGeom>
          <a:noFill/>
          <a:ln w="123825">
            <a:solidFill>
              <a:srgbClr val="CCFFCC"/>
            </a:solidFill>
            <a:prstDash val="sysDot"/>
            <a:round/>
            <a:headEnd/>
            <a:tailEnd/>
          </a:ln>
          <a:effectLst/>
        </p:spPr>
        <p:txBody>
          <a:bodyPr wrap="none" anchor="ctr"/>
          <a:lstStyle/>
          <a:p>
            <a:endParaRPr lang="en-US"/>
          </a:p>
        </p:txBody>
      </p:sp>
      <p:sp>
        <p:nvSpPr>
          <p:cNvPr id="1210381" name="AutoShape 13"/>
          <p:cNvSpPr>
            <a:spLocks noChangeArrowheads="1"/>
          </p:cNvSpPr>
          <p:nvPr/>
        </p:nvSpPr>
        <p:spPr bwMode="auto">
          <a:xfrm>
            <a:off x="2819400" y="2133600"/>
            <a:ext cx="609600" cy="381000"/>
          </a:xfrm>
          <a:prstGeom prst="rightArrow">
            <a:avLst>
              <a:gd name="adj1" fmla="val 50000"/>
              <a:gd name="adj2" fmla="val 40000"/>
            </a:avLst>
          </a:prstGeom>
          <a:solidFill>
            <a:srgbClr val="669900"/>
          </a:solidFill>
          <a:ln w="9525" algn="ctr">
            <a:solidFill>
              <a:schemeClr val="tx1"/>
            </a:solidFill>
            <a:miter lim="800000"/>
            <a:headEnd/>
            <a:tailEnd/>
          </a:ln>
          <a:effectLst/>
        </p:spPr>
        <p:txBody>
          <a:bodyPr wrap="none" anchor="ctr"/>
          <a:lstStyle/>
          <a:p>
            <a:endParaRPr lang="en-US"/>
          </a:p>
        </p:txBody>
      </p:sp>
      <p:sp>
        <p:nvSpPr>
          <p:cNvPr id="1210382" name="AutoShape 14"/>
          <p:cNvSpPr>
            <a:spLocks noChangeArrowheads="1"/>
          </p:cNvSpPr>
          <p:nvPr/>
        </p:nvSpPr>
        <p:spPr bwMode="auto">
          <a:xfrm>
            <a:off x="5638800" y="2133600"/>
            <a:ext cx="609600" cy="381000"/>
          </a:xfrm>
          <a:prstGeom prst="rightArrow">
            <a:avLst>
              <a:gd name="adj1" fmla="val 50000"/>
              <a:gd name="adj2" fmla="val 40000"/>
            </a:avLst>
          </a:prstGeom>
          <a:solidFill>
            <a:srgbClr val="669900"/>
          </a:solidFill>
          <a:ln w="9525" algn="ctr">
            <a:solidFill>
              <a:schemeClr val="tx1"/>
            </a:solidFill>
            <a:miter lim="800000"/>
            <a:headEnd/>
            <a:tailEnd/>
          </a:ln>
          <a:effectLst/>
        </p:spPr>
        <p:txBody>
          <a:bodyPr wrap="none" anchor="ctr"/>
          <a:lstStyle/>
          <a:p>
            <a:endParaRPr lang="en-US"/>
          </a:p>
        </p:txBody>
      </p:sp>
      <p:sp>
        <p:nvSpPr>
          <p:cNvPr id="1210383" name="AutoShape 15"/>
          <p:cNvSpPr>
            <a:spLocks noChangeArrowheads="1"/>
          </p:cNvSpPr>
          <p:nvPr/>
        </p:nvSpPr>
        <p:spPr bwMode="auto">
          <a:xfrm>
            <a:off x="8382000" y="2133600"/>
            <a:ext cx="609600" cy="381000"/>
          </a:xfrm>
          <a:prstGeom prst="rightArrow">
            <a:avLst>
              <a:gd name="adj1" fmla="val 50000"/>
              <a:gd name="adj2" fmla="val 40000"/>
            </a:avLst>
          </a:prstGeom>
          <a:solidFill>
            <a:srgbClr val="669900"/>
          </a:solidFill>
          <a:ln w="9525" algn="ctr">
            <a:solidFill>
              <a:schemeClr val="tx1"/>
            </a:solidFill>
            <a:miter lim="800000"/>
            <a:headEnd/>
            <a:tailEnd/>
          </a:ln>
          <a:effectLst/>
        </p:spPr>
        <p:txBody>
          <a:bodyPr wrap="none" anchor="ctr"/>
          <a:lstStyle/>
          <a:p>
            <a:endParaRPr lang="en-US"/>
          </a:p>
        </p:txBody>
      </p:sp>
      <p:sp>
        <p:nvSpPr>
          <p:cNvPr id="1210384" name="AutoShape 16"/>
          <p:cNvSpPr>
            <a:spLocks noChangeArrowheads="1"/>
          </p:cNvSpPr>
          <p:nvPr/>
        </p:nvSpPr>
        <p:spPr bwMode="auto">
          <a:xfrm>
            <a:off x="152400" y="2133600"/>
            <a:ext cx="609600" cy="381000"/>
          </a:xfrm>
          <a:prstGeom prst="rightArrow">
            <a:avLst>
              <a:gd name="adj1" fmla="val 50000"/>
              <a:gd name="adj2" fmla="val 40000"/>
            </a:avLst>
          </a:prstGeom>
          <a:solidFill>
            <a:srgbClr val="669900"/>
          </a:solidFill>
          <a:ln w="9525" algn="ctr">
            <a:solidFill>
              <a:schemeClr val="tx1"/>
            </a:solidFill>
            <a:miter lim="800000"/>
            <a:headEnd/>
            <a:tailEnd/>
          </a:ln>
          <a:effectLst/>
        </p:spPr>
        <p:txBody>
          <a:bodyPr wrap="none" anchor="ctr"/>
          <a:lstStyle/>
          <a:p>
            <a:endParaRPr lang="en-US"/>
          </a:p>
        </p:txBody>
      </p:sp>
      <p:sp>
        <p:nvSpPr>
          <p:cNvPr id="1210385" name="Text Box 17"/>
          <p:cNvSpPr txBox="1">
            <a:spLocks noChangeArrowheads="1"/>
          </p:cNvSpPr>
          <p:nvPr/>
        </p:nvSpPr>
        <p:spPr bwMode="auto">
          <a:xfrm>
            <a:off x="1828800" y="2667000"/>
            <a:ext cx="7391400" cy="4003675"/>
          </a:xfrm>
          <a:prstGeom prst="rect">
            <a:avLst/>
          </a:prstGeom>
          <a:noFill/>
          <a:ln w="9525" algn="ctr">
            <a:noFill/>
            <a:miter lim="800000"/>
            <a:headEnd/>
            <a:tailEnd/>
          </a:ln>
          <a:effectLst/>
        </p:spPr>
        <p:txBody>
          <a:bodyPr>
            <a:spAutoFit/>
          </a:bodyPr>
          <a:lstStyle/>
          <a:p>
            <a:pPr algn="l">
              <a:buClrTx/>
            </a:pPr>
            <a:r>
              <a:rPr lang="en-US" sz="1600">
                <a:solidFill>
                  <a:schemeClr val="tx2"/>
                </a:solidFill>
              </a:rPr>
              <a:t>- HQDA</a:t>
            </a:r>
          </a:p>
          <a:p>
            <a:pPr algn="l">
              <a:buClrTx/>
            </a:pPr>
            <a:r>
              <a:rPr lang="en-US" sz="1600">
                <a:solidFill>
                  <a:schemeClr val="tx2"/>
                </a:solidFill>
              </a:rPr>
              <a:t>     - IMCOM / REGION</a:t>
            </a:r>
          </a:p>
          <a:p>
            <a:pPr algn="l">
              <a:buClrTx/>
            </a:pPr>
            <a:r>
              <a:rPr lang="en-US" sz="1600">
                <a:solidFill>
                  <a:schemeClr val="tx2"/>
                </a:solidFill>
              </a:rPr>
              <a:t>           - GARRISON</a:t>
            </a:r>
          </a:p>
          <a:p>
            <a:pPr marL="1143000" lvl="2" indent="-228600" algn="l">
              <a:buClrTx/>
              <a:buFontTx/>
              <a:buChar char="•"/>
            </a:pPr>
            <a:r>
              <a:rPr lang="en-US" sz="1600">
                <a:solidFill>
                  <a:schemeClr val="tx2"/>
                </a:solidFill>
              </a:rPr>
              <a:t>Population Shifts (Deployments, Training, Etc.)</a:t>
            </a:r>
          </a:p>
          <a:p>
            <a:pPr marL="1143000" lvl="2" indent="-228600" algn="l">
              <a:buClrTx/>
              <a:buFontTx/>
              <a:buChar char="•"/>
            </a:pPr>
            <a:r>
              <a:rPr lang="en-US" sz="1600">
                <a:solidFill>
                  <a:schemeClr val="tx2"/>
                </a:solidFill>
              </a:rPr>
              <a:t>Family Programs</a:t>
            </a:r>
          </a:p>
          <a:p>
            <a:pPr marL="1143000" lvl="2" indent="-228600" algn="l">
              <a:buClrTx/>
              <a:buFontTx/>
              <a:buChar char="•"/>
            </a:pPr>
            <a:r>
              <a:rPr lang="en-US" sz="1600">
                <a:solidFill>
                  <a:schemeClr val="tx2"/>
                </a:solidFill>
              </a:rPr>
              <a:t>Facilities Utilization</a:t>
            </a:r>
          </a:p>
          <a:p>
            <a:pPr marL="1143000" lvl="2" indent="-228600" algn="l">
              <a:buClrTx/>
              <a:buFontTx/>
              <a:buChar char="•"/>
            </a:pPr>
            <a:r>
              <a:rPr lang="en-US" sz="1600">
                <a:solidFill>
                  <a:schemeClr val="tx2"/>
                </a:solidFill>
              </a:rPr>
              <a:t>Maintenance &amp; Repair</a:t>
            </a:r>
          </a:p>
          <a:p>
            <a:pPr marL="1143000" lvl="2" indent="-228600" algn="l">
              <a:buClrTx/>
              <a:buFontTx/>
              <a:buChar char="•"/>
            </a:pPr>
            <a:r>
              <a:rPr lang="en-US" sz="1600">
                <a:solidFill>
                  <a:schemeClr val="tx2"/>
                </a:solidFill>
              </a:rPr>
              <a:t>Etc. ..</a:t>
            </a:r>
          </a:p>
          <a:p>
            <a:pPr algn="l">
              <a:buClrTx/>
              <a:buFont typeface="Arial" charset="0"/>
              <a:buChar char="–"/>
            </a:pPr>
            <a:r>
              <a:rPr lang="en-US" sz="1600">
                <a:solidFill>
                  <a:schemeClr val="tx2"/>
                </a:solidFill>
              </a:rPr>
              <a:t> TRADOC</a:t>
            </a:r>
          </a:p>
          <a:p>
            <a:pPr lvl="1" algn="l">
              <a:buClrTx/>
              <a:buFont typeface="Arial" charset="0"/>
              <a:buChar char="–"/>
            </a:pPr>
            <a:r>
              <a:rPr lang="en-US" sz="1600">
                <a:solidFill>
                  <a:schemeClr val="tx2"/>
                </a:solidFill>
              </a:rPr>
              <a:t> Infantry School</a:t>
            </a:r>
          </a:p>
          <a:p>
            <a:pPr marL="1143000" lvl="2" indent="-228600" algn="l">
              <a:buClrTx/>
              <a:buFontTx/>
              <a:buChar char="•"/>
            </a:pPr>
            <a:r>
              <a:rPr lang="en-US" sz="1600">
                <a:solidFill>
                  <a:schemeClr val="tx2"/>
                </a:solidFill>
              </a:rPr>
              <a:t>Course ABC</a:t>
            </a:r>
          </a:p>
          <a:p>
            <a:pPr marL="1143000" lvl="2" indent="-228600" algn="l">
              <a:buClrTx/>
              <a:buFontTx/>
              <a:buChar char="•"/>
            </a:pPr>
            <a:r>
              <a:rPr lang="en-US" sz="1600">
                <a:solidFill>
                  <a:schemeClr val="tx2"/>
                </a:solidFill>
              </a:rPr>
              <a:t>Course XYZ</a:t>
            </a:r>
          </a:p>
          <a:p>
            <a:pPr lvl="1" algn="l">
              <a:buClrTx/>
              <a:buFont typeface="Arial" charset="0"/>
              <a:buChar char="–"/>
            </a:pPr>
            <a:r>
              <a:rPr lang="en-US" sz="1600">
                <a:solidFill>
                  <a:schemeClr val="tx2"/>
                </a:solidFill>
              </a:rPr>
              <a:t> National Training Center</a:t>
            </a:r>
          </a:p>
          <a:p>
            <a:pPr marL="1143000" lvl="2" indent="-228600" algn="l">
              <a:buClrTx/>
              <a:buFontTx/>
              <a:buChar char="•"/>
            </a:pPr>
            <a:r>
              <a:rPr lang="en-US" sz="1600">
                <a:solidFill>
                  <a:schemeClr val="tx2"/>
                </a:solidFill>
              </a:rPr>
              <a:t>Event 123</a:t>
            </a:r>
          </a:p>
          <a:p>
            <a:pPr marL="1143000" lvl="2" indent="-228600" algn="l">
              <a:buClrTx/>
              <a:buFontTx/>
              <a:buChar char="•"/>
            </a:pPr>
            <a:r>
              <a:rPr lang="en-US" sz="1600">
                <a:solidFill>
                  <a:schemeClr val="tx2"/>
                </a:solidFill>
              </a:rPr>
              <a:t>Event 456</a:t>
            </a:r>
          </a:p>
          <a:p>
            <a:pPr marL="1143000" lvl="2" indent="-228600" algn="l">
              <a:buClrTx/>
              <a:buFontTx/>
              <a:buChar char="•"/>
            </a:pPr>
            <a:r>
              <a:rPr lang="en-US" sz="1600">
                <a:solidFill>
                  <a:schemeClr val="tx2"/>
                </a:solidFill>
              </a:rPr>
              <a:t>Etc…</a:t>
            </a:r>
          </a:p>
        </p:txBody>
      </p:sp>
      <p:sp>
        <p:nvSpPr>
          <p:cNvPr id="1210386" name="AutoShape 18"/>
          <p:cNvSpPr>
            <a:spLocks/>
          </p:cNvSpPr>
          <p:nvPr/>
        </p:nvSpPr>
        <p:spPr bwMode="auto">
          <a:xfrm>
            <a:off x="1295400" y="3048000"/>
            <a:ext cx="533400" cy="2438400"/>
          </a:xfrm>
          <a:prstGeom prst="rightBrace">
            <a:avLst>
              <a:gd name="adj1" fmla="val 38095"/>
              <a:gd name="adj2" fmla="val 50000"/>
            </a:avLst>
          </a:prstGeom>
          <a:noFill/>
          <a:ln w="28575">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1: Wrap-Up</a:t>
            </a:r>
          </a:p>
        </p:txBody>
      </p:sp>
      <p:sp>
        <p:nvSpPr>
          <p:cNvPr id="1216515" name="Rectangle 3"/>
          <p:cNvSpPr>
            <a:spLocks noGrp="1" noChangeArrowheads="1"/>
          </p:cNvSpPr>
          <p:nvPr>
            <p:ph type="body" idx="1"/>
          </p:nvPr>
        </p:nvSpPr>
        <p:spPr bwMode="auto">
          <a:xfrm>
            <a:off x="431800" y="1270000"/>
            <a:ext cx="8255000" cy="5130800"/>
          </a:xfrm>
          <a:noFill/>
          <a:ln>
            <a:miter lim="800000"/>
            <a:headEnd/>
            <a:tailEnd/>
          </a:ln>
        </p:spPr>
        <p:txBody>
          <a:bodyPr vert="horz" wrap="square" lIns="91440" tIns="45720" rIns="91440" bIns="45720" numCol="1" anchor="t" anchorCtr="0" compatLnSpc="1">
            <a:prstTxWarp prst="textNoShape">
              <a:avLst/>
            </a:prstTxWarp>
          </a:bodyPr>
          <a:lstStyle/>
          <a:p>
            <a:r>
              <a:rPr lang="en-US" sz="2400"/>
              <a:t>External Pressures provide an emotional trigger</a:t>
            </a:r>
          </a:p>
          <a:p>
            <a:r>
              <a:rPr lang="en-US" sz="2400"/>
              <a:t>Each level of stakeholders have different objectives &amp; vision which should align and support total objectives &amp; visions</a:t>
            </a:r>
          </a:p>
          <a:p>
            <a:r>
              <a:rPr lang="en-US" sz="2400"/>
              <a:t>Cost awareness and management as an approach will be used to shift the focus of budget only, e.g. what was spent, to performance, e.g. what did we do/get?</a:t>
            </a:r>
          </a:p>
          <a:p>
            <a:pPr lvl="1">
              <a:buFontTx/>
              <a:buNone/>
            </a:pPr>
            <a:endParaRPr lang="en-US" sz="2000" i="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bwMode="auto">
          <a:xfrm>
            <a:off x="1219200" y="228600"/>
            <a:ext cx="6705600" cy="914400"/>
          </a:xfrm>
          <a:noFill/>
          <a:ln>
            <a:miter lim="800000"/>
            <a:headEnd/>
            <a:tailEnd/>
          </a:ln>
        </p:spPr>
        <p:txBody>
          <a:bodyPr vert="horz" wrap="square" lIns="91440" tIns="0" rIns="91440" bIns="0" numCol="1" anchor="t" anchorCtr="0" compatLnSpc="1">
            <a:prstTxWarp prst="textNoShape">
              <a:avLst/>
            </a:prstTxWarp>
          </a:bodyPr>
          <a:lstStyle/>
          <a:p>
            <a:r>
              <a:rPr lang="en-US" sz="2800"/>
              <a:t>Question #1: Based on the HQDA Strategy of BCT being the Army Primary Product, How can IMCOM Impact that Strategy through Cost Management?</a:t>
            </a:r>
          </a:p>
        </p:txBody>
      </p:sp>
      <p:sp>
        <p:nvSpPr>
          <p:cNvPr id="1218566" name="Text Box 6"/>
          <p:cNvSpPr txBox="1">
            <a:spLocks noChangeArrowheads="1"/>
          </p:cNvSpPr>
          <p:nvPr/>
        </p:nvSpPr>
        <p:spPr bwMode="auto">
          <a:xfrm>
            <a:off x="609600" y="3048000"/>
            <a:ext cx="1400175" cy="396875"/>
          </a:xfrm>
          <a:prstGeom prst="rect">
            <a:avLst/>
          </a:prstGeom>
          <a:noFill/>
          <a:ln w="9525" algn="ctr">
            <a:noFill/>
            <a:miter lim="800000"/>
            <a:headEnd/>
            <a:tailEnd/>
          </a:ln>
          <a:effectLst/>
        </p:spPr>
        <p:txBody>
          <a:bodyPr wrap="none">
            <a:spAutoFit/>
          </a:bodyPr>
          <a:lstStyle/>
          <a:p>
            <a:pPr>
              <a:buClrTx/>
            </a:pPr>
            <a:r>
              <a:rPr lang="en-US" sz="2000">
                <a:solidFill>
                  <a:schemeClr val="tx2"/>
                </a:solidFill>
              </a:rPr>
              <a:t>ANSWER:</a:t>
            </a:r>
          </a:p>
        </p:txBody>
      </p:sp>
      <p:grpSp>
        <p:nvGrpSpPr>
          <p:cNvPr id="1218789" name="Group 229"/>
          <p:cNvGrpSpPr>
            <a:grpSpLocks/>
          </p:cNvGrpSpPr>
          <p:nvPr/>
        </p:nvGrpSpPr>
        <p:grpSpPr bwMode="auto">
          <a:xfrm>
            <a:off x="1522413" y="2903538"/>
            <a:ext cx="6088062" cy="3497262"/>
            <a:chOff x="959" y="1829"/>
            <a:chExt cx="3835" cy="2203"/>
          </a:xfrm>
        </p:grpSpPr>
        <p:grpSp>
          <p:nvGrpSpPr>
            <p:cNvPr id="1218788" name="Group 228"/>
            <p:cNvGrpSpPr>
              <a:grpSpLocks/>
            </p:cNvGrpSpPr>
            <p:nvPr/>
          </p:nvGrpSpPr>
          <p:grpSpPr bwMode="auto">
            <a:xfrm>
              <a:off x="959" y="1829"/>
              <a:ext cx="3835" cy="2119"/>
              <a:chOff x="959" y="1829"/>
              <a:chExt cx="3835" cy="2119"/>
            </a:xfrm>
          </p:grpSpPr>
          <p:grpSp>
            <p:nvGrpSpPr>
              <p:cNvPr id="1218586" name="Group 26"/>
              <p:cNvGrpSpPr>
                <a:grpSpLocks/>
              </p:cNvGrpSpPr>
              <p:nvPr/>
            </p:nvGrpSpPr>
            <p:grpSpPr bwMode="auto">
              <a:xfrm>
                <a:off x="2784" y="1968"/>
                <a:ext cx="336" cy="163"/>
                <a:chOff x="2640" y="1104"/>
                <a:chExt cx="570" cy="259"/>
              </a:xfrm>
            </p:grpSpPr>
            <p:sp>
              <p:nvSpPr>
                <p:cNvPr id="1218569" name="Rectangle 9"/>
                <p:cNvSpPr>
                  <a:spLocks noChangeArrowheads="1"/>
                </p:cNvSpPr>
                <p:nvPr/>
              </p:nvSpPr>
              <p:spPr bwMode="auto">
                <a:xfrm>
                  <a:off x="2640" y="1104"/>
                  <a:ext cx="570" cy="259"/>
                </a:xfrm>
                <a:prstGeom prst="rect">
                  <a:avLst/>
                </a:prstGeom>
                <a:solidFill>
                  <a:srgbClr val="FFFFFF"/>
                </a:solidFill>
                <a:ln w="9525">
                  <a:noFill/>
                  <a:miter lim="800000"/>
                  <a:headEnd/>
                  <a:tailEnd/>
                </a:ln>
              </p:spPr>
              <p:txBody>
                <a:bodyPr/>
                <a:lstStyle/>
                <a:p>
                  <a:endParaRPr lang="en-US"/>
                </a:p>
              </p:txBody>
            </p:sp>
            <p:sp>
              <p:nvSpPr>
                <p:cNvPr id="1218570" name="Rectangle 10"/>
                <p:cNvSpPr>
                  <a:spLocks noChangeArrowheads="1"/>
                </p:cNvSpPr>
                <p:nvPr/>
              </p:nvSpPr>
              <p:spPr bwMode="auto">
                <a:xfrm>
                  <a:off x="2640" y="1104"/>
                  <a:ext cx="570" cy="259"/>
                </a:xfrm>
                <a:prstGeom prst="rect">
                  <a:avLst/>
                </a:prstGeom>
                <a:noFill/>
                <a:ln w="9525">
                  <a:solidFill>
                    <a:srgbClr val="000000"/>
                  </a:solidFill>
                  <a:miter lim="800000"/>
                  <a:headEnd/>
                  <a:tailEnd/>
                </a:ln>
              </p:spPr>
              <p:txBody>
                <a:bodyPr/>
                <a:lstStyle/>
                <a:p>
                  <a:endParaRPr lang="en-US"/>
                </a:p>
              </p:txBody>
            </p:sp>
            <p:sp>
              <p:nvSpPr>
                <p:cNvPr id="1218571" name="Line 11"/>
                <p:cNvSpPr>
                  <a:spLocks noChangeShapeType="1"/>
                </p:cNvSpPr>
                <p:nvPr/>
              </p:nvSpPr>
              <p:spPr bwMode="auto">
                <a:xfrm flipV="1">
                  <a:off x="2640" y="1104"/>
                  <a:ext cx="570" cy="259"/>
                </a:xfrm>
                <a:prstGeom prst="line">
                  <a:avLst/>
                </a:prstGeom>
                <a:noFill/>
                <a:ln w="9525">
                  <a:solidFill>
                    <a:srgbClr val="000000"/>
                  </a:solidFill>
                  <a:round/>
                  <a:headEnd/>
                  <a:tailEnd/>
                </a:ln>
              </p:spPr>
              <p:txBody>
                <a:bodyPr/>
                <a:lstStyle/>
                <a:p>
                  <a:endParaRPr lang="en-US"/>
                </a:p>
              </p:txBody>
            </p:sp>
            <p:sp>
              <p:nvSpPr>
                <p:cNvPr id="1218572" name="Line 12"/>
                <p:cNvSpPr>
                  <a:spLocks noChangeShapeType="1"/>
                </p:cNvSpPr>
                <p:nvPr/>
              </p:nvSpPr>
              <p:spPr bwMode="auto">
                <a:xfrm>
                  <a:off x="2640" y="1104"/>
                  <a:ext cx="570" cy="259"/>
                </a:xfrm>
                <a:prstGeom prst="line">
                  <a:avLst/>
                </a:prstGeom>
                <a:noFill/>
                <a:ln w="9525">
                  <a:solidFill>
                    <a:srgbClr val="000000"/>
                  </a:solidFill>
                  <a:round/>
                  <a:headEnd/>
                  <a:tailEnd/>
                </a:ln>
              </p:spPr>
              <p:txBody>
                <a:bodyPr/>
                <a:lstStyle/>
                <a:p>
                  <a:endParaRPr lang="en-US"/>
                </a:p>
              </p:txBody>
            </p:sp>
            <p:sp>
              <p:nvSpPr>
                <p:cNvPr id="1218573" name="Rectangle 13"/>
                <p:cNvSpPr>
                  <a:spLocks noChangeArrowheads="1"/>
                </p:cNvSpPr>
                <p:nvPr/>
              </p:nvSpPr>
              <p:spPr bwMode="auto">
                <a:xfrm>
                  <a:off x="2640" y="1104"/>
                  <a:ext cx="570" cy="259"/>
                </a:xfrm>
                <a:prstGeom prst="rect">
                  <a:avLst/>
                </a:prstGeom>
                <a:solidFill>
                  <a:srgbClr val="FFFFFF"/>
                </a:solidFill>
                <a:ln w="9525">
                  <a:noFill/>
                  <a:miter lim="800000"/>
                  <a:headEnd/>
                  <a:tailEnd/>
                </a:ln>
              </p:spPr>
              <p:txBody>
                <a:bodyPr/>
                <a:lstStyle/>
                <a:p>
                  <a:endParaRPr lang="en-US"/>
                </a:p>
              </p:txBody>
            </p:sp>
            <p:sp>
              <p:nvSpPr>
                <p:cNvPr id="1218574" name="Rectangle 14"/>
                <p:cNvSpPr>
                  <a:spLocks noChangeArrowheads="1"/>
                </p:cNvSpPr>
                <p:nvPr/>
              </p:nvSpPr>
              <p:spPr bwMode="auto">
                <a:xfrm>
                  <a:off x="2640" y="1104"/>
                  <a:ext cx="570" cy="259"/>
                </a:xfrm>
                <a:prstGeom prst="rect">
                  <a:avLst/>
                </a:prstGeom>
                <a:noFill/>
                <a:ln w="9525">
                  <a:solidFill>
                    <a:srgbClr val="000000"/>
                  </a:solidFill>
                  <a:miter lim="800000"/>
                  <a:headEnd/>
                  <a:tailEnd/>
                </a:ln>
              </p:spPr>
              <p:txBody>
                <a:bodyPr/>
                <a:lstStyle/>
                <a:p>
                  <a:endParaRPr lang="en-US"/>
                </a:p>
              </p:txBody>
            </p:sp>
            <p:sp>
              <p:nvSpPr>
                <p:cNvPr id="1218575" name="Line 15"/>
                <p:cNvSpPr>
                  <a:spLocks noChangeShapeType="1"/>
                </p:cNvSpPr>
                <p:nvPr/>
              </p:nvSpPr>
              <p:spPr bwMode="auto">
                <a:xfrm flipV="1">
                  <a:off x="2640" y="1104"/>
                  <a:ext cx="570" cy="259"/>
                </a:xfrm>
                <a:prstGeom prst="line">
                  <a:avLst/>
                </a:prstGeom>
                <a:noFill/>
                <a:ln w="9525">
                  <a:solidFill>
                    <a:srgbClr val="000000"/>
                  </a:solidFill>
                  <a:round/>
                  <a:headEnd/>
                  <a:tailEnd/>
                </a:ln>
              </p:spPr>
              <p:txBody>
                <a:bodyPr/>
                <a:lstStyle/>
                <a:p>
                  <a:endParaRPr lang="en-US"/>
                </a:p>
              </p:txBody>
            </p:sp>
            <p:sp>
              <p:nvSpPr>
                <p:cNvPr id="1218576" name="Line 16"/>
                <p:cNvSpPr>
                  <a:spLocks noChangeShapeType="1"/>
                </p:cNvSpPr>
                <p:nvPr/>
              </p:nvSpPr>
              <p:spPr bwMode="auto">
                <a:xfrm>
                  <a:off x="2640" y="1104"/>
                  <a:ext cx="570" cy="259"/>
                </a:xfrm>
                <a:prstGeom prst="line">
                  <a:avLst/>
                </a:prstGeom>
                <a:noFill/>
                <a:ln w="9525">
                  <a:solidFill>
                    <a:srgbClr val="000000"/>
                  </a:solidFill>
                  <a:round/>
                  <a:headEnd/>
                  <a:tailEnd/>
                </a:ln>
              </p:spPr>
              <p:txBody>
                <a:bodyPr/>
                <a:lstStyle/>
                <a:p>
                  <a:endParaRPr lang="en-US"/>
                </a:p>
              </p:txBody>
            </p:sp>
            <p:sp>
              <p:nvSpPr>
                <p:cNvPr id="1218577" name="Rectangle 17"/>
                <p:cNvSpPr>
                  <a:spLocks noChangeArrowheads="1"/>
                </p:cNvSpPr>
                <p:nvPr/>
              </p:nvSpPr>
              <p:spPr bwMode="auto">
                <a:xfrm>
                  <a:off x="2640" y="1104"/>
                  <a:ext cx="570" cy="259"/>
                </a:xfrm>
                <a:prstGeom prst="rect">
                  <a:avLst/>
                </a:prstGeom>
                <a:solidFill>
                  <a:srgbClr val="FFFFFF"/>
                </a:solidFill>
                <a:ln w="9525">
                  <a:noFill/>
                  <a:miter lim="800000"/>
                  <a:headEnd/>
                  <a:tailEnd/>
                </a:ln>
              </p:spPr>
              <p:txBody>
                <a:bodyPr/>
                <a:lstStyle/>
                <a:p>
                  <a:endParaRPr lang="en-US"/>
                </a:p>
              </p:txBody>
            </p:sp>
            <p:sp>
              <p:nvSpPr>
                <p:cNvPr id="1218578" name="Rectangle 18"/>
                <p:cNvSpPr>
                  <a:spLocks noChangeArrowheads="1"/>
                </p:cNvSpPr>
                <p:nvPr/>
              </p:nvSpPr>
              <p:spPr bwMode="auto">
                <a:xfrm>
                  <a:off x="2640" y="1104"/>
                  <a:ext cx="570" cy="259"/>
                </a:xfrm>
                <a:prstGeom prst="rect">
                  <a:avLst/>
                </a:prstGeom>
                <a:noFill/>
                <a:ln w="9525">
                  <a:solidFill>
                    <a:srgbClr val="000000"/>
                  </a:solidFill>
                  <a:miter lim="800000"/>
                  <a:headEnd/>
                  <a:tailEnd/>
                </a:ln>
              </p:spPr>
              <p:txBody>
                <a:bodyPr/>
                <a:lstStyle/>
                <a:p>
                  <a:endParaRPr lang="en-US"/>
                </a:p>
              </p:txBody>
            </p:sp>
            <p:sp>
              <p:nvSpPr>
                <p:cNvPr id="1218579" name="Line 19"/>
                <p:cNvSpPr>
                  <a:spLocks noChangeShapeType="1"/>
                </p:cNvSpPr>
                <p:nvPr/>
              </p:nvSpPr>
              <p:spPr bwMode="auto">
                <a:xfrm flipV="1">
                  <a:off x="2640" y="1104"/>
                  <a:ext cx="570" cy="259"/>
                </a:xfrm>
                <a:prstGeom prst="line">
                  <a:avLst/>
                </a:prstGeom>
                <a:noFill/>
                <a:ln w="9525">
                  <a:solidFill>
                    <a:srgbClr val="000000"/>
                  </a:solidFill>
                  <a:round/>
                  <a:headEnd/>
                  <a:tailEnd/>
                </a:ln>
              </p:spPr>
              <p:txBody>
                <a:bodyPr/>
                <a:lstStyle/>
                <a:p>
                  <a:endParaRPr lang="en-US"/>
                </a:p>
              </p:txBody>
            </p:sp>
            <p:sp>
              <p:nvSpPr>
                <p:cNvPr id="1218580" name="Line 20"/>
                <p:cNvSpPr>
                  <a:spLocks noChangeShapeType="1"/>
                </p:cNvSpPr>
                <p:nvPr/>
              </p:nvSpPr>
              <p:spPr bwMode="auto">
                <a:xfrm>
                  <a:off x="2640" y="1104"/>
                  <a:ext cx="570" cy="259"/>
                </a:xfrm>
                <a:prstGeom prst="line">
                  <a:avLst/>
                </a:prstGeom>
                <a:noFill/>
                <a:ln w="9525">
                  <a:solidFill>
                    <a:srgbClr val="000000"/>
                  </a:solidFill>
                  <a:round/>
                  <a:headEnd/>
                  <a:tailEnd/>
                </a:ln>
              </p:spPr>
              <p:txBody>
                <a:bodyPr/>
                <a:lstStyle/>
                <a:p>
                  <a:endParaRPr lang="en-US"/>
                </a:p>
              </p:txBody>
            </p:sp>
            <p:sp>
              <p:nvSpPr>
                <p:cNvPr id="1218581" name="Rectangle 21"/>
                <p:cNvSpPr>
                  <a:spLocks noChangeArrowheads="1"/>
                </p:cNvSpPr>
                <p:nvPr/>
              </p:nvSpPr>
              <p:spPr bwMode="auto">
                <a:xfrm>
                  <a:off x="2640" y="1104"/>
                  <a:ext cx="570" cy="259"/>
                </a:xfrm>
                <a:prstGeom prst="rect">
                  <a:avLst/>
                </a:prstGeom>
                <a:solidFill>
                  <a:srgbClr val="FFFFFF"/>
                </a:solidFill>
                <a:ln w="9525">
                  <a:noFill/>
                  <a:miter lim="800000"/>
                  <a:headEnd/>
                  <a:tailEnd/>
                </a:ln>
              </p:spPr>
              <p:txBody>
                <a:bodyPr/>
                <a:lstStyle/>
                <a:p>
                  <a:endParaRPr lang="en-US"/>
                </a:p>
              </p:txBody>
            </p:sp>
            <p:sp>
              <p:nvSpPr>
                <p:cNvPr id="1218582" name="Rectangle 22"/>
                <p:cNvSpPr>
                  <a:spLocks noChangeArrowheads="1"/>
                </p:cNvSpPr>
                <p:nvPr/>
              </p:nvSpPr>
              <p:spPr bwMode="auto">
                <a:xfrm>
                  <a:off x="2640" y="1104"/>
                  <a:ext cx="570" cy="259"/>
                </a:xfrm>
                <a:prstGeom prst="rect">
                  <a:avLst/>
                </a:prstGeom>
                <a:noFill/>
                <a:ln w="9525">
                  <a:solidFill>
                    <a:srgbClr val="000000"/>
                  </a:solidFill>
                  <a:miter lim="800000"/>
                  <a:headEnd/>
                  <a:tailEnd/>
                </a:ln>
              </p:spPr>
              <p:txBody>
                <a:bodyPr/>
                <a:lstStyle/>
                <a:p>
                  <a:endParaRPr lang="en-US"/>
                </a:p>
              </p:txBody>
            </p:sp>
            <p:sp>
              <p:nvSpPr>
                <p:cNvPr id="1218583" name="Line 23"/>
                <p:cNvSpPr>
                  <a:spLocks noChangeShapeType="1"/>
                </p:cNvSpPr>
                <p:nvPr/>
              </p:nvSpPr>
              <p:spPr bwMode="auto">
                <a:xfrm flipV="1">
                  <a:off x="2640" y="1104"/>
                  <a:ext cx="570" cy="259"/>
                </a:xfrm>
                <a:prstGeom prst="line">
                  <a:avLst/>
                </a:prstGeom>
                <a:noFill/>
                <a:ln w="9525">
                  <a:solidFill>
                    <a:srgbClr val="000000"/>
                  </a:solidFill>
                  <a:round/>
                  <a:headEnd/>
                  <a:tailEnd/>
                </a:ln>
              </p:spPr>
              <p:txBody>
                <a:bodyPr/>
                <a:lstStyle/>
                <a:p>
                  <a:endParaRPr lang="en-US"/>
                </a:p>
              </p:txBody>
            </p:sp>
            <p:sp>
              <p:nvSpPr>
                <p:cNvPr id="1218584" name="Line 24"/>
                <p:cNvSpPr>
                  <a:spLocks noChangeShapeType="1"/>
                </p:cNvSpPr>
                <p:nvPr/>
              </p:nvSpPr>
              <p:spPr bwMode="auto">
                <a:xfrm>
                  <a:off x="2640" y="1104"/>
                  <a:ext cx="570" cy="259"/>
                </a:xfrm>
                <a:prstGeom prst="line">
                  <a:avLst/>
                </a:prstGeom>
                <a:noFill/>
                <a:ln w="9525">
                  <a:solidFill>
                    <a:srgbClr val="000000"/>
                  </a:solidFill>
                  <a:round/>
                  <a:headEnd/>
                  <a:tailEnd/>
                </a:ln>
              </p:spPr>
              <p:txBody>
                <a:bodyPr/>
                <a:lstStyle/>
                <a:p>
                  <a:endParaRPr lang="en-US"/>
                </a:p>
              </p:txBody>
            </p:sp>
            <p:sp>
              <p:nvSpPr>
                <p:cNvPr id="1218585" name="Freeform 25"/>
                <p:cNvSpPr>
                  <a:spLocks/>
                </p:cNvSpPr>
                <p:nvPr/>
              </p:nvSpPr>
              <p:spPr bwMode="auto">
                <a:xfrm>
                  <a:off x="2710" y="1152"/>
                  <a:ext cx="410" cy="166"/>
                </a:xfrm>
                <a:custGeom>
                  <a:avLst/>
                  <a:gdLst/>
                  <a:ahLst/>
                  <a:cxnLst>
                    <a:cxn ang="0">
                      <a:pos x="184" y="0"/>
                    </a:cxn>
                    <a:cxn ang="0">
                      <a:pos x="144" y="4"/>
                    </a:cxn>
                    <a:cxn ang="0">
                      <a:pos x="107" y="10"/>
                    </a:cxn>
                    <a:cxn ang="0">
                      <a:pos x="90" y="15"/>
                    </a:cxn>
                    <a:cxn ang="0">
                      <a:pos x="74" y="19"/>
                    </a:cxn>
                    <a:cxn ang="0">
                      <a:pos x="60" y="25"/>
                    </a:cxn>
                    <a:cxn ang="0">
                      <a:pos x="46" y="30"/>
                    </a:cxn>
                    <a:cxn ang="0">
                      <a:pos x="35" y="36"/>
                    </a:cxn>
                    <a:cxn ang="0">
                      <a:pos x="24" y="44"/>
                    </a:cxn>
                    <a:cxn ang="0">
                      <a:pos x="15" y="51"/>
                    </a:cxn>
                    <a:cxn ang="0">
                      <a:pos x="9" y="58"/>
                    </a:cxn>
                    <a:cxn ang="0">
                      <a:pos x="4" y="66"/>
                    </a:cxn>
                    <a:cxn ang="0">
                      <a:pos x="1" y="75"/>
                    </a:cxn>
                    <a:cxn ang="0">
                      <a:pos x="0" y="83"/>
                    </a:cxn>
                    <a:cxn ang="0">
                      <a:pos x="1" y="91"/>
                    </a:cxn>
                    <a:cxn ang="0">
                      <a:pos x="4" y="100"/>
                    </a:cxn>
                    <a:cxn ang="0">
                      <a:pos x="9" y="108"/>
                    </a:cxn>
                    <a:cxn ang="0">
                      <a:pos x="15" y="115"/>
                    </a:cxn>
                    <a:cxn ang="0">
                      <a:pos x="24" y="122"/>
                    </a:cxn>
                    <a:cxn ang="0">
                      <a:pos x="35" y="130"/>
                    </a:cxn>
                    <a:cxn ang="0">
                      <a:pos x="46" y="136"/>
                    </a:cxn>
                    <a:cxn ang="0">
                      <a:pos x="60" y="142"/>
                    </a:cxn>
                    <a:cxn ang="0">
                      <a:pos x="74" y="147"/>
                    </a:cxn>
                    <a:cxn ang="0">
                      <a:pos x="90" y="152"/>
                    </a:cxn>
                    <a:cxn ang="0">
                      <a:pos x="107" y="157"/>
                    </a:cxn>
                    <a:cxn ang="0">
                      <a:pos x="144" y="163"/>
                    </a:cxn>
                    <a:cxn ang="0">
                      <a:pos x="184" y="166"/>
                    </a:cxn>
                    <a:cxn ang="0">
                      <a:pos x="225" y="166"/>
                    </a:cxn>
                    <a:cxn ang="0">
                      <a:pos x="266" y="163"/>
                    </a:cxn>
                    <a:cxn ang="0">
                      <a:pos x="302" y="157"/>
                    </a:cxn>
                    <a:cxn ang="0">
                      <a:pos x="320" y="152"/>
                    </a:cxn>
                    <a:cxn ang="0">
                      <a:pos x="335" y="147"/>
                    </a:cxn>
                    <a:cxn ang="0">
                      <a:pos x="350" y="142"/>
                    </a:cxn>
                    <a:cxn ang="0">
                      <a:pos x="363" y="136"/>
                    </a:cxn>
                    <a:cxn ang="0">
                      <a:pos x="375" y="130"/>
                    </a:cxn>
                    <a:cxn ang="0">
                      <a:pos x="385" y="122"/>
                    </a:cxn>
                    <a:cxn ang="0">
                      <a:pos x="393" y="115"/>
                    </a:cxn>
                    <a:cxn ang="0">
                      <a:pos x="401" y="108"/>
                    </a:cxn>
                    <a:cxn ang="0">
                      <a:pos x="406" y="100"/>
                    </a:cxn>
                    <a:cxn ang="0">
                      <a:pos x="409" y="91"/>
                    </a:cxn>
                    <a:cxn ang="0">
                      <a:pos x="410" y="83"/>
                    </a:cxn>
                    <a:cxn ang="0">
                      <a:pos x="409" y="75"/>
                    </a:cxn>
                    <a:cxn ang="0">
                      <a:pos x="406" y="66"/>
                    </a:cxn>
                    <a:cxn ang="0">
                      <a:pos x="401" y="58"/>
                    </a:cxn>
                    <a:cxn ang="0">
                      <a:pos x="393" y="51"/>
                    </a:cxn>
                    <a:cxn ang="0">
                      <a:pos x="385" y="44"/>
                    </a:cxn>
                    <a:cxn ang="0">
                      <a:pos x="375" y="36"/>
                    </a:cxn>
                    <a:cxn ang="0">
                      <a:pos x="363" y="30"/>
                    </a:cxn>
                    <a:cxn ang="0">
                      <a:pos x="350" y="25"/>
                    </a:cxn>
                    <a:cxn ang="0">
                      <a:pos x="335" y="19"/>
                    </a:cxn>
                    <a:cxn ang="0">
                      <a:pos x="320" y="15"/>
                    </a:cxn>
                    <a:cxn ang="0">
                      <a:pos x="302" y="10"/>
                    </a:cxn>
                    <a:cxn ang="0">
                      <a:pos x="266" y="4"/>
                    </a:cxn>
                    <a:cxn ang="0">
                      <a:pos x="225" y="0"/>
                    </a:cxn>
                  </a:cxnLst>
                  <a:rect l="0" t="0" r="r" b="b"/>
                  <a:pathLst>
                    <a:path w="410" h="166">
                      <a:moveTo>
                        <a:pt x="205" y="0"/>
                      </a:moveTo>
                      <a:lnTo>
                        <a:pt x="184" y="0"/>
                      </a:lnTo>
                      <a:lnTo>
                        <a:pt x="163" y="2"/>
                      </a:lnTo>
                      <a:lnTo>
                        <a:pt x="144" y="4"/>
                      </a:lnTo>
                      <a:lnTo>
                        <a:pt x="125" y="6"/>
                      </a:lnTo>
                      <a:lnTo>
                        <a:pt x="107" y="10"/>
                      </a:lnTo>
                      <a:lnTo>
                        <a:pt x="98" y="13"/>
                      </a:lnTo>
                      <a:lnTo>
                        <a:pt x="90" y="15"/>
                      </a:lnTo>
                      <a:lnTo>
                        <a:pt x="81" y="17"/>
                      </a:lnTo>
                      <a:lnTo>
                        <a:pt x="74" y="19"/>
                      </a:lnTo>
                      <a:lnTo>
                        <a:pt x="67" y="22"/>
                      </a:lnTo>
                      <a:lnTo>
                        <a:pt x="60" y="25"/>
                      </a:lnTo>
                      <a:lnTo>
                        <a:pt x="52" y="27"/>
                      </a:lnTo>
                      <a:lnTo>
                        <a:pt x="46" y="30"/>
                      </a:lnTo>
                      <a:lnTo>
                        <a:pt x="40" y="33"/>
                      </a:lnTo>
                      <a:lnTo>
                        <a:pt x="35" y="36"/>
                      </a:lnTo>
                      <a:lnTo>
                        <a:pt x="30" y="41"/>
                      </a:lnTo>
                      <a:lnTo>
                        <a:pt x="24" y="44"/>
                      </a:lnTo>
                      <a:lnTo>
                        <a:pt x="19" y="47"/>
                      </a:lnTo>
                      <a:lnTo>
                        <a:pt x="15" y="51"/>
                      </a:lnTo>
                      <a:lnTo>
                        <a:pt x="12" y="55"/>
                      </a:lnTo>
                      <a:lnTo>
                        <a:pt x="9" y="58"/>
                      </a:lnTo>
                      <a:lnTo>
                        <a:pt x="6" y="62"/>
                      </a:lnTo>
                      <a:lnTo>
                        <a:pt x="4" y="66"/>
                      </a:lnTo>
                      <a:lnTo>
                        <a:pt x="2" y="71"/>
                      </a:lnTo>
                      <a:lnTo>
                        <a:pt x="1" y="75"/>
                      </a:lnTo>
                      <a:lnTo>
                        <a:pt x="0" y="79"/>
                      </a:lnTo>
                      <a:lnTo>
                        <a:pt x="0" y="83"/>
                      </a:lnTo>
                      <a:lnTo>
                        <a:pt x="0" y="87"/>
                      </a:lnTo>
                      <a:lnTo>
                        <a:pt x="1" y="91"/>
                      </a:lnTo>
                      <a:lnTo>
                        <a:pt x="2" y="95"/>
                      </a:lnTo>
                      <a:lnTo>
                        <a:pt x="4" y="100"/>
                      </a:lnTo>
                      <a:lnTo>
                        <a:pt x="6" y="104"/>
                      </a:lnTo>
                      <a:lnTo>
                        <a:pt x="9" y="108"/>
                      </a:lnTo>
                      <a:lnTo>
                        <a:pt x="12" y="112"/>
                      </a:lnTo>
                      <a:lnTo>
                        <a:pt x="15" y="115"/>
                      </a:lnTo>
                      <a:lnTo>
                        <a:pt x="19" y="119"/>
                      </a:lnTo>
                      <a:lnTo>
                        <a:pt x="24" y="122"/>
                      </a:lnTo>
                      <a:lnTo>
                        <a:pt x="30" y="127"/>
                      </a:lnTo>
                      <a:lnTo>
                        <a:pt x="35" y="130"/>
                      </a:lnTo>
                      <a:lnTo>
                        <a:pt x="40" y="133"/>
                      </a:lnTo>
                      <a:lnTo>
                        <a:pt x="46" y="136"/>
                      </a:lnTo>
                      <a:lnTo>
                        <a:pt x="52" y="139"/>
                      </a:lnTo>
                      <a:lnTo>
                        <a:pt x="60" y="142"/>
                      </a:lnTo>
                      <a:lnTo>
                        <a:pt x="67" y="145"/>
                      </a:lnTo>
                      <a:lnTo>
                        <a:pt x="74" y="147"/>
                      </a:lnTo>
                      <a:lnTo>
                        <a:pt x="81" y="149"/>
                      </a:lnTo>
                      <a:lnTo>
                        <a:pt x="90" y="152"/>
                      </a:lnTo>
                      <a:lnTo>
                        <a:pt x="98" y="154"/>
                      </a:lnTo>
                      <a:lnTo>
                        <a:pt x="107" y="157"/>
                      </a:lnTo>
                      <a:lnTo>
                        <a:pt x="125" y="160"/>
                      </a:lnTo>
                      <a:lnTo>
                        <a:pt x="144" y="163"/>
                      </a:lnTo>
                      <a:lnTo>
                        <a:pt x="163" y="165"/>
                      </a:lnTo>
                      <a:lnTo>
                        <a:pt x="184" y="166"/>
                      </a:lnTo>
                      <a:lnTo>
                        <a:pt x="205" y="166"/>
                      </a:lnTo>
                      <a:lnTo>
                        <a:pt x="225" y="166"/>
                      </a:lnTo>
                      <a:lnTo>
                        <a:pt x="246" y="165"/>
                      </a:lnTo>
                      <a:lnTo>
                        <a:pt x="266" y="163"/>
                      </a:lnTo>
                      <a:lnTo>
                        <a:pt x="284" y="160"/>
                      </a:lnTo>
                      <a:lnTo>
                        <a:pt x="302" y="157"/>
                      </a:lnTo>
                      <a:lnTo>
                        <a:pt x="310" y="154"/>
                      </a:lnTo>
                      <a:lnTo>
                        <a:pt x="320" y="152"/>
                      </a:lnTo>
                      <a:lnTo>
                        <a:pt x="327" y="149"/>
                      </a:lnTo>
                      <a:lnTo>
                        <a:pt x="335" y="147"/>
                      </a:lnTo>
                      <a:lnTo>
                        <a:pt x="343" y="145"/>
                      </a:lnTo>
                      <a:lnTo>
                        <a:pt x="350" y="142"/>
                      </a:lnTo>
                      <a:lnTo>
                        <a:pt x="356" y="139"/>
                      </a:lnTo>
                      <a:lnTo>
                        <a:pt x="363" y="136"/>
                      </a:lnTo>
                      <a:lnTo>
                        <a:pt x="368" y="133"/>
                      </a:lnTo>
                      <a:lnTo>
                        <a:pt x="375" y="130"/>
                      </a:lnTo>
                      <a:lnTo>
                        <a:pt x="380" y="127"/>
                      </a:lnTo>
                      <a:lnTo>
                        <a:pt x="385" y="122"/>
                      </a:lnTo>
                      <a:lnTo>
                        <a:pt x="389" y="119"/>
                      </a:lnTo>
                      <a:lnTo>
                        <a:pt x="393" y="115"/>
                      </a:lnTo>
                      <a:lnTo>
                        <a:pt x="397" y="112"/>
                      </a:lnTo>
                      <a:lnTo>
                        <a:pt x="401" y="108"/>
                      </a:lnTo>
                      <a:lnTo>
                        <a:pt x="404" y="104"/>
                      </a:lnTo>
                      <a:lnTo>
                        <a:pt x="406" y="100"/>
                      </a:lnTo>
                      <a:lnTo>
                        <a:pt x="407" y="95"/>
                      </a:lnTo>
                      <a:lnTo>
                        <a:pt x="409" y="91"/>
                      </a:lnTo>
                      <a:lnTo>
                        <a:pt x="410" y="87"/>
                      </a:lnTo>
                      <a:lnTo>
                        <a:pt x="410" y="83"/>
                      </a:lnTo>
                      <a:lnTo>
                        <a:pt x="410" y="79"/>
                      </a:lnTo>
                      <a:lnTo>
                        <a:pt x="409" y="75"/>
                      </a:lnTo>
                      <a:lnTo>
                        <a:pt x="407" y="71"/>
                      </a:lnTo>
                      <a:lnTo>
                        <a:pt x="406" y="66"/>
                      </a:lnTo>
                      <a:lnTo>
                        <a:pt x="404" y="62"/>
                      </a:lnTo>
                      <a:lnTo>
                        <a:pt x="401" y="58"/>
                      </a:lnTo>
                      <a:lnTo>
                        <a:pt x="397" y="55"/>
                      </a:lnTo>
                      <a:lnTo>
                        <a:pt x="393" y="51"/>
                      </a:lnTo>
                      <a:lnTo>
                        <a:pt x="389" y="47"/>
                      </a:lnTo>
                      <a:lnTo>
                        <a:pt x="385" y="44"/>
                      </a:lnTo>
                      <a:lnTo>
                        <a:pt x="380" y="41"/>
                      </a:lnTo>
                      <a:lnTo>
                        <a:pt x="375" y="36"/>
                      </a:lnTo>
                      <a:lnTo>
                        <a:pt x="368" y="33"/>
                      </a:lnTo>
                      <a:lnTo>
                        <a:pt x="363" y="30"/>
                      </a:lnTo>
                      <a:lnTo>
                        <a:pt x="356" y="27"/>
                      </a:lnTo>
                      <a:lnTo>
                        <a:pt x="350" y="25"/>
                      </a:lnTo>
                      <a:lnTo>
                        <a:pt x="343" y="22"/>
                      </a:lnTo>
                      <a:lnTo>
                        <a:pt x="335" y="19"/>
                      </a:lnTo>
                      <a:lnTo>
                        <a:pt x="327" y="17"/>
                      </a:lnTo>
                      <a:lnTo>
                        <a:pt x="320" y="15"/>
                      </a:lnTo>
                      <a:lnTo>
                        <a:pt x="310" y="13"/>
                      </a:lnTo>
                      <a:lnTo>
                        <a:pt x="302" y="10"/>
                      </a:lnTo>
                      <a:lnTo>
                        <a:pt x="284" y="6"/>
                      </a:lnTo>
                      <a:lnTo>
                        <a:pt x="266" y="4"/>
                      </a:lnTo>
                      <a:lnTo>
                        <a:pt x="246" y="2"/>
                      </a:lnTo>
                      <a:lnTo>
                        <a:pt x="225" y="0"/>
                      </a:lnTo>
                      <a:lnTo>
                        <a:pt x="205" y="0"/>
                      </a:lnTo>
                    </a:path>
                  </a:pathLst>
                </a:custGeom>
                <a:noFill/>
                <a:ln w="12700">
                  <a:solidFill>
                    <a:srgbClr val="000000"/>
                  </a:solidFill>
                  <a:prstDash val="solid"/>
                  <a:round/>
                  <a:headEnd/>
                  <a:tailEnd/>
                </a:ln>
              </p:spPr>
              <p:txBody>
                <a:bodyPr/>
                <a:lstStyle/>
                <a:p>
                  <a:endParaRPr lang="en-US"/>
                </a:p>
              </p:txBody>
            </p:sp>
          </p:grpSp>
          <p:grpSp>
            <p:nvGrpSpPr>
              <p:cNvPr id="1218787" name="Group 227"/>
              <p:cNvGrpSpPr>
                <a:grpSpLocks/>
              </p:cNvGrpSpPr>
              <p:nvPr/>
            </p:nvGrpSpPr>
            <p:grpSpPr bwMode="auto">
              <a:xfrm>
                <a:off x="959" y="1829"/>
                <a:ext cx="3835" cy="2119"/>
                <a:chOff x="959" y="1829"/>
                <a:chExt cx="3835" cy="2119"/>
              </a:xfrm>
            </p:grpSpPr>
            <p:sp>
              <p:nvSpPr>
                <p:cNvPr id="1218589" name="Freeform 29"/>
                <p:cNvSpPr>
                  <a:spLocks/>
                </p:cNvSpPr>
                <p:nvPr/>
              </p:nvSpPr>
              <p:spPr bwMode="auto">
                <a:xfrm>
                  <a:off x="959" y="2186"/>
                  <a:ext cx="3835" cy="1762"/>
                </a:xfrm>
                <a:custGeom>
                  <a:avLst/>
                  <a:gdLst/>
                  <a:ahLst/>
                  <a:cxnLst>
                    <a:cxn ang="0">
                      <a:pos x="3835" y="0"/>
                    </a:cxn>
                    <a:cxn ang="0">
                      <a:pos x="0" y="3524"/>
                    </a:cxn>
                    <a:cxn ang="0">
                      <a:pos x="7668" y="3524"/>
                    </a:cxn>
                    <a:cxn ang="0">
                      <a:pos x="3835" y="0"/>
                    </a:cxn>
                  </a:cxnLst>
                  <a:rect l="0" t="0" r="r" b="b"/>
                  <a:pathLst>
                    <a:path w="7668" h="3524">
                      <a:moveTo>
                        <a:pt x="3835" y="0"/>
                      </a:moveTo>
                      <a:lnTo>
                        <a:pt x="0" y="3524"/>
                      </a:lnTo>
                      <a:lnTo>
                        <a:pt x="7668" y="3524"/>
                      </a:lnTo>
                      <a:lnTo>
                        <a:pt x="3835" y="0"/>
                      </a:lnTo>
                      <a:close/>
                    </a:path>
                  </a:pathLst>
                </a:custGeom>
                <a:solidFill>
                  <a:srgbClr val="FFFF99"/>
                </a:solidFill>
                <a:ln w="9525">
                  <a:noFill/>
                  <a:round/>
                  <a:headEnd/>
                  <a:tailEnd/>
                </a:ln>
              </p:spPr>
              <p:txBody>
                <a:bodyPr/>
                <a:lstStyle/>
                <a:p>
                  <a:endParaRPr lang="en-US"/>
                </a:p>
              </p:txBody>
            </p:sp>
            <p:sp>
              <p:nvSpPr>
                <p:cNvPr id="1218595" name="Rectangle 35"/>
                <p:cNvSpPr>
                  <a:spLocks noChangeArrowheads="1"/>
                </p:cNvSpPr>
                <p:nvPr/>
              </p:nvSpPr>
              <p:spPr bwMode="auto">
                <a:xfrm>
                  <a:off x="2824" y="2126"/>
                  <a:ext cx="257"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Georgia" pitchFamily="18" charset="0"/>
                    </a:rPr>
                    <a:t>Heavy</a:t>
                  </a:r>
                  <a:endParaRPr lang="en-US"/>
                </a:p>
              </p:txBody>
            </p:sp>
            <p:sp>
              <p:nvSpPr>
                <p:cNvPr id="1218596" name="Rectangle 36"/>
                <p:cNvSpPr>
                  <a:spLocks noChangeArrowheads="1"/>
                </p:cNvSpPr>
                <p:nvPr/>
              </p:nvSpPr>
              <p:spPr bwMode="auto">
                <a:xfrm>
                  <a:off x="2273" y="2072"/>
                  <a:ext cx="379" cy="173"/>
                </a:xfrm>
                <a:prstGeom prst="rect">
                  <a:avLst/>
                </a:prstGeom>
                <a:solidFill>
                  <a:srgbClr val="FFFFFF"/>
                </a:solidFill>
                <a:ln w="9525">
                  <a:noFill/>
                  <a:miter lim="800000"/>
                  <a:headEnd/>
                  <a:tailEnd/>
                </a:ln>
              </p:spPr>
              <p:txBody>
                <a:bodyPr/>
                <a:lstStyle/>
                <a:p>
                  <a:endParaRPr lang="en-US"/>
                </a:p>
              </p:txBody>
            </p:sp>
            <p:sp>
              <p:nvSpPr>
                <p:cNvPr id="1218597" name="Rectangle 37"/>
                <p:cNvSpPr>
                  <a:spLocks noChangeArrowheads="1"/>
                </p:cNvSpPr>
                <p:nvPr/>
              </p:nvSpPr>
              <p:spPr bwMode="auto">
                <a:xfrm>
                  <a:off x="2273" y="2072"/>
                  <a:ext cx="379" cy="173"/>
                </a:xfrm>
                <a:prstGeom prst="rect">
                  <a:avLst/>
                </a:prstGeom>
                <a:noFill/>
                <a:ln w="6350">
                  <a:solidFill>
                    <a:srgbClr val="000000"/>
                  </a:solidFill>
                  <a:miter lim="800000"/>
                  <a:headEnd/>
                  <a:tailEnd/>
                </a:ln>
              </p:spPr>
              <p:txBody>
                <a:bodyPr/>
                <a:lstStyle/>
                <a:p>
                  <a:endParaRPr lang="en-US"/>
                </a:p>
              </p:txBody>
            </p:sp>
            <p:sp>
              <p:nvSpPr>
                <p:cNvPr id="1218598" name="Line 38"/>
                <p:cNvSpPr>
                  <a:spLocks noChangeShapeType="1"/>
                </p:cNvSpPr>
                <p:nvPr/>
              </p:nvSpPr>
              <p:spPr bwMode="auto">
                <a:xfrm flipV="1">
                  <a:off x="2273" y="2072"/>
                  <a:ext cx="379" cy="173"/>
                </a:xfrm>
                <a:prstGeom prst="line">
                  <a:avLst/>
                </a:prstGeom>
                <a:noFill/>
                <a:ln w="6350">
                  <a:solidFill>
                    <a:srgbClr val="000000"/>
                  </a:solidFill>
                  <a:round/>
                  <a:headEnd/>
                  <a:tailEnd/>
                </a:ln>
              </p:spPr>
              <p:txBody>
                <a:bodyPr/>
                <a:lstStyle/>
                <a:p>
                  <a:endParaRPr lang="en-US"/>
                </a:p>
              </p:txBody>
            </p:sp>
            <p:sp>
              <p:nvSpPr>
                <p:cNvPr id="1218599" name="Line 39"/>
                <p:cNvSpPr>
                  <a:spLocks noChangeShapeType="1"/>
                </p:cNvSpPr>
                <p:nvPr/>
              </p:nvSpPr>
              <p:spPr bwMode="auto">
                <a:xfrm>
                  <a:off x="2273" y="2072"/>
                  <a:ext cx="379" cy="173"/>
                </a:xfrm>
                <a:prstGeom prst="line">
                  <a:avLst/>
                </a:prstGeom>
                <a:noFill/>
                <a:ln w="6350">
                  <a:solidFill>
                    <a:srgbClr val="000000"/>
                  </a:solidFill>
                  <a:round/>
                  <a:headEnd/>
                  <a:tailEnd/>
                </a:ln>
              </p:spPr>
              <p:txBody>
                <a:bodyPr/>
                <a:lstStyle/>
                <a:p>
                  <a:endParaRPr lang="en-US"/>
                </a:p>
              </p:txBody>
            </p:sp>
            <p:sp>
              <p:nvSpPr>
                <p:cNvPr id="1218600" name="Rectangle 40"/>
                <p:cNvSpPr>
                  <a:spLocks noChangeArrowheads="1"/>
                </p:cNvSpPr>
                <p:nvPr/>
              </p:nvSpPr>
              <p:spPr bwMode="auto">
                <a:xfrm>
                  <a:off x="2447" y="1939"/>
                  <a:ext cx="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X</a:t>
                  </a:r>
                  <a:endParaRPr lang="en-US"/>
                </a:p>
              </p:txBody>
            </p:sp>
            <p:sp>
              <p:nvSpPr>
                <p:cNvPr id="1218601" name="Rectangle 41"/>
                <p:cNvSpPr>
                  <a:spLocks noChangeArrowheads="1"/>
                </p:cNvSpPr>
                <p:nvPr/>
              </p:nvSpPr>
              <p:spPr bwMode="auto">
                <a:xfrm>
                  <a:off x="3218" y="2075"/>
                  <a:ext cx="367" cy="188"/>
                </a:xfrm>
                <a:prstGeom prst="rect">
                  <a:avLst/>
                </a:prstGeom>
                <a:solidFill>
                  <a:srgbClr val="FFFFFF"/>
                </a:solidFill>
                <a:ln w="9525">
                  <a:noFill/>
                  <a:miter lim="800000"/>
                  <a:headEnd/>
                  <a:tailEnd/>
                </a:ln>
              </p:spPr>
              <p:txBody>
                <a:bodyPr/>
                <a:lstStyle/>
                <a:p>
                  <a:endParaRPr lang="en-US"/>
                </a:p>
              </p:txBody>
            </p:sp>
            <p:sp>
              <p:nvSpPr>
                <p:cNvPr id="1218602" name="Rectangle 42"/>
                <p:cNvSpPr>
                  <a:spLocks noChangeArrowheads="1"/>
                </p:cNvSpPr>
                <p:nvPr/>
              </p:nvSpPr>
              <p:spPr bwMode="auto">
                <a:xfrm>
                  <a:off x="3218" y="2075"/>
                  <a:ext cx="367" cy="188"/>
                </a:xfrm>
                <a:prstGeom prst="rect">
                  <a:avLst/>
                </a:prstGeom>
                <a:noFill/>
                <a:ln w="7938">
                  <a:solidFill>
                    <a:srgbClr val="000000"/>
                  </a:solidFill>
                  <a:miter lim="800000"/>
                  <a:headEnd/>
                  <a:tailEnd/>
                </a:ln>
              </p:spPr>
              <p:txBody>
                <a:bodyPr/>
                <a:lstStyle/>
                <a:p>
                  <a:endParaRPr lang="en-US"/>
                </a:p>
              </p:txBody>
            </p:sp>
            <p:sp>
              <p:nvSpPr>
                <p:cNvPr id="1218603" name="Line 43"/>
                <p:cNvSpPr>
                  <a:spLocks noChangeShapeType="1"/>
                </p:cNvSpPr>
                <p:nvPr/>
              </p:nvSpPr>
              <p:spPr bwMode="auto">
                <a:xfrm flipH="1">
                  <a:off x="3214" y="2074"/>
                  <a:ext cx="371" cy="190"/>
                </a:xfrm>
                <a:prstGeom prst="line">
                  <a:avLst/>
                </a:prstGeom>
                <a:noFill/>
                <a:ln w="7938">
                  <a:solidFill>
                    <a:srgbClr val="000000"/>
                  </a:solidFill>
                  <a:round/>
                  <a:headEnd/>
                  <a:tailEnd/>
                </a:ln>
              </p:spPr>
              <p:txBody>
                <a:bodyPr/>
                <a:lstStyle/>
                <a:p>
                  <a:endParaRPr lang="en-US"/>
                </a:p>
              </p:txBody>
            </p:sp>
            <p:sp>
              <p:nvSpPr>
                <p:cNvPr id="1218604" name="Line 44"/>
                <p:cNvSpPr>
                  <a:spLocks noChangeShapeType="1"/>
                </p:cNvSpPr>
                <p:nvPr/>
              </p:nvSpPr>
              <p:spPr bwMode="auto">
                <a:xfrm>
                  <a:off x="3214" y="2074"/>
                  <a:ext cx="371" cy="190"/>
                </a:xfrm>
                <a:prstGeom prst="line">
                  <a:avLst/>
                </a:prstGeom>
                <a:noFill/>
                <a:ln w="7938">
                  <a:solidFill>
                    <a:srgbClr val="000000"/>
                  </a:solidFill>
                  <a:round/>
                  <a:headEnd/>
                  <a:tailEnd/>
                </a:ln>
              </p:spPr>
              <p:txBody>
                <a:bodyPr/>
                <a:lstStyle/>
                <a:p>
                  <a:endParaRPr lang="en-US"/>
                </a:p>
              </p:txBody>
            </p:sp>
            <p:sp>
              <p:nvSpPr>
                <p:cNvPr id="1218605" name="Freeform 45"/>
                <p:cNvSpPr>
                  <a:spLocks/>
                </p:cNvSpPr>
                <p:nvPr/>
              </p:nvSpPr>
              <p:spPr bwMode="auto">
                <a:xfrm>
                  <a:off x="3263" y="2107"/>
                  <a:ext cx="274" cy="111"/>
                </a:xfrm>
                <a:custGeom>
                  <a:avLst/>
                  <a:gdLst/>
                  <a:ahLst/>
                  <a:cxnLst>
                    <a:cxn ang="0">
                      <a:pos x="244" y="0"/>
                    </a:cxn>
                    <a:cxn ang="0">
                      <a:pos x="192" y="5"/>
                    </a:cxn>
                    <a:cxn ang="0">
                      <a:pos x="142" y="13"/>
                    </a:cxn>
                    <a:cxn ang="0">
                      <a:pos x="119" y="20"/>
                    </a:cxn>
                    <a:cxn ang="0">
                      <a:pos x="98" y="26"/>
                    </a:cxn>
                    <a:cxn ang="0">
                      <a:pos x="79" y="33"/>
                    </a:cxn>
                    <a:cxn ang="0">
                      <a:pos x="60" y="40"/>
                    </a:cxn>
                    <a:cxn ang="0">
                      <a:pos x="46" y="49"/>
                    </a:cxn>
                    <a:cxn ang="0">
                      <a:pos x="32" y="59"/>
                    </a:cxn>
                    <a:cxn ang="0">
                      <a:pos x="19" y="68"/>
                    </a:cxn>
                    <a:cxn ang="0">
                      <a:pos x="11" y="77"/>
                    </a:cxn>
                    <a:cxn ang="0">
                      <a:pos x="5" y="88"/>
                    </a:cxn>
                    <a:cxn ang="0">
                      <a:pos x="1" y="100"/>
                    </a:cxn>
                    <a:cxn ang="0">
                      <a:pos x="0" y="111"/>
                    </a:cxn>
                    <a:cxn ang="0">
                      <a:pos x="1" y="122"/>
                    </a:cxn>
                    <a:cxn ang="0">
                      <a:pos x="5" y="133"/>
                    </a:cxn>
                    <a:cxn ang="0">
                      <a:pos x="11" y="145"/>
                    </a:cxn>
                    <a:cxn ang="0">
                      <a:pos x="19" y="154"/>
                    </a:cxn>
                    <a:cxn ang="0">
                      <a:pos x="32" y="163"/>
                    </a:cxn>
                    <a:cxn ang="0">
                      <a:pos x="46" y="173"/>
                    </a:cxn>
                    <a:cxn ang="0">
                      <a:pos x="60" y="182"/>
                    </a:cxn>
                    <a:cxn ang="0">
                      <a:pos x="79" y="189"/>
                    </a:cxn>
                    <a:cxn ang="0">
                      <a:pos x="98" y="196"/>
                    </a:cxn>
                    <a:cxn ang="0">
                      <a:pos x="119" y="202"/>
                    </a:cxn>
                    <a:cxn ang="0">
                      <a:pos x="142" y="210"/>
                    </a:cxn>
                    <a:cxn ang="0">
                      <a:pos x="192" y="218"/>
                    </a:cxn>
                    <a:cxn ang="0">
                      <a:pos x="244" y="221"/>
                    </a:cxn>
                    <a:cxn ang="0">
                      <a:pos x="299" y="221"/>
                    </a:cxn>
                    <a:cxn ang="0">
                      <a:pos x="354" y="218"/>
                    </a:cxn>
                    <a:cxn ang="0">
                      <a:pos x="402" y="210"/>
                    </a:cxn>
                    <a:cxn ang="0">
                      <a:pos x="426" y="202"/>
                    </a:cxn>
                    <a:cxn ang="0">
                      <a:pos x="446" y="196"/>
                    </a:cxn>
                    <a:cxn ang="0">
                      <a:pos x="466" y="189"/>
                    </a:cxn>
                    <a:cxn ang="0">
                      <a:pos x="484" y="182"/>
                    </a:cxn>
                    <a:cxn ang="0">
                      <a:pos x="499" y="173"/>
                    </a:cxn>
                    <a:cxn ang="0">
                      <a:pos x="513" y="163"/>
                    </a:cxn>
                    <a:cxn ang="0">
                      <a:pos x="523" y="154"/>
                    </a:cxn>
                    <a:cxn ang="0">
                      <a:pos x="533" y="145"/>
                    </a:cxn>
                    <a:cxn ang="0">
                      <a:pos x="540" y="133"/>
                    </a:cxn>
                    <a:cxn ang="0">
                      <a:pos x="545" y="122"/>
                    </a:cxn>
                    <a:cxn ang="0">
                      <a:pos x="546" y="111"/>
                    </a:cxn>
                    <a:cxn ang="0">
                      <a:pos x="545" y="100"/>
                    </a:cxn>
                    <a:cxn ang="0">
                      <a:pos x="540" y="88"/>
                    </a:cxn>
                    <a:cxn ang="0">
                      <a:pos x="533" y="77"/>
                    </a:cxn>
                    <a:cxn ang="0">
                      <a:pos x="523" y="68"/>
                    </a:cxn>
                    <a:cxn ang="0">
                      <a:pos x="513" y="59"/>
                    </a:cxn>
                    <a:cxn ang="0">
                      <a:pos x="499" y="49"/>
                    </a:cxn>
                    <a:cxn ang="0">
                      <a:pos x="484" y="40"/>
                    </a:cxn>
                    <a:cxn ang="0">
                      <a:pos x="466" y="33"/>
                    </a:cxn>
                    <a:cxn ang="0">
                      <a:pos x="446" y="26"/>
                    </a:cxn>
                    <a:cxn ang="0">
                      <a:pos x="426" y="20"/>
                    </a:cxn>
                    <a:cxn ang="0">
                      <a:pos x="402" y="13"/>
                    </a:cxn>
                    <a:cxn ang="0">
                      <a:pos x="354" y="5"/>
                    </a:cxn>
                    <a:cxn ang="0">
                      <a:pos x="299" y="0"/>
                    </a:cxn>
                  </a:cxnLst>
                  <a:rect l="0" t="0" r="r" b="b"/>
                  <a:pathLst>
                    <a:path w="546" h="221">
                      <a:moveTo>
                        <a:pt x="272" y="0"/>
                      </a:moveTo>
                      <a:lnTo>
                        <a:pt x="244" y="0"/>
                      </a:lnTo>
                      <a:lnTo>
                        <a:pt x="216" y="3"/>
                      </a:lnTo>
                      <a:lnTo>
                        <a:pt x="192" y="5"/>
                      </a:lnTo>
                      <a:lnTo>
                        <a:pt x="166" y="8"/>
                      </a:lnTo>
                      <a:lnTo>
                        <a:pt x="142" y="13"/>
                      </a:lnTo>
                      <a:lnTo>
                        <a:pt x="130" y="18"/>
                      </a:lnTo>
                      <a:lnTo>
                        <a:pt x="119" y="20"/>
                      </a:lnTo>
                      <a:lnTo>
                        <a:pt x="107" y="23"/>
                      </a:lnTo>
                      <a:lnTo>
                        <a:pt x="98" y="26"/>
                      </a:lnTo>
                      <a:lnTo>
                        <a:pt x="88" y="29"/>
                      </a:lnTo>
                      <a:lnTo>
                        <a:pt x="79" y="33"/>
                      </a:lnTo>
                      <a:lnTo>
                        <a:pt x="69" y="36"/>
                      </a:lnTo>
                      <a:lnTo>
                        <a:pt x="60" y="40"/>
                      </a:lnTo>
                      <a:lnTo>
                        <a:pt x="52" y="43"/>
                      </a:lnTo>
                      <a:lnTo>
                        <a:pt x="46" y="49"/>
                      </a:lnTo>
                      <a:lnTo>
                        <a:pt x="39" y="55"/>
                      </a:lnTo>
                      <a:lnTo>
                        <a:pt x="32" y="59"/>
                      </a:lnTo>
                      <a:lnTo>
                        <a:pt x="24" y="63"/>
                      </a:lnTo>
                      <a:lnTo>
                        <a:pt x="19" y="68"/>
                      </a:lnTo>
                      <a:lnTo>
                        <a:pt x="15" y="73"/>
                      </a:lnTo>
                      <a:lnTo>
                        <a:pt x="11" y="77"/>
                      </a:lnTo>
                      <a:lnTo>
                        <a:pt x="7" y="83"/>
                      </a:lnTo>
                      <a:lnTo>
                        <a:pt x="5" y="88"/>
                      </a:lnTo>
                      <a:lnTo>
                        <a:pt x="2" y="95"/>
                      </a:lnTo>
                      <a:lnTo>
                        <a:pt x="1" y="100"/>
                      </a:lnTo>
                      <a:lnTo>
                        <a:pt x="0" y="105"/>
                      </a:lnTo>
                      <a:lnTo>
                        <a:pt x="0" y="111"/>
                      </a:lnTo>
                      <a:lnTo>
                        <a:pt x="0" y="116"/>
                      </a:lnTo>
                      <a:lnTo>
                        <a:pt x="1" y="122"/>
                      </a:lnTo>
                      <a:lnTo>
                        <a:pt x="2" y="127"/>
                      </a:lnTo>
                      <a:lnTo>
                        <a:pt x="5" y="133"/>
                      </a:lnTo>
                      <a:lnTo>
                        <a:pt x="7" y="138"/>
                      </a:lnTo>
                      <a:lnTo>
                        <a:pt x="11" y="145"/>
                      </a:lnTo>
                      <a:lnTo>
                        <a:pt x="15" y="150"/>
                      </a:lnTo>
                      <a:lnTo>
                        <a:pt x="19" y="154"/>
                      </a:lnTo>
                      <a:lnTo>
                        <a:pt x="24" y="159"/>
                      </a:lnTo>
                      <a:lnTo>
                        <a:pt x="32" y="163"/>
                      </a:lnTo>
                      <a:lnTo>
                        <a:pt x="39" y="169"/>
                      </a:lnTo>
                      <a:lnTo>
                        <a:pt x="46" y="173"/>
                      </a:lnTo>
                      <a:lnTo>
                        <a:pt x="52" y="178"/>
                      </a:lnTo>
                      <a:lnTo>
                        <a:pt x="60" y="182"/>
                      </a:lnTo>
                      <a:lnTo>
                        <a:pt x="69" y="186"/>
                      </a:lnTo>
                      <a:lnTo>
                        <a:pt x="79" y="189"/>
                      </a:lnTo>
                      <a:lnTo>
                        <a:pt x="88" y="193"/>
                      </a:lnTo>
                      <a:lnTo>
                        <a:pt x="98" y="196"/>
                      </a:lnTo>
                      <a:lnTo>
                        <a:pt x="107" y="198"/>
                      </a:lnTo>
                      <a:lnTo>
                        <a:pt x="119" y="202"/>
                      </a:lnTo>
                      <a:lnTo>
                        <a:pt x="130" y="205"/>
                      </a:lnTo>
                      <a:lnTo>
                        <a:pt x="142" y="210"/>
                      </a:lnTo>
                      <a:lnTo>
                        <a:pt x="166" y="214"/>
                      </a:lnTo>
                      <a:lnTo>
                        <a:pt x="192" y="218"/>
                      </a:lnTo>
                      <a:lnTo>
                        <a:pt x="216" y="220"/>
                      </a:lnTo>
                      <a:lnTo>
                        <a:pt x="244" y="221"/>
                      </a:lnTo>
                      <a:lnTo>
                        <a:pt x="272" y="221"/>
                      </a:lnTo>
                      <a:lnTo>
                        <a:pt x="299" y="221"/>
                      </a:lnTo>
                      <a:lnTo>
                        <a:pt x="327" y="220"/>
                      </a:lnTo>
                      <a:lnTo>
                        <a:pt x="354" y="218"/>
                      </a:lnTo>
                      <a:lnTo>
                        <a:pt x="377" y="214"/>
                      </a:lnTo>
                      <a:lnTo>
                        <a:pt x="402" y="210"/>
                      </a:lnTo>
                      <a:lnTo>
                        <a:pt x="412" y="205"/>
                      </a:lnTo>
                      <a:lnTo>
                        <a:pt x="426" y="202"/>
                      </a:lnTo>
                      <a:lnTo>
                        <a:pt x="435" y="198"/>
                      </a:lnTo>
                      <a:lnTo>
                        <a:pt x="446" y="196"/>
                      </a:lnTo>
                      <a:lnTo>
                        <a:pt x="457" y="193"/>
                      </a:lnTo>
                      <a:lnTo>
                        <a:pt x="466" y="189"/>
                      </a:lnTo>
                      <a:lnTo>
                        <a:pt x="473" y="186"/>
                      </a:lnTo>
                      <a:lnTo>
                        <a:pt x="484" y="182"/>
                      </a:lnTo>
                      <a:lnTo>
                        <a:pt x="490" y="178"/>
                      </a:lnTo>
                      <a:lnTo>
                        <a:pt x="499" y="173"/>
                      </a:lnTo>
                      <a:lnTo>
                        <a:pt x="505" y="169"/>
                      </a:lnTo>
                      <a:lnTo>
                        <a:pt x="513" y="163"/>
                      </a:lnTo>
                      <a:lnTo>
                        <a:pt x="518" y="159"/>
                      </a:lnTo>
                      <a:lnTo>
                        <a:pt x="523" y="154"/>
                      </a:lnTo>
                      <a:lnTo>
                        <a:pt x="528" y="150"/>
                      </a:lnTo>
                      <a:lnTo>
                        <a:pt x="533" y="145"/>
                      </a:lnTo>
                      <a:lnTo>
                        <a:pt x="537" y="138"/>
                      </a:lnTo>
                      <a:lnTo>
                        <a:pt x="540" y="133"/>
                      </a:lnTo>
                      <a:lnTo>
                        <a:pt x="542" y="127"/>
                      </a:lnTo>
                      <a:lnTo>
                        <a:pt x="545" y="122"/>
                      </a:lnTo>
                      <a:lnTo>
                        <a:pt x="546" y="116"/>
                      </a:lnTo>
                      <a:lnTo>
                        <a:pt x="546" y="111"/>
                      </a:lnTo>
                      <a:lnTo>
                        <a:pt x="546" y="105"/>
                      </a:lnTo>
                      <a:lnTo>
                        <a:pt x="545" y="100"/>
                      </a:lnTo>
                      <a:lnTo>
                        <a:pt x="542" y="95"/>
                      </a:lnTo>
                      <a:lnTo>
                        <a:pt x="540" y="88"/>
                      </a:lnTo>
                      <a:lnTo>
                        <a:pt x="537" y="83"/>
                      </a:lnTo>
                      <a:lnTo>
                        <a:pt x="533" y="77"/>
                      </a:lnTo>
                      <a:lnTo>
                        <a:pt x="528" y="73"/>
                      </a:lnTo>
                      <a:lnTo>
                        <a:pt x="523" y="68"/>
                      </a:lnTo>
                      <a:lnTo>
                        <a:pt x="518" y="63"/>
                      </a:lnTo>
                      <a:lnTo>
                        <a:pt x="513" y="59"/>
                      </a:lnTo>
                      <a:lnTo>
                        <a:pt x="505" y="55"/>
                      </a:lnTo>
                      <a:lnTo>
                        <a:pt x="499" y="49"/>
                      </a:lnTo>
                      <a:lnTo>
                        <a:pt x="490" y="43"/>
                      </a:lnTo>
                      <a:lnTo>
                        <a:pt x="484" y="40"/>
                      </a:lnTo>
                      <a:lnTo>
                        <a:pt x="473" y="36"/>
                      </a:lnTo>
                      <a:lnTo>
                        <a:pt x="466" y="33"/>
                      </a:lnTo>
                      <a:lnTo>
                        <a:pt x="457" y="29"/>
                      </a:lnTo>
                      <a:lnTo>
                        <a:pt x="446" y="26"/>
                      </a:lnTo>
                      <a:lnTo>
                        <a:pt x="435" y="23"/>
                      </a:lnTo>
                      <a:lnTo>
                        <a:pt x="426" y="20"/>
                      </a:lnTo>
                      <a:lnTo>
                        <a:pt x="412" y="18"/>
                      </a:lnTo>
                      <a:lnTo>
                        <a:pt x="402" y="13"/>
                      </a:lnTo>
                      <a:lnTo>
                        <a:pt x="377" y="8"/>
                      </a:lnTo>
                      <a:lnTo>
                        <a:pt x="354" y="5"/>
                      </a:lnTo>
                      <a:lnTo>
                        <a:pt x="327" y="3"/>
                      </a:lnTo>
                      <a:lnTo>
                        <a:pt x="299" y="0"/>
                      </a:lnTo>
                      <a:lnTo>
                        <a:pt x="272" y="0"/>
                      </a:lnTo>
                    </a:path>
                  </a:pathLst>
                </a:custGeom>
                <a:noFill/>
                <a:ln w="7938">
                  <a:solidFill>
                    <a:srgbClr val="000000"/>
                  </a:solidFill>
                  <a:prstDash val="solid"/>
                  <a:round/>
                  <a:headEnd/>
                  <a:tailEnd/>
                </a:ln>
              </p:spPr>
              <p:txBody>
                <a:bodyPr/>
                <a:lstStyle/>
                <a:p>
                  <a:endParaRPr lang="en-US"/>
                </a:p>
              </p:txBody>
            </p:sp>
            <p:sp>
              <p:nvSpPr>
                <p:cNvPr id="1218606" name="Line 46"/>
                <p:cNvSpPr>
                  <a:spLocks noChangeShapeType="1"/>
                </p:cNvSpPr>
                <p:nvPr/>
              </p:nvSpPr>
              <p:spPr bwMode="auto">
                <a:xfrm>
                  <a:off x="3260" y="2074"/>
                  <a:ext cx="0" cy="190"/>
                </a:xfrm>
                <a:prstGeom prst="line">
                  <a:avLst/>
                </a:prstGeom>
                <a:noFill/>
                <a:ln w="7938">
                  <a:solidFill>
                    <a:srgbClr val="000000"/>
                  </a:solidFill>
                  <a:round/>
                  <a:headEnd/>
                  <a:tailEnd/>
                </a:ln>
              </p:spPr>
              <p:txBody>
                <a:bodyPr/>
                <a:lstStyle/>
                <a:p>
                  <a:endParaRPr lang="en-US"/>
                </a:p>
              </p:txBody>
            </p:sp>
            <p:sp>
              <p:nvSpPr>
                <p:cNvPr id="1218607" name="Freeform 47"/>
                <p:cNvSpPr>
                  <a:spLocks/>
                </p:cNvSpPr>
                <p:nvPr/>
              </p:nvSpPr>
              <p:spPr bwMode="auto">
                <a:xfrm>
                  <a:off x="3324" y="2225"/>
                  <a:ext cx="27" cy="27"/>
                </a:xfrm>
                <a:custGeom>
                  <a:avLst/>
                  <a:gdLst/>
                  <a:ahLst/>
                  <a:cxnLst>
                    <a:cxn ang="0">
                      <a:pos x="26" y="0"/>
                    </a:cxn>
                    <a:cxn ang="0">
                      <a:pos x="21" y="0"/>
                    </a:cxn>
                    <a:cxn ang="0">
                      <a:pos x="17" y="1"/>
                    </a:cxn>
                    <a:cxn ang="0">
                      <a:pos x="12" y="5"/>
                    </a:cxn>
                    <a:cxn ang="0">
                      <a:pos x="8" y="9"/>
                    </a:cxn>
                    <a:cxn ang="0">
                      <a:pos x="5" y="12"/>
                    </a:cxn>
                    <a:cxn ang="0">
                      <a:pos x="2" y="17"/>
                    </a:cxn>
                    <a:cxn ang="0">
                      <a:pos x="0" y="21"/>
                    </a:cxn>
                    <a:cxn ang="0">
                      <a:pos x="0" y="26"/>
                    </a:cxn>
                    <a:cxn ang="0">
                      <a:pos x="0" y="32"/>
                    </a:cxn>
                    <a:cxn ang="0">
                      <a:pos x="2" y="38"/>
                    </a:cxn>
                    <a:cxn ang="0">
                      <a:pos x="5" y="42"/>
                    </a:cxn>
                    <a:cxn ang="0">
                      <a:pos x="8" y="46"/>
                    </a:cxn>
                    <a:cxn ang="0">
                      <a:pos x="12" y="49"/>
                    </a:cxn>
                    <a:cxn ang="0">
                      <a:pos x="17" y="52"/>
                    </a:cxn>
                    <a:cxn ang="0">
                      <a:pos x="21" y="53"/>
                    </a:cxn>
                    <a:cxn ang="0">
                      <a:pos x="26" y="53"/>
                    </a:cxn>
                    <a:cxn ang="0">
                      <a:pos x="32" y="53"/>
                    </a:cxn>
                    <a:cxn ang="0">
                      <a:pos x="39" y="52"/>
                    </a:cxn>
                    <a:cxn ang="0">
                      <a:pos x="43" y="49"/>
                    </a:cxn>
                    <a:cxn ang="0">
                      <a:pos x="46" y="46"/>
                    </a:cxn>
                    <a:cxn ang="0">
                      <a:pos x="50" y="42"/>
                    </a:cxn>
                    <a:cxn ang="0">
                      <a:pos x="52" y="38"/>
                    </a:cxn>
                    <a:cxn ang="0">
                      <a:pos x="54" y="32"/>
                    </a:cxn>
                    <a:cxn ang="0">
                      <a:pos x="54" y="26"/>
                    </a:cxn>
                    <a:cxn ang="0">
                      <a:pos x="54" y="21"/>
                    </a:cxn>
                    <a:cxn ang="0">
                      <a:pos x="52" y="17"/>
                    </a:cxn>
                    <a:cxn ang="0">
                      <a:pos x="50" y="12"/>
                    </a:cxn>
                    <a:cxn ang="0">
                      <a:pos x="46" y="9"/>
                    </a:cxn>
                    <a:cxn ang="0">
                      <a:pos x="43" y="5"/>
                    </a:cxn>
                    <a:cxn ang="0">
                      <a:pos x="39" y="1"/>
                    </a:cxn>
                    <a:cxn ang="0">
                      <a:pos x="32" y="0"/>
                    </a:cxn>
                    <a:cxn ang="0">
                      <a:pos x="26" y="0"/>
                    </a:cxn>
                  </a:cxnLst>
                  <a:rect l="0" t="0" r="r" b="b"/>
                  <a:pathLst>
                    <a:path w="54" h="53">
                      <a:moveTo>
                        <a:pt x="26" y="0"/>
                      </a:moveTo>
                      <a:lnTo>
                        <a:pt x="21" y="0"/>
                      </a:lnTo>
                      <a:lnTo>
                        <a:pt x="17" y="1"/>
                      </a:lnTo>
                      <a:lnTo>
                        <a:pt x="12" y="5"/>
                      </a:lnTo>
                      <a:lnTo>
                        <a:pt x="8" y="9"/>
                      </a:lnTo>
                      <a:lnTo>
                        <a:pt x="5" y="12"/>
                      </a:lnTo>
                      <a:lnTo>
                        <a:pt x="2" y="17"/>
                      </a:lnTo>
                      <a:lnTo>
                        <a:pt x="0" y="21"/>
                      </a:lnTo>
                      <a:lnTo>
                        <a:pt x="0" y="26"/>
                      </a:lnTo>
                      <a:lnTo>
                        <a:pt x="0" y="32"/>
                      </a:lnTo>
                      <a:lnTo>
                        <a:pt x="2" y="38"/>
                      </a:lnTo>
                      <a:lnTo>
                        <a:pt x="5" y="42"/>
                      </a:lnTo>
                      <a:lnTo>
                        <a:pt x="8" y="46"/>
                      </a:lnTo>
                      <a:lnTo>
                        <a:pt x="12" y="49"/>
                      </a:lnTo>
                      <a:lnTo>
                        <a:pt x="17" y="52"/>
                      </a:lnTo>
                      <a:lnTo>
                        <a:pt x="21" y="53"/>
                      </a:lnTo>
                      <a:lnTo>
                        <a:pt x="26" y="53"/>
                      </a:lnTo>
                      <a:lnTo>
                        <a:pt x="32" y="53"/>
                      </a:lnTo>
                      <a:lnTo>
                        <a:pt x="39" y="52"/>
                      </a:lnTo>
                      <a:lnTo>
                        <a:pt x="43" y="49"/>
                      </a:lnTo>
                      <a:lnTo>
                        <a:pt x="46" y="46"/>
                      </a:lnTo>
                      <a:lnTo>
                        <a:pt x="50" y="42"/>
                      </a:lnTo>
                      <a:lnTo>
                        <a:pt x="52" y="38"/>
                      </a:lnTo>
                      <a:lnTo>
                        <a:pt x="54" y="32"/>
                      </a:lnTo>
                      <a:lnTo>
                        <a:pt x="54" y="26"/>
                      </a:lnTo>
                      <a:lnTo>
                        <a:pt x="54" y="21"/>
                      </a:lnTo>
                      <a:lnTo>
                        <a:pt x="52" y="17"/>
                      </a:lnTo>
                      <a:lnTo>
                        <a:pt x="50" y="12"/>
                      </a:lnTo>
                      <a:lnTo>
                        <a:pt x="46" y="9"/>
                      </a:lnTo>
                      <a:lnTo>
                        <a:pt x="43" y="5"/>
                      </a:lnTo>
                      <a:lnTo>
                        <a:pt x="39" y="1"/>
                      </a:lnTo>
                      <a:lnTo>
                        <a:pt x="32" y="0"/>
                      </a:lnTo>
                      <a:lnTo>
                        <a:pt x="26" y="0"/>
                      </a:lnTo>
                    </a:path>
                  </a:pathLst>
                </a:custGeom>
                <a:noFill/>
                <a:ln w="7938">
                  <a:solidFill>
                    <a:srgbClr val="000000"/>
                  </a:solidFill>
                  <a:prstDash val="solid"/>
                  <a:round/>
                  <a:headEnd/>
                  <a:tailEnd/>
                </a:ln>
              </p:spPr>
              <p:txBody>
                <a:bodyPr/>
                <a:lstStyle/>
                <a:p>
                  <a:endParaRPr lang="en-US"/>
                </a:p>
              </p:txBody>
            </p:sp>
            <p:sp>
              <p:nvSpPr>
                <p:cNvPr id="1218608" name="Freeform 48"/>
                <p:cNvSpPr>
                  <a:spLocks/>
                </p:cNvSpPr>
                <p:nvPr/>
              </p:nvSpPr>
              <p:spPr bwMode="auto">
                <a:xfrm>
                  <a:off x="3386" y="2225"/>
                  <a:ext cx="26" cy="27"/>
                </a:xfrm>
                <a:custGeom>
                  <a:avLst/>
                  <a:gdLst/>
                  <a:ahLst/>
                  <a:cxnLst>
                    <a:cxn ang="0">
                      <a:pos x="27" y="0"/>
                    </a:cxn>
                    <a:cxn ang="0">
                      <a:pos x="22" y="0"/>
                    </a:cxn>
                    <a:cxn ang="0">
                      <a:pos x="17" y="1"/>
                    </a:cxn>
                    <a:cxn ang="0">
                      <a:pos x="13" y="5"/>
                    </a:cxn>
                    <a:cxn ang="0">
                      <a:pos x="8" y="9"/>
                    </a:cxn>
                    <a:cxn ang="0">
                      <a:pos x="4" y="12"/>
                    </a:cxn>
                    <a:cxn ang="0">
                      <a:pos x="3" y="17"/>
                    </a:cxn>
                    <a:cxn ang="0">
                      <a:pos x="0" y="21"/>
                    </a:cxn>
                    <a:cxn ang="0">
                      <a:pos x="0" y="26"/>
                    </a:cxn>
                    <a:cxn ang="0">
                      <a:pos x="0" y="32"/>
                    </a:cxn>
                    <a:cxn ang="0">
                      <a:pos x="3" y="38"/>
                    </a:cxn>
                    <a:cxn ang="0">
                      <a:pos x="4" y="42"/>
                    </a:cxn>
                    <a:cxn ang="0">
                      <a:pos x="8" y="46"/>
                    </a:cxn>
                    <a:cxn ang="0">
                      <a:pos x="13" y="49"/>
                    </a:cxn>
                    <a:cxn ang="0">
                      <a:pos x="17" y="52"/>
                    </a:cxn>
                    <a:cxn ang="0">
                      <a:pos x="22" y="53"/>
                    </a:cxn>
                    <a:cxn ang="0">
                      <a:pos x="27" y="53"/>
                    </a:cxn>
                    <a:cxn ang="0">
                      <a:pos x="32" y="53"/>
                    </a:cxn>
                    <a:cxn ang="0">
                      <a:pos x="37" y="52"/>
                    </a:cxn>
                    <a:cxn ang="0">
                      <a:pos x="42" y="49"/>
                    </a:cxn>
                    <a:cxn ang="0">
                      <a:pos x="46" y="46"/>
                    </a:cxn>
                    <a:cxn ang="0">
                      <a:pos x="49" y="42"/>
                    </a:cxn>
                    <a:cxn ang="0">
                      <a:pos x="51" y="38"/>
                    </a:cxn>
                    <a:cxn ang="0">
                      <a:pos x="53" y="32"/>
                    </a:cxn>
                    <a:cxn ang="0">
                      <a:pos x="54" y="26"/>
                    </a:cxn>
                    <a:cxn ang="0">
                      <a:pos x="53" y="21"/>
                    </a:cxn>
                    <a:cxn ang="0">
                      <a:pos x="51" y="17"/>
                    </a:cxn>
                    <a:cxn ang="0">
                      <a:pos x="49" y="12"/>
                    </a:cxn>
                    <a:cxn ang="0">
                      <a:pos x="46" y="9"/>
                    </a:cxn>
                    <a:cxn ang="0">
                      <a:pos x="42" y="5"/>
                    </a:cxn>
                    <a:cxn ang="0">
                      <a:pos x="37" y="1"/>
                    </a:cxn>
                    <a:cxn ang="0">
                      <a:pos x="32" y="0"/>
                    </a:cxn>
                    <a:cxn ang="0">
                      <a:pos x="27" y="0"/>
                    </a:cxn>
                  </a:cxnLst>
                  <a:rect l="0" t="0" r="r" b="b"/>
                  <a:pathLst>
                    <a:path w="54" h="53">
                      <a:moveTo>
                        <a:pt x="27" y="0"/>
                      </a:moveTo>
                      <a:lnTo>
                        <a:pt x="22" y="0"/>
                      </a:lnTo>
                      <a:lnTo>
                        <a:pt x="17" y="1"/>
                      </a:lnTo>
                      <a:lnTo>
                        <a:pt x="13" y="5"/>
                      </a:lnTo>
                      <a:lnTo>
                        <a:pt x="8" y="9"/>
                      </a:lnTo>
                      <a:lnTo>
                        <a:pt x="4" y="12"/>
                      </a:lnTo>
                      <a:lnTo>
                        <a:pt x="3" y="17"/>
                      </a:lnTo>
                      <a:lnTo>
                        <a:pt x="0" y="21"/>
                      </a:lnTo>
                      <a:lnTo>
                        <a:pt x="0" y="26"/>
                      </a:lnTo>
                      <a:lnTo>
                        <a:pt x="0" y="32"/>
                      </a:lnTo>
                      <a:lnTo>
                        <a:pt x="3" y="38"/>
                      </a:lnTo>
                      <a:lnTo>
                        <a:pt x="4" y="42"/>
                      </a:lnTo>
                      <a:lnTo>
                        <a:pt x="8" y="46"/>
                      </a:lnTo>
                      <a:lnTo>
                        <a:pt x="13" y="49"/>
                      </a:lnTo>
                      <a:lnTo>
                        <a:pt x="17" y="52"/>
                      </a:lnTo>
                      <a:lnTo>
                        <a:pt x="22" y="53"/>
                      </a:lnTo>
                      <a:lnTo>
                        <a:pt x="27" y="53"/>
                      </a:lnTo>
                      <a:lnTo>
                        <a:pt x="32" y="53"/>
                      </a:lnTo>
                      <a:lnTo>
                        <a:pt x="37" y="52"/>
                      </a:lnTo>
                      <a:lnTo>
                        <a:pt x="42" y="49"/>
                      </a:lnTo>
                      <a:lnTo>
                        <a:pt x="46" y="46"/>
                      </a:lnTo>
                      <a:lnTo>
                        <a:pt x="49" y="42"/>
                      </a:lnTo>
                      <a:lnTo>
                        <a:pt x="51" y="38"/>
                      </a:lnTo>
                      <a:lnTo>
                        <a:pt x="53" y="32"/>
                      </a:lnTo>
                      <a:lnTo>
                        <a:pt x="54" y="26"/>
                      </a:lnTo>
                      <a:lnTo>
                        <a:pt x="53" y="21"/>
                      </a:lnTo>
                      <a:lnTo>
                        <a:pt x="51" y="17"/>
                      </a:lnTo>
                      <a:lnTo>
                        <a:pt x="49" y="12"/>
                      </a:lnTo>
                      <a:lnTo>
                        <a:pt x="46" y="9"/>
                      </a:lnTo>
                      <a:lnTo>
                        <a:pt x="42" y="5"/>
                      </a:lnTo>
                      <a:lnTo>
                        <a:pt x="37" y="1"/>
                      </a:lnTo>
                      <a:lnTo>
                        <a:pt x="32" y="0"/>
                      </a:lnTo>
                      <a:lnTo>
                        <a:pt x="27" y="0"/>
                      </a:lnTo>
                    </a:path>
                  </a:pathLst>
                </a:custGeom>
                <a:noFill/>
                <a:ln w="7938">
                  <a:solidFill>
                    <a:srgbClr val="000000"/>
                  </a:solidFill>
                  <a:prstDash val="solid"/>
                  <a:round/>
                  <a:headEnd/>
                  <a:tailEnd/>
                </a:ln>
              </p:spPr>
              <p:txBody>
                <a:bodyPr/>
                <a:lstStyle/>
                <a:p>
                  <a:endParaRPr lang="en-US"/>
                </a:p>
              </p:txBody>
            </p:sp>
            <p:sp>
              <p:nvSpPr>
                <p:cNvPr id="1218609" name="Freeform 49"/>
                <p:cNvSpPr>
                  <a:spLocks/>
                </p:cNvSpPr>
                <p:nvPr/>
              </p:nvSpPr>
              <p:spPr bwMode="auto">
                <a:xfrm>
                  <a:off x="3446" y="2225"/>
                  <a:ext cx="30" cy="27"/>
                </a:xfrm>
                <a:custGeom>
                  <a:avLst/>
                  <a:gdLst/>
                  <a:ahLst/>
                  <a:cxnLst>
                    <a:cxn ang="0">
                      <a:pos x="29" y="0"/>
                    </a:cxn>
                    <a:cxn ang="0">
                      <a:pos x="24" y="0"/>
                    </a:cxn>
                    <a:cxn ang="0">
                      <a:pos x="19" y="1"/>
                    </a:cxn>
                    <a:cxn ang="0">
                      <a:pos x="11" y="5"/>
                    </a:cxn>
                    <a:cxn ang="0">
                      <a:pos x="7" y="9"/>
                    </a:cxn>
                    <a:cxn ang="0">
                      <a:pos x="4" y="12"/>
                    </a:cxn>
                    <a:cxn ang="0">
                      <a:pos x="1" y="17"/>
                    </a:cxn>
                    <a:cxn ang="0">
                      <a:pos x="0" y="21"/>
                    </a:cxn>
                    <a:cxn ang="0">
                      <a:pos x="0" y="26"/>
                    </a:cxn>
                    <a:cxn ang="0">
                      <a:pos x="0" y="32"/>
                    </a:cxn>
                    <a:cxn ang="0">
                      <a:pos x="1" y="38"/>
                    </a:cxn>
                    <a:cxn ang="0">
                      <a:pos x="4" y="42"/>
                    </a:cxn>
                    <a:cxn ang="0">
                      <a:pos x="7" y="46"/>
                    </a:cxn>
                    <a:cxn ang="0">
                      <a:pos x="11" y="49"/>
                    </a:cxn>
                    <a:cxn ang="0">
                      <a:pos x="19" y="52"/>
                    </a:cxn>
                    <a:cxn ang="0">
                      <a:pos x="24" y="53"/>
                    </a:cxn>
                    <a:cxn ang="0">
                      <a:pos x="29" y="53"/>
                    </a:cxn>
                    <a:cxn ang="0">
                      <a:pos x="34" y="53"/>
                    </a:cxn>
                    <a:cxn ang="0">
                      <a:pos x="39" y="52"/>
                    </a:cxn>
                    <a:cxn ang="0">
                      <a:pos x="45" y="49"/>
                    </a:cxn>
                    <a:cxn ang="0">
                      <a:pos x="50" y="46"/>
                    </a:cxn>
                    <a:cxn ang="0">
                      <a:pos x="55" y="42"/>
                    </a:cxn>
                    <a:cxn ang="0">
                      <a:pos x="57" y="38"/>
                    </a:cxn>
                    <a:cxn ang="0">
                      <a:pos x="59" y="32"/>
                    </a:cxn>
                    <a:cxn ang="0">
                      <a:pos x="59" y="26"/>
                    </a:cxn>
                    <a:cxn ang="0">
                      <a:pos x="59" y="21"/>
                    </a:cxn>
                    <a:cxn ang="0">
                      <a:pos x="57" y="17"/>
                    </a:cxn>
                    <a:cxn ang="0">
                      <a:pos x="55" y="12"/>
                    </a:cxn>
                    <a:cxn ang="0">
                      <a:pos x="50" y="9"/>
                    </a:cxn>
                    <a:cxn ang="0">
                      <a:pos x="45" y="5"/>
                    </a:cxn>
                    <a:cxn ang="0">
                      <a:pos x="39" y="1"/>
                    </a:cxn>
                    <a:cxn ang="0">
                      <a:pos x="34" y="0"/>
                    </a:cxn>
                    <a:cxn ang="0">
                      <a:pos x="29" y="0"/>
                    </a:cxn>
                  </a:cxnLst>
                  <a:rect l="0" t="0" r="r" b="b"/>
                  <a:pathLst>
                    <a:path w="59" h="53">
                      <a:moveTo>
                        <a:pt x="29" y="0"/>
                      </a:moveTo>
                      <a:lnTo>
                        <a:pt x="24" y="0"/>
                      </a:lnTo>
                      <a:lnTo>
                        <a:pt x="19" y="1"/>
                      </a:lnTo>
                      <a:lnTo>
                        <a:pt x="11" y="5"/>
                      </a:lnTo>
                      <a:lnTo>
                        <a:pt x="7" y="9"/>
                      </a:lnTo>
                      <a:lnTo>
                        <a:pt x="4" y="12"/>
                      </a:lnTo>
                      <a:lnTo>
                        <a:pt x="1" y="17"/>
                      </a:lnTo>
                      <a:lnTo>
                        <a:pt x="0" y="21"/>
                      </a:lnTo>
                      <a:lnTo>
                        <a:pt x="0" y="26"/>
                      </a:lnTo>
                      <a:lnTo>
                        <a:pt x="0" y="32"/>
                      </a:lnTo>
                      <a:lnTo>
                        <a:pt x="1" y="38"/>
                      </a:lnTo>
                      <a:lnTo>
                        <a:pt x="4" y="42"/>
                      </a:lnTo>
                      <a:lnTo>
                        <a:pt x="7" y="46"/>
                      </a:lnTo>
                      <a:lnTo>
                        <a:pt x="11" y="49"/>
                      </a:lnTo>
                      <a:lnTo>
                        <a:pt x="19" y="52"/>
                      </a:lnTo>
                      <a:lnTo>
                        <a:pt x="24" y="53"/>
                      </a:lnTo>
                      <a:lnTo>
                        <a:pt x="29" y="53"/>
                      </a:lnTo>
                      <a:lnTo>
                        <a:pt x="34" y="53"/>
                      </a:lnTo>
                      <a:lnTo>
                        <a:pt x="39" y="52"/>
                      </a:lnTo>
                      <a:lnTo>
                        <a:pt x="45" y="49"/>
                      </a:lnTo>
                      <a:lnTo>
                        <a:pt x="50" y="46"/>
                      </a:lnTo>
                      <a:lnTo>
                        <a:pt x="55" y="42"/>
                      </a:lnTo>
                      <a:lnTo>
                        <a:pt x="57" y="38"/>
                      </a:lnTo>
                      <a:lnTo>
                        <a:pt x="59" y="32"/>
                      </a:lnTo>
                      <a:lnTo>
                        <a:pt x="59" y="26"/>
                      </a:lnTo>
                      <a:lnTo>
                        <a:pt x="59" y="21"/>
                      </a:lnTo>
                      <a:lnTo>
                        <a:pt x="57" y="17"/>
                      </a:lnTo>
                      <a:lnTo>
                        <a:pt x="55" y="12"/>
                      </a:lnTo>
                      <a:lnTo>
                        <a:pt x="50" y="9"/>
                      </a:lnTo>
                      <a:lnTo>
                        <a:pt x="45" y="5"/>
                      </a:lnTo>
                      <a:lnTo>
                        <a:pt x="39" y="1"/>
                      </a:lnTo>
                      <a:lnTo>
                        <a:pt x="34" y="0"/>
                      </a:lnTo>
                      <a:lnTo>
                        <a:pt x="29" y="0"/>
                      </a:lnTo>
                    </a:path>
                  </a:pathLst>
                </a:custGeom>
                <a:noFill/>
                <a:ln w="7938">
                  <a:solidFill>
                    <a:srgbClr val="000000"/>
                  </a:solidFill>
                  <a:prstDash val="solid"/>
                  <a:round/>
                  <a:headEnd/>
                  <a:tailEnd/>
                </a:ln>
              </p:spPr>
              <p:txBody>
                <a:bodyPr/>
                <a:lstStyle/>
                <a:p>
                  <a:endParaRPr lang="en-US"/>
                </a:p>
              </p:txBody>
            </p:sp>
            <p:sp>
              <p:nvSpPr>
                <p:cNvPr id="1218610" name="Rectangle 50"/>
                <p:cNvSpPr>
                  <a:spLocks noChangeArrowheads="1"/>
                </p:cNvSpPr>
                <p:nvPr/>
              </p:nvSpPr>
              <p:spPr bwMode="auto">
                <a:xfrm>
                  <a:off x="3358" y="1955"/>
                  <a:ext cx="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X</a:t>
                  </a:r>
                  <a:endParaRPr lang="en-US"/>
                </a:p>
              </p:txBody>
            </p:sp>
            <p:sp>
              <p:nvSpPr>
                <p:cNvPr id="1218611" name="Rectangle 51"/>
                <p:cNvSpPr>
                  <a:spLocks noChangeArrowheads="1"/>
                </p:cNvSpPr>
                <p:nvPr/>
              </p:nvSpPr>
              <p:spPr bwMode="auto">
                <a:xfrm>
                  <a:off x="2387" y="2267"/>
                  <a:ext cx="215"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Georgia" pitchFamily="18" charset="0"/>
                    </a:rPr>
                    <a:t>Light</a:t>
                  </a:r>
                  <a:endParaRPr lang="en-US"/>
                </a:p>
              </p:txBody>
            </p:sp>
            <p:sp>
              <p:nvSpPr>
                <p:cNvPr id="1218612" name="Rectangle 52"/>
                <p:cNvSpPr>
                  <a:spLocks noChangeArrowheads="1"/>
                </p:cNvSpPr>
                <p:nvPr/>
              </p:nvSpPr>
              <p:spPr bwMode="auto">
                <a:xfrm>
                  <a:off x="3259" y="2282"/>
                  <a:ext cx="31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Georgia" pitchFamily="18" charset="0"/>
                    </a:rPr>
                    <a:t>Stryker</a:t>
                  </a:r>
                  <a:endParaRPr lang="en-US"/>
                </a:p>
              </p:txBody>
            </p:sp>
            <p:sp>
              <p:nvSpPr>
                <p:cNvPr id="1218613" name="Rectangle 53"/>
                <p:cNvSpPr>
                  <a:spLocks noChangeArrowheads="1"/>
                </p:cNvSpPr>
                <p:nvPr/>
              </p:nvSpPr>
              <p:spPr bwMode="auto">
                <a:xfrm>
                  <a:off x="2846" y="2531"/>
                  <a:ext cx="16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Georgia" pitchFamily="18" charset="0"/>
                    </a:rPr>
                    <a:t>FCS</a:t>
                  </a:r>
                  <a:endParaRPr lang="en-US"/>
                </a:p>
              </p:txBody>
            </p:sp>
            <p:sp>
              <p:nvSpPr>
                <p:cNvPr id="1218614" name="Rectangle 54"/>
                <p:cNvSpPr>
                  <a:spLocks noChangeArrowheads="1"/>
                </p:cNvSpPr>
                <p:nvPr/>
              </p:nvSpPr>
              <p:spPr bwMode="auto">
                <a:xfrm>
                  <a:off x="2913" y="2247"/>
                  <a:ext cx="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X</a:t>
                  </a:r>
                  <a:endParaRPr lang="en-US"/>
                </a:p>
              </p:txBody>
            </p:sp>
            <p:sp>
              <p:nvSpPr>
                <p:cNvPr id="1218615" name="Rectangle 55"/>
                <p:cNvSpPr>
                  <a:spLocks noChangeArrowheads="1"/>
                </p:cNvSpPr>
                <p:nvPr/>
              </p:nvSpPr>
              <p:spPr bwMode="auto">
                <a:xfrm>
                  <a:off x="2721" y="2366"/>
                  <a:ext cx="352" cy="135"/>
                </a:xfrm>
                <a:prstGeom prst="rect">
                  <a:avLst/>
                </a:prstGeom>
                <a:noFill/>
                <a:ln w="6350">
                  <a:solidFill>
                    <a:srgbClr val="000000"/>
                  </a:solidFill>
                  <a:miter lim="800000"/>
                  <a:headEnd/>
                  <a:tailEnd/>
                </a:ln>
              </p:spPr>
              <p:txBody>
                <a:bodyPr/>
                <a:lstStyle/>
                <a:p>
                  <a:endParaRPr lang="en-US"/>
                </a:p>
              </p:txBody>
            </p:sp>
            <p:sp>
              <p:nvSpPr>
                <p:cNvPr id="1218616" name="Line 56"/>
                <p:cNvSpPr>
                  <a:spLocks noChangeShapeType="1"/>
                </p:cNvSpPr>
                <p:nvPr/>
              </p:nvSpPr>
              <p:spPr bwMode="auto">
                <a:xfrm flipV="1">
                  <a:off x="2721" y="2372"/>
                  <a:ext cx="352" cy="135"/>
                </a:xfrm>
                <a:prstGeom prst="line">
                  <a:avLst/>
                </a:prstGeom>
                <a:noFill/>
                <a:ln w="6350">
                  <a:solidFill>
                    <a:srgbClr val="000000"/>
                  </a:solidFill>
                  <a:round/>
                  <a:headEnd/>
                  <a:tailEnd/>
                </a:ln>
              </p:spPr>
              <p:txBody>
                <a:bodyPr/>
                <a:lstStyle/>
                <a:p>
                  <a:endParaRPr lang="en-US"/>
                </a:p>
              </p:txBody>
            </p:sp>
            <p:sp>
              <p:nvSpPr>
                <p:cNvPr id="1218617" name="Line 57"/>
                <p:cNvSpPr>
                  <a:spLocks noChangeShapeType="1"/>
                </p:cNvSpPr>
                <p:nvPr/>
              </p:nvSpPr>
              <p:spPr bwMode="auto">
                <a:xfrm>
                  <a:off x="2721" y="2372"/>
                  <a:ext cx="352" cy="135"/>
                </a:xfrm>
                <a:prstGeom prst="line">
                  <a:avLst/>
                </a:prstGeom>
                <a:noFill/>
                <a:ln w="6350">
                  <a:solidFill>
                    <a:srgbClr val="000000"/>
                  </a:solidFill>
                  <a:round/>
                  <a:headEnd/>
                  <a:tailEnd/>
                </a:ln>
              </p:spPr>
              <p:txBody>
                <a:bodyPr/>
                <a:lstStyle/>
                <a:p>
                  <a:endParaRPr lang="en-US"/>
                </a:p>
              </p:txBody>
            </p:sp>
            <p:pic>
              <p:nvPicPr>
                <p:cNvPr id="1218618" name="Picture 58"/>
                <p:cNvPicPr>
                  <a:picLocks noChangeAspect="1" noChangeArrowheads="1"/>
                </p:cNvPicPr>
                <p:nvPr/>
              </p:nvPicPr>
              <p:blipFill>
                <a:blip r:embed="rId3" cstate="print"/>
                <a:srcRect/>
                <a:stretch>
                  <a:fillRect/>
                </a:stretch>
              </p:blipFill>
              <p:spPr bwMode="auto">
                <a:xfrm>
                  <a:off x="2724" y="2359"/>
                  <a:ext cx="386" cy="159"/>
                </a:xfrm>
                <a:prstGeom prst="rect">
                  <a:avLst/>
                </a:prstGeom>
                <a:noFill/>
                <a:ln w="9525">
                  <a:noFill/>
                  <a:miter lim="800000"/>
                  <a:headEnd/>
                  <a:tailEnd/>
                </a:ln>
              </p:spPr>
            </p:pic>
            <p:sp>
              <p:nvSpPr>
                <p:cNvPr id="1218619" name="Rectangle 59"/>
                <p:cNvSpPr>
                  <a:spLocks noChangeArrowheads="1"/>
                </p:cNvSpPr>
                <p:nvPr/>
              </p:nvSpPr>
              <p:spPr bwMode="auto">
                <a:xfrm>
                  <a:off x="2724" y="2360"/>
                  <a:ext cx="386" cy="158"/>
                </a:xfrm>
                <a:prstGeom prst="rect">
                  <a:avLst/>
                </a:prstGeom>
                <a:noFill/>
                <a:ln w="14288">
                  <a:solidFill>
                    <a:srgbClr val="000000"/>
                  </a:solidFill>
                  <a:miter lim="800000"/>
                  <a:headEnd/>
                  <a:tailEnd/>
                </a:ln>
              </p:spPr>
              <p:txBody>
                <a:bodyPr/>
                <a:lstStyle/>
                <a:p>
                  <a:endParaRPr lang="en-US"/>
                </a:p>
              </p:txBody>
            </p:sp>
            <p:sp>
              <p:nvSpPr>
                <p:cNvPr id="1218620" name="Rectangle 60"/>
                <p:cNvSpPr>
                  <a:spLocks noChangeArrowheads="1"/>
                </p:cNvSpPr>
                <p:nvPr/>
              </p:nvSpPr>
              <p:spPr bwMode="auto">
                <a:xfrm>
                  <a:off x="2856" y="2382"/>
                  <a:ext cx="19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UA</a:t>
                  </a:r>
                  <a:endParaRPr lang="en-US"/>
                </a:p>
              </p:txBody>
            </p:sp>
            <p:sp>
              <p:nvSpPr>
                <p:cNvPr id="1218621" name="Freeform 61"/>
                <p:cNvSpPr>
                  <a:spLocks/>
                </p:cNvSpPr>
                <p:nvPr/>
              </p:nvSpPr>
              <p:spPr bwMode="auto">
                <a:xfrm>
                  <a:off x="2740" y="2396"/>
                  <a:ext cx="354" cy="87"/>
                </a:xfrm>
                <a:custGeom>
                  <a:avLst/>
                  <a:gdLst/>
                  <a:ahLst/>
                  <a:cxnLst>
                    <a:cxn ang="0">
                      <a:pos x="177" y="0"/>
                    </a:cxn>
                    <a:cxn ang="0">
                      <a:pos x="0" y="86"/>
                    </a:cxn>
                    <a:cxn ang="0">
                      <a:pos x="177" y="175"/>
                    </a:cxn>
                    <a:cxn ang="0">
                      <a:pos x="529" y="175"/>
                    </a:cxn>
                    <a:cxn ang="0">
                      <a:pos x="707" y="86"/>
                    </a:cxn>
                    <a:cxn ang="0">
                      <a:pos x="529" y="0"/>
                    </a:cxn>
                    <a:cxn ang="0">
                      <a:pos x="177" y="0"/>
                    </a:cxn>
                  </a:cxnLst>
                  <a:rect l="0" t="0" r="r" b="b"/>
                  <a:pathLst>
                    <a:path w="707" h="175">
                      <a:moveTo>
                        <a:pt x="177" y="0"/>
                      </a:moveTo>
                      <a:lnTo>
                        <a:pt x="0" y="86"/>
                      </a:lnTo>
                      <a:lnTo>
                        <a:pt x="177" y="175"/>
                      </a:lnTo>
                      <a:lnTo>
                        <a:pt x="529" y="175"/>
                      </a:lnTo>
                      <a:lnTo>
                        <a:pt x="707" y="86"/>
                      </a:lnTo>
                      <a:lnTo>
                        <a:pt x="529" y="0"/>
                      </a:lnTo>
                      <a:lnTo>
                        <a:pt x="177" y="0"/>
                      </a:lnTo>
                      <a:close/>
                    </a:path>
                  </a:pathLst>
                </a:custGeom>
                <a:noFill/>
                <a:ln w="14288">
                  <a:solidFill>
                    <a:srgbClr val="000000"/>
                  </a:solidFill>
                  <a:prstDash val="solid"/>
                  <a:round/>
                  <a:headEnd/>
                  <a:tailEnd/>
                </a:ln>
              </p:spPr>
              <p:txBody>
                <a:bodyPr/>
                <a:lstStyle/>
                <a:p>
                  <a:endParaRPr lang="en-US"/>
                </a:p>
              </p:txBody>
            </p:sp>
            <p:sp>
              <p:nvSpPr>
                <p:cNvPr id="1218622" name="Rectangle 62"/>
                <p:cNvSpPr>
                  <a:spLocks noChangeArrowheads="1"/>
                </p:cNvSpPr>
                <p:nvPr/>
              </p:nvSpPr>
              <p:spPr bwMode="auto">
                <a:xfrm>
                  <a:off x="2917" y="1829"/>
                  <a:ext cx="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X</a:t>
                  </a:r>
                  <a:endParaRPr lang="en-US"/>
                </a:p>
              </p:txBody>
            </p:sp>
            <p:sp>
              <p:nvSpPr>
                <p:cNvPr id="1218628" name="Rectangle 68"/>
                <p:cNvSpPr>
                  <a:spLocks noChangeArrowheads="1"/>
                </p:cNvSpPr>
                <p:nvPr/>
              </p:nvSpPr>
              <p:spPr bwMode="auto">
                <a:xfrm>
                  <a:off x="2824" y="2126"/>
                  <a:ext cx="257"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Georgia" pitchFamily="18" charset="0"/>
                    </a:rPr>
                    <a:t>Heavy</a:t>
                  </a:r>
                  <a:endParaRPr lang="en-US"/>
                </a:p>
              </p:txBody>
            </p:sp>
            <p:sp>
              <p:nvSpPr>
                <p:cNvPr id="1218629" name="Rectangle 69"/>
                <p:cNvSpPr>
                  <a:spLocks noChangeArrowheads="1"/>
                </p:cNvSpPr>
                <p:nvPr/>
              </p:nvSpPr>
              <p:spPr bwMode="auto">
                <a:xfrm>
                  <a:off x="2273" y="2072"/>
                  <a:ext cx="379" cy="173"/>
                </a:xfrm>
                <a:prstGeom prst="rect">
                  <a:avLst/>
                </a:prstGeom>
                <a:solidFill>
                  <a:srgbClr val="FFFFFF"/>
                </a:solidFill>
                <a:ln w="9525">
                  <a:noFill/>
                  <a:miter lim="800000"/>
                  <a:headEnd/>
                  <a:tailEnd/>
                </a:ln>
              </p:spPr>
              <p:txBody>
                <a:bodyPr/>
                <a:lstStyle/>
                <a:p>
                  <a:endParaRPr lang="en-US"/>
                </a:p>
              </p:txBody>
            </p:sp>
            <p:sp>
              <p:nvSpPr>
                <p:cNvPr id="1218630" name="Rectangle 70"/>
                <p:cNvSpPr>
                  <a:spLocks noChangeArrowheads="1"/>
                </p:cNvSpPr>
                <p:nvPr/>
              </p:nvSpPr>
              <p:spPr bwMode="auto">
                <a:xfrm>
                  <a:off x="2273" y="2072"/>
                  <a:ext cx="379" cy="173"/>
                </a:xfrm>
                <a:prstGeom prst="rect">
                  <a:avLst/>
                </a:prstGeom>
                <a:noFill/>
                <a:ln w="6350">
                  <a:solidFill>
                    <a:srgbClr val="000000"/>
                  </a:solidFill>
                  <a:miter lim="800000"/>
                  <a:headEnd/>
                  <a:tailEnd/>
                </a:ln>
              </p:spPr>
              <p:txBody>
                <a:bodyPr/>
                <a:lstStyle/>
                <a:p>
                  <a:endParaRPr lang="en-US"/>
                </a:p>
              </p:txBody>
            </p:sp>
            <p:sp>
              <p:nvSpPr>
                <p:cNvPr id="1218631" name="Line 71"/>
                <p:cNvSpPr>
                  <a:spLocks noChangeShapeType="1"/>
                </p:cNvSpPr>
                <p:nvPr/>
              </p:nvSpPr>
              <p:spPr bwMode="auto">
                <a:xfrm flipV="1">
                  <a:off x="2273" y="2072"/>
                  <a:ext cx="379" cy="173"/>
                </a:xfrm>
                <a:prstGeom prst="line">
                  <a:avLst/>
                </a:prstGeom>
                <a:noFill/>
                <a:ln w="6350">
                  <a:solidFill>
                    <a:srgbClr val="000000"/>
                  </a:solidFill>
                  <a:round/>
                  <a:headEnd/>
                  <a:tailEnd/>
                </a:ln>
              </p:spPr>
              <p:txBody>
                <a:bodyPr/>
                <a:lstStyle/>
                <a:p>
                  <a:endParaRPr lang="en-US"/>
                </a:p>
              </p:txBody>
            </p:sp>
            <p:sp>
              <p:nvSpPr>
                <p:cNvPr id="1218632" name="Line 72"/>
                <p:cNvSpPr>
                  <a:spLocks noChangeShapeType="1"/>
                </p:cNvSpPr>
                <p:nvPr/>
              </p:nvSpPr>
              <p:spPr bwMode="auto">
                <a:xfrm>
                  <a:off x="2273" y="2072"/>
                  <a:ext cx="379" cy="173"/>
                </a:xfrm>
                <a:prstGeom prst="line">
                  <a:avLst/>
                </a:prstGeom>
                <a:noFill/>
                <a:ln w="6350">
                  <a:solidFill>
                    <a:srgbClr val="000000"/>
                  </a:solidFill>
                  <a:round/>
                  <a:headEnd/>
                  <a:tailEnd/>
                </a:ln>
              </p:spPr>
              <p:txBody>
                <a:bodyPr/>
                <a:lstStyle/>
                <a:p>
                  <a:endParaRPr lang="en-US"/>
                </a:p>
              </p:txBody>
            </p:sp>
            <p:sp>
              <p:nvSpPr>
                <p:cNvPr id="1218633" name="Rectangle 73"/>
                <p:cNvSpPr>
                  <a:spLocks noChangeArrowheads="1"/>
                </p:cNvSpPr>
                <p:nvPr/>
              </p:nvSpPr>
              <p:spPr bwMode="auto">
                <a:xfrm>
                  <a:off x="2447" y="1939"/>
                  <a:ext cx="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X</a:t>
                  </a:r>
                  <a:endParaRPr lang="en-US"/>
                </a:p>
              </p:txBody>
            </p:sp>
            <p:sp>
              <p:nvSpPr>
                <p:cNvPr id="1218634" name="Rectangle 74"/>
                <p:cNvSpPr>
                  <a:spLocks noChangeArrowheads="1"/>
                </p:cNvSpPr>
                <p:nvPr/>
              </p:nvSpPr>
              <p:spPr bwMode="auto">
                <a:xfrm>
                  <a:off x="3218" y="2075"/>
                  <a:ext cx="367" cy="188"/>
                </a:xfrm>
                <a:prstGeom prst="rect">
                  <a:avLst/>
                </a:prstGeom>
                <a:solidFill>
                  <a:srgbClr val="FFFFFF"/>
                </a:solidFill>
                <a:ln w="9525">
                  <a:noFill/>
                  <a:miter lim="800000"/>
                  <a:headEnd/>
                  <a:tailEnd/>
                </a:ln>
              </p:spPr>
              <p:txBody>
                <a:bodyPr/>
                <a:lstStyle/>
                <a:p>
                  <a:endParaRPr lang="en-US"/>
                </a:p>
              </p:txBody>
            </p:sp>
            <p:sp>
              <p:nvSpPr>
                <p:cNvPr id="1218635" name="Rectangle 75"/>
                <p:cNvSpPr>
                  <a:spLocks noChangeArrowheads="1"/>
                </p:cNvSpPr>
                <p:nvPr/>
              </p:nvSpPr>
              <p:spPr bwMode="auto">
                <a:xfrm>
                  <a:off x="3218" y="2075"/>
                  <a:ext cx="367" cy="188"/>
                </a:xfrm>
                <a:prstGeom prst="rect">
                  <a:avLst/>
                </a:prstGeom>
                <a:noFill/>
                <a:ln w="7938">
                  <a:solidFill>
                    <a:srgbClr val="000000"/>
                  </a:solidFill>
                  <a:miter lim="800000"/>
                  <a:headEnd/>
                  <a:tailEnd/>
                </a:ln>
              </p:spPr>
              <p:txBody>
                <a:bodyPr/>
                <a:lstStyle/>
                <a:p>
                  <a:endParaRPr lang="en-US"/>
                </a:p>
              </p:txBody>
            </p:sp>
            <p:sp>
              <p:nvSpPr>
                <p:cNvPr id="1218636" name="Line 76"/>
                <p:cNvSpPr>
                  <a:spLocks noChangeShapeType="1"/>
                </p:cNvSpPr>
                <p:nvPr/>
              </p:nvSpPr>
              <p:spPr bwMode="auto">
                <a:xfrm flipH="1">
                  <a:off x="3214" y="2074"/>
                  <a:ext cx="371" cy="190"/>
                </a:xfrm>
                <a:prstGeom prst="line">
                  <a:avLst/>
                </a:prstGeom>
                <a:noFill/>
                <a:ln w="7938">
                  <a:solidFill>
                    <a:srgbClr val="000000"/>
                  </a:solidFill>
                  <a:round/>
                  <a:headEnd/>
                  <a:tailEnd/>
                </a:ln>
              </p:spPr>
              <p:txBody>
                <a:bodyPr/>
                <a:lstStyle/>
                <a:p>
                  <a:endParaRPr lang="en-US"/>
                </a:p>
              </p:txBody>
            </p:sp>
            <p:sp>
              <p:nvSpPr>
                <p:cNvPr id="1218637" name="Line 77"/>
                <p:cNvSpPr>
                  <a:spLocks noChangeShapeType="1"/>
                </p:cNvSpPr>
                <p:nvPr/>
              </p:nvSpPr>
              <p:spPr bwMode="auto">
                <a:xfrm>
                  <a:off x="3214" y="2074"/>
                  <a:ext cx="371" cy="190"/>
                </a:xfrm>
                <a:prstGeom prst="line">
                  <a:avLst/>
                </a:prstGeom>
                <a:noFill/>
                <a:ln w="7938">
                  <a:solidFill>
                    <a:srgbClr val="000000"/>
                  </a:solidFill>
                  <a:round/>
                  <a:headEnd/>
                  <a:tailEnd/>
                </a:ln>
              </p:spPr>
              <p:txBody>
                <a:bodyPr/>
                <a:lstStyle/>
                <a:p>
                  <a:endParaRPr lang="en-US"/>
                </a:p>
              </p:txBody>
            </p:sp>
            <p:sp>
              <p:nvSpPr>
                <p:cNvPr id="1218638" name="Freeform 78"/>
                <p:cNvSpPr>
                  <a:spLocks/>
                </p:cNvSpPr>
                <p:nvPr/>
              </p:nvSpPr>
              <p:spPr bwMode="auto">
                <a:xfrm>
                  <a:off x="3263" y="2107"/>
                  <a:ext cx="274" cy="111"/>
                </a:xfrm>
                <a:custGeom>
                  <a:avLst/>
                  <a:gdLst/>
                  <a:ahLst/>
                  <a:cxnLst>
                    <a:cxn ang="0">
                      <a:pos x="244" y="0"/>
                    </a:cxn>
                    <a:cxn ang="0">
                      <a:pos x="192" y="5"/>
                    </a:cxn>
                    <a:cxn ang="0">
                      <a:pos x="142" y="13"/>
                    </a:cxn>
                    <a:cxn ang="0">
                      <a:pos x="119" y="20"/>
                    </a:cxn>
                    <a:cxn ang="0">
                      <a:pos x="98" y="26"/>
                    </a:cxn>
                    <a:cxn ang="0">
                      <a:pos x="79" y="33"/>
                    </a:cxn>
                    <a:cxn ang="0">
                      <a:pos x="60" y="40"/>
                    </a:cxn>
                    <a:cxn ang="0">
                      <a:pos x="46" y="49"/>
                    </a:cxn>
                    <a:cxn ang="0">
                      <a:pos x="32" y="59"/>
                    </a:cxn>
                    <a:cxn ang="0">
                      <a:pos x="19" y="68"/>
                    </a:cxn>
                    <a:cxn ang="0">
                      <a:pos x="11" y="77"/>
                    </a:cxn>
                    <a:cxn ang="0">
                      <a:pos x="5" y="88"/>
                    </a:cxn>
                    <a:cxn ang="0">
                      <a:pos x="1" y="100"/>
                    </a:cxn>
                    <a:cxn ang="0">
                      <a:pos x="0" y="111"/>
                    </a:cxn>
                    <a:cxn ang="0">
                      <a:pos x="1" y="122"/>
                    </a:cxn>
                    <a:cxn ang="0">
                      <a:pos x="5" y="133"/>
                    </a:cxn>
                    <a:cxn ang="0">
                      <a:pos x="11" y="145"/>
                    </a:cxn>
                    <a:cxn ang="0">
                      <a:pos x="19" y="154"/>
                    </a:cxn>
                    <a:cxn ang="0">
                      <a:pos x="32" y="163"/>
                    </a:cxn>
                    <a:cxn ang="0">
                      <a:pos x="46" y="173"/>
                    </a:cxn>
                    <a:cxn ang="0">
                      <a:pos x="60" y="182"/>
                    </a:cxn>
                    <a:cxn ang="0">
                      <a:pos x="79" y="189"/>
                    </a:cxn>
                    <a:cxn ang="0">
                      <a:pos x="98" y="196"/>
                    </a:cxn>
                    <a:cxn ang="0">
                      <a:pos x="119" y="202"/>
                    </a:cxn>
                    <a:cxn ang="0">
                      <a:pos x="142" y="210"/>
                    </a:cxn>
                    <a:cxn ang="0">
                      <a:pos x="192" y="218"/>
                    </a:cxn>
                    <a:cxn ang="0">
                      <a:pos x="244" y="221"/>
                    </a:cxn>
                    <a:cxn ang="0">
                      <a:pos x="299" y="221"/>
                    </a:cxn>
                    <a:cxn ang="0">
                      <a:pos x="354" y="218"/>
                    </a:cxn>
                    <a:cxn ang="0">
                      <a:pos x="402" y="210"/>
                    </a:cxn>
                    <a:cxn ang="0">
                      <a:pos x="426" y="202"/>
                    </a:cxn>
                    <a:cxn ang="0">
                      <a:pos x="446" y="196"/>
                    </a:cxn>
                    <a:cxn ang="0">
                      <a:pos x="466" y="189"/>
                    </a:cxn>
                    <a:cxn ang="0">
                      <a:pos x="484" y="182"/>
                    </a:cxn>
                    <a:cxn ang="0">
                      <a:pos x="499" y="173"/>
                    </a:cxn>
                    <a:cxn ang="0">
                      <a:pos x="513" y="163"/>
                    </a:cxn>
                    <a:cxn ang="0">
                      <a:pos x="523" y="154"/>
                    </a:cxn>
                    <a:cxn ang="0">
                      <a:pos x="533" y="145"/>
                    </a:cxn>
                    <a:cxn ang="0">
                      <a:pos x="540" y="133"/>
                    </a:cxn>
                    <a:cxn ang="0">
                      <a:pos x="545" y="122"/>
                    </a:cxn>
                    <a:cxn ang="0">
                      <a:pos x="546" y="111"/>
                    </a:cxn>
                    <a:cxn ang="0">
                      <a:pos x="545" y="100"/>
                    </a:cxn>
                    <a:cxn ang="0">
                      <a:pos x="540" y="88"/>
                    </a:cxn>
                    <a:cxn ang="0">
                      <a:pos x="533" y="77"/>
                    </a:cxn>
                    <a:cxn ang="0">
                      <a:pos x="523" y="68"/>
                    </a:cxn>
                    <a:cxn ang="0">
                      <a:pos x="513" y="59"/>
                    </a:cxn>
                    <a:cxn ang="0">
                      <a:pos x="499" y="49"/>
                    </a:cxn>
                    <a:cxn ang="0">
                      <a:pos x="484" y="40"/>
                    </a:cxn>
                    <a:cxn ang="0">
                      <a:pos x="466" y="33"/>
                    </a:cxn>
                    <a:cxn ang="0">
                      <a:pos x="446" y="26"/>
                    </a:cxn>
                    <a:cxn ang="0">
                      <a:pos x="426" y="20"/>
                    </a:cxn>
                    <a:cxn ang="0">
                      <a:pos x="402" y="13"/>
                    </a:cxn>
                    <a:cxn ang="0">
                      <a:pos x="354" y="5"/>
                    </a:cxn>
                    <a:cxn ang="0">
                      <a:pos x="299" y="0"/>
                    </a:cxn>
                  </a:cxnLst>
                  <a:rect l="0" t="0" r="r" b="b"/>
                  <a:pathLst>
                    <a:path w="546" h="221">
                      <a:moveTo>
                        <a:pt x="272" y="0"/>
                      </a:moveTo>
                      <a:lnTo>
                        <a:pt x="244" y="0"/>
                      </a:lnTo>
                      <a:lnTo>
                        <a:pt x="216" y="3"/>
                      </a:lnTo>
                      <a:lnTo>
                        <a:pt x="192" y="5"/>
                      </a:lnTo>
                      <a:lnTo>
                        <a:pt x="166" y="8"/>
                      </a:lnTo>
                      <a:lnTo>
                        <a:pt x="142" y="13"/>
                      </a:lnTo>
                      <a:lnTo>
                        <a:pt x="130" y="18"/>
                      </a:lnTo>
                      <a:lnTo>
                        <a:pt x="119" y="20"/>
                      </a:lnTo>
                      <a:lnTo>
                        <a:pt x="107" y="23"/>
                      </a:lnTo>
                      <a:lnTo>
                        <a:pt x="98" y="26"/>
                      </a:lnTo>
                      <a:lnTo>
                        <a:pt x="88" y="29"/>
                      </a:lnTo>
                      <a:lnTo>
                        <a:pt x="79" y="33"/>
                      </a:lnTo>
                      <a:lnTo>
                        <a:pt x="69" y="36"/>
                      </a:lnTo>
                      <a:lnTo>
                        <a:pt x="60" y="40"/>
                      </a:lnTo>
                      <a:lnTo>
                        <a:pt x="52" y="43"/>
                      </a:lnTo>
                      <a:lnTo>
                        <a:pt x="46" y="49"/>
                      </a:lnTo>
                      <a:lnTo>
                        <a:pt x="39" y="55"/>
                      </a:lnTo>
                      <a:lnTo>
                        <a:pt x="32" y="59"/>
                      </a:lnTo>
                      <a:lnTo>
                        <a:pt x="24" y="63"/>
                      </a:lnTo>
                      <a:lnTo>
                        <a:pt x="19" y="68"/>
                      </a:lnTo>
                      <a:lnTo>
                        <a:pt x="15" y="73"/>
                      </a:lnTo>
                      <a:lnTo>
                        <a:pt x="11" y="77"/>
                      </a:lnTo>
                      <a:lnTo>
                        <a:pt x="7" y="83"/>
                      </a:lnTo>
                      <a:lnTo>
                        <a:pt x="5" y="88"/>
                      </a:lnTo>
                      <a:lnTo>
                        <a:pt x="2" y="95"/>
                      </a:lnTo>
                      <a:lnTo>
                        <a:pt x="1" y="100"/>
                      </a:lnTo>
                      <a:lnTo>
                        <a:pt x="0" y="105"/>
                      </a:lnTo>
                      <a:lnTo>
                        <a:pt x="0" y="111"/>
                      </a:lnTo>
                      <a:lnTo>
                        <a:pt x="0" y="116"/>
                      </a:lnTo>
                      <a:lnTo>
                        <a:pt x="1" y="122"/>
                      </a:lnTo>
                      <a:lnTo>
                        <a:pt x="2" y="127"/>
                      </a:lnTo>
                      <a:lnTo>
                        <a:pt x="5" y="133"/>
                      </a:lnTo>
                      <a:lnTo>
                        <a:pt x="7" y="138"/>
                      </a:lnTo>
                      <a:lnTo>
                        <a:pt x="11" y="145"/>
                      </a:lnTo>
                      <a:lnTo>
                        <a:pt x="15" y="150"/>
                      </a:lnTo>
                      <a:lnTo>
                        <a:pt x="19" y="154"/>
                      </a:lnTo>
                      <a:lnTo>
                        <a:pt x="24" y="159"/>
                      </a:lnTo>
                      <a:lnTo>
                        <a:pt x="32" y="163"/>
                      </a:lnTo>
                      <a:lnTo>
                        <a:pt x="39" y="169"/>
                      </a:lnTo>
                      <a:lnTo>
                        <a:pt x="46" y="173"/>
                      </a:lnTo>
                      <a:lnTo>
                        <a:pt x="52" y="178"/>
                      </a:lnTo>
                      <a:lnTo>
                        <a:pt x="60" y="182"/>
                      </a:lnTo>
                      <a:lnTo>
                        <a:pt x="69" y="186"/>
                      </a:lnTo>
                      <a:lnTo>
                        <a:pt x="79" y="189"/>
                      </a:lnTo>
                      <a:lnTo>
                        <a:pt x="88" y="193"/>
                      </a:lnTo>
                      <a:lnTo>
                        <a:pt x="98" y="196"/>
                      </a:lnTo>
                      <a:lnTo>
                        <a:pt x="107" y="198"/>
                      </a:lnTo>
                      <a:lnTo>
                        <a:pt x="119" y="202"/>
                      </a:lnTo>
                      <a:lnTo>
                        <a:pt x="130" y="205"/>
                      </a:lnTo>
                      <a:lnTo>
                        <a:pt x="142" y="210"/>
                      </a:lnTo>
                      <a:lnTo>
                        <a:pt x="166" y="214"/>
                      </a:lnTo>
                      <a:lnTo>
                        <a:pt x="192" y="218"/>
                      </a:lnTo>
                      <a:lnTo>
                        <a:pt x="216" y="220"/>
                      </a:lnTo>
                      <a:lnTo>
                        <a:pt x="244" y="221"/>
                      </a:lnTo>
                      <a:lnTo>
                        <a:pt x="272" y="221"/>
                      </a:lnTo>
                      <a:lnTo>
                        <a:pt x="299" y="221"/>
                      </a:lnTo>
                      <a:lnTo>
                        <a:pt x="327" y="220"/>
                      </a:lnTo>
                      <a:lnTo>
                        <a:pt x="354" y="218"/>
                      </a:lnTo>
                      <a:lnTo>
                        <a:pt x="377" y="214"/>
                      </a:lnTo>
                      <a:lnTo>
                        <a:pt x="402" y="210"/>
                      </a:lnTo>
                      <a:lnTo>
                        <a:pt x="412" y="205"/>
                      </a:lnTo>
                      <a:lnTo>
                        <a:pt x="426" y="202"/>
                      </a:lnTo>
                      <a:lnTo>
                        <a:pt x="435" y="198"/>
                      </a:lnTo>
                      <a:lnTo>
                        <a:pt x="446" y="196"/>
                      </a:lnTo>
                      <a:lnTo>
                        <a:pt x="457" y="193"/>
                      </a:lnTo>
                      <a:lnTo>
                        <a:pt x="466" y="189"/>
                      </a:lnTo>
                      <a:lnTo>
                        <a:pt x="473" y="186"/>
                      </a:lnTo>
                      <a:lnTo>
                        <a:pt x="484" y="182"/>
                      </a:lnTo>
                      <a:lnTo>
                        <a:pt x="490" y="178"/>
                      </a:lnTo>
                      <a:lnTo>
                        <a:pt x="499" y="173"/>
                      </a:lnTo>
                      <a:lnTo>
                        <a:pt x="505" y="169"/>
                      </a:lnTo>
                      <a:lnTo>
                        <a:pt x="513" y="163"/>
                      </a:lnTo>
                      <a:lnTo>
                        <a:pt x="518" y="159"/>
                      </a:lnTo>
                      <a:lnTo>
                        <a:pt x="523" y="154"/>
                      </a:lnTo>
                      <a:lnTo>
                        <a:pt x="528" y="150"/>
                      </a:lnTo>
                      <a:lnTo>
                        <a:pt x="533" y="145"/>
                      </a:lnTo>
                      <a:lnTo>
                        <a:pt x="537" y="138"/>
                      </a:lnTo>
                      <a:lnTo>
                        <a:pt x="540" y="133"/>
                      </a:lnTo>
                      <a:lnTo>
                        <a:pt x="542" y="127"/>
                      </a:lnTo>
                      <a:lnTo>
                        <a:pt x="545" y="122"/>
                      </a:lnTo>
                      <a:lnTo>
                        <a:pt x="546" y="116"/>
                      </a:lnTo>
                      <a:lnTo>
                        <a:pt x="546" y="111"/>
                      </a:lnTo>
                      <a:lnTo>
                        <a:pt x="546" y="105"/>
                      </a:lnTo>
                      <a:lnTo>
                        <a:pt x="545" y="100"/>
                      </a:lnTo>
                      <a:lnTo>
                        <a:pt x="542" y="95"/>
                      </a:lnTo>
                      <a:lnTo>
                        <a:pt x="540" y="88"/>
                      </a:lnTo>
                      <a:lnTo>
                        <a:pt x="537" y="83"/>
                      </a:lnTo>
                      <a:lnTo>
                        <a:pt x="533" y="77"/>
                      </a:lnTo>
                      <a:lnTo>
                        <a:pt x="528" y="73"/>
                      </a:lnTo>
                      <a:lnTo>
                        <a:pt x="523" y="68"/>
                      </a:lnTo>
                      <a:lnTo>
                        <a:pt x="518" y="63"/>
                      </a:lnTo>
                      <a:lnTo>
                        <a:pt x="513" y="59"/>
                      </a:lnTo>
                      <a:lnTo>
                        <a:pt x="505" y="55"/>
                      </a:lnTo>
                      <a:lnTo>
                        <a:pt x="499" y="49"/>
                      </a:lnTo>
                      <a:lnTo>
                        <a:pt x="490" y="43"/>
                      </a:lnTo>
                      <a:lnTo>
                        <a:pt x="484" y="40"/>
                      </a:lnTo>
                      <a:lnTo>
                        <a:pt x="473" y="36"/>
                      </a:lnTo>
                      <a:lnTo>
                        <a:pt x="466" y="33"/>
                      </a:lnTo>
                      <a:lnTo>
                        <a:pt x="457" y="29"/>
                      </a:lnTo>
                      <a:lnTo>
                        <a:pt x="446" y="26"/>
                      </a:lnTo>
                      <a:lnTo>
                        <a:pt x="435" y="23"/>
                      </a:lnTo>
                      <a:lnTo>
                        <a:pt x="426" y="20"/>
                      </a:lnTo>
                      <a:lnTo>
                        <a:pt x="412" y="18"/>
                      </a:lnTo>
                      <a:lnTo>
                        <a:pt x="402" y="13"/>
                      </a:lnTo>
                      <a:lnTo>
                        <a:pt x="377" y="8"/>
                      </a:lnTo>
                      <a:lnTo>
                        <a:pt x="354" y="5"/>
                      </a:lnTo>
                      <a:lnTo>
                        <a:pt x="327" y="3"/>
                      </a:lnTo>
                      <a:lnTo>
                        <a:pt x="299" y="0"/>
                      </a:lnTo>
                      <a:lnTo>
                        <a:pt x="272" y="0"/>
                      </a:lnTo>
                    </a:path>
                  </a:pathLst>
                </a:custGeom>
                <a:noFill/>
                <a:ln w="7938">
                  <a:solidFill>
                    <a:srgbClr val="000000"/>
                  </a:solidFill>
                  <a:prstDash val="solid"/>
                  <a:round/>
                  <a:headEnd/>
                  <a:tailEnd/>
                </a:ln>
              </p:spPr>
              <p:txBody>
                <a:bodyPr/>
                <a:lstStyle/>
                <a:p>
                  <a:endParaRPr lang="en-US"/>
                </a:p>
              </p:txBody>
            </p:sp>
            <p:sp>
              <p:nvSpPr>
                <p:cNvPr id="1218639" name="Line 79"/>
                <p:cNvSpPr>
                  <a:spLocks noChangeShapeType="1"/>
                </p:cNvSpPr>
                <p:nvPr/>
              </p:nvSpPr>
              <p:spPr bwMode="auto">
                <a:xfrm>
                  <a:off x="3260" y="2074"/>
                  <a:ext cx="0" cy="190"/>
                </a:xfrm>
                <a:prstGeom prst="line">
                  <a:avLst/>
                </a:prstGeom>
                <a:noFill/>
                <a:ln w="7938">
                  <a:solidFill>
                    <a:srgbClr val="000000"/>
                  </a:solidFill>
                  <a:round/>
                  <a:headEnd/>
                  <a:tailEnd/>
                </a:ln>
              </p:spPr>
              <p:txBody>
                <a:bodyPr/>
                <a:lstStyle/>
                <a:p>
                  <a:endParaRPr lang="en-US"/>
                </a:p>
              </p:txBody>
            </p:sp>
            <p:sp>
              <p:nvSpPr>
                <p:cNvPr id="1218640" name="Freeform 80"/>
                <p:cNvSpPr>
                  <a:spLocks/>
                </p:cNvSpPr>
                <p:nvPr/>
              </p:nvSpPr>
              <p:spPr bwMode="auto">
                <a:xfrm>
                  <a:off x="3324" y="2225"/>
                  <a:ext cx="27" cy="27"/>
                </a:xfrm>
                <a:custGeom>
                  <a:avLst/>
                  <a:gdLst/>
                  <a:ahLst/>
                  <a:cxnLst>
                    <a:cxn ang="0">
                      <a:pos x="26" y="0"/>
                    </a:cxn>
                    <a:cxn ang="0">
                      <a:pos x="21" y="0"/>
                    </a:cxn>
                    <a:cxn ang="0">
                      <a:pos x="17" y="1"/>
                    </a:cxn>
                    <a:cxn ang="0">
                      <a:pos x="12" y="5"/>
                    </a:cxn>
                    <a:cxn ang="0">
                      <a:pos x="8" y="9"/>
                    </a:cxn>
                    <a:cxn ang="0">
                      <a:pos x="5" y="12"/>
                    </a:cxn>
                    <a:cxn ang="0">
                      <a:pos x="2" y="17"/>
                    </a:cxn>
                    <a:cxn ang="0">
                      <a:pos x="0" y="21"/>
                    </a:cxn>
                    <a:cxn ang="0">
                      <a:pos x="0" y="26"/>
                    </a:cxn>
                    <a:cxn ang="0">
                      <a:pos x="0" y="32"/>
                    </a:cxn>
                    <a:cxn ang="0">
                      <a:pos x="2" y="38"/>
                    </a:cxn>
                    <a:cxn ang="0">
                      <a:pos x="5" y="42"/>
                    </a:cxn>
                    <a:cxn ang="0">
                      <a:pos x="8" y="46"/>
                    </a:cxn>
                    <a:cxn ang="0">
                      <a:pos x="12" y="49"/>
                    </a:cxn>
                    <a:cxn ang="0">
                      <a:pos x="17" y="52"/>
                    </a:cxn>
                    <a:cxn ang="0">
                      <a:pos x="21" y="53"/>
                    </a:cxn>
                    <a:cxn ang="0">
                      <a:pos x="26" y="53"/>
                    </a:cxn>
                    <a:cxn ang="0">
                      <a:pos x="32" y="53"/>
                    </a:cxn>
                    <a:cxn ang="0">
                      <a:pos x="39" y="52"/>
                    </a:cxn>
                    <a:cxn ang="0">
                      <a:pos x="43" y="49"/>
                    </a:cxn>
                    <a:cxn ang="0">
                      <a:pos x="46" y="46"/>
                    </a:cxn>
                    <a:cxn ang="0">
                      <a:pos x="50" y="42"/>
                    </a:cxn>
                    <a:cxn ang="0">
                      <a:pos x="52" y="38"/>
                    </a:cxn>
                    <a:cxn ang="0">
                      <a:pos x="54" y="32"/>
                    </a:cxn>
                    <a:cxn ang="0">
                      <a:pos x="54" y="26"/>
                    </a:cxn>
                    <a:cxn ang="0">
                      <a:pos x="54" y="21"/>
                    </a:cxn>
                    <a:cxn ang="0">
                      <a:pos x="52" y="17"/>
                    </a:cxn>
                    <a:cxn ang="0">
                      <a:pos x="50" y="12"/>
                    </a:cxn>
                    <a:cxn ang="0">
                      <a:pos x="46" y="9"/>
                    </a:cxn>
                    <a:cxn ang="0">
                      <a:pos x="43" y="5"/>
                    </a:cxn>
                    <a:cxn ang="0">
                      <a:pos x="39" y="1"/>
                    </a:cxn>
                    <a:cxn ang="0">
                      <a:pos x="32" y="0"/>
                    </a:cxn>
                    <a:cxn ang="0">
                      <a:pos x="26" y="0"/>
                    </a:cxn>
                  </a:cxnLst>
                  <a:rect l="0" t="0" r="r" b="b"/>
                  <a:pathLst>
                    <a:path w="54" h="53">
                      <a:moveTo>
                        <a:pt x="26" y="0"/>
                      </a:moveTo>
                      <a:lnTo>
                        <a:pt x="21" y="0"/>
                      </a:lnTo>
                      <a:lnTo>
                        <a:pt x="17" y="1"/>
                      </a:lnTo>
                      <a:lnTo>
                        <a:pt x="12" y="5"/>
                      </a:lnTo>
                      <a:lnTo>
                        <a:pt x="8" y="9"/>
                      </a:lnTo>
                      <a:lnTo>
                        <a:pt x="5" y="12"/>
                      </a:lnTo>
                      <a:lnTo>
                        <a:pt x="2" y="17"/>
                      </a:lnTo>
                      <a:lnTo>
                        <a:pt x="0" y="21"/>
                      </a:lnTo>
                      <a:lnTo>
                        <a:pt x="0" y="26"/>
                      </a:lnTo>
                      <a:lnTo>
                        <a:pt x="0" y="32"/>
                      </a:lnTo>
                      <a:lnTo>
                        <a:pt x="2" y="38"/>
                      </a:lnTo>
                      <a:lnTo>
                        <a:pt x="5" y="42"/>
                      </a:lnTo>
                      <a:lnTo>
                        <a:pt x="8" y="46"/>
                      </a:lnTo>
                      <a:lnTo>
                        <a:pt x="12" y="49"/>
                      </a:lnTo>
                      <a:lnTo>
                        <a:pt x="17" y="52"/>
                      </a:lnTo>
                      <a:lnTo>
                        <a:pt x="21" y="53"/>
                      </a:lnTo>
                      <a:lnTo>
                        <a:pt x="26" y="53"/>
                      </a:lnTo>
                      <a:lnTo>
                        <a:pt x="32" y="53"/>
                      </a:lnTo>
                      <a:lnTo>
                        <a:pt x="39" y="52"/>
                      </a:lnTo>
                      <a:lnTo>
                        <a:pt x="43" y="49"/>
                      </a:lnTo>
                      <a:lnTo>
                        <a:pt x="46" y="46"/>
                      </a:lnTo>
                      <a:lnTo>
                        <a:pt x="50" y="42"/>
                      </a:lnTo>
                      <a:lnTo>
                        <a:pt x="52" y="38"/>
                      </a:lnTo>
                      <a:lnTo>
                        <a:pt x="54" y="32"/>
                      </a:lnTo>
                      <a:lnTo>
                        <a:pt x="54" y="26"/>
                      </a:lnTo>
                      <a:lnTo>
                        <a:pt x="54" y="21"/>
                      </a:lnTo>
                      <a:lnTo>
                        <a:pt x="52" y="17"/>
                      </a:lnTo>
                      <a:lnTo>
                        <a:pt x="50" y="12"/>
                      </a:lnTo>
                      <a:lnTo>
                        <a:pt x="46" y="9"/>
                      </a:lnTo>
                      <a:lnTo>
                        <a:pt x="43" y="5"/>
                      </a:lnTo>
                      <a:lnTo>
                        <a:pt x="39" y="1"/>
                      </a:lnTo>
                      <a:lnTo>
                        <a:pt x="32" y="0"/>
                      </a:lnTo>
                      <a:lnTo>
                        <a:pt x="26" y="0"/>
                      </a:lnTo>
                    </a:path>
                  </a:pathLst>
                </a:custGeom>
                <a:noFill/>
                <a:ln w="7938">
                  <a:solidFill>
                    <a:srgbClr val="000000"/>
                  </a:solidFill>
                  <a:prstDash val="solid"/>
                  <a:round/>
                  <a:headEnd/>
                  <a:tailEnd/>
                </a:ln>
              </p:spPr>
              <p:txBody>
                <a:bodyPr/>
                <a:lstStyle/>
                <a:p>
                  <a:endParaRPr lang="en-US"/>
                </a:p>
              </p:txBody>
            </p:sp>
            <p:sp>
              <p:nvSpPr>
                <p:cNvPr id="1218641" name="Freeform 81"/>
                <p:cNvSpPr>
                  <a:spLocks/>
                </p:cNvSpPr>
                <p:nvPr/>
              </p:nvSpPr>
              <p:spPr bwMode="auto">
                <a:xfrm>
                  <a:off x="3386" y="2225"/>
                  <a:ext cx="26" cy="27"/>
                </a:xfrm>
                <a:custGeom>
                  <a:avLst/>
                  <a:gdLst/>
                  <a:ahLst/>
                  <a:cxnLst>
                    <a:cxn ang="0">
                      <a:pos x="27" y="0"/>
                    </a:cxn>
                    <a:cxn ang="0">
                      <a:pos x="22" y="0"/>
                    </a:cxn>
                    <a:cxn ang="0">
                      <a:pos x="17" y="1"/>
                    </a:cxn>
                    <a:cxn ang="0">
                      <a:pos x="13" y="5"/>
                    </a:cxn>
                    <a:cxn ang="0">
                      <a:pos x="8" y="9"/>
                    </a:cxn>
                    <a:cxn ang="0">
                      <a:pos x="4" y="12"/>
                    </a:cxn>
                    <a:cxn ang="0">
                      <a:pos x="3" y="17"/>
                    </a:cxn>
                    <a:cxn ang="0">
                      <a:pos x="0" y="21"/>
                    </a:cxn>
                    <a:cxn ang="0">
                      <a:pos x="0" y="26"/>
                    </a:cxn>
                    <a:cxn ang="0">
                      <a:pos x="0" y="32"/>
                    </a:cxn>
                    <a:cxn ang="0">
                      <a:pos x="3" y="38"/>
                    </a:cxn>
                    <a:cxn ang="0">
                      <a:pos x="4" y="42"/>
                    </a:cxn>
                    <a:cxn ang="0">
                      <a:pos x="8" y="46"/>
                    </a:cxn>
                    <a:cxn ang="0">
                      <a:pos x="13" y="49"/>
                    </a:cxn>
                    <a:cxn ang="0">
                      <a:pos x="17" y="52"/>
                    </a:cxn>
                    <a:cxn ang="0">
                      <a:pos x="22" y="53"/>
                    </a:cxn>
                    <a:cxn ang="0">
                      <a:pos x="27" y="53"/>
                    </a:cxn>
                    <a:cxn ang="0">
                      <a:pos x="32" y="53"/>
                    </a:cxn>
                    <a:cxn ang="0">
                      <a:pos x="37" y="52"/>
                    </a:cxn>
                    <a:cxn ang="0">
                      <a:pos x="42" y="49"/>
                    </a:cxn>
                    <a:cxn ang="0">
                      <a:pos x="46" y="46"/>
                    </a:cxn>
                    <a:cxn ang="0">
                      <a:pos x="49" y="42"/>
                    </a:cxn>
                    <a:cxn ang="0">
                      <a:pos x="51" y="38"/>
                    </a:cxn>
                    <a:cxn ang="0">
                      <a:pos x="53" y="32"/>
                    </a:cxn>
                    <a:cxn ang="0">
                      <a:pos x="54" y="26"/>
                    </a:cxn>
                    <a:cxn ang="0">
                      <a:pos x="53" y="21"/>
                    </a:cxn>
                    <a:cxn ang="0">
                      <a:pos x="51" y="17"/>
                    </a:cxn>
                    <a:cxn ang="0">
                      <a:pos x="49" y="12"/>
                    </a:cxn>
                    <a:cxn ang="0">
                      <a:pos x="46" y="9"/>
                    </a:cxn>
                    <a:cxn ang="0">
                      <a:pos x="42" y="5"/>
                    </a:cxn>
                    <a:cxn ang="0">
                      <a:pos x="37" y="1"/>
                    </a:cxn>
                    <a:cxn ang="0">
                      <a:pos x="32" y="0"/>
                    </a:cxn>
                    <a:cxn ang="0">
                      <a:pos x="27" y="0"/>
                    </a:cxn>
                  </a:cxnLst>
                  <a:rect l="0" t="0" r="r" b="b"/>
                  <a:pathLst>
                    <a:path w="54" h="53">
                      <a:moveTo>
                        <a:pt x="27" y="0"/>
                      </a:moveTo>
                      <a:lnTo>
                        <a:pt x="22" y="0"/>
                      </a:lnTo>
                      <a:lnTo>
                        <a:pt x="17" y="1"/>
                      </a:lnTo>
                      <a:lnTo>
                        <a:pt x="13" y="5"/>
                      </a:lnTo>
                      <a:lnTo>
                        <a:pt x="8" y="9"/>
                      </a:lnTo>
                      <a:lnTo>
                        <a:pt x="4" y="12"/>
                      </a:lnTo>
                      <a:lnTo>
                        <a:pt x="3" y="17"/>
                      </a:lnTo>
                      <a:lnTo>
                        <a:pt x="0" y="21"/>
                      </a:lnTo>
                      <a:lnTo>
                        <a:pt x="0" y="26"/>
                      </a:lnTo>
                      <a:lnTo>
                        <a:pt x="0" y="32"/>
                      </a:lnTo>
                      <a:lnTo>
                        <a:pt x="3" y="38"/>
                      </a:lnTo>
                      <a:lnTo>
                        <a:pt x="4" y="42"/>
                      </a:lnTo>
                      <a:lnTo>
                        <a:pt x="8" y="46"/>
                      </a:lnTo>
                      <a:lnTo>
                        <a:pt x="13" y="49"/>
                      </a:lnTo>
                      <a:lnTo>
                        <a:pt x="17" y="52"/>
                      </a:lnTo>
                      <a:lnTo>
                        <a:pt x="22" y="53"/>
                      </a:lnTo>
                      <a:lnTo>
                        <a:pt x="27" y="53"/>
                      </a:lnTo>
                      <a:lnTo>
                        <a:pt x="32" y="53"/>
                      </a:lnTo>
                      <a:lnTo>
                        <a:pt x="37" y="52"/>
                      </a:lnTo>
                      <a:lnTo>
                        <a:pt x="42" y="49"/>
                      </a:lnTo>
                      <a:lnTo>
                        <a:pt x="46" y="46"/>
                      </a:lnTo>
                      <a:lnTo>
                        <a:pt x="49" y="42"/>
                      </a:lnTo>
                      <a:lnTo>
                        <a:pt x="51" y="38"/>
                      </a:lnTo>
                      <a:lnTo>
                        <a:pt x="53" y="32"/>
                      </a:lnTo>
                      <a:lnTo>
                        <a:pt x="54" y="26"/>
                      </a:lnTo>
                      <a:lnTo>
                        <a:pt x="53" y="21"/>
                      </a:lnTo>
                      <a:lnTo>
                        <a:pt x="51" y="17"/>
                      </a:lnTo>
                      <a:lnTo>
                        <a:pt x="49" y="12"/>
                      </a:lnTo>
                      <a:lnTo>
                        <a:pt x="46" y="9"/>
                      </a:lnTo>
                      <a:lnTo>
                        <a:pt x="42" y="5"/>
                      </a:lnTo>
                      <a:lnTo>
                        <a:pt x="37" y="1"/>
                      </a:lnTo>
                      <a:lnTo>
                        <a:pt x="32" y="0"/>
                      </a:lnTo>
                      <a:lnTo>
                        <a:pt x="27" y="0"/>
                      </a:lnTo>
                    </a:path>
                  </a:pathLst>
                </a:custGeom>
                <a:noFill/>
                <a:ln w="7938">
                  <a:solidFill>
                    <a:srgbClr val="000000"/>
                  </a:solidFill>
                  <a:prstDash val="solid"/>
                  <a:round/>
                  <a:headEnd/>
                  <a:tailEnd/>
                </a:ln>
              </p:spPr>
              <p:txBody>
                <a:bodyPr/>
                <a:lstStyle/>
                <a:p>
                  <a:endParaRPr lang="en-US"/>
                </a:p>
              </p:txBody>
            </p:sp>
            <p:sp>
              <p:nvSpPr>
                <p:cNvPr id="1218642" name="Freeform 82"/>
                <p:cNvSpPr>
                  <a:spLocks/>
                </p:cNvSpPr>
                <p:nvPr/>
              </p:nvSpPr>
              <p:spPr bwMode="auto">
                <a:xfrm>
                  <a:off x="3446" y="2225"/>
                  <a:ext cx="30" cy="27"/>
                </a:xfrm>
                <a:custGeom>
                  <a:avLst/>
                  <a:gdLst/>
                  <a:ahLst/>
                  <a:cxnLst>
                    <a:cxn ang="0">
                      <a:pos x="29" y="0"/>
                    </a:cxn>
                    <a:cxn ang="0">
                      <a:pos x="24" y="0"/>
                    </a:cxn>
                    <a:cxn ang="0">
                      <a:pos x="19" y="1"/>
                    </a:cxn>
                    <a:cxn ang="0">
                      <a:pos x="11" y="5"/>
                    </a:cxn>
                    <a:cxn ang="0">
                      <a:pos x="7" y="9"/>
                    </a:cxn>
                    <a:cxn ang="0">
                      <a:pos x="4" y="12"/>
                    </a:cxn>
                    <a:cxn ang="0">
                      <a:pos x="1" y="17"/>
                    </a:cxn>
                    <a:cxn ang="0">
                      <a:pos x="0" y="21"/>
                    </a:cxn>
                    <a:cxn ang="0">
                      <a:pos x="0" y="26"/>
                    </a:cxn>
                    <a:cxn ang="0">
                      <a:pos x="0" y="32"/>
                    </a:cxn>
                    <a:cxn ang="0">
                      <a:pos x="1" y="38"/>
                    </a:cxn>
                    <a:cxn ang="0">
                      <a:pos x="4" y="42"/>
                    </a:cxn>
                    <a:cxn ang="0">
                      <a:pos x="7" y="46"/>
                    </a:cxn>
                    <a:cxn ang="0">
                      <a:pos x="11" y="49"/>
                    </a:cxn>
                    <a:cxn ang="0">
                      <a:pos x="19" y="52"/>
                    </a:cxn>
                    <a:cxn ang="0">
                      <a:pos x="24" y="53"/>
                    </a:cxn>
                    <a:cxn ang="0">
                      <a:pos x="29" y="53"/>
                    </a:cxn>
                    <a:cxn ang="0">
                      <a:pos x="34" y="53"/>
                    </a:cxn>
                    <a:cxn ang="0">
                      <a:pos x="39" y="52"/>
                    </a:cxn>
                    <a:cxn ang="0">
                      <a:pos x="45" y="49"/>
                    </a:cxn>
                    <a:cxn ang="0">
                      <a:pos x="50" y="46"/>
                    </a:cxn>
                    <a:cxn ang="0">
                      <a:pos x="55" y="42"/>
                    </a:cxn>
                    <a:cxn ang="0">
                      <a:pos x="57" y="38"/>
                    </a:cxn>
                    <a:cxn ang="0">
                      <a:pos x="59" y="32"/>
                    </a:cxn>
                    <a:cxn ang="0">
                      <a:pos x="59" y="26"/>
                    </a:cxn>
                    <a:cxn ang="0">
                      <a:pos x="59" y="21"/>
                    </a:cxn>
                    <a:cxn ang="0">
                      <a:pos x="57" y="17"/>
                    </a:cxn>
                    <a:cxn ang="0">
                      <a:pos x="55" y="12"/>
                    </a:cxn>
                    <a:cxn ang="0">
                      <a:pos x="50" y="9"/>
                    </a:cxn>
                    <a:cxn ang="0">
                      <a:pos x="45" y="5"/>
                    </a:cxn>
                    <a:cxn ang="0">
                      <a:pos x="39" y="1"/>
                    </a:cxn>
                    <a:cxn ang="0">
                      <a:pos x="34" y="0"/>
                    </a:cxn>
                    <a:cxn ang="0">
                      <a:pos x="29" y="0"/>
                    </a:cxn>
                  </a:cxnLst>
                  <a:rect l="0" t="0" r="r" b="b"/>
                  <a:pathLst>
                    <a:path w="59" h="53">
                      <a:moveTo>
                        <a:pt x="29" y="0"/>
                      </a:moveTo>
                      <a:lnTo>
                        <a:pt x="24" y="0"/>
                      </a:lnTo>
                      <a:lnTo>
                        <a:pt x="19" y="1"/>
                      </a:lnTo>
                      <a:lnTo>
                        <a:pt x="11" y="5"/>
                      </a:lnTo>
                      <a:lnTo>
                        <a:pt x="7" y="9"/>
                      </a:lnTo>
                      <a:lnTo>
                        <a:pt x="4" y="12"/>
                      </a:lnTo>
                      <a:lnTo>
                        <a:pt x="1" y="17"/>
                      </a:lnTo>
                      <a:lnTo>
                        <a:pt x="0" y="21"/>
                      </a:lnTo>
                      <a:lnTo>
                        <a:pt x="0" y="26"/>
                      </a:lnTo>
                      <a:lnTo>
                        <a:pt x="0" y="32"/>
                      </a:lnTo>
                      <a:lnTo>
                        <a:pt x="1" y="38"/>
                      </a:lnTo>
                      <a:lnTo>
                        <a:pt x="4" y="42"/>
                      </a:lnTo>
                      <a:lnTo>
                        <a:pt x="7" y="46"/>
                      </a:lnTo>
                      <a:lnTo>
                        <a:pt x="11" y="49"/>
                      </a:lnTo>
                      <a:lnTo>
                        <a:pt x="19" y="52"/>
                      </a:lnTo>
                      <a:lnTo>
                        <a:pt x="24" y="53"/>
                      </a:lnTo>
                      <a:lnTo>
                        <a:pt x="29" y="53"/>
                      </a:lnTo>
                      <a:lnTo>
                        <a:pt x="34" y="53"/>
                      </a:lnTo>
                      <a:lnTo>
                        <a:pt x="39" y="52"/>
                      </a:lnTo>
                      <a:lnTo>
                        <a:pt x="45" y="49"/>
                      </a:lnTo>
                      <a:lnTo>
                        <a:pt x="50" y="46"/>
                      </a:lnTo>
                      <a:lnTo>
                        <a:pt x="55" y="42"/>
                      </a:lnTo>
                      <a:lnTo>
                        <a:pt x="57" y="38"/>
                      </a:lnTo>
                      <a:lnTo>
                        <a:pt x="59" y="32"/>
                      </a:lnTo>
                      <a:lnTo>
                        <a:pt x="59" y="26"/>
                      </a:lnTo>
                      <a:lnTo>
                        <a:pt x="59" y="21"/>
                      </a:lnTo>
                      <a:lnTo>
                        <a:pt x="57" y="17"/>
                      </a:lnTo>
                      <a:lnTo>
                        <a:pt x="55" y="12"/>
                      </a:lnTo>
                      <a:lnTo>
                        <a:pt x="50" y="9"/>
                      </a:lnTo>
                      <a:lnTo>
                        <a:pt x="45" y="5"/>
                      </a:lnTo>
                      <a:lnTo>
                        <a:pt x="39" y="1"/>
                      </a:lnTo>
                      <a:lnTo>
                        <a:pt x="34" y="0"/>
                      </a:lnTo>
                      <a:lnTo>
                        <a:pt x="29" y="0"/>
                      </a:lnTo>
                    </a:path>
                  </a:pathLst>
                </a:custGeom>
                <a:noFill/>
                <a:ln w="7938">
                  <a:solidFill>
                    <a:srgbClr val="000000"/>
                  </a:solidFill>
                  <a:prstDash val="solid"/>
                  <a:round/>
                  <a:headEnd/>
                  <a:tailEnd/>
                </a:ln>
              </p:spPr>
              <p:txBody>
                <a:bodyPr/>
                <a:lstStyle/>
                <a:p>
                  <a:endParaRPr lang="en-US"/>
                </a:p>
              </p:txBody>
            </p:sp>
            <p:sp>
              <p:nvSpPr>
                <p:cNvPr id="1218643" name="Rectangle 83"/>
                <p:cNvSpPr>
                  <a:spLocks noChangeArrowheads="1"/>
                </p:cNvSpPr>
                <p:nvPr/>
              </p:nvSpPr>
              <p:spPr bwMode="auto">
                <a:xfrm>
                  <a:off x="3358" y="1955"/>
                  <a:ext cx="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X</a:t>
                  </a:r>
                  <a:endParaRPr lang="en-US"/>
                </a:p>
              </p:txBody>
            </p:sp>
            <p:sp>
              <p:nvSpPr>
                <p:cNvPr id="1218644" name="Rectangle 84"/>
                <p:cNvSpPr>
                  <a:spLocks noChangeArrowheads="1"/>
                </p:cNvSpPr>
                <p:nvPr/>
              </p:nvSpPr>
              <p:spPr bwMode="auto">
                <a:xfrm>
                  <a:off x="2387" y="2267"/>
                  <a:ext cx="215"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Georgia" pitchFamily="18" charset="0"/>
                    </a:rPr>
                    <a:t>Light</a:t>
                  </a:r>
                  <a:endParaRPr lang="en-US"/>
                </a:p>
              </p:txBody>
            </p:sp>
            <p:sp>
              <p:nvSpPr>
                <p:cNvPr id="1218645" name="Rectangle 85"/>
                <p:cNvSpPr>
                  <a:spLocks noChangeArrowheads="1"/>
                </p:cNvSpPr>
                <p:nvPr/>
              </p:nvSpPr>
              <p:spPr bwMode="auto">
                <a:xfrm>
                  <a:off x="3259" y="2282"/>
                  <a:ext cx="31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Georgia" pitchFamily="18" charset="0"/>
                    </a:rPr>
                    <a:t>Stryker</a:t>
                  </a:r>
                  <a:endParaRPr lang="en-US"/>
                </a:p>
              </p:txBody>
            </p:sp>
            <p:sp>
              <p:nvSpPr>
                <p:cNvPr id="1218646" name="Rectangle 86"/>
                <p:cNvSpPr>
                  <a:spLocks noChangeArrowheads="1"/>
                </p:cNvSpPr>
                <p:nvPr/>
              </p:nvSpPr>
              <p:spPr bwMode="auto">
                <a:xfrm>
                  <a:off x="2846" y="2531"/>
                  <a:ext cx="16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Georgia" pitchFamily="18" charset="0"/>
                    </a:rPr>
                    <a:t>FCS</a:t>
                  </a:r>
                  <a:endParaRPr lang="en-US"/>
                </a:p>
              </p:txBody>
            </p:sp>
            <p:sp>
              <p:nvSpPr>
                <p:cNvPr id="1218647" name="Rectangle 87"/>
                <p:cNvSpPr>
                  <a:spLocks noChangeArrowheads="1"/>
                </p:cNvSpPr>
                <p:nvPr/>
              </p:nvSpPr>
              <p:spPr bwMode="auto">
                <a:xfrm>
                  <a:off x="2913" y="2247"/>
                  <a:ext cx="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X</a:t>
                  </a:r>
                  <a:endParaRPr lang="en-US"/>
                </a:p>
              </p:txBody>
            </p:sp>
            <p:sp>
              <p:nvSpPr>
                <p:cNvPr id="1218648" name="Rectangle 88"/>
                <p:cNvSpPr>
                  <a:spLocks noChangeArrowheads="1"/>
                </p:cNvSpPr>
                <p:nvPr/>
              </p:nvSpPr>
              <p:spPr bwMode="auto">
                <a:xfrm>
                  <a:off x="2721" y="2366"/>
                  <a:ext cx="352" cy="135"/>
                </a:xfrm>
                <a:prstGeom prst="rect">
                  <a:avLst/>
                </a:prstGeom>
                <a:noFill/>
                <a:ln w="6350">
                  <a:solidFill>
                    <a:srgbClr val="000000"/>
                  </a:solidFill>
                  <a:miter lim="800000"/>
                  <a:headEnd/>
                  <a:tailEnd/>
                </a:ln>
              </p:spPr>
              <p:txBody>
                <a:bodyPr/>
                <a:lstStyle/>
                <a:p>
                  <a:endParaRPr lang="en-US"/>
                </a:p>
              </p:txBody>
            </p:sp>
            <p:sp>
              <p:nvSpPr>
                <p:cNvPr id="1218649" name="Line 89"/>
                <p:cNvSpPr>
                  <a:spLocks noChangeShapeType="1"/>
                </p:cNvSpPr>
                <p:nvPr/>
              </p:nvSpPr>
              <p:spPr bwMode="auto">
                <a:xfrm flipV="1">
                  <a:off x="2721" y="2372"/>
                  <a:ext cx="352" cy="135"/>
                </a:xfrm>
                <a:prstGeom prst="line">
                  <a:avLst/>
                </a:prstGeom>
                <a:noFill/>
                <a:ln w="6350">
                  <a:solidFill>
                    <a:srgbClr val="000000"/>
                  </a:solidFill>
                  <a:round/>
                  <a:headEnd/>
                  <a:tailEnd/>
                </a:ln>
              </p:spPr>
              <p:txBody>
                <a:bodyPr/>
                <a:lstStyle/>
                <a:p>
                  <a:endParaRPr lang="en-US"/>
                </a:p>
              </p:txBody>
            </p:sp>
            <p:sp>
              <p:nvSpPr>
                <p:cNvPr id="1218650" name="Line 90"/>
                <p:cNvSpPr>
                  <a:spLocks noChangeShapeType="1"/>
                </p:cNvSpPr>
                <p:nvPr/>
              </p:nvSpPr>
              <p:spPr bwMode="auto">
                <a:xfrm>
                  <a:off x="2721" y="2372"/>
                  <a:ext cx="352" cy="135"/>
                </a:xfrm>
                <a:prstGeom prst="line">
                  <a:avLst/>
                </a:prstGeom>
                <a:noFill/>
                <a:ln w="6350">
                  <a:solidFill>
                    <a:srgbClr val="000000"/>
                  </a:solidFill>
                  <a:round/>
                  <a:headEnd/>
                  <a:tailEnd/>
                </a:ln>
              </p:spPr>
              <p:txBody>
                <a:bodyPr/>
                <a:lstStyle/>
                <a:p>
                  <a:endParaRPr lang="en-US"/>
                </a:p>
              </p:txBody>
            </p:sp>
            <p:pic>
              <p:nvPicPr>
                <p:cNvPr id="1218651" name="Picture 91"/>
                <p:cNvPicPr>
                  <a:picLocks noChangeAspect="1" noChangeArrowheads="1"/>
                </p:cNvPicPr>
                <p:nvPr/>
              </p:nvPicPr>
              <p:blipFill>
                <a:blip r:embed="rId3" cstate="print"/>
                <a:srcRect/>
                <a:stretch>
                  <a:fillRect/>
                </a:stretch>
              </p:blipFill>
              <p:spPr bwMode="auto">
                <a:xfrm>
                  <a:off x="2724" y="2359"/>
                  <a:ext cx="386" cy="159"/>
                </a:xfrm>
                <a:prstGeom prst="rect">
                  <a:avLst/>
                </a:prstGeom>
                <a:noFill/>
                <a:ln w="9525">
                  <a:noFill/>
                  <a:miter lim="800000"/>
                  <a:headEnd/>
                  <a:tailEnd/>
                </a:ln>
              </p:spPr>
            </p:pic>
            <p:sp>
              <p:nvSpPr>
                <p:cNvPr id="1218652" name="Rectangle 92"/>
                <p:cNvSpPr>
                  <a:spLocks noChangeArrowheads="1"/>
                </p:cNvSpPr>
                <p:nvPr/>
              </p:nvSpPr>
              <p:spPr bwMode="auto">
                <a:xfrm>
                  <a:off x="2724" y="2360"/>
                  <a:ext cx="386" cy="158"/>
                </a:xfrm>
                <a:prstGeom prst="rect">
                  <a:avLst/>
                </a:prstGeom>
                <a:noFill/>
                <a:ln w="14288">
                  <a:solidFill>
                    <a:srgbClr val="000000"/>
                  </a:solidFill>
                  <a:miter lim="800000"/>
                  <a:headEnd/>
                  <a:tailEnd/>
                </a:ln>
              </p:spPr>
              <p:txBody>
                <a:bodyPr/>
                <a:lstStyle/>
                <a:p>
                  <a:endParaRPr lang="en-US"/>
                </a:p>
              </p:txBody>
            </p:sp>
            <p:sp>
              <p:nvSpPr>
                <p:cNvPr id="1218653" name="Rectangle 93"/>
                <p:cNvSpPr>
                  <a:spLocks noChangeArrowheads="1"/>
                </p:cNvSpPr>
                <p:nvPr/>
              </p:nvSpPr>
              <p:spPr bwMode="auto">
                <a:xfrm>
                  <a:off x="2856" y="2382"/>
                  <a:ext cx="19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UA</a:t>
                  </a:r>
                  <a:endParaRPr lang="en-US"/>
                </a:p>
              </p:txBody>
            </p:sp>
            <p:sp>
              <p:nvSpPr>
                <p:cNvPr id="1218654" name="Freeform 94"/>
                <p:cNvSpPr>
                  <a:spLocks/>
                </p:cNvSpPr>
                <p:nvPr/>
              </p:nvSpPr>
              <p:spPr bwMode="auto">
                <a:xfrm>
                  <a:off x="2740" y="2396"/>
                  <a:ext cx="354" cy="87"/>
                </a:xfrm>
                <a:custGeom>
                  <a:avLst/>
                  <a:gdLst/>
                  <a:ahLst/>
                  <a:cxnLst>
                    <a:cxn ang="0">
                      <a:pos x="177" y="0"/>
                    </a:cxn>
                    <a:cxn ang="0">
                      <a:pos x="0" y="86"/>
                    </a:cxn>
                    <a:cxn ang="0">
                      <a:pos x="177" y="175"/>
                    </a:cxn>
                    <a:cxn ang="0">
                      <a:pos x="529" y="175"/>
                    </a:cxn>
                    <a:cxn ang="0">
                      <a:pos x="707" y="86"/>
                    </a:cxn>
                    <a:cxn ang="0">
                      <a:pos x="529" y="0"/>
                    </a:cxn>
                    <a:cxn ang="0">
                      <a:pos x="177" y="0"/>
                    </a:cxn>
                  </a:cxnLst>
                  <a:rect l="0" t="0" r="r" b="b"/>
                  <a:pathLst>
                    <a:path w="707" h="175">
                      <a:moveTo>
                        <a:pt x="177" y="0"/>
                      </a:moveTo>
                      <a:lnTo>
                        <a:pt x="0" y="86"/>
                      </a:lnTo>
                      <a:lnTo>
                        <a:pt x="177" y="175"/>
                      </a:lnTo>
                      <a:lnTo>
                        <a:pt x="529" y="175"/>
                      </a:lnTo>
                      <a:lnTo>
                        <a:pt x="707" y="86"/>
                      </a:lnTo>
                      <a:lnTo>
                        <a:pt x="529" y="0"/>
                      </a:lnTo>
                      <a:lnTo>
                        <a:pt x="177" y="0"/>
                      </a:lnTo>
                      <a:close/>
                    </a:path>
                  </a:pathLst>
                </a:custGeom>
                <a:noFill/>
                <a:ln w="14288">
                  <a:solidFill>
                    <a:srgbClr val="000000"/>
                  </a:solidFill>
                  <a:prstDash val="solid"/>
                  <a:round/>
                  <a:headEnd/>
                  <a:tailEnd/>
                </a:ln>
              </p:spPr>
              <p:txBody>
                <a:bodyPr/>
                <a:lstStyle/>
                <a:p>
                  <a:endParaRPr lang="en-US"/>
                </a:p>
              </p:txBody>
            </p:sp>
            <p:sp>
              <p:nvSpPr>
                <p:cNvPr id="1218668" name="Rectangle 108"/>
                <p:cNvSpPr>
                  <a:spLocks noChangeArrowheads="1"/>
                </p:cNvSpPr>
                <p:nvPr/>
              </p:nvSpPr>
              <p:spPr bwMode="auto">
                <a:xfrm>
                  <a:off x="2824" y="2126"/>
                  <a:ext cx="257"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Georgia" pitchFamily="18" charset="0"/>
                    </a:rPr>
                    <a:t>Heavy</a:t>
                  </a:r>
                  <a:endParaRPr lang="en-US"/>
                </a:p>
              </p:txBody>
            </p:sp>
            <p:sp>
              <p:nvSpPr>
                <p:cNvPr id="1218669" name="Rectangle 109"/>
                <p:cNvSpPr>
                  <a:spLocks noChangeArrowheads="1"/>
                </p:cNvSpPr>
                <p:nvPr/>
              </p:nvSpPr>
              <p:spPr bwMode="auto">
                <a:xfrm>
                  <a:off x="2273" y="2072"/>
                  <a:ext cx="379" cy="173"/>
                </a:xfrm>
                <a:prstGeom prst="rect">
                  <a:avLst/>
                </a:prstGeom>
                <a:solidFill>
                  <a:srgbClr val="FFFFFF"/>
                </a:solidFill>
                <a:ln w="9525">
                  <a:noFill/>
                  <a:miter lim="800000"/>
                  <a:headEnd/>
                  <a:tailEnd/>
                </a:ln>
              </p:spPr>
              <p:txBody>
                <a:bodyPr/>
                <a:lstStyle/>
                <a:p>
                  <a:endParaRPr lang="en-US"/>
                </a:p>
              </p:txBody>
            </p:sp>
            <p:sp>
              <p:nvSpPr>
                <p:cNvPr id="1218670" name="Rectangle 110"/>
                <p:cNvSpPr>
                  <a:spLocks noChangeArrowheads="1"/>
                </p:cNvSpPr>
                <p:nvPr/>
              </p:nvSpPr>
              <p:spPr bwMode="auto">
                <a:xfrm>
                  <a:off x="2273" y="2072"/>
                  <a:ext cx="379" cy="173"/>
                </a:xfrm>
                <a:prstGeom prst="rect">
                  <a:avLst/>
                </a:prstGeom>
                <a:noFill/>
                <a:ln w="6350">
                  <a:solidFill>
                    <a:srgbClr val="000000"/>
                  </a:solidFill>
                  <a:miter lim="800000"/>
                  <a:headEnd/>
                  <a:tailEnd/>
                </a:ln>
              </p:spPr>
              <p:txBody>
                <a:bodyPr/>
                <a:lstStyle/>
                <a:p>
                  <a:endParaRPr lang="en-US"/>
                </a:p>
              </p:txBody>
            </p:sp>
            <p:sp>
              <p:nvSpPr>
                <p:cNvPr id="1218671" name="Line 111"/>
                <p:cNvSpPr>
                  <a:spLocks noChangeShapeType="1"/>
                </p:cNvSpPr>
                <p:nvPr/>
              </p:nvSpPr>
              <p:spPr bwMode="auto">
                <a:xfrm flipV="1">
                  <a:off x="2273" y="2072"/>
                  <a:ext cx="379" cy="173"/>
                </a:xfrm>
                <a:prstGeom prst="line">
                  <a:avLst/>
                </a:prstGeom>
                <a:noFill/>
                <a:ln w="6350">
                  <a:solidFill>
                    <a:srgbClr val="000000"/>
                  </a:solidFill>
                  <a:round/>
                  <a:headEnd/>
                  <a:tailEnd/>
                </a:ln>
              </p:spPr>
              <p:txBody>
                <a:bodyPr/>
                <a:lstStyle/>
                <a:p>
                  <a:endParaRPr lang="en-US"/>
                </a:p>
              </p:txBody>
            </p:sp>
            <p:sp>
              <p:nvSpPr>
                <p:cNvPr id="1218672" name="Line 112"/>
                <p:cNvSpPr>
                  <a:spLocks noChangeShapeType="1"/>
                </p:cNvSpPr>
                <p:nvPr/>
              </p:nvSpPr>
              <p:spPr bwMode="auto">
                <a:xfrm>
                  <a:off x="2273" y="2072"/>
                  <a:ext cx="379" cy="173"/>
                </a:xfrm>
                <a:prstGeom prst="line">
                  <a:avLst/>
                </a:prstGeom>
                <a:noFill/>
                <a:ln w="6350">
                  <a:solidFill>
                    <a:srgbClr val="000000"/>
                  </a:solidFill>
                  <a:round/>
                  <a:headEnd/>
                  <a:tailEnd/>
                </a:ln>
              </p:spPr>
              <p:txBody>
                <a:bodyPr/>
                <a:lstStyle/>
                <a:p>
                  <a:endParaRPr lang="en-US"/>
                </a:p>
              </p:txBody>
            </p:sp>
            <p:sp>
              <p:nvSpPr>
                <p:cNvPr id="1218673" name="Rectangle 113"/>
                <p:cNvSpPr>
                  <a:spLocks noChangeArrowheads="1"/>
                </p:cNvSpPr>
                <p:nvPr/>
              </p:nvSpPr>
              <p:spPr bwMode="auto">
                <a:xfrm>
                  <a:off x="2273" y="2072"/>
                  <a:ext cx="379" cy="173"/>
                </a:xfrm>
                <a:prstGeom prst="rect">
                  <a:avLst/>
                </a:prstGeom>
                <a:solidFill>
                  <a:srgbClr val="FFFFFF"/>
                </a:solidFill>
                <a:ln w="9525">
                  <a:noFill/>
                  <a:miter lim="800000"/>
                  <a:headEnd/>
                  <a:tailEnd/>
                </a:ln>
              </p:spPr>
              <p:txBody>
                <a:bodyPr/>
                <a:lstStyle/>
                <a:p>
                  <a:endParaRPr lang="en-US"/>
                </a:p>
              </p:txBody>
            </p:sp>
            <p:sp>
              <p:nvSpPr>
                <p:cNvPr id="1218674" name="Rectangle 114"/>
                <p:cNvSpPr>
                  <a:spLocks noChangeArrowheads="1"/>
                </p:cNvSpPr>
                <p:nvPr/>
              </p:nvSpPr>
              <p:spPr bwMode="auto">
                <a:xfrm>
                  <a:off x="2273" y="2072"/>
                  <a:ext cx="379" cy="173"/>
                </a:xfrm>
                <a:prstGeom prst="rect">
                  <a:avLst/>
                </a:prstGeom>
                <a:noFill/>
                <a:ln w="6350">
                  <a:solidFill>
                    <a:srgbClr val="000000"/>
                  </a:solidFill>
                  <a:miter lim="800000"/>
                  <a:headEnd/>
                  <a:tailEnd/>
                </a:ln>
              </p:spPr>
              <p:txBody>
                <a:bodyPr/>
                <a:lstStyle/>
                <a:p>
                  <a:endParaRPr lang="en-US"/>
                </a:p>
              </p:txBody>
            </p:sp>
            <p:sp>
              <p:nvSpPr>
                <p:cNvPr id="1218675" name="Line 115"/>
                <p:cNvSpPr>
                  <a:spLocks noChangeShapeType="1"/>
                </p:cNvSpPr>
                <p:nvPr/>
              </p:nvSpPr>
              <p:spPr bwMode="auto">
                <a:xfrm flipV="1">
                  <a:off x="2273" y="2072"/>
                  <a:ext cx="379" cy="173"/>
                </a:xfrm>
                <a:prstGeom prst="line">
                  <a:avLst/>
                </a:prstGeom>
                <a:noFill/>
                <a:ln w="6350">
                  <a:solidFill>
                    <a:srgbClr val="000000"/>
                  </a:solidFill>
                  <a:round/>
                  <a:headEnd/>
                  <a:tailEnd/>
                </a:ln>
              </p:spPr>
              <p:txBody>
                <a:bodyPr/>
                <a:lstStyle/>
                <a:p>
                  <a:endParaRPr lang="en-US"/>
                </a:p>
              </p:txBody>
            </p:sp>
            <p:sp>
              <p:nvSpPr>
                <p:cNvPr id="1218676" name="Line 116"/>
                <p:cNvSpPr>
                  <a:spLocks noChangeShapeType="1"/>
                </p:cNvSpPr>
                <p:nvPr/>
              </p:nvSpPr>
              <p:spPr bwMode="auto">
                <a:xfrm>
                  <a:off x="2273" y="2072"/>
                  <a:ext cx="379" cy="173"/>
                </a:xfrm>
                <a:prstGeom prst="line">
                  <a:avLst/>
                </a:prstGeom>
                <a:noFill/>
                <a:ln w="6350">
                  <a:solidFill>
                    <a:srgbClr val="000000"/>
                  </a:solidFill>
                  <a:round/>
                  <a:headEnd/>
                  <a:tailEnd/>
                </a:ln>
              </p:spPr>
              <p:txBody>
                <a:bodyPr/>
                <a:lstStyle/>
                <a:p>
                  <a:endParaRPr lang="en-US"/>
                </a:p>
              </p:txBody>
            </p:sp>
            <p:sp>
              <p:nvSpPr>
                <p:cNvPr id="1218677" name="Rectangle 117"/>
                <p:cNvSpPr>
                  <a:spLocks noChangeArrowheads="1"/>
                </p:cNvSpPr>
                <p:nvPr/>
              </p:nvSpPr>
              <p:spPr bwMode="auto">
                <a:xfrm>
                  <a:off x="2447" y="1939"/>
                  <a:ext cx="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X</a:t>
                  </a:r>
                  <a:endParaRPr lang="en-US"/>
                </a:p>
              </p:txBody>
            </p:sp>
            <p:sp>
              <p:nvSpPr>
                <p:cNvPr id="1218678" name="Rectangle 118"/>
                <p:cNvSpPr>
                  <a:spLocks noChangeArrowheads="1"/>
                </p:cNvSpPr>
                <p:nvPr/>
              </p:nvSpPr>
              <p:spPr bwMode="auto">
                <a:xfrm>
                  <a:off x="3218" y="2075"/>
                  <a:ext cx="367" cy="188"/>
                </a:xfrm>
                <a:prstGeom prst="rect">
                  <a:avLst/>
                </a:prstGeom>
                <a:solidFill>
                  <a:srgbClr val="FFFFFF"/>
                </a:solidFill>
                <a:ln w="9525">
                  <a:noFill/>
                  <a:miter lim="800000"/>
                  <a:headEnd/>
                  <a:tailEnd/>
                </a:ln>
              </p:spPr>
              <p:txBody>
                <a:bodyPr/>
                <a:lstStyle/>
                <a:p>
                  <a:endParaRPr lang="en-US"/>
                </a:p>
              </p:txBody>
            </p:sp>
            <p:sp>
              <p:nvSpPr>
                <p:cNvPr id="1218679" name="Rectangle 119"/>
                <p:cNvSpPr>
                  <a:spLocks noChangeArrowheads="1"/>
                </p:cNvSpPr>
                <p:nvPr/>
              </p:nvSpPr>
              <p:spPr bwMode="auto">
                <a:xfrm>
                  <a:off x="3218" y="2075"/>
                  <a:ext cx="367" cy="188"/>
                </a:xfrm>
                <a:prstGeom prst="rect">
                  <a:avLst/>
                </a:prstGeom>
                <a:noFill/>
                <a:ln w="7938">
                  <a:solidFill>
                    <a:srgbClr val="000000"/>
                  </a:solidFill>
                  <a:miter lim="800000"/>
                  <a:headEnd/>
                  <a:tailEnd/>
                </a:ln>
              </p:spPr>
              <p:txBody>
                <a:bodyPr/>
                <a:lstStyle/>
                <a:p>
                  <a:endParaRPr lang="en-US"/>
                </a:p>
              </p:txBody>
            </p:sp>
            <p:sp>
              <p:nvSpPr>
                <p:cNvPr id="1218680" name="Line 120"/>
                <p:cNvSpPr>
                  <a:spLocks noChangeShapeType="1"/>
                </p:cNvSpPr>
                <p:nvPr/>
              </p:nvSpPr>
              <p:spPr bwMode="auto">
                <a:xfrm flipH="1">
                  <a:off x="3214" y="2074"/>
                  <a:ext cx="371" cy="190"/>
                </a:xfrm>
                <a:prstGeom prst="line">
                  <a:avLst/>
                </a:prstGeom>
                <a:noFill/>
                <a:ln w="7938">
                  <a:solidFill>
                    <a:srgbClr val="000000"/>
                  </a:solidFill>
                  <a:round/>
                  <a:headEnd/>
                  <a:tailEnd/>
                </a:ln>
              </p:spPr>
              <p:txBody>
                <a:bodyPr/>
                <a:lstStyle/>
                <a:p>
                  <a:endParaRPr lang="en-US"/>
                </a:p>
              </p:txBody>
            </p:sp>
            <p:sp>
              <p:nvSpPr>
                <p:cNvPr id="1218681" name="Line 121"/>
                <p:cNvSpPr>
                  <a:spLocks noChangeShapeType="1"/>
                </p:cNvSpPr>
                <p:nvPr/>
              </p:nvSpPr>
              <p:spPr bwMode="auto">
                <a:xfrm>
                  <a:off x="3214" y="2074"/>
                  <a:ext cx="371" cy="190"/>
                </a:xfrm>
                <a:prstGeom prst="line">
                  <a:avLst/>
                </a:prstGeom>
                <a:noFill/>
                <a:ln w="7938">
                  <a:solidFill>
                    <a:srgbClr val="000000"/>
                  </a:solidFill>
                  <a:round/>
                  <a:headEnd/>
                  <a:tailEnd/>
                </a:ln>
              </p:spPr>
              <p:txBody>
                <a:bodyPr/>
                <a:lstStyle/>
                <a:p>
                  <a:endParaRPr lang="en-US"/>
                </a:p>
              </p:txBody>
            </p:sp>
            <p:sp>
              <p:nvSpPr>
                <p:cNvPr id="1218682" name="Freeform 122"/>
                <p:cNvSpPr>
                  <a:spLocks/>
                </p:cNvSpPr>
                <p:nvPr/>
              </p:nvSpPr>
              <p:spPr bwMode="auto">
                <a:xfrm>
                  <a:off x="3263" y="2107"/>
                  <a:ext cx="274" cy="111"/>
                </a:xfrm>
                <a:custGeom>
                  <a:avLst/>
                  <a:gdLst/>
                  <a:ahLst/>
                  <a:cxnLst>
                    <a:cxn ang="0">
                      <a:pos x="244" y="0"/>
                    </a:cxn>
                    <a:cxn ang="0">
                      <a:pos x="192" y="5"/>
                    </a:cxn>
                    <a:cxn ang="0">
                      <a:pos x="142" y="13"/>
                    </a:cxn>
                    <a:cxn ang="0">
                      <a:pos x="119" y="20"/>
                    </a:cxn>
                    <a:cxn ang="0">
                      <a:pos x="98" y="26"/>
                    </a:cxn>
                    <a:cxn ang="0">
                      <a:pos x="79" y="33"/>
                    </a:cxn>
                    <a:cxn ang="0">
                      <a:pos x="60" y="40"/>
                    </a:cxn>
                    <a:cxn ang="0">
                      <a:pos x="46" y="49"/>
                    </a:cxn>
                    <a:cxn ang="0">
                      <a:pos x="32" y="59"/>
                    </a:cxn>
                    <a:cxn ang="0">
                      <a:pos x="19" y="68"/>
                    </a:cxn>
                    <a:cxn ang="0">
                      <a:pos x="11" y="77"/>
                    </a:cxn>
                    <a:cxn ang="0">
                      <a:pos x="5" y="88"/>
                    </a:cxn>
                    <a:cxn ang="0">
                      <a:pos x="1" y="100"/>
                    </a:cxn>
                    <a:cxn ang="0">
                      <a:pos x="0" y="111"/>
                    </a:cxn>
                    <a:cxn ang="0">
                      <a:pos x="1" y="122"/>
                    </a:cxn>
                    <a:cxn ang="0">
                      <a:pos x="5" y="133"/>
                    </a:cxn>
                    <a:cxn ang="0">
                      <a:pos x="11" y="145"/>
                    </a:cxn>
                    <a:cxn ang="0">
                      <a:pos x="19" y="154"/>
                    </a:cxn>
                    <a:cxn ang="0">
                      <a:pos x="32" y="163"/>
                    </a:cxn>
                    <a:cxn ang="0">
                      <a:pos x="46" y="173"/>
                    </a:cxn>
                    <a:cxn ang="0">
                      <a:pos x="60" y="182"/>
                    </a:cxn>
                    <a:cxn ang="0">
                      <a:pos x="79" y="189"/>
                    </a:cxn>
                    <a:cxn ang="0">
                      <a:pos x="98" y="196"/>
                    </a:cxn>
                    <a:cxn ang="0">
                      <a:pos x="119" y="202"/>
                    </a:cxn>
                    <a:cxn ang="0">
                      <a:pos x="142" y="210"/>
                    </a:cxn>
                    <a:cxn ang="0">
                      <a:pos x="192" y="218"/>
                    </a:cxn>
                    <a:cxn ang="0">
                      <a:pos x="244" y="221"/>
                    </a:cxn>
                    <a:cxn ang="0">
                      <a:pos x="299" y="221"/>
                    </a:cxn>
                    <a:cxn ang="0">
                      <a:pos x="354" y="218"/>
                    </a:cxn>
                    <a:cxn ang="0">
                      <a:pos x="402" y="210"/>
                    </a:cxn>
                    <a:cxn ang="0">
                      <a:pos x="426" y="202"/>
                    </a:cxn>
                    <a:cxn ang="0">
                      <a:pos x="446" y="196"/>
                    </a:cxn>
                    <a:cxn ang="0">
                      <a:pos x="466" y="189"/>
                    </a:cxn>
                    <a:cxn ang="0">
                      <a:pos x="484" y="182"/>
                    </a:cxn>
                    <a:cxn ang="0">
                      <a:pos x="499" y="173"/>
                    </a:cxn>
                    <a:cxn ang="0">
                      <a:pos x="513" y="163"/>
                    </a:cxn>
                    <a:cxn ang="0">
                      <a:pos x="523" y="154"/>
                    </a:cxn>
                    <a:cxn ang="0">
                      <a:pos x="533" y="145"/>
                    </a:cxn>
                    <a:cxn ang="0">
                      <a:pos x="540" y="133"/>
                    </a:cxn>
                    <a:cxn ang="0">
                      <a:pos x="545" y="122"/>
                    </a:cxn>
                    <a:cxn ang="0">
                      <a:pos x="546" y="111"/>
                    </a:cxn>
                    <a:cxn ang="0">
                      <a:pos x="545" y="100"/>
                    </a:cxn>
                    <a:cxn ang="0">
                      <a:pos x="540" y="88"/>
                    </a:cxn>
                    <a:cxn ang="0">
                      <a:pos x="533" y="77"/>
                    </a:cxn>
                    <a:cxn ang="0">
                      <a:pos x="523" y="68"/>
                    </a:cxn>
                    <a:cxn ang="0">
                      <a:pos x="513" y="59"/>
                    </a:cxn>
                    <a:cxn ang="0">
                      <a:pos x="499" y="49"/>
                    </a:cxn>
                    <a:cxn ang="0">
                      <a:pos x="484" y="40"/>
                    </a:cxn>
                    <a:cxn ang="0">
                      <a:pos x="466" y="33"/>
                    </a:cxn>
                    <a:cxn ang="0">
                      <a:pos x="446" y="26"/>
                    </a:cxn>
                    <a:cxn ang="0">
                      <a:pos x="426" y="20"/>
                    </a:cxn>
                    <a:cxn ang="0">
                      <a:pos x="402" y="13"/>
                    </a:cxn>
                    <a:cxn ang="0">
                      <a:pos x="354" y="5"/>
                    </a:cxn>
                    <a:cxn ang="0">
                      <a:pos x="299" y="0"/>
                    </a:cxn>
                  </a:cxnLst>
                  <a:rect l="0" t="0" r="r" b="b"/>
                  <a:pathLst>
                    <a:path w="546" h="221">
                      <a:moveTo>
                        <a:pt x="272" y="0"/>
                      </a:moveTo>
                      <a:lnTo>
                        <a:pt x="244" y="0"/>
                      </a:lnTo>
                      <a:lnTo>
                        <a:pt x="216" y="3"/>
                      </a:lnTo>
                      <a:lnTo>
                        <a:pt x="192" y="5"/>
                      </a:lnTo>
                      <a:lnTo>
                        <a:pt x="166" y="8"/>
                      </a:lnTo>
                      <a:lnTo>
                        <a:pt x="142" y="13"/>
                      </a:lnTo>
                      <a:lnTo>
                        <a:pt x="130" y="18"/>
                      </a:lnTo>
                      <a:lnTo>
                        <a:pt x="119" y="20"/>
                      </a:lnTo>
                      <a:lnTo>
                        <a:pt x="107" y="23"/>
                      </a:lnTo>
                      <a:lnTo>
                        <a:pt x="98" y="26"/>
                      </a:lnTo>
                      <a:lnTo>
                        <a:pt x="88" y="29"/>
                      </a:lnTo>
                      <a:lnTo>
                        <a:pt x="79" y="33"/>
                      </a:lnTo>
                      <a:lnTo>
                        <a:pt x="69" y="36"/>
                      </a:lnTo>
                      <a:lnTo>
                        <a:pt x="60" y="40"/>
                      </a:lnTo>
                      <a:lnTo>
                        <a:pt x="52" y="43"/>
                      </a:lnTo>
                      <a:lnTo>
                        <a:pt x="46" y="49"/>
                      </a:lnTo>
                      <a:lnTo>
                        <a:pt x="39" y="55"/>
                      </a:lnTo>
                      <a:lnTo>
                        <a:pt x="32" y="59"/>
                      </a:lnTo>
                      <a:lnTo>
                        <a:pt x="24" y="63"/>
                      </a:lnTo>
                      <a:lnTo>
                        <a:pt x="19" y="68"/>
                      </a:lnTo>
                      <a:lnTo>
                        <a:pt x="15" y="73"/>
                      </a:lnTo>
                      <a:lnTo>
                        <a:pt x="11" y="77"/>
                      </a:lnTo>
                      <a:lnTo>
                        <a:pt x="7" y="83"/>
                      </a:lnTo>
                      <a:lnTo>
                        <a:pt x="5" y="88"/>
                      </a:lnTo>
                      <a:lnTo>
                        <a:pt x="2" y="95"/>
                      </a:lnTo>
                      <a:lnTo>
                        <a:pt x="1" y="100"/>
                      </a:lnTo>
                      <a:lnTo>
                        <a:pt x="0" y="105"/>
                      </a:lnTo>
                      <a:lnTo>
                        <a:pt x="0" y="111"/>
                      </a:lnTo>
                      <a:lnTo>
                        <a:pt x="0" y="116"/>
                      </a:lnTo>
                      <a:lnTo>
                        <a:pt x="1" y="122"/>
                      </a:lnTo>
                      <a:lnTo>
                        <a:pt x="2" y="127"/>
                      </a:lnTo>
                      <a:lnTo>
                        <a:pt x="5" y="133"/>
                      </a:lnTo>
                      <a:lnTo>
                        <a:pt x="7" y="138"/>
                      </a:lnTo>
                      <a:lnTo>
                        <a:pt x="11" y="145"/>
                      </a:lnTo>
                      <a:lnTo>
                        <a:pt x="15" y="150"/>
                      </a:lnTo>
                      <a:lnTo>
                        <a:pt x="19" y="154"/>
                      </a:lnTo>
                      <a:lnTo>
                        <a:pt x="24" y="159"/>
                      </a:lnTo>
                      <a:lnTo>
                        <a:pt x="32" y="163"/>
                      </a:lnTo>
                      <a:lnTo>
                        <a:pt x="39" y="169"/>
                      </a:lnTo>
                      <a:lnTo>
                        <a:pt x="46" y="173"/>
                      </a:lnTo>
                      <a:lnTo>
                        <a:pt x="52" y="178"/>
                      </a:lnTo>
                      <a:lnTo>
                        <a:pt x="60" y="182"/>
                      </a:lnTo>
                      <a:lnTo>
                        <a:pt x="69" y="186"/>
                      </a:lnTo>
                      <a:lnTo>
                        <a:pt x="79" y="189"/>
                      </a:lnTo>
                      <a:lnTo>
                        <a:pt x="88" y="193"/>
                      </a:lnTo>
                      <a:lnTo>
                        <a:pt x="98" y="196"/>
                      </a:lnTo>
                      <a:lnTo>
                        <a:pt x="107" y="198"/>
                      </a:lnTo>
                      <a:lnTo>
                        <a:pt x="119" y="202"/>
                      </a:lnTo>
                      <a:lnTo>
                        <a:pt x="130" y="205"/>
                      </a:lnTo>
                      <a:lnTo>
                        <a:pt x="142" y="210"/>
                      </a:lnTo>
                      <a:lnTo>
                        <a:pt x="166" y="214"/>
                      </a:lnTo>
                      <a:lnTo>
                        <a:pt x="192" y="218"/>
                      </a:lnTo>
                      <a:lnTo>
                        <a:pt x="216" y="220"/>
                      </a:lnTo>
                      <a:lnTo>
                        <a:pt x="244" y="221"/>
                      </a:lnTo>
                      <a:lnTo>
                        <a:pt x="272" y="221"/>
                      </a:lnTo>
                      <a:lnTo>
                        <a:pt x="299" y="221"/>
                      </a:lnTo>
                      <a:lnTo>
                        <a:pt x="327" y="220"/>
                      </a:lnTo>
                      <a:lnTo>
                        <a:pt x="354" y="218"/>
                      </a:lnTo>
                      <a:lnTo>
                        <a:pt x="377" y="214"/>
                      </a:lnTo>
                      <a:lnTo>
                        <a:pt x="402" y="210"/>
                      </a:lnTo>
                      <a:lnTo>
                        <a:pt x="412" y="205"/>
                      </a:lnTo>
                      <a:lnTo>
                        <a:pt x="426" y="202"/>
                      </a:lnTo>
                      <a:lnTo>
                        <a:pt x="435" y="198"/>
                      </a:lnTo>
                      <a:lnTo>
                        <a:pt x="446" y="196"/>
                      </a:lnTo>
                      <a:lnTo>
                        <a:pt x="457" y="193"/>
                      </a:lnTo>
                      <a:lnTo>
                        <a:pt x="466" y="189"/>
                      </a:lnTo>
                      <a:lnTo>
                        <a:pt x="473" y="186"/>
                      </a:lnTo>
                      <a:lnTo>
                        <a:pt x="484" y="182"/>
                      </a:lnTo>
                      <a:lnTo>
                        <a:pt x="490" y="178"/>
                      </a:lnTo>
                      <a:lnTo>
                        <a:pt x="499" y="173"/>
                      </a:lnTo>
                      <a:lnTo>
                        <a:pt x="505" y="169"/>
                      </a:lnTo>
                      <a:lnTo>
                        <a:pt x="513" y="163"/>
                      </a:lnTo>
                      <a:lnTo>
                        <a:pt x="518" y="159"/>
                      </a:lnTo>
                      <a:lnTo>
                        <a:pt x="523" y="154"/>
                      </a:lnTo>
                      <a:lnTo>
                        <a:pt x="528" y="150"/>
                      </a:lnTo>
                      <a:lnTo>
                        <a:pt x="533" y="145"/>
                      </a:lnTo>
                      <a:lnTo>
                        <a:pt x="537" y="138"/>
                      </a:lnTo>
                      <a:lnTo>
                        <a:pt x="540" y="133"/>
                      </a:lnTo>
                      <a:lnTo>
                        <a:pt x="542" y="127"/>
                      </a:lnTo>
                      <a:lnTo>
                        <a:pt x="545" y="122"/>
                      </a:lnTo>
                      <a:lnTo>
                        <a:pt x="546" y="116"/>
                      </a:lnTo>
                      <a:lnTo>
                        <a:pt x="546" y="111"/>
                      </a:lnTo>
                      <a:lnTo>
                        <a:pt x="546" y="105"/>
                      </a:lnTo>
                      <a:lnTo>
                        <a:pt x="545" y="100"/>
                      </a:lnTo>
                      <a:lnTo>
                        <a:pt x="542" y="95"/>
                      </a:lnTo>
                      <a:lnTo>
                        <a:pt x="540" y="88"/>
                      </a:lnTo>
                      <a:lnTo>
                        <a:pt x="537" y="83"/>
                      </a:lnTo>
                      <a:lnTo>
                        <a:pt x="533" y="77"/>
                      </a:lnTo>
                      <a:lnTo>
                        <a:pt x="528" y="73"/>
                      </a:lnTo>
                      <a:lnTo>
                        <a:pt x="523" y="68"/>
                      </a:lnTo>
                      <a:lnTo>
                        <a:pt x="518" y="63"/>
                      </a:lnTo>
                      <a:lnTo>
                        <a:pt x="513" y="59"/>
                      </a:lnTo>
                      <a:lnTo>
                        <a:pt x="505" y="55"/>
                      </a:lnTo>
                      <a:lnTo>
                        <a:pt x="499" y="49"/>
                      </a:lnTo>
                      <a:lnTo>
                        <a:pt x="490" y="43"/>
                      </a:lnTo>
                      <a:lnTo>
                        <a:pt x="484" y="40"/>
                      </a:lnTo>
                      <a:lnTo>
                        <a:pt x="473" y="36"/>
                      </a:lnTo>
                      <a:lnTo>
                        <a:pt x="466" y="33"/>
                      </a:lnTo>
                      <a:lnTo>
                        <a:pt x="457" y="29"/>
                      </a:lnTo>
                      <a:lnTo>
                        <a:pt x="446" y="26"/>
                      </a:lnTo>
                      <a:lnTo>
                        <a:pt x="435" y="23"/>
                      </a:lnTo>
                      <a:lnTo>
                        <a:pt x="426" y="20"/>
                      </a:lnTo>
                      <a:lnTo>
                        <a:pt x="412" y="18"/>
                      </a:lnTo>
                      <a:lnTo>
                        <a:pt x="402" y="13"/>
                      </a:lnTo>
                      <a:lnTo>
                        <a:pt x="377" y="8"/>
                      </a:lnTo>
                      <a:lnTo>
                        <a:pt x="354" y="5"/>
                      </a:lnTo>
                      <a:lnTo>
                        <a:pt x="327" y="3"/>
                      </a:lnTo>
                      <a:lnTo>
                        <a:pt x="299" y="0"/>
                      </a:lnTo>
                      <a:lnTo>
                        <a:pt x="272" y="0"/>
                      </a:lnTo>
                    </a:path>
                  </a:pathLst>
                </a:custGeom>
                <a:noFill/>
                <a:ln w="7938">
                  <a:solidFill>
                    <a:srgbClr val="000000"/>
                  </a:solidFill>
                  <a:prstDash val="solid"/>
                  <a:round/>
                  <a:headEnd/>
                  <a:tailEnd/>
                </a:ln>
              </p:spPr>
              <p:txBody>
                <a:bodyPr/>
                <a:lstStyle/>
                <a:p>
                  <a:endParaRPr lang="en-US"/>
                </a:p>
              </p:txBody>
            </p:sp>
            <p:sp>
              <p:nvSpPr>
                <p:cNvPr id="1218683" name="Line 123"/>
                <p:cNvSpPr>
                  <a:spLocks noChangeShapeType="1"/>
                </p:cNvSpPr>
                <p:nvPr/>
              </p:nvSpPr>
              <p:spPr bwMode="auto">
                <a:xfrm>
                  <a:off x="3260" y="2074"/>
                  <a:ext cx="0" cy="190"/>
                </a:xfrm>
                <a:prstGeom prst="line">
                  <a:avLst/>
                </a:prstGeom>
                <a:noFill/>
                <a:ln w="7938">
                  <a:solidFill>
                    <a:srgbClr val="000000"/>
                  </a:solidFill>
                  <a:round/>
                  <a:headEnd/>
                  <a:tailEnd/>
                </a:ln>
              </p:spPr>
              <p:txBody>
                <a:bodyPr/>
                <a:lstStyle/>
                <a:p>
                  <a:endParaRPr lang="en-US"/>
                </a:p>
              </p:txBody>
            </p:sp>
            <p:sp>
              <p:nvSpPr>
                <p:cNvPr id="1218684" name="Freeform 124"/>
                <p:cNvSpPr>
                  <a:spLocks/>
                </p:cNvSpPr>
                <p:nvPr/>
              </p:nvSpPr>
              <p:spPr bwMode="auto">
                <a:xfrm>
                  <a:off x="3324" y="2225"/>
                  <a:ext cx="27" cy="27"/>
                </a:xfrm>
                <a:custGeom>
                  <a:avLst/>
                  <a:gdLst/>
                  <a:ahLst/>
                  <a:cxnLst>
                    <a:cxn ang="0">
                      <a:pos x="26" y="0"/>
                    </a:cxn>
                    <a:cxn ang="0">
                      <a:pos x="21" y="0"/>
                    </a:cxn>
                    <a:cxn ang="0">
                      <a:pos x="17" y="1"/>
                    </a:cxn>
                    <a:cxn ang="0">
                      <a:pos x="12" y="5"/>
                    </a:cxn>
                    <a:cxn ang="0">
                      <a:pos x="8" y="9"/>
                    </a:cxn>
                    <a:cxn ang="0">
                      <a:pos x="5" y="12"/>
                    </a:cxn>
                    <a:cxn ang="0">
                      <a:pos x="2" y="17"/>
                    </a:cxn>
                    <a:cxn ang="0">
                      <a:pos x="0" y="21"/>
                    </a:cxn>
                    <a:cxn ang="0">
                      <a:pos x="0" y="26"/>
                    </a:cxn>
                    <a:cxn ang="0">
                      <a:pos x="0" y="32"/>
                    </a:cxn>
                    <a:cxn ang="0">
                      <a:pos x="2" y="38"/>
                    </a:cxn>
                    <a:cxn ang="0">
                      <a:pos x="5" y="42"/>
                    </a:cxn>
                    <a:cxn ang="0">
                      <a:pos x="8" y="46"/>
                    </a:cxn>
                    <a:cxn ang="0">
                      <a:pos x="12" y="49"/>
                    </a:cxn>
                    <a:cxn ang="0">
                      <a:pos x="17" y="52"/>
                    </a:cxn>
                    <a:cxn ang="0">
                      <a:pos x="21" y="53"/>
                    </a:cxn>
                    <a:cxn ang="0">
                      <a:pos x="26" y="53"/>
                    </a:cxn>
                    <a:cxn ang="0">
                      <a:pos x="32" y="53"/>
                    </a:cxn>
                    <a:cxn ang="0">
                      <a:pos x="39" y="52"/>
                    </a:cxn>
                    <a:cxn ang="0">
                      <a:pos x="43" y="49"/>
                    </a:cxn>
                    <a:cxn ang="0">
                      <a:pos x="46" y="46"/>
                    </a:cxn>
                    <a:cxn ang="0">
                      <a:pos x="50" y="42"/>
                    </a:cxn>
                    <a:cxn ang="0">
                      <a:pos x="52" y="38"/>
                    </a:cxn>
                    <a:cxn ang="0">
                      <a:pos x="54" y="32"/>
                    </a:cxn>
                    <a:cxn ang="0">
                      <a:pos x="54" y="26"/>
                    </a:cxn>
                    <a:cxn ang="0">
                      <a:pos x="54" y="21"/>
                    </a:cxn>
                    <a:cxn ang="0">
                      <a:pos x="52" y="17"/>
                    </a:cxn>
                    <a:cxn ang="0">
                      <a:pos x="50" y="12"/>
                    </a:cxn>
                    <a:cxn ang="0">
                      <a:pos x="46" y="9"/>
                    </a:cxn>
                    <a:cxn ang="0">
                      <a:pos x="43" y="5"/>
                    </a:cxn>
                    <a:cxn ang="0">
                      <a:pos x="39" y="1"/>
                    </a:cxn>
                    <a:cxn ang="0">
                      <a:pos x="32" y="0"/>
                    </a:cxn>
                    <a:cxn ang="0">
                      <a:pos x="26" y="0"/>
                    </a:cxn>
                  </a:cxnLst>
                  <a:rect l="0" t="0" r="r" b="b"/>
                  <a:pathLst>
                    <a:path w="54" h="53">
                      <a:moveTo>
                        <a:pt x="26" y="0"/>
                      </a:moveTo>
                      <a:lnTo>
                        <a:pt x="21" y="0"/>
                      </a:lnTo>
                      <a:lnTo>
                        <a:pt x="17" y="1"/>
                      </a:lnTo>
                      <a:lnTo>
                        <a:pt x="12" y="5"/>
                      </a:lnTo>
                      <a:lnTo>
                        <a:pt x="8" y="9"/>
                      </a:lnTo>
                      <a:lnTo>
                        <a:pt x="5" y="12"/>
                      </a:lnTo>
                      <a:lnTo>
                        <a:pt x="2" y="17"/>
                      </a:lnTo>
                      <a:lnTo>
                        <a:pt x="0" y="21"/>
                      </a:lnTo>
                      <a:lnTo>
                        <a:pt x="0" y="26"/>
                      </a:lnTo>
                      <a:lnTo>
                        <a:pt x="0" y="32"/>
                      </a:lnTo>
                      <a:lnTo>
                        <a:pt x="2" y="38"/>
                      </a:lnTo>
                      <a:lnTo>
                        <a:pt x="5" y="42"/>
                      </a:lnTo>
                      <a:lnTo>
                        <a:pt x="8" y="46"/>
                      </a:lnTo>
                      <a:lnTo>
                        <a:pt x="12" y="49"/>
                      </a:lnTo>
                      <a:lnTo>
                        <a:pt x="17" y="52"/>
                      </a:lnTo>
                      <a:lnTo>
                        <a:pt x="21" y="53"/>
                      </a:lnTo>
                      <a:lnTo>
                        <a:pt x="26" y="53"/>
                      </a:lnTo>
                      <a:lnTo>
                        <a:pt x="32" y="53"/>
                      </a:lnTo>
                      <a:lnTo>
                        <a:pt x="39" y="52"/>
                      </a:lnTo>
                      <a:lnTo>
                        <a:pt x="43" y="49"/>
                      </a:lnTo>
                      <a:lnTo>
                        <a:pt x="46" y="46"/>
                      </a:lnTo>
                      <a:lnTo>
                        <a:pt x="50" y="42"/>
                      </a:lnTo>
                      <a:lnTo>
                        <a:pt x="52" y="38"/>
                      </a:lnTo>
                      <a:lnTo>
                        <a:pt x="54" y="32"/>
                      </a:lnTo>
                      <a:lnTo>
                        <a:pt x="54" y="26"/>
                      </a:lnTo>
                      <a:lnTo>
                        <a:pt x="54" y="21"/>
                      </a:lnTo>
                      <a:lnTo>
                        <a:pt x="52" y="17"/>
                      </a:lnTo>
                      <a:lnTo>
                        <a:pt x="50" y="12"/>
                      </a:lnTo>
                      <a:lnTo>
                        <a:pt x="46" y="9"/>
                      </a:lnTo>
                      <a:lnTo>
                        <a:pt x="43" y="5"/>
                      </a:lnTo>
                      <a:lnTo>
                        <a:pt x="39" y="1"/>
                      </a:lnTo>
                      <a:lnTo>
                        <a:pt x="32" y="0"/>
                      </a:lnTo>
                      <a:lnTo>
                        <a:pt x="26" y="0"/>
                      </a:lnTo>
                    </a:path>
                  </a:pathLst>
                </a:custGeom>
                <a:noFill/>
                <a:ln w="7938">
                  <a:solidFill>
                    <a:srgbClr val="000000"/>
                  </a:solidFill>
                  <a:prstDash val="solid"/>
                  <a:round/>
                  <a:headEnd/>
                  <a:tailEnd/>
                </a:ln>
              </p:spPr>
              <p:txBody>
                <a:bodyPr/>
                <a:lstStyle/>
                <a:p>
                  <a:endParaRPr lang="en-US"/>
                </a:p>
              </p:txBody>
            </p:sp>
            <p:sp>
              <p:nvSpPr>
                <p:cNvPr id="1218685" name="Freeform 125"/>
                <p:cNvSpPr>
                  <a:spLocks/>
                </p:cNvSpPr>
                <p:nvPr/>
              </p:nvSpPr>
              <p:spPr bwMode="auto">
                <a:xfrm>
                  <a:off x="3386" y="2225"/>
                  <a:ext cx="26" cy="27"/>
                </a:xfrm>
                <a:custGeom>
                  <a:avLst/>
                  <a:gdLst/>
                  <a:ahLst/>
                  <a:cxnLst>
                    <a:cxn ang="0">
                      <a:pos x="27" y="0"/>
                    </a:cxn>
                    <a:cxn ang="0">
                      <a:pos x="22" y="0"/>
                    </a:cxn>
                    <a:cxn ang="0">
                      <a:pos x="17" y="1"/>
                    </a:cxn>
                    <a:cxn ang="0">
                      <a:pos x="13" y="5"/>
                    </a:cxn>
                    <a:cxn ang="0">
                      <a:pos x="8" y="9"/>
                    </a:cxn>
                    <a:cxn ang="0">
                      <a:pos x="4" y="12"/>
                    </a:cxn>
                    <a:cxn ang="0">
                      <a:pos x="3" y="17"/>
                    </a:cxn>
                    <a:cxn ang="0">
                      <a:pos x="0" y="21"/>
                    </a:cxn>
                    <a:cxn ang="0">
                      <a:pos x="0" y="26"/>
                    </a:cxn>
                    <a:cxn ang="0">
                      <a:pos x="0" y="32"/>
                    </a:cxn>
                    <a:cxn ang="0">
                      <a:pos x="3" y="38"/>
                    </a:cxn>
                    <a:cxn ang="0">
                      <a:pos x="4" y="42"/>
                    </a:cxn>
                    <a:cxn ang="0">
                      <a:pos x="8" y="46"/>
                    </a:cxn>
                    <a:cxn ang="0">
                      <a:pos x="13" y="49"/>
                    </a:cxn>
                    <a:cxn ang="0">
                      <a:pos x="17" y="52"/>
                    </a:cxn>
                    <a:cxn ang="0">
                      <a:pos x="22" y="53"/>
                    </a:cxn>
                    <a:cxn ang="0">
                      <a:pos x="27" y="53"/>
                    </a:cxn>
                    <a:cxn ang="0">
                      <a:pos x="32" y="53"/>
                    </a:cxn>
                    <a:cxn ang="0">
                      <a:pos x="37" y="52"/>
                    </a:cxn>
                    <a:cxn ang="0">
                      <a:pos x="42" y="49"/>
                    </a:cxn>
                    <a:cxn ang="0">
                      <a:pos x="46" y="46"/>
                    </a:cxn>
                    <a:cxn ang="0">
                      <a:pos x="49" y="42"/>
                    </a:cxn>
                    <a:cxn ang="0">
                      <a:pos x="51" y="38"/>
                    </a:cxn>
                    <a:cxn ang="0">
                      <a:pos x="53" y="32"/>
                    </a:cxn>
                    <a:cxn ang="0">
                      <a:pos x="54" y="26"/>
                    </a:cxn>
                    <a:cxn ang="0">
                      <a:pos x="53" y="21"/>
                    </a:cxn>
                    <a:cxn ang="0">
                      <a:pos x="51" y="17"/>
                    </a:cxn>
                    <a:cxn ang="0">
                      <a:pos x="49" y="12"/>
                    </a:cxn>
                    <a:cxn ang="0">
                      <a:pos x="46" y="9"/>
                    </a:cxn>
                    <a:cxn ang="0">
                      <a:pos x="42" y="5"/>
                    </a:cxn>
                    <a:cxn ang="0">
                      <a:pos x="37" y="1"/>
                    </a:cxn>
                    <a:cxn ang="0">
                      <a:pos x="32" y="0"/>
                    </a:cxn>
                    <a:cxn ang="0">
                      <a:pos x="27" y="0"/>
                    </a:cxn>
                  </a:cxnLst>
                  <a:rect l="0" t="0" r="r" b="b"/>
                  <a:pathLst>
                    <a:path w="54" h="53">
                      <a:moveTo>
                        <a:pt x="27" y="0"/>
                      </a:moveTo>
                      <a:lnTo>
                        <a:pt x="22" y="0"/>
                      </a:lnTo>
                      <a:lnTo>
                        <a:pt x="17" y="1"/>
                      </a:lnTo>
                      <a:lnTo>
                        <a:pt x="13" y="5"/>
                      </a:lnTo>
                      <a:lnTo>
                        <a:pt x="8" y="9"/>
                      </a:lnTo>
                      <a:lnTo>
                        <a:pt x="4" y="12"/>
                      </a:lnTo>
                      <a:lnTo>
                        <a:pt x="3" y="17"/>
                      </a:lnTo>
                      <a:lnTo>
                        <a:pt x="0" y="21"/>
                      </a:lnTo>
                      <a:lnTo>
                        <a:pt x="0" y="26"/>
                      </a:lnTo>
                      <a:lnTo>
                        <a:pt x="0" y="32"/>
                      </a:lnTo>
                      <a:lnTo>
                        <a:pt x="3" y="38"/>
                      </a:lnTo>
                      <a:lnTo>
                        <a:pt x="4" y="42"/>
                      </a:lnTo>
                      <a:lnTo>
                        <a:pt x="8" y="46"/>
                      </a:lnTo>
                      <a:lnTo>
                        <a:pt x="13" y="49"/>
                      </a:lnTo>
                      <a:lnTo>
                        <a:pt x="17" y="52"/>
                      </a:lnTo>
                      <a:lnTo>
                        <a:pt x="22" y="53"/>
                      </a:lnTo>
                      <a:lnTo>
                        <a:pt x="27" y="53"/>
                      </a:lnTo>
                      <a:lnTo>
                        <a:pt x="32" y="53"/>
                      </a:lnTo>
                      <a:lnTo>
                        <a:pt x="37" y="52"/>
                      </a:lnTo>
                      <a:lnTo>
                        <a:pt x="42" y="49"/>
                      </a:lnTo>
                      <a:lnTo>
                        <a:pt x="46" y="46"/>
                      </a:lnTo>
                      <a:lnTo>
                        <a:pt x="49" y="42"/>
                      </a:lnTo>
                      <a:lnTo>
                        <a:pt x="51" y="38"/>
                      </a:lnTo>
                      <a:lnTo>
                        <a:pt x="53" y="32"/>
                      </a:lnTo>
                      <a:lnTo>
                        <a:pt x="54" y="26"/>
                      </a:lnTo>
                      <a:lnTo>
                        <a:pt x="53" y="21"/>
                      </a:lnTo>
                      <a:lnTo>
                        <a:pt x="51" y="17"/>
                      </a:lnTo>
                      <a:lnTo>
                        <a:pt x="49" y="12"/>
                      </a:lnTo>
                      <a:lnTo>
                        <a:pt x="46" y="9"/>
                      </a:lnTo>
                      <a:lnTo>
                        <a:pt x="42" y="5"/>
                      </a:lnTo>
                      <a:lnTo>
                        <a:pt x="37" y="1"/>
                      </a:lnTo>
                      <a:lnTo>
                        <a:pt x="32" y="0"/>
                      </a:lnTo>
                      <a:lnTo>
                        <a:pt x="27" y="0"/>
                      </a:lnTo>
                    </a:path>
                  </a:pathLst>
                </a:custGeom>
                <a:noFill/>
                <a:ln w="7938">
                  <a:solidFill>
                    <a:srgbClr val="000000"/>
                  </a:solidFill>
                  <a:prstDash val="solid"/>
                  <a:round/>
                  <a:headEnd/>
                  <a:tailEnd/>
                </a:ln>
              </p:spPr>
              <p:txBody>
                <a:bodyPr/>
                <a:lstStyle/>
                <a:p>
                  <a:endParaRPr lang="en-US"/>
                </a:p>
              </p:txBody>
            </p:sp>
            <p:sp>
              <p:nvSpPr>
                <p:cNvPr id="1218686" name="Freeform 126"/>
                <p:cNvSpPr>
                  <a:spLocks/>
                </p:cNvSpPr>
                <p:nvPr/>
              </p:nvSpPr>
              <p:spPr bwMode="auto">
                <a:xfrm>
                  <a:off x="3446" y="2225"/>
                  <a:ext cx="30" cy="27"/>
                </a:xfrm>
                <a:custGeom>
                  <a:avLst/>
                  <a:gdLst/>
                  <a:ahLst/>
                  <a:cxnLst>
                    <a:cxn ang="0">
                      <a:pos x="29" y="0"/>
                    </a:cxn>
                    <a:cxn ang="0">
                      <a:pos x="24" y="0"/>
                    </a:cxn>
                    <a:cxn ang="0">
                      <a:pos x="19" y="1"/>
                    </a:cxn>
                    <a:cxn ang="0">
                      <a:pos x="11" y="5"/>
                    </a:cxn>
                    <a:cxn ang="0">
                      <a:pos x="7" y="9"/>
                    </a:cxn>
                    <a:cxn ang="0">
                      <a:pos x="4" y="12"/>
                    </a:cxn>
                    <a:cxn ang="0">
                      <a:pos x="1" y="17"/>
                    </a:cxn>
                    <a:cxn ang="0">
                      <a:pos x="0" y="21"/>
                    </a:cxn>
                    <a:cxn ang="0">
                      <a:pos x="0" y="26"/>
                    </a:cxn>
                    <a:cxn ang="0">
                      <a:pos x="0" y="32"/>
                    </a:cxn>
                    <a:cxn ang="0">
                      <a:pos x="1" y="38"/>
                    </a:cxn>
                    <a:cxn ang="0">
                      <a:pos x="4" y="42"/>
                    </a:cxn>
                    <a:cxn ang="0">
                      <a:pos x="7" y="46"/>
                    </a:cxn>
                    <a:cxn ang="0">
                      <a:pos x="11" y="49"/>
                    </a:cxn>
                    <a:cxn ang="0">
                      <a:pos x="19" y="52"/>
                    </a:cxn>
                    <a:cxn ang="0">
                      <a:pos x="24" y="53"/>
                    </a:cxn>
                    <a:cxn ang="0">
                      <a:pos x="29" y="53"/>
                    </a:cxn>
                    <a:cxn ang="0">
                      <a:pos x="34" y="53"/>
                    </a:cxn>
                    <a:cxn ang="0">
                      <a:pos x="39" y="52"/>
                    </a:cxn>
                    <a:cxn ang="0">
                      <a:pos x="45" y="49"/>
                    </a:cxn>
                    <a:cxn ang="0">
                      <a:pos x="50" y="46"/>
                    </a:cxn>
                    <a:cxn ang="0">
                      <a:pos x="55" y="42"/>
                    </a:cxn>
                    <a:cxn ang="0">
                      <a:pos x="57" y="38"/>
                    </a:cxn>
                    <a:cxn ang="0">
                      <a:pos x="59" y="32"/>
                    </a:cxn>
                    <a:cxn ang="0">
                      <a:pos x="59" y="26"/>
                    </a:cxn>
                    <a:cxn ang="0">
                      <a:pos x="59" y="21"/>
                    </a:cxn>
                    <a:cxn ang="0">
                      <a:pos x="57" y="17"/>
                    </a:cxn>
                    <a:cxn ang="0">
                      <a:pos x="55" y="12"/>
                    </a:cxn>
                    <a:cxn ang="0">
                      <a:pos x="50" y="9"/>
                    </a:cxn>
                    <a:cxn ang="0">
                      <a:pos x="45" y="5"/>
                    </a:cxn>
                    <a:cxn ang="0">
                      <a:pos x="39" y="1"/>
                    </a:cxn>
                    <a:cxn ang="0">
                      <a:pos x="34" y="0"/>
                    </a:cxn>
                    <a:cxn ang="0">
                      <a:pos x="29" y="0"/>
                    </a:cxn>
                  </a:cxnLst>
                  <a:rect l="0" t="0" r="r" b="b"/>
                  <a:pathLst>
                    <a:path w="59" h="53">
                      <a:moveTo>
                        <a:pt x="29" y="0"/>
                      </a:moveTo>
                      <a:lnTo>
                        <a:pt x="24" y="0"/>
                      </a:lnTo>
                      <a:lnTo>
                        <a:pt x="19" y="1"/>
                      </a:lnTo>
                      <a:lnTo>
                        <a:pt x="11" y="5"/>
                      </a:lnTo>
                      <a:lnTo>
                        <a:pt x="7" y="9"/>
                      </a:lnTo>
                      <a:lnTo>
                        <a:pt x="4" y="12"/>
                      </a:lnTo>
                      <a:lnTo>
                        <a:pt x="1" y="17"/>
                      </a:lnTo>
                      <a:lnTo>
                        <a:pt x="0" y="21"/>
                      </a:lnTo>
                      <a:lnTo>
                        <a:pt x="0" y="26"/>
                      </a:lnTo>
                      <a:lnTo>
                        <a:pt x="0" y="32"/>
                      </a:lnTo>
                      <a:lnTo>
                        <a:pt x="1" y="38"/>
                      </a:lnTo>
                      <a:lnTo>
                        <a:pt x="4" y="42"/>
                      </a:lnTo>
                      <a:lnTo>
                        <a:pt x="7" y="46"/>
                      </a:lnTo>
                      <a:lnTo>
                        <a:pt x="11" y="49"/>
                      </a:lnTo>
                      <a:lnTo>
                        <a:pt x="19" y="52"/>
                      </a:lnTo>
                      <a:lnTo>
                        <a:pt x="24" y="53"/>
                      </a:lnTo>
                      <a:lnTo>
                        <a:pt x="29" y="53"/>
                      </a:lnTo>
                      <a:lnTo>
                        <a:pt x="34" y="53"/>
                      </a:lnTo>
                      <a:lnTo>
                        <a:pt x="39" y="52"/>
                      </a:lnTo>
                      <a:lnTo>
                        <a:pt x="45" y="49"/>
                      </a:lnTo>
                      <a:lnTo>
                        <a:pt x="50" y="46"/>
                      </a:lnTo>
                      <a:lnTo>
                        <a:pt x="55" y="42"/>
                      </a:lnTo>
                      <a:lnTo>
                        <a:pt x="57" y="38"/>
                      </a:lnTo>
                      <a:lnTo>
                        <a:pt x="59" y="32"/>
                      </a:lnTo>
                      <a:lnTo>
                        <a:pt x="59" y="26"/>
                      </a:lnTo>
                      <a:lnTo>
                        <a:pt x="59" y="21"/>
                      </a:lnTo>
                      <a:lnTo>
                        <a:pt x="57" y="17"/>
                      </a:lnTo>
                      <a:lnTo>
                        <a:pt x="55" y="12"/>
                      </a:lnTo>
                      <a:lnTo>
                        <a:pt x="50" y="9"/>
                      </a:lnTo>
                      <a:lnTo>
                        <a:pt x="45" y="5"/>
                      </a:lnTo>
                      <a:lnTo>
                        <a:pt x="39" y="1"/>
                      </a:lnTo>
                      <a:lnTo>
                        <a:pt x="34" y="0"/>
                      </a:lnTo>
                      <a:lnTo>
                        <a:pt x="29" y="0"/>
                      </a:lnTo>
                    </a:path>
                  </a:pathLst>
                </a:custGeom>
                <a:noFill/>
                <a:ln w="7938">
                  <a:solidFill>
                    <a:srgbClr val="000000"/>
                  </a:solidFill>
                  <a:prstDash val="solid"/>
                  <a:round/>
                  <a:headEnd/>
                  <a:tailEnd/>
                </a:ln>
              </p:spPr>
              <p:txBody>
                <a:bodyPr/>
                <a:lstStyle/>
                <a:p>
                  <a:endParaRPr lang="en-US"/>
                </a:p>
              </p:txBody>
            </p:sp>
            <p:sp>
              <p:nvSpPr>
                <p:cNvPr id="1218687" name="Rectangle 127"/>
                <p:cNvSpPr>
                  <a:spLocks noChangeArrowheads="1"/>
                </p:cNvSpPr>
                <p:nvPr/>
              </p:nvSpPr>
              <p:spPr bwMode="auto">
                <a:xfrm>
                  <a:off x="3218" y="2075"/>
                  <a:ext cx="367" cy="188"/>
                </a:xfrm>
                <a:prstGeom prst="rect">
                  <a:avLst/>
                </a:prstGeom>
                <a:solidFill>
                  <a:srgbClr val="FFFFFF"/>
                </a:solidFill>
                <a:ln w="9525">
                  <a:noFill/>
                  <a:miter lim="800000"/>
                  <a:headEnd/>
                  <a:tailEnd/>
                </a:ln>
              </p:spPr>
              <p:txBody>
                <a:bodyPr/>
                <a:lstStyle/>
                <a:p>
                  <a:endParaRPr lang="en-US"/>
                </a:p>
              </p:txBody>
            </p:sp>
            <p:sp>
              <p:nvSpPr>
                <p:cNvPr id="1218688" name="Rectangle 128"/>
                <p:cNvSpPr>
                  <a:spLocks noChangeArrowheads="1"/>
                </p:cNvSpPr>
                <p:nvPr/>
              </p:nvSpPr>
              <p:spPr bwMode="auto">
                <a:xfrm>
                  <a:off x="3218" y="2075"/>
                  <a:ext cx="367" cy="188"/>
                </a:xfrm>
                <a:prstGeom prst="rect">
                  <a:avLst/>
                </a:prstGeom>
                <a:noFill/>
                <a:ln w="7938">
                  <a:solidFill>
                    <a:srgbClr val="000000"/>
                  </a:solidFill>
                  <a:miter lim="800000"/>
                  <a:headEnd/>
                  <a:tailEnd/>
                </a:ln>
              </p:spPr>
              <p:txBody>
                <a:bodyPr/>
                <a:lstStyle/>
                <a:p>
                  <a:endParaRPr lang="en-US"/>
                </a:p>
              </p:txBody>
            </p:sp>
            <p:sp>
              <p:nvSpPr>
                <p:cNvPr id="1218689" name="Line 129"/>
                <p:cNvSpPr>
                  <a:spLocks noChangeShapeType="1"/>
                </p:cNvSpPr>
                <p:nvPr/>
              </p:nvSpPr>
              <p:spPr bwMode="auto">
                <a:xfrm flipH="1">
                  <a:off x="3214" y="2074"/>
                  <a:ext cx="371" cy="190"/>
                </a:xfrm>
                <a:prstGeom prst="line">
                  <a:avLst/>
                </a:prstGeom>
                <a:noFill/>
                <a:ln w="7938">
                  <a:solidFill>
                    <a:srgbClr val="000000"/>
                  </a:solidFill>
                  <a:round/>
                  <a:headEnd/>
                  <a:tailEnd/>
                </a:ln>
              </p:spPr>
              <p:txBody>
                <a:bodyPr/>
                <a:lstStyle/>
                <a:p>
                  <a:endParaRPr lang="en-US"/>
                </a:p>
              </p:txBody>
            </p:sp>
            <p:sp>
              <p:nvSpPr>
                <p:cNvPr id="1218690" name="Line 130"/>
                <p:cNvSpPr>
                  <a:spLocks noChangeShapeType="1"/>
                </p:cNvSpPr>
                <p:nvPr/>
              </p:nvSpPr>
              <p:spPr bwMode="auto">
                <a:xfrm>
                  <a:off x="3214" y="2074"/>
                  <a:ext cx="371" cy="190"/>
                </a:xfrm>
                <a:prstGeom prst="line">
                  <a:avLst/>
                </a:prstGeom>
                <a:noFill/>
                <a:ln w="7938">
                  <a:solidFill>
                    <a:srgbClr val="000000"/>
                  </a:solidFill>
                  <a:round/>
                  <a:headEnd/>
                  <a:tailEnd/>
                </a:ln>
              </p:spPr>
              <p:txBody>
                <a:bodyPr/>
                <a:lstStyle/>
                <a:p>
                  <a:endParaRPr lang="en-US"/>
                </a:p>
              </p:txBody>
            </p:sp>
            <p:sp>
              <p:nvSpPr>
                <p:cNvPr id="1218691" name="Freeform 131"/>
                <p:cNvSpPr>
                  <a:spLocks/>
                </p:cNvSpPr>
                <p:nvPr/>
              </p:nvSpPr>
              <p:spPr bwMode="auto">
                <a:xfrm>
                  <a:off x="3263" y="2107"/>
                  <a:ext cx="274" cy="111"/>
                </a:xfrm>
                <a:custGeom>
                  <a:avLst/>
                  <a:gdLst/>
                  <a:ahLst/>
                  <a:cxnLst>
                    <a:cxn ang="0">
                      <a:pos x="244" y="0"/>
                    </a:cxn>
                    <a:cxn ang="0">
                      <a:pos x="192" y="5"/>
                    </a:cxn>
                    <a:cxn ang="0">
                      <a:pos x="142" y="13"/>
                    </a:cxn>
                    <a:cxn ang="0">
                      <a:pos x="119" y="20"/>
                    </a:cxn>
                    <a:cxn ang="0">
                      <a:pos x="98" y="26"/>
                    </a:cxn>
                    <a:cxn ang="0">
                      <a:pos x="79" y="33"/>
                    </a:cxn>
                    <a:cxn ang="0">
                      <a:pos x="60" y="40"/>
                    </a:cxn>
                    <a:cxn ang="0">
                      <a:pos x="46" y="49"/>
                    </a:cxn>
                    <a:cxn ang="0">
                      <a:pos x="32" y="59"/>
                    </a:cxn>
                    <a:cxn ang="0">
                      <a:pos x="19" y="68"/>
                    </a:cxn>
                    <a:cxn ang="0">
                      <a:pos x="11" y="77"/>
                    </a:cxn>
                    <a:cxn ang="0">
                      <a:pos x="5" y="88"/>
                    </a:cxn>
                    <a:cxn ang="0">
                      <a:pos x="1" y="100"/>
                    </a:cxn>
                    <a:cxn ang="0">
                      <a:pos x="0" y="111"/>
                    </a:cxn>
                    <a:cxn ang="0">
                      <a:pos x="1" y="122"/>
                    </a:cxn>
                    <a:cxn ang="0">
                      <a:pos x="5" y="133"/>
                    </a:cxn>
                    <a:cxn ang="0">
                      <a:pos x="11" y="145"/>
                    </a:cxn>
                    <a:cxn ang="0">
                      <a:pos x="19" y="154"/>
                    </a:cxn>
                    <a:cxn ang="0">
                      <a:pos x="32" y="163"/>
                    </a:cxn>
                    <a:cxn ang="0">
                      <a:pos x="46" y="173"/>
                    </a:cxn>
                    <a:cxn ang="0">
                      <a:pos x="60" y="182"/>
                    </a:cxn>
                    <a:cxn ang="0">
                      <a:pos x="79" y="189"/>
                    </a:cxn>
                    <a:cxn ang="0">
                      <a:pos x="98" y="196"/>
                    </a:cxn>
                    <a:cxn ang="0">
                      <a:pos x="119" y="202"/>
                    </a:cxn>
                    <a:cxn ang="0">
                      <a:pos x="142" y="210"/>
                    </a:cxn>
                    <a:cxn ang="0">
                      <a:pos x="192" y="218"/>
                    </a:cxn>
                    <a:cxn ang="0">
                      <a:pos x="244" y="221"/>
                    </a:cxn>
                    <a:cxn ang="0">
                      <a:pos x="299" y="221"/>
                    </a:cxn>
                    <a:cxn ang="0">
                      <a:pos x="354" y="218"/>
                    </a:cxn>
                    <a:cxn ang="0">
                      <a:pos x="402" y="210"/>
                    </a:cxn>
                    <a:cxn ang="0">
                      <a:pos x="426" y="202"/>
                    </a:cxn>
                    <a:cxn ang="0">
                      <a:pos x="446" y="196"/>
                    </a:cxn>
                    <a:cxn ang="0">
                      <a:pos x="466" y="189"/>
                    </a:cxn>
                    <a:cxn ang="0">
                      <a:pos x="484" y="182"/>
                    </a:cxn>
                    <a:cxn ang="0">
                      <a:pos x="499" y="173"/>
                    </a:cxn>
                    <a:cxn ang="0">
                      <a:pos x="513" y="163"/>
                    </a:cxn>
                    <a:cxn ang="0">
                      <a:pos x="523" y="154"/>
                    </a:cxn>
                    <a:cxn ang="0">
                      <a:pos x="533" y="145"/>
                    </a:cxn>
                    <a:cxn ang="0">
                      <a:pos x="540" y="133"/>
                    </a:cxn>
                    <a:cxn ang="0">
                      <a:pos x="545" y="122"/>
                    </a:cxn>
                    <a:cxn ang="0">
                      <a:pos x="546" y="111"/>
                    </a:cxn>
                    <a:cxn ang="0">
                      <a:pos x="545" y="100"/>
                    </a:cxn>
                    <a:cxn ang="0">
                      <a:pos x="540" y="88"/>
                    </a:cxn>
                    <a:cxn ang="0">
                      <a:pos x="533" y="77"/>
                    </a:cxn>
                    <a:cxn ang="0">
                      <a:pos x="523" y="68"/>
                    </a:cxn>
                    <a:cxn ang="0">
                      <a:pos x="513" y="59"/>
                    </a:cxn>
                    <a:cxn ang="0">
                      <a:pos x="499" y="49"/>
                    </a:cxn>
                    <a:cxn ang="0">
                      <a:pos x="484" y="40"/>
                    </a:cxn>
                    <a:cxn ang="0">
                      <a:pos x="466" y="33"/>
                    </a:cxn>
                    <a:cxn ang="0">
                      <a:pos x="446" y="26"/>
                    </a:cxn>
                    <a:cxn ang="0">
                      <a:pos x="426" y="20"/>
                    </a:cxn>
                    <a:cxn ang="0">
                      <a:pos x="402" y="13"/>
                    </a:cxn>
                    <a:cxn ang="0">
                      <a:pos x="354" y="5"/>
                    </a:cxn>
                    <a:cxn ang="0">
                      <a:pos x="299" y="0"/>
                    </a:cxn>
                  </a:cxnLst>
                  <a:rect l="0" t="0" r="r" b="b"/>
                  <a:pathLst>
                    <a:path w="546" h="221">
                      <a:moveTo>
                        <a:pt x="272" y="0"/>
                      </a:moveTo>
                      <a:lnTo>
                        <a:pt x="244" y="0"/>
                      </a:lnTo>
                      <a:lnTo>
                        <a:pt x="216" y="3"/>
                      </a:lnTo>
                      <a:lnTo>
                        <a:pt x="192" y="5"/>
                      </a:lnTo>
                      <a:lnTo>
                        <a:pt x="166" y="8"/>
                      </a:lnTo>
                      <a:lnTo>
                        <a:pt x="142" y="13"/>
                      </a:lnTo>
                      <a:lnTo>
                        <a:pt x="130" y="18"/>
                      </a:lnTo>
                      <a:lnTo>
                        <a:pt x="119" y="20"/>
                      </a:lnTo>
                      <a:lnTo>
                        <a:pt x="107" y="23"/>
                      </a:lnTo>
                      <a:lnTo>
                        <a:pt x="98" y="26"/>
                      </a:lnTo>
                      <a:lnTo>
                        <a:pt x="88" y="29"/>
                      </a:lnTo>
                      <a:lnTo>
                        <a:pt x="79" y="33"/>
                      </a:lnTo>
                      <a:lnTo>
                        <a:pt x="69" y="36"/>
                      </a:lnTo>
                      <a:lnTo>
                        <a:pt x="60" y="40"/>
                      </a:lnTo>
                      <a:lnTo>
                        <a:pt x="52" y="43"/>
                      </a:lnTo>
                      <a:lnTo>
                        <a:pt x="46" y="49"/>
                      </a:lnTo>
                      <a:lnTo>
                        <a:pt x="39" y="55"/>
                      </a:lnTo>
                      <a:lnTo>
                        <a:pt x="32" y="59"/>
                      </a:lnTo>
                      <a:lnTo>
                        <a:pt x="24" y="63"/>
                      </a:lnTo>
                      <a:lnTo>
                        <a:pt x="19" y="68"/>
                      </a:lnTo>
                      <a:lnTo>
                        <a:pt x="15" y="73"/>
                      </a:lnTo>
                      <a:lnTo>
                        <a:pt x="11" y="77"/>
                      </a:lnTo>
                      <a:lnTo>
                        <a:pt x="7" y="83"/>
                      </a:lnTo>
                      <a:lnTo>
                        <a:pt x="5" y="88"/>
                      </a:lnTo>
                      <a:lnTo>
                        <a:pt x="2" y="95"/>
                      </a:lnTo>
                      <a:lnTo>
                        <a:pt x="1" y="100"/>
                      </a:lnTo>
                      <a:lnTo>
                        <a:pt x="0" y="105"/>
                      </a:lnTo>
                      <a:lnTo>
                        <a:pt x="0" y="111"/>
                      </a:lnTo>
                      <a:lnTo>
                        <a:pt x="0" y="116"/>
                      </a:lnTo>
                      <a:lnTo>
                        <a:pt x="1" y="122"/>
                      </a:lnTo>
                      <a:lnTo>
                        <a:pt x="2" y="127"/>
                      </a:lnTo>
                      <a:lnTo>
                        <a:pt x="5" y="133"/>
                      </a:lnTo>
                      <a:lnTo>
                        <a:pt x="7" y="138"/>
                      </a:lnTo>
                      <a:lnTo>
                        <a:pt x="11" y="145"/>
                      </a:lnTo>
                      <a:lnTo>
                        <a:pt x="15" y="150"/>
                      </a:lnTo>
                      <a:lnTo>
                        <a:pt x="19" y="154"/>
                      </a:lnTo>
                      <a:lnTo>
                        <a:pt x="24" y="159"/>
                      </a:lnTo>
                      <a:lnTo>
                        <a:pt x="32" y="163"/>
                      </a:lnTo>
                      <a:lnTo>
                        <a:pt x="39" y="169"/>
                      </a:lnTo>
                      <a:lnTo>
                        <a:pt x="46" y="173"/>
                      </a:lnTo>
                      <a:lnTo>
                        <a:pt x="52" y="178"/>
                      </a:lnTo>
                      <a:lnTo>
                        <a:pt x="60" y="182"/>
                      </a:lnTo>
                      <a:lnTo>
                        <a:pt x="69" y="186"/>
                      </a:lnTo>
                      <a:lnTo>
                        <a:pt x="79" y="189"/>
                      </a:lnTo>
                      <a:lnTo>
                        <a:pt x="88" y="193"/>
                      </a:lnTo>
                      <a:lnTo>
                        <a:pt x="98" y="196"/>
                      </a:lnTo>
                      <a:lnTo>
                        <a:pt x="107" y="198"/>
                      </a:lnTo>
                      <a:lnTo>
                        <a:pt x="119" y="202"/>
                      </a:lnTo>
                      <a:lnTo>
                        <a:pt x="130" y="205"/>
                      </a:lnTo>
                      <a:lnTo>
                        <a:pt x="142" y="210"/>
                      </a:lnTo>
                      <a:lnTo>
                        <a:pt x="166" y="214"/>
                      </a:lnTo>
                      <a:lnTo>
                        <a:pt x="192" y="218"/>
                      </a:lnTo>
                      <a:lnTo>
                        <a:pt x="216" y="220"/>
                      </a:lnTo>
                      <a:lnTo>
                        <a:pt x="244" y="221"/>
                      </a:lnTo>
                      <a:lnTo>
                        <a:pt x="272" y="221"/>
                      </a:lnTo>
                      <a:lnTo>
                        <a:pt x="299" y="221"/>
                      </a:lnTo>
                      <a:lnTo>
                        <a:pt x="327" y="220"/>
                      </a:lnTo>
                      <a:lnTo>
                        <a:pt x="354" y="218"/>
                      </a:lnTo>
                      <a:lnTo>
                        <a:pt x="377" y="214"/>
                      </a:lnTo>
                      <a:lnTo>
                        <a:pt x="402" y="210"/>
                      </a:lnTo>
                      <a:lnTo>
                        <a:pt x="412" y="205"/>
                      </a:lnTo>
                      <a:lnTo>
                        <a:pt x="426" y="202"/>
                      </a:lnTo>
                      <a:lnTo>
                        <a:pt x="435" y="198"/>
                      </a:lnTo>
                      <a:lnTo>
                        <a:pt x="446" y="196"/>
                      </a:lnTo>
                      <a:lnTo>
                        <a:pt x="457" y="193"/>
                      </a:lnTo>
                      <a:lnTo>
                        <a:pt x="466" y="189"/>
                      </a:lnTo>
                      <a:lnTo>
                        <a:pt x="473" y="186"/>
                      </a:lnTo>
                      <a:lnTo>
                        <a:pt x="484" y="182"/>
                      </a:lnTo>
                      <a:lnTo>
                        <a:pt x="490" y="178"/>
                      </a:lnTo>
                      <a:lnTo>
                        <a:pt x="499" y="173"/>
                      </a:lnTo>
                      <a:lnTo>
                        <a:pt x="505" y="169"/>
                      </a:lnTo>
                      <a:lnTo>
                        <a:pt x="513" y="163"/>
                      </a:lnTo>
                      <a:lnTo>
                        <a:pt x="518" y="159"/>
                      </a:lnTo>
                      <a:lnTo>
                        <a:pt x="523" y="154"/>
                      </a:lnTo>
                      <a:lnTo>
                        <a:pt x="528" y="150"/>
                      </a:lnTo>
                      <a:lnTo>
                        <a:pt x="533" y="145"/>
                      </a:lnTo>
                      <a:lnTo>
                        <a:pt x="537" y="138"/>
                      </a:lnTo>
                      <a:lnTo>
                        <a:pt x="540" y="133"/>
                      </a:lnTo>
                      <a:lnTo>
                        <a:pt x="542" y="127"/>
                      </a:lnTo>
                      <a:lnTo>
                        <a:pt x="545" y="122"/>
                      </a:lnTo>
                      <a:lnTo>
                        <a:pt x="546" y="116"/>
                      </a:lnTo>
                      <a:lnTo>
                        <a:pt x="546" y="111"/>
                      </a:lnTo>
                      <a:lnTo>
                        <a:pt x="546" y="105"/>
                      </a:lnTo>
                      <a:lnTo>
                        <a:pt x="545" y="100"/>
                      </a:lnTo>
                      <a:lnTo>
                        <a:pt x="542" y="95"/>
                      </a:lnTo>
                      <a:lnTo>
                        <a:pt x="540" y="88"/>
                      </a:lnTo>
                      <a:lnTo>
                        <a:pt x="537" y="83"/>
                      </a:lnTo>
                      <a:lnTo>
                        <a:pt x="533" y="77"/>
                      </a:lnTo>
                      <a:lnTo>
                        <a:pt x="528" y="73"/>
                      </a:lnTo>
                      <a:lnTo>
                        <a:pt x="523" y="68"/>
                      </a:lnTo>
                      <a:lnTo>
                        <a:pt x="518" y="63"/>
                      </a:lnTo>
                      <a:lnTo>
                        <a:pt x="513" y="59"/>
                      </a:lnTo>
                      <a:lnTo>
                        <a:pt x="505" y="55"/>
                      </a:lnTo>
                      <a:lnTo>
                        <a:pt x="499" y="49"/>
                      </a:lnTo>
                      <a:lnTo>
                        <a:pt x="490" y="43"/>
                      </a:lnTo>
                      <a:lnTo>
                        <a:pt x="484" y="40"/>
                      </a:lnTo>
                      <a:lnTo>
                        <a:pt x="473" y="36"/>
                      </a:lnTo>
                      <a:lnTo>
                        <a:pt x="466" y="33"/>
                      </a:lnTo>
                      <a:lnTo>
                        <a:pt x="457" y="29"/>
                      </a:lnTo>
                      <a:lnTo>
                        <a:pt x="446" y="26"/>
                      </a:lnTo>
                      <a:lnTo>
                        <a:pt x="435" y="23"/>
                      </a:lnTo>
                      <a:lnTo>
                        <a:pt x="426" y="20"/>
                      </a:lnTo>
                      <a:lnTo>
                        <a:pt x="412" y="18"/>
                      </a:lnTo>
                      <a:lnTo>
                        <a:pt x="402" y="13"/>
                      </a:lnTo>
                      <a:lnTo>
                        <a:pt x="377" y="8"/>
                      </a:lnTo>
                      <a:lnTo>
                        <a:pt x="354" y="5"/>
                      </a:lnTo>
                      <a:lnTo>
                        <a:pt x="327" y="3"/>
                      </a:lnTo>
                      <a:lnTo>
                        <a:pt x="299" y="0"/>
                      </a:lnTo>
                      <a:lnTo>
                        <a:pt x="272" y="0"/>
                      </a:lnTo>
                    </a:path>
                  </a:pathLst>
                </a:custGeom>
                <a:noFill/>
                <a:ln w="7938">
                  <a:solidFill>
                    <a:srgbClr val="000000"/>
                  </a:solidFill>
                  <a:prstDash val="solid"/>
                  <a:round/>
                  <a:headEnd/>
                  <a:tailEnd/>
                </a:ln>
              </p:spPr>
              <p:txBody>
                <a:bodyPr/>
                <a:lstStyle/>
                <a:p>
                  <a:endParaRPr lang="en-US"/>
                </a:p>
              </p:txBody>
            </p:sp>
            <p:sp>
              <p:nvSpPr>
                <p:cNvPr id="1218692" name="Line 132"/>
                <p:cNvSpPr>
                  <a:spLocks noChangeShapeType="1"/>
                </p:cNvSpPr>
                <p:nvPr/>
              </p:nvSpPr>
              <p:spPr bwMode="auto">
                <a:xfrm>
                  <a:off x="3260" y="2074"/>
                  <a:ext cx="0" cy="190"/>
                </a:xfrm>
                <a:prstGeom prst="line">
                  <a:avLst/>
                </a:prstGeom>
                <a:noFill/>
                <a:ln w="7938">
                  <a:solidFill>
                    <a:srgbClr val="000000"/>
                  </a:solidFill>
                  <a:round/>
                  <a:headEnd/>
                  <a:tailEnd/>
                </a:ln>
              </p:spPr>
              <p:txBody>
                <a:bodyPr/>
                <a:lstStyle/>
                <a:p>
                  <a:endParaRPr lang="en-US"/>
                </a:p>
              </p:txBody>
            </p:sp>
            <p:sp>
              <p:nvSpPr>
                <p:cNvPr id="1218693" name="Freeform 133"/>
                <p:cNvSpPr>
                  <a:spLocks/>
                </p:cNvSpPr>
                <p:nvPr/>
              </p:nvSpPr>
              <p:spPr bwMode="auto">
                <a:xfrm>
                  <a:off x="3324" y="2225"/>
                  <a:ext cx="27" cy="27"/>
                </a:xfrm>
                <a:custGeom>
                  <a:avLst/>
                  <a:gdLst/>
                  <a:ahLst/>
                  <a:cxnLst>
                    <a:cxn ang="0">
                      <a:pos x="26" y="0"/>
                    </a:cxn>
                    <a:cxn ang="0">
                      <a:pos x="21" y="0"/>
                    </a:cxn>
                    <a:cxn ang="0">
                      <a:pos x="17" y="1"/>
                    </a:cxn>
                    <a:cxn ang="0">
                      <a:pos x="12" y="5"/>
                    </a:cxn>
                    <a:cxn ang="0">
                      <a:pos x="8" y="9"/>
                    </a:cxn>
                    <a:cxn ang="0">
                      <a:pos x="5" y="12"/>
                    </a:cxn>
                    <a:cxn ang="0">
                      <a:pos x="2" y="17"/>
                    </a:cxn>
                    <a:cxn ang="0">
                      <a:pos x="0" y="21"/>
                    </a:cxn>
                    <a:cxn ang="0">
                      <a:pos x="0" y="26"/>
                    </a:cxn>
                    <a:cxn ang="0">
                      <a:pos x="0" y="32"/>
                    </a:cxn>
                    <a:cxn ang="0">
                      <a:pos x="2" y="38"/>
                    </a:cxn>
                    <a:cxn ang="0">
                      <a:pos x="5" y="42"/>
                    </a:cxn>
                    <a:cxn ang="0">
                      <a:pos x="8" y="46"/>
                    </a:cxn>
                    <a:cxn ang="0">
                      <a:pos x="12" y="49"/>
                    </a:cxn>
                    <a:cxn ang="0">
                      <a:pos x="17" y="52"/>
                    </a:cxn>
                    <a:cxn ang="0">
                      <a:pos x="21" y="53"/>
                    </a:cxn>
                    <a:cxn ang="0">
                      <a:pos x="26" y="53"/>
                    </a:cxn>
                    <a:cxn ang="0">
                      <a:pos x="32" y="53"/>
                    </a:cxn>
                    <a:cxn ang="0">
                      <a:pos x="39" y="52"/>
                    </a:cxn>
                    <a:cxn ang="0">
                      <a:pos x="43" y="49"/>
                    </a:cxn>
                    <a:cxn ang="0">
                      <a:pos x="46" y="46"/>
                    </a:cxn>
                    <a:cxn ang="0">
                      <a:pos x="50" y="42"/>
                    </a:cxn>
                    <a:cxn ang="0">
                      <a:pos x="52" y="38"/>
                    </a:cxn>
                    <a:cxn ang="0">
                      <a:pos x="54" y="32"/>
                    </a:cxn>
                    <a:cxn ang="0">
                      <a:pos x="54" y="26"/>
                    </a:cxn>
                    <a:cxn ang="0">
                      <a:pos x="54" y="21"/>
                    </a:cxn>
                    <a:cxn ang="0">
                      <a:pos x="52" y="17"/>
                    </a:cxn>
                    <a:cxn ang="0">
                      <a:pos x="50" y="12"/>
                    </a:cxn>
                    <a:cxn ang="0">
                      <a:pos x="46" y="9"/>
                    </a:cxn>
                    <a:cxn ang="0">
                      <a:pos x="43" y="5"/>
                    </a:cxn>
                    <a:cxn ang="0">
                      <a:pos x="39" y="1"/>
                    </a:cxn>
                    <a:cxn ang="0">
                      <a:pos x="32" y="0"/>
                    </a:cxn>
                    <a:cxn ang="0">
                      <a:pos x="26" y="0"/>
                    </a:cxn>
                  </a:cxnLst>
                  <a:rect l="0" t="0" r="r" b="b"/>
                  <a:pathLst>
                    <a:path w="54" h="53">
                      <a:moveTo>
                        <a:pt x="26" y="0"/>
                      </a:moveTo>
                      <a:lnTo>
                        <a:pt x="21" y="0"/>
                      </a:lnTo>
                      <a:lnTo>
                        <a:pt x="17" y="1"/>
                      </a:lnTo>
                      <a:lnTo>
                        <a:pt x="12" y="5"/>
                      </a:lnTo>
                      <a:lnTo>
                        <a:pt x="8" y="9"/>
                      </a:lnTo>
                      <a:lnTo>
                        <a:pt x="5" y="12"/>
                      </a:lnTo>
                      <a:lnTo>
                        <a:pt x="2" y="17"/>
                      </a:lnTo>
                      <a:lnTo>
                        <a:pt x="0" y="21"/>
                      </a:lnTo>
                      <a:lnTo>
                        <a:pt x="0" y="26"/>
                      </a:lnTo>
                      <a:lnTo>
                        <a:pt x="0" y="32"/>
                      </a:lnTo>
                      <a:lnTo>
                        <a:pt x="2" y="38"/>
                      </a:lnTo>
                      <a:lnTo>
                        <a:pt x="5" y="42"/>
                      </a:lnTo>
                      <a:lnTo>
                        <a:pt x="8" y="46"/>
                      </a:lnTo>
                      <a:lnTo>
                        <a:pt x="12" y="49"/>
                      </a:lnTo>
                      <a:lnTo>
                        <a:pt x="17" y="52"/>
                      </a:lnTo>
                      <a:lnTo>
                        <a:pt x="21" y="53"/>
                      </a:lnTo>
                      <a:lnTo>
                        <a:pt x="26" y="53"/>
                      </a:lnTo>
                      <a:lnTo>
                        <a:pt x="32" y="53"/>
                      </a:lnTo>
                      <a:lnTo>
                        <a:pt x="39" y="52"/>
                      </a:lnTo>
                      <a:lnTo>
                        <a:pt x="43" y="49"/>
                      </a:lnTo>
                      <a:lnTo>
                        <a:pt x="46" y="46"/>
                      </a:lnTo>
                      <a:lnTo>
                        <a:pt x="50" y="42"/>
                      </a:lnTo>
                      <a:lnTo>
                        <a:pt x="52" y="38"/>
                      </a:lnTo>
                      <a:lnTo>
                        <a:pt x="54" y="32"/>
                      </a:lnTo>
                      <a:lnTo>
                        <a:pt x="54" y="26"/>
                      </a:lnTo>
                      <a:lnTo>
                        <a:pt x="54" y="21"/>
                      </a:lnTo>
                      <a:lnTo>
                        <a:pt x="52" y="17"/>
                      </a:lnTo>
                      <a:lnTo>
                        <a:pt x="50" y="12"/>
                      </a:lnTo>
                      <a:lnTo>
                        <a:pt x="46" y="9"/>
                      </a:lnTo>
                      <a:lnTo>
                        <a:pt x="43" y="5"/>
                      </a:lnTo>
                      <a:lnTo>
                        <a:pt x="39" y="1"/>
                      </a:lnTo>
                      <a:lnTo>
                        <a:pt x="32" y="0"/>
                      </a:lnTo>
                      <a:lnTo>
                        <a:pt x="26" y="0"/>
                      </a:lnTo>
                    </a:path>
                  </a:pathLst>
                </a:custGeom>
                <a:noFill/>
                <a:ln w="7938">
                  <a:solidFill>
                    <a:srgbClr val="000000"/>
                  </a:solidFill>
                  <a:prstDash val="solid"/>
                  <a:round/>
                  <a:headEnd/>
                  <a:tailEnd/>
                </a:ln>
              </p:spPr>
              <p:txBody>
                <a:bodyPr/>
                <a:lstStyle/>
                <a:p>
                  <a:endParaRPr lang="en-US"/>
                </a:p>
              </p:txBody>
            </p:sp>
            <p:sp>
              <p:nvSpPr>
                <p:cNvPr id="1218694" name="Freeform 134"/>
                <p:cNvSpPr>
                  <a:spLocks/>
                </p:cNvSpPr>
                <p:nvPr/>
              </p:nvSpPr>
              <p:spPr bwMode="auto">
                <a:xfrm>
                  <a:off x="3386" y="2225"/>
                  <a:ext cx="26" cy="27"/>
                </a:xfrm>
                <a:custGeom>
                  <a:avLst/>
                  <a:gdLst/>
                  <a:ahLst/>
                  <a:cxnLst>
                    <a:cxn ang="0">
                      <a:pos x="27" y="0"/>
                    </a:cxn>
                    <a:cxn ang="0">
                      <a:pos x="22" y="0"/>
                    </a:cxn>
                    <a:cxn ang="0">
                      <a:pos x="17" y="1"/>
                    </a:cxn>
                    <a:cxn ang="0">
                      <a:pos x="13" y="5"/>
                    </a:cxn>
                    <a:cxn ang="0">
                      <a:pos x="8" y="9"/>
                    </a:cxn>
                    <a:cxn ang="0">
                      <a:pos x="4" y="12"/>
                    </a:cxn>
                    <a:cxn ang="0">
                      <a:pos x="3" y="17"/>
                    </a:cxn>
                    <a:cxn ang="0">
                      <a:pos x="0" y="21"/>
                    </a:cxn>
                    <a:cxn ang="0">
                      <a:pos x="0" y="26"/>
                    </a:cxn>
                    <a:cxn ang="0">
                      <a:pos x="0" y="32"/>
                    </a:cxn>
                    <a:cxn ang="0">
                      <a:pos x="3" y="38"/>
                    </a:cxn>
                    <a:cxn ang="0">
                      <a:pos x="4" y="42"/>
                    </a:cxn>
                    <a:cxn ang="0">
                      <a:pos x="8" y="46"/>
                    </a:cxn>
                    <a:cxn ang="0">
                      <a:pos x="13" y="49"/>
                    </a:cxn>
                    <a:cxn ang="0">
                      <a:pos x="17" y="52"/>
                    </a:cxn>
                    <a:cxn ang="0">
                      <a:pos x="22" y="53"/>
                    </a:cxn>
                    <a:cxn ang="0">
                      <a:pos x="27" y="53"/>
                    </a:cxn>
                    <a:cxn ang="0">
                      <a:pos x="32" y="53"/>
                    </a:cxn>
                    <a:cxn ang="0">
                      <a:pos x="37" y="52"/>
                    </a:cxn>
                    <a:cxn ang="0">
                      <a:pos x="42" y="49"/>
                    </a:cxn>
                    <a:cxn ang="0">
                      <a:pos x="46" y="46"/>
                    </a:cxn>
                    <a:cxn ang="0">
                      <a:pos x="49" y="42"/>
                    </a:cxn>
                    <a:cxn ang="0">
                      <a:pos x="51" y="38"/>
                    </a:cxn>
                    <a:cxn ang="0">
                      <a:pos x="53" y="32"/>
                    </a:cxn>
                    <a:cxn ang="0">
                      <a:pos x="54" y="26"/>
                    </a:cxn>
                    <a:cxn ang="0">
                      <a:pos x="53" y="21"/>
                    </a:cxn>
                    <a:cxn ang="0">
                      <a:pos x="51" y="17"/>
                    </a:cxn>
                    <a:cxn ang="0">
                      <a:pos x="49" y="12"/>
                    </a:cxn>
                    <a:cxn ang="0">
                      <a:pos x="46" y="9"/>
                    </a:cxn>
                    <a:cxn ang="0">
                      <a:pos x="42" y="5"/>
                    </a:cxn>
                    <a:cxn ang="0">
                      <a:pos x="37" y="1"/>
                    </a:cxn>
                    <a:cxn ang="0">
                      <a:pos x="32" y="0"/>
                    </a:cxn>
                    <a:cxn ang="0">
                      <a:pos x="27" y="0"/>
                    </a:cxn>
                  </a:cxnLst>
                  <a:rect l="0" t="0" r="r" b="b"/>
                  <a:pathLst>
                    <a:path w="54" h="53">
                      <a:moveTo>
                        <a:pt x="27" y="0"/>
                      </a:moveTo>
                      <a:lnTo>
                        <a:pt x="22" y="0"/>
                      </a:lnTo>
                      <a:lnTo>
                        <a:pt x="17" y="1"/>
                      </a:lnTo>
                      <a:lnTo>
                        <a:pt x="13" y="5"/>
                      </a:lnTo>
                      <a:lnTo>
                        <a:pt x="8" y="9"/>
                      </a:lnTo>
                      <a:lnTo>
                        <a:pt x="4" y="12"/>
                      </a:lnTo>
                      <a:lnTo>
                        <a:pt x="3" y="17"/>
                      </a:lnTo>
                      <a:lnTo>
                        <a:pt x="0" y="21"/>
                      </a:lnTo>
                      <a:lnTo>
                        <a:pt x="0" y="26"/>
                      </a:lnTo>
                      <a:lnTo>
                        <a:pt x="0" y="32"/>
                      </a:lnTo>
                      <a:lnTo>
                        <a:pt x="3" y="38"/>
                      </a:lnTo>
                      <a:lnTo>
                        <a:pt x="4" y="42"/>
                      </a:lnTo>
                      <a:lnTo>
                        <a:pt x="8" y="46"/>
                      </a:lnTo>
                      <a:lnTo>
                        <a:pt x="13" y="49"/>
                      </a:lnTo>
                      <a:lnTo>
                        <a:pt x="17" y="52"/>
                      </a:lnTo>
                      <a:lnTo>
                        <a:pt x="22" y="53"/>
                      </a:lnTo>
                      <a:lnTo>
                        <a:pt x="27" y="53"/>
                      </a:lnTo>
                      <a:lnTo>
                        <a:pt x="32" y="53"/>
                      </a:lnTo>
                      <a:lnTo>
                        <a:pt x="37" y="52"/>
                      </a:lnTo>
                      <a:lnTo>
                        <a:pt x="42" y="49"/>
                      </a:lnTo>
                      <a:lnTo>
                        <a:pt x="46" y="46"/>
                      </a:lnTo>
                      <a:lnTo>
                        <a:pt x="49" y="42"/>
                      </a:lnTo>
                      <a:lnTo>
                        <a:pt x="51" y="38"/>
                      </a:lnTo>
                      <a:lnTo>
                        <a:pt x="53" y="32"/>
                      </a:lnTo>
                      <a:lnTo>
                        <a:pt x="54" y="26"/>
                      </a:lnTo>
                      <a:lnTo>
                        <a:pt x="53" y="21"/>
                      </a:lnTo>
                      <a:lnTo>
                        <a:pt x="51" y="17"/>
                      </a:lnTo>
                      <a:lnTo>
                        <a:pt x="49" y="12"/>
                      </a:lnTo>
                      <a:lnTo>
                        <a:pt x="46" y="9"/>
                      </a:lnTo>
                      <a:lnTo>
                        <a:pt x="42" y="5"/>
                      </a:lnTo>
                      <a:lnTo>
                        <a:pt x="37" y="1"/>
                      </a:lnTo>
                      <a:lnTo>
                        <a:pt x="32" y="0"/>
                      </a:lnTo>
                      <a:lnTo>
                        <a:pt x="27" y="0"/>
                      </a:lnTo>
                    </a:path>
                  </a:pathLst>
                </a:custGeom>
                <a:noFill/>
                <a:ln w="7938">
                  <a:solidFill>
                    <a:srgbClr val="000000"/>
                  </a:solidFill>
                  <a:prstDash val="solid"/>
                  <a:round/>
                  <a:headEnd/>
                  <a:tailEnd/>
                </a:ln>
              </p:spPr>
              <p:txBody>
                <a:bodyPr/>
                <a:lstStyle/>
                <a:p>
                  <a:endParaRPr lang="en-US"/>
                </a:p>
              </p:txBody>
            </p:sp>
            <p:sp>
              <p:nvSpPr>
                <p:cNvPr id="1218695" name="Freeform 135"/>
                <p:cNvSpPr>
                  <a:spLocks/>
                </p:cNvSpPr>
                <p:nvPr/>
              </p:nvSpPr>
              <p:spPr bwMode="auto">
                <a:xfrm>
                  <a:off x="3446" y="2225"/>
                  <a:ext cx="30" cy="27"/>
                </a:xfrm>
                <a:custGeom>
                  <a:avLst/>
                  <a:gdLst/>
                  <a:ahLst/>
                  <a:cxnLst>
                    <a:cxn ang="0">
                      <a:pos x="29" y="0"/>
                    </a:cxn>
                    <a:cxn ang="0">
                      <a:pos x="24" y="0"/>
                    </a:cxn>
                    <a:cxn ang="0">
                      <a:pos x="19" y="1"/>
                    </a:cxn>
                    <a:cxn ang="0">
                      <a:pos x="11" y="5"/>
                    </a:cxn>
                    <a:cxn ang="0">
                      <a:pos x="7" y="9"/>
                    </a:cxn>
                    <a:cxn ang="0">
                      <a:pos x="4" y="12"/>
                    </a:cxn>
                    <a:cxn ang="0">
                      <a:pos x="1" y="17"/>
                    </a:cxn>
                    <a:cxn ang="0">
                      <a:pos x="0" y="21"/>
                    </a:cxn>
                    <a:cxn ang="0">
                      <a:pos x="0" y="26"/>
                    </a:cxn>
                    <a:cxn ang="0">
                      <a:pos x="0" y="32"/>
                    </a:cxn>
                    <a:cxn ang="0">
                      <a:pos x="1" y="38"/>
                    </a:cxn>
                    <a:cxn ang="0">
                      <a:pos x="4" y="42"/>
                    </a:cxn>
                    <a:cxn ang="0">
                      <a:pos x="7" y="46"/>
                    </a:cxn>
                    <a:cxn ang="0">
                      <a:pos x="11" y="49"/>
                    </a:cxn>
                    <a:cxn ang="0">
                      <a:pos x="19" y="52"/>
                    </a:cxn>
                    <a:cxn ang="0">
                      <a:pos x="24" y="53"/>
                    </a:cxn>
                    <a:cxn ang="0">
                      <a:pos x="29" y="53"/>
                    </a:cxn>
                    <a:cxn ang="0">
                      <a:pos x="34" y="53"/>
                    </a:cxn>
                    <a:cxn ang="0">
                      <a:pos x="39" y="52"/>
                    </a:cxn>
                    <a:cxn ang="0">
                      <a:pos x="45" y="49"/>
                    </a:cxn>
                    <a:cxn ang="0">
                      <a:pos x="50" y="46"/>
                    </a:cxn>
                    <a:cxn ang="0">
                      <a:pos x="55" y="42"/>
                    </a:cxn>
                    <a:cxn ang="0">
                      <a:pos x="57" y="38"/>
                    </a:cxn>
                    <a:cxn ang="0">
                      <a:pos x="59" y="32"/>
                    </a:cxn>
                    <a:cxn ang="0">
                      <a:pos x="59" y="26"/>
                    </a:cxn>
                    <a:cxn ang="0">
                      <a:pos x="59" y="21"/>
                    </a:cxn>
                    <a:cxn ang="0">
                      <a:pos x="57" y="17"/>
                    </a:cxn>
                    <a:cxn ang="0">
                      <a:pos x="55" y="12"/>
                    </a:cxn>
                    <a:cxn ang="0">
                      <a:pos x="50" y="9"/>
                    </a:cxn>
                    <a:cxn ang="0">
                      <a:pos x="45" y="5"/>
                    </a:cxn>
                    <a:cxn ang="0">
                      <a:pos x="39" y="1"/>
                    </a:cxn>
                    <a:cxn ang="0">
                      <a:pos x="34" y="0"/>
                    </a:cxn>
                    <a:cxn ang="0">
                      <a:pos x="29" y="0"/>
                    </a:cxn>
                  </a:cxnLst>
                  <a:rect l="0" t="0" r="r" b="b"/>
                  <a:pathLst>
                    <a:path w="59" h="53">
                      <a:moveTo>
                        <a:pt x="29" y="0"/>
                      </a:moveTo>
                      <a:lnTo>
                        <a:pt x="24" y="0"/>
                      </a:lnTo>
                      <a:lnTo>
                        <a:pt x="19" y="1"/>
                      </a:lnTo>
                      <a:lnTo>
                        <a:pt x="11" y="5"/>
                      </a:lnTo>
                      <a:lnTo>
                        <a:pt x="7" y="9"/>
                      </a:lnTo>
                      <a:lnTo>
                        <a:pt x="4" y="12"/>
                      </a:lnTo>
                      <a:lnTo>
                        <a:pt x="1" y="17"/>
                      </a:lnTo>
                      <a:lnTo>
                        <a:pt x="0" y="21"/>
                      </a:lnTo>
                      <a:lnTo>
                        <a:pt x="0" y="26"/>
                      </a:lnTo>
                      <a:lnTo>
                        <a:pt x="0" y="32"/>
                      </a:lnTo>
                      <a:lnTo>
                        <a:pt x="1" y="38"/>
                      </a:lnTo>
                      <a:lnTo>
                        <a:pt x="4" y="42"/>
                      </a:lnTo>
                      <a:lnTo>
                        <a:pt x="7" y="46"/>
                      </a:lnTo>
                      <a:lnTo>
                        <a:pt x="11" y="49"/>
                      </a:lnTo>
                      <a:lnTo>
                        <a:pt x="19" y="52"/>
                      </a:lnTo>
                      <a:lnTo>
                        <a:pt x="24" y="53"/>
                      </a:lnTo>
                      <a:lnTo>
                        <a:pt x="29" y="53"/>
                      </a:lnTo>
                      <a:lnTo>
                        <a:pt x="34" y="53"/>
                      </a:lnTo>
                      <a:lnTo>
                        <a:pt x="39" y="52"/>
                      </a:lnTo>
                      <a:lnTo>
                        <a:pt x="45" y="49"/>
                      </a:lnTo>
                      <a:lnTo>
                        <a:pt x="50" y="46"/>
                      </a:lnTo>
                      <a:lnTo>
                        <a:pt x="55" y="42"/>
                      </a:lnTo>
                      <a:lnTo>
                        <a:pt x="57" y="38"/>
                      </a:lnTo>
                      <a:lnTo>
                        <a:pt x="59" y="32"/>
                      </a:lnTo>
                      <a:lnTo>
                        <a:pt x="59" y="26"/>
                      </a:lnTo>
                      <a:lnTo>
                        <a:pt x="59" y="21"/>
                      </a:lnTo>
                      <a:lnTo>
                        <a:pt x="57" y="17"/>
                      </a:lnTo>
                      <a:lnTo>
                        <a:pt x="55" y="12"/>
                      </a:lnTo>
                      <a:lnTo>
                        <a:pt x="50" y="9"/>
                      </a:lnTo>
                      <a:lnTo>
                        <a:pt x="45" y="5"/>
                      </a:lnTo>
                      <a:lnTo>
                        <a:pt x="39" y="1"/>
                      </a:lnTo>
                      <a:lnTo>
                        <a:pt x="34" y="0"/>
                      </a:lnTo>
                      <a:lnTo>
                        <a:pt x="29" y="0"/>
                      </a:lnTo>
                    </a:path>
                  </a:pathLst>
                </a:custGeom>
                <a:noFill/>
                <a:ln w="7938">
                  <a:solidFill>
                    <a:srgbClr val="000000"/>
                  </a:solidFill>
                  <a:prstDash val="solid"/>
                  <a:round/>
                  <a:headEnd/>
                  <a:tailEnd/>
                </a:ln>
              </p:spPr>
              <p:txBody>
                <a:bodyPr/>
                <a:lstStyle/>
                <a:p>
                  <a:endParaRPr lang="en-US"/>
                </a:p>
              </p:txBody>
            </p:sp>
            <p:sp>
              <p:nvSpPr>
                <p:cNvPr id="1218696" name="Rectangle 136"/>
                <p:cNvSpPr>
                  <a:spLocks noChangeArrowheads="1"/>
                </p:cNvSpPr>
                <p:nvPr/>
              </p:nvSpPr>
              <p:spPr bwMode="auto">
                <a:xfrm>
                  <a:off x="3358" y="1955"/>
                  <a:ext cx="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X</a:t>
                  </a:r>
                  <a:endParaRPr lang="en-US"/>
                </a:p>
              </p:txBody>
            </p:sp>
            <p:sp>
              <p:nvSpPr>
                <p:cNvPr id="1218697" name="Rectangle 137"/>
                <p:cNvSpPr>
                  <a:spLocks noChangeArrowheads="1"/>
                </p:cNvSpPr>
                <p:nvPr/>
              </p:nvSpPr>
              <p:spPr bwMode="auto">
                <a:xfrm>
                  <a:off x="2387" y="2267"/>
                  <a:ext cx="215"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Georgia" pitchFamily="18" charset="0"/>
                    </a:rPr>
                    <a:t>Light</a:t>
                  </a:r>
                  <a:endParaRPr lang="en-US"/>
                </a:p>
              </p:txBody>
            </p:sp>
            <p:sp>
              <p:nvSpPr>
                <p:cNvPr id="1218698" name="Rectangle 138"/>
                <p:cNvSpPr>
                  <a:spLocks noChangeArrowheads="1"/>
                </p:cNvSpPr>
                <p:nvPr/>
              </p:nvSpPr>
              <p:spPr bwMode="auto">
                <a:xfrm>
                  <a:off x="3259" y="2282"/>
                  <a:ext cx="31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Georgia" pitchFamily="18" charset="0"/>
                    </a:rPr>
                    <a:t>Stryker</a:t>
                  </a:r>
                  <a:endParaRPr lang="en-US"/>
                </a:p>
              </p:txBody>
            </p:sp>
            <p:sp>
              <p:nvSpPr>
                <p:cNvPr id="1218699" name="Rectangle 139"/>
                <p:cNvSpPr>
                  <a:spLocks noChangeArrowheads="1"/>
                </p:cNvSpPr>
                <p:nvPr/>
              </p:nvSpPr>
              <p:spPr bwMode="auto">
                <a:xfrm>
                  <a:off x="2846" y="2531"/>
                  <a:ext cx="163"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Georgia" pitchFamily="18" charset="0"/>
                    </a:rPr>
                    <a:t>FCS</a:t>
                  </a:r>
                  <a:endParaRPr lang="en-US"/>
                </a:p>
              </p:txBody>
            </p:sp>
            <p:sp>
              <p:nvSpPr>
                <p:cNvPr id="1218700" name="Rectangle 140"/>
                <p:cNvSpPr>
                  <a:spLocks noChangeArrowheads="1"/>
                </p:cNvSpPr>
                <p:nvPr/>
              </p:nvSpPr>
              <p:spPr bwMode="auto">
                <a:xfrm>
                  <a:off x="2913" y="2247"/>
                  <a:ext cx="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X</a:t>
                  </a:r>
                  <a:endParaRPr lang="en-US"/>
                </a:p>
              </p:txBody>
            </p:sp>
            <p:sp>
              <p:nvSpPr>
                <p:cNvPr id="1218701" name="Rectangle 141"/>
                <p:cNvSpPr>
                  <a:spLocks noChangeArrowheads="1"/>
                </p:cNvSpPr>
                <p:nvPr/>
              </p:nvSpPr>
              <p:spPr bwMode="auto">
                <a:xfrm>
                  <a:off x="2721" y="2366"/>
                  <a:ext cx="352" cy="135"/>
                </a:xfrm>
                <a:prstGeom prst="rect">
                  <a:avLst/>
                </a:prstGeom>
                <a:noFill/>
                <a:ln w="6350">
                  <a:solidFill>
                    <a:srgbClr val="000000"/>
                  </a:solidFill>
                  <a:miter lim="800000"/>
                  <a:headEnd/>
                  <a:tailEnd/>
                </a:ln>
              </p:spPr>
              <p:txBody>
                <a:bodyPr/>
                <a:lstStyle/>
                <a:p>
                  <a:endParaRPr lang="en-US"/>
                </a:p>
              </p:txBody>
            </p:sp>
            <p:sp>
              <p:nvSpPr>
                <p:cNvPr id="1218702" name="Line 142"/>
                <p:cNvSpPr>
                  <a:spLocks noChangeShapeType="1"/>
                </p:cNvSpPr>
                <p:nvPr/>
              </p:nvSpPr>
              <p:spPr bwMode="auto">
                <a:xfrm flipV="1">
                  <a:off x="2721" y="2372"/>
                  <a:ext cx="352" cy="135"/>
                </a:xfrm>
                <a:prstGeom prst="line">
                  <a:avLst/>
                </a:prstGeom>
                <a:noFill/>
                <a:ln w="6350">
                  <a:solidFill>
                    <a:srgbClr val="000000"/>
                  </a:solidFill>
                  <a:round/>
                  <a:headEnd/>
                  <a:tailEnd/>
                </a:ln>
              </p:spPr>
              <p:txBody>
                <a:bodyPr/>
                <a:lstStyle/>
                <a:p>
                  <a:endParaRPr lang="en-US"/>
                </a:p>
              </p:txBody>
            </p:sp>
            <p:sp>
              <p:nvSpPr>
                <p:cNvPr id="1218703" name="Line 143"/>
                <p:cNvSpPr>
                  <a:spLocks noChangeShapeType="1"/>
                </p:cNvSpPr>
                <p:nvPr/>
              </p:nvSpPr>
              <p:spPr bwMode="auto">
                <a:xfrm>
                  <a:off x="2721" y="2372"/>
                  <a:ext cx="352" cy="135"/>
                </a:xfrm>
                <a:prstGeom prst="line">
                  <a:avLst/>
                </a:prstGeom>
                <a:noFill/>
                <a:ln w="6350">
                  <a:solidFill>
                    <a:srgbClr val="000000"/>
                  </a:solidFill>
                  <a:round/>
                  <a:headEnd/>
                  <a:tailEnd/>
                </a:ln>
              </p:spPr>
              <p:txBody>
                <a:bodyPr/>
                <a:lstStyle/>
                <a:p>
                  <a:endParaRPr lang="en-US"/>
                </a:p>
              </p:txBody>
            </p:sp>
            <p:pic>
              <p:nvPicPr>
                <p:cNvPr id="1218704" name="Picture 144"/>
                <p:cNvPicPr>
                  <a:picLocks noChangeAspect="1" noChangeArrowheads="1"/>
                </p:cNvPicPr>
                <p:nvPr/>
              </p:nvPicPr>
              <p:blipFill>
                <a:blip r:embed="rId3" cstate="print"/>
                <a:srcRect/>
                <a:stretch>
                  <a:fillRect/>
                </a:stretch>
              </p:blipFill>
              <p:spPr bwMode="auto">
                <a:xfrm>
                  <a:off x="2724" y="2359"/>
                  <a:ext cx="386" cy="159"/>
                </a:xfrm>
                <a:prstGeom prst="rect">
                  <a:avLst/>
                </a:prstGeom>
                <a:noFill/>
                <a:ln w="9525">
                  <a:noFill/>
                  <a:miter lim="800000"/>
                  <a:headEnd/>
                  <a:tailEnd/>
                </a:ln>
              </p:spPr>
            </p:pic>
            <p:sp>
              <p:nvSpPr>
                <p:cNvPr id="1218705" name="Rectangle 145"/>
                <p:cNvSpPr>
                  <a:spLocks noChangeArrowheads="1"/>
                </p:cNvSpPr>
                <p:nvPr/>
              </p:nvSpPr>
              <p:spPr bwMode="auto">
                <a:xfrm>
                  <a:off x="2724" y="2360"/>
                  <a:ext cx="386" cy="158"/>
                </a:xfrm>
                <a:prstGeom prst="rect">
                  <a:avLst/>
                </a:prstGeom>
                <a:noFill/>
                <a:ln w="14288">
                  <a:solidFill>
                    <a:srgbClr val="000000"/>
                  </a:solidFill>
                  <a:miter lim="800000"/>
                  <a:headEnd/>
                  <a:tailEnd/>
                </a:ln>
              </p:spPr>
              <p:txBody>
                <a:bodyPr/>
                <a:lstStyle/>
                <a:p>
                  <a:endParaRPr lang="en-US"/>
                </a:p>
              </p:txBody>
            </p:sp>
            <p:sp>
              <p:nvSpPr>
                <p:cNvPr id="1218706" name="Rectangle 146"/>
                <p:cNvSpPr>
                  <a:spLocks noChangeArrowheads="1"/>
                </p:cNvSpPr>
                <p:nvPr/>
              </p:nvSpPr>
              <p:spPr bwMode="auto">
                <a:xfrm>
                  <a:off x="2856" y="2382"/>
                  <a:ext cx="19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UA</a:t>
                  </a:r>
                  <a:endParaRPr lang="en-US"/>
                </a:p>
              </p:txBody>
            </p:sp>
            <p:sp>
              <p:nvSpPr>
                <p:cNvPr id="1218707" name="Freeform 147"/>
                <p:cNvSpPr>
                  <a:spLocks/>
                </p:cNvSpPr>
                <p:nvPr/>
              </p:nvSpPr>
              <p:spPr bwMode="auto">
                <a:xfrm>
                  <a:off x="2740" y="2396"/>
                  <a:ext cx="354" cy="87"/>
                </a:xfrm>
                <a:custGeom>
                  <a:avLst/>
                  <a:gdLst/>
                  <a:ahLst/>
                  <a:cxnLst>
                    <a:cxn ang="0">
                      <a:pos x="177" y="0"/>
                    </a:cxn>
                    <a:cxn ang="0">
                      <a:pos x="0" y="86"/>
                    </a:cxn>
                    <a:cxn ang="0">
                      <a:pos x="177" y="175"/>
                    </a:cxn>
                    <a:cxn ang="0">
                      <a:pos x="529" y="175"/>
                    </a:cxn>
                    <a:cxn ang="0">
                      <a:pos x="707" y="86"/>
                    </a:cxn>
                    <a:cxn ang="0">
                      <a:pos x="529" y="0"/>
                    </a:cxn>
                    <a:cxn ang="0">
                      <a:pos x="177" y="0"/>
                    </a:cxn>
                  </a:cxnLst>
                  <a:rect l="0" t="0" r="r" b="b"/>
                  <a:pathLst>
                    <a:path w="707" h="175">
                      <a:moveTo>
                        <a:pt x="177" y="0"/>
                      </a:moveTo>
                      <a:lnTo>
                        <a:pt x="0" y="86"/>
                      </a:lnTo>
                      <a:lnTo>
                        <a:pt x="177" y="175"/>
                      </a:lnTo>
                      <a:lnTo>
                        <a:pt x="529" y="175"/>
                      </a:lnTo>
                      <a:lnTo>
                        <a:pt x="707" y="86"/>
                      </a:lnTo>
                      <a:lnTo>
                        <a:pt x="529" y="0"/>
                      </a:lnTo>
                      <a:lnTo>
                        <a:pt x="177" y="0"/>
                      </a:lnTo>
                      <a:close/>
                    </a:path>
                  </a:pathLst>
                </a:custGeom>
                <a:noFill/>
                <a:ln w="14288">
                  <a:solidFill>
                    <a:srgbClr val="000000"/>
                  </a:solidFill>
                  <a:prstDash val="solid"/>
                  <a:round/>
                  <a:headEnd/>
                  <a:tailEnd/>
                </a:ln>
              </p:spPr>
              <p:txBody>
                <a:bodyPr/>
                <a:lstStyle/>
                <a:p>
                  <a:endParaRPr lang="en-US"/>
                </a:p>
              </p:txBody>
            </p:sp>
            <p:pic>
              <p:nvPicPr>
                <p:cNvPr id="1218708" name="Picture 148"/>
                <p:cNvPicPr>
                  <a:picLocks noChangeAspect="1" noChangeArrowheads="1"/>
                </p:cNvPicPr>
                <p:nvPr/>
              </p:nvPicPr>
              <p:blipFill>
                <a:blip r:embed="rId3" cstate="print"/>
                <a:srcRect/>
                <a:stretch>
                  <a:fillRect/>
                </a:stretch>
              </p:blipFill>
              <p:spPr bwMode="auto">
                <a:xfrm>
                  <a:off x="2724" y="2359"/>
                  <a:ext cx="386" cy="159"/>
                </a:xfrm>
                <a:prstGeom prst="rect">
                  <a:avLst/>
                </a:prstGeom>
                <a:noFill/>
                <a:ln w="9525">
                  <a:noFill/>
                  <a:miter lim="800000"/>
                  <a:headEnd/>
                  <a:tailEnd/>
                </a:ln>
              </p:spPr>
            </p:pic>
            <p:sp>
              <p:nvSpPr>
                <p:cNvPr id="1218709" name="Rectangle 149"/>
                <p:cNvSpPr>
                  <a:spLocks noChangeArrowheads="1"/>
                </p:cNvSpPr>
                <p:nvPr/>
              </p:nvSpPr>
              <p:spPr bwMode="auto">
                <a:xfrm>
                  <a:off x="2724" y="2360"/>
                  <a:ext cx="386" cy="158"/>
                </a:xfrm>
                <a:prstGeom prst="rect">
                  <a:avLst/>
                </a:prstGeom>
                <a:noFill/>
                <a:ln w="14288">
                  <a:solidFill>
                    <a:srgbClr val="000000"/>
                  </a:solidFill>
                  <a:miter lim="800000"/>
                  <a:headEnd/>
                  <a:tailEnd/>
                </a:ln>
              </p:spPr>
              <p:txBody>
                <a:bodyPr/>
                <a:lstStyle/>
                <a:p>
                  <a:endParaRPr lang="en-US"/>
                </a:p>
              </p:txBody>
            </p:sp>
            <p:sp>
              <p:nvSpPr>
                <p:cNvPr id="1218710" name="Rectangle 150"/>
                <p:cNvSpPr>
                  <a:spLocks noChangeArrowheads="1"/>
                </p:cNvSpPr>
                <p:nvPr/>
              </p:nvSpPr>
              <p:spPr bwMode="auto">
                <a:xfrm>
                  <a:off x="2856" y="2382"/>
                  <a:ext cx="191"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UA</a:t>
                  </a:r>
                  <a:endParaRPr lang="en-US"/>
                </a:p>
              </p:txBody>
            </p:sp>
            <p:sp>
              <p:nvSpPr>
                <p:cNvPr id="1218711" name="Freeform 151"/>
                <p:cNvSpPr>
                  <a:spLocks/>
                </p:cNvSpPr>
                <p:nvPr/>
              </p:nvSpPr>
              <p:spPr bwMode="auto">
                <a:xfrm>
                  <a:off x="2740" y="2396"/>
                  <a:ext cx="354" cy="87"/>
                </a:xfrm>
                <a:custGeom>
                  <a:avLst/>
                  <a:gdLst/>
                  <a:ahLst/>
                  <a:cxnLst>
                    <a:cxn ang="0">
                      <a:pos x="177" y="0"/>
                    </a:cxn>
                    <a:cxn ang="0">
                      <a:pos x="0" y="86"/>
                    </a:cxn>
                    <a:cxn ang="0">
                      <a:pos x="177" y="175"/>
                    </a:cxn>
                    <a:cxn ang="0">
                      <a:pos x="529" y="175"/>
                    </a:cxn>
                    <a:cxn ang="0">
                      <a:pos x="707" y="86"/>
                    </a:cxn>
                    <a:cxn ang="0">
                      <a:pos x="529" y="0"/>
                    </a:cxn>
                    <a:cxn ang="0">
                      <a:pos x="177" y="0"/>
                    </a:cxn>
                  </a:cxnLst>
                  <a:rect l="0" t="0" r="r" b="b"/>
                  <a:pathLst>
                    <a:path w="707" h="175">
                      <a:moveTo>
                        <a:pt x="177" y="0"/>
                      </a:moveTo>
                      <a:lnTo>
                        <a:pt x="0" y="86"/>
                      </a:lnTo>
                      <a:lnTo>
                        <a:pt x="177" y="175"/>
                      </a:lnTo>
                      <a:lnTo>
                        <a:pt x="529" y="175"/>
                      </a:lnTo>
                      <a:lnTo>
                        <a:pt x="707" y="86"/>
                      </a:lnTo>
                      <a:lnTo>
                        <a:pt x="529" y="0"/>
                      </a:lnTo>
                      <a:lnTo>
                        <a:pt x="177" y="0"/>
                      </a:lnTo>
                      <a:close/>
                    </a:path>
                  </a:pathLst>
                </a:custGeom>
                <a:noFill/>
                <a:ln w="14288">
                  <a:solidFill>
                    <a:srgbClr val="000000"/>
                  </a:solidFill>
                  <a:prstDash val="solid"/>
                  <a:round/>
                  <a:headEnd/>
                  <a:tailEnd/>
                </a:ln>
              </p:spPr>
              <p:txBody>
                <a:bodyPr/>
                <a:lstStyle/>
                <a:p>
                  <a:endParaRPr lang="en-US"/>
                </a:p>
              </p:txBody>
            </p:sp>
            <p:sp>
              <p:nvSpPr>
                <p:cNvPr id="1218712" name="Rectangle 152"/>
                <p:cNvSpPr>
                  <a:spLocks noChangeArrowheads="1"/>
                </p:cNvSpPr>
                <p:nvPr/>
              </p:nvSpPr>
              <p:spPr bwMode="auto">
                <a:xfrm>
                  <a:off x="2917" y="1829"/>
                  <a:ext cx="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X</a:t>
                  </a:r>
                  <a:endParaRPr lang="en-US"/>
                </a:p>
              </p:txBody>
            </p:sp>
            <p:sp>
              <p:nvSpPr>
                <p:cNvPr id="1218713" name="Rectangle 153"/>
                <p:cNvSpPr>
                  <a:spLocks noChangeArrowheads="1"/>
                </p:cNvSpPr>
                <p:nvPr/>
              </p:nvSpPr>
              <p:spPr bwMode="auto">
                <a:xfrm>
                  <a:off x="2114" y="2281"/>
                  <a:ext cx="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X</a:t>
                  </a:r>
                  <a:endParaRPr lang="en-US"/>
                </a:p>
              </p:txBody>
            </p:sp>
            <p:sp>
              <p:nvSpPr>
                <p:cNvPr id="1218714" name="Rectangle 154"/>
                <p:cNvSpPr>
                  <a:spLocks noChangeArrowheads="1"/>
                </p:cNvSpPr>
                <p:nvPr/>
              </p:nvSpPr>
              <p:spPr bwMode="auto">
                <a:xfrm>
                  <a:off x="1961" y="2428"/>
                  <a:ext cx="380" cy="207"/>
                </a:xfrm>
                <a:prstGeom prst="rect">
                  <a:avLst/>
                </a:prstGeom>
                <a:solidFill>
                  <a:srgbClr val="FFFFFF"/>
                </a:solidFill>
                <a:ln w="9525">
                  <a:noFill/>
                  <a:miter lim="800000"/>
                  <a:headEnd/>
                  <a:tailEnd/>
                </a:ln>
              </p:spPr>
              <p:txBody>
                <a:bodyPr/>
                <a:lstStyle/>
                <a:p>
                  <a:endParaRPr lang="en-US"/>
                </a:p>
              </p:txBody>
            </p:sp>
            <p:sp>
              <p:nvSpPr>
                <p:cNvPr id="1218715" name="Rectangle 155"/>
                <p:cNvSpPr>
                  <a:spLocks noChangeArrowheads="1"/>
                </p:cNvSpPr>
                <p:nvPr/>
              </p:nvSpPr>
              <p:spPr bwMode="auto">
                <a:xfrm>
                  <a:off x="1961" y="2428"/>
                  <a:ext cx="380" cy="207"/>
                </a:xfrm>
                <a:prstGeom prst="rect">
                  <a:avLst/>
                </a:prstGeom>
                <a:noFill/>
                <a:ln w="7938">
                  <a:solidFill>
                    <a:srgbClr val="000000"/>
                  </a:solidFill>
                  <a:miter lim="800000"/>
                  <a:headEnd/>
                  <a:tailEnd/>
                </a:ln>
              </p:spPr>
              <p:txBody>
                <a:bodyPr/>
                <a:lstStyle/>
                <a:p>
                  <a:endParaRPr lang="en-US"/>
                </a:p>
              </p:txBody>
            </p:sp>
            <p:sp>
              <p:nvSpPr>
                <p:cNvPr id="1218716" name="Rectangle 156"/>
                <p:cNvSpPr>
                  <a:spLocks noChangeArrowheads="1"/>
                </p:cNvSpPr>
                <p:nvPr/>
              </p:nvSpPr>
              <p:spPr bwMode="auto">
                <a:xfrm>
                  <a:off x="1927" y="2393"/>
                  <a:ext cx="380" cy="208"/>
                </a:xfrm>
                <a:prstGeom prst="rect">
                  <a:avLst/>
                </a:prstGeom>
                <a:solidFill>
                  <a:srgbClr val="FFFFFF"/>
                </a:solidFill>
                <a:ln w="9525">
                  <a:noFill/>
                  <a:miter lim="800000"/>
                  <a:headEnd/>
                  <a:tailEnd/>
                </a:ln>
              </p:spPr>
              <p:txBody>
                <a:bodyPr/>
                <a:lstStyle/>
                <a:p>
                  <a:endParaRPr lang="en-US"/>
                </a:p>
              </p:txBody>
            </p:sp>
            <p:sp>
              <p:nvSpPr>
                <p:cNvPr id="1218717" name="Rectangle 157"/>
                <p:cNvSpPr>
                  <a:spLocks noChangeArrowheads="1"/>
                </p:cNvSpPr>
                <p:nvPr/>
              </p:nvSpPr>
              <p:spPr bwMode="auto">
                <a:xfrm>
                  <a:off x="1927" y="2393"/>
                  <a:ext cx="380" cy="208"/>
                </a:xfrm>
                <a:prstGeom prst="rect">
                  <a:avLst/>
                </a:prstGeom>
                <a:noFill/>
                <a:ln w="7938">
                  <a:solidFill>
                    <a:srgbClr val="000000"/>
                  </a:solidFill>
                  <a:miter lim="800000"/>
                  <a:headEnd/>
                  <a:tailEnd/>
                </a:ln>
              </p:spPr>
              <p:txBody>
                <a:bodyPr/>
                <a:lstStyle/>
                <a:p>
                  <a:endParaRPr lang="en-US"/>
                </a:p>
              </p:txBody>
            </p:sp>
            <p:sp>
              <p:nvSpPr>
                <p:cNvPr id="1218718" name="Rectangle 158"/>
                <p:cNvSpPr>
                  <a:spLocks noChangeArrowheads="1"/>
                </p:cNvSpPr>
                <p:nvPr/>
              </p:nvSpPr>
              <p:spPr bwMode="auto">
                <a:xfrm>
                  <a:off x="2033" y="2451"/>
                  <a:ext cx="219" cy="106"/>
                </a:xfrm>
                <a:prstGeom prst="rect">
                  <a:avLst/>
                </a:prstGeom>
                <a:noFill/>
                <a:ln w="9525">
                  <a:noFill/>
                  <a:miter lim="800000"/>
                  <a:headEnd/>
                  <a:tailEnd/>
                </a:ln>
              </p:spPr>
              <p:txBody>
                <a:bodyPr wrap="none" lIns="0" tIns="0" rIns="0" bIns="0">
                  <a:spAutoFit/>
                </a:bodyPr>
                <a:lstStyle/>
                <a:p>
                  <a:r>
                    <a:rPr lang="en-US" sz="1100" b="0">
                      <a:solidFill>
                        <a:srgbClr val="000000"/>
                      </a:solidFill>
                      <a:latin typeface="Georgia" pitchFamily="18" charset="0"/>
                    </a:rPr>
                    <a:t>SUST</a:t>
                  </a:r>
                  <a:endParaRPr lang="en-US"/>
                </a:p>
              </p:txBody>
            </p:sp>
            <p:sp>
              <p:nvSpPr>
                <p:cNvPr id="1218719" name="Rectangle 159"/>
                <p:cNvSpPr>
                  <a:spLocks noChangeArrowheads="1"/>
                </p:cNvSpPr>
                <p:nvPr/>
              </p:nvSpPr>
              <p:spPr bwMode="auto">
                <a:xfrm>
                  <a:off x="2114" y="2281"/>
                  <a:ext cx="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X</a:t>
                  </a:r>
                  <a:endParaRPr lang="en-US"/>
                </a:p>
              </p:txBody>
            </p:sp>
            <p:sp>
              <p:nvSpPr>
                <p:cNvPr id="1218720" name="Rectangle 160"/>
                <p:cNvSpPr>
                  <a:spLocks noChangeArrowheads="1"/>
                </p:cNvSpPr>
                <p:nvPr/>
              </p:nvSpPr>
              <p:spPr bwMode="auto">
                <a:xfrm>
                  <a:off x="1961" y="2428"/>
                  <a:ext cx="380" cy="207"/>
                </a:xfrm>
                <a:prstGeom prst="rect">
                  <a:avLst/>
                </a:prstGeom>
                <a:solidFill>
                  <a:srgbClr val="FFFFFF"/>
                </a:solidFill>
                <a:ln w="9525">
                  <a:noFill/>
                  <a:miter lim="800000"/>
                  <a:headEnd/>
                  <a:tailEnd/>
                </a:ln>
              </p:spPr>
              <p:txBody>
                <a:bodyPr/>
                <a:lstStyle/>
                <a:p>
                  <a:endParaRPr lang="en-US"/>
                </a:p>
              </p:txBody>
            </p:sp>
            <p:sp>
              <p:nvSpPr>
                <p:cNvPr id="1218721" name="Rectangle 161"/>
                <p:cNvSpPr>
                  <a:spLocks noChangeArrowheads="1"/>
                </p:cNvSpPr>
                <p:nvPr/>
              </p:nvSpPr>
              <p:spPr bwMode="auto">
                <a:xfrm>
                  <a:off x="1961" y="2428"/>
                  <a:ext cx="380" cy="207"/>
                </a:xfrm>
                <a:prstGeom prst="rect">
                  <a:avLst/>
                </a:prstGeom>
                <a:noFill/>
                <a:ln w="7938">
                  <a:solidFill>
                    <a:srgbClr val="000000"/>
                  </a:solidFill>
                  <a:miter lim="800000"/>
                  <a:headEnd/>
                  <a:tailEnd/>
                </a:ln>
              </p:spPr>
              <p:txBody>
                <a:bodyPr/>
                <a:lstStyle/>
                <a:p>
                  <a:endParaRPr lang="en-US"/>
                </a:p>
              </p:txBody>
            </p:sp>
            <p:sp>
              <p:nvSpPr>
                <p:cNvPr id="1218722" name="Rectangle 162"/>
                <p:cNvSpPr>
                  <a:spLocks noChangeArrowheads="1"/>
                </p:cNvSpPr>
                <p:nvPr/>
              </p:nvSpPr>
              <p:spPr bwMode="auto">
                <a:xfrm>
                  <a:off x="1927" y="2393"/>
                  <a:ext cx="380" cy="208"/>
                </a:xfrm>
                <a:prstGeom prst="rect">
                  <a:avLst/>
                </a:prstGeom>
                <a:solidFill>
                  <a:srgbClr val="FFFFFF"/>
                </a:solidFill>
                <a:ln w="9525">
                  <a:noFill/>
                  <a:miter lim="800000"/>
                  <a:headEnd/>
                  <a:tailEnd/>
                </a:ln>
              </p:spPr>
              <p:txBody>
                <a:bodyPr/>
                <a:lstStyle/>
                <a:p>
                  <a:endParaRPr lang="en-US"/>
                </a:p>
              </p:txBody>
            </p:sp>
            <p:sp>
              <p:nvSpPr>
                <p:cNvPr id="1218723" name="Rectangle 163"/>
                <p:cNvSpPr>
                  <a:spLocks noChangeArrowheads="1"/>
                </p:cNvSpPr>
                <p:nvPr/>
              </p:nvSpPr>
              <p:spPr bwMode="auto">
                <a:xfrm>
                  <a:off x="1927" y="2393"/>
                  <a:ext cx="380" cy="208"/>
                </a:xfrm>
                <a:prstGeom prst="rect">
                  <a:avLst/>
                </a:prstGeom>
                <a:noFill/>
                <a:ln w="7938">
                  <a:solidFill>
                    <a:srgbClr val="000000"/>
                  </a:solidFill>
                  <a:miter lim="800000"/>
                  <a:headEnd/>
                  <a:tailEnd/>
                </a:ln>
              </p:spPr>
              <p:txBody>
                <a:bodyPr/>
                <a:lstStyle/>
                <a:p>
                  <a:endParaRPr lang="en-US"/>
                </a:p>
              </p:txBody>
            </p:sp>
            <p:sp>
              <p:nvSpPr>
                <p:cNvPr id="1218724" name="Rectangle 164"/>
                <p:cNvSpPr>
                  <a:spLocks noChangeArrowheads="1"/>
                </p:cNvSpPr>
                <p:nvPr/>
              </p:nvSpPr>
              <p:spPr bwMode="auto">
                <a:xfrm>
                  <a:off x="2033" y="2451"/>
                  <a:ext cx="219" cy="106"/>
                </a:xfrm>
                <a:prstGeom prst="rect">
                  <a:avLst/>
                </a:prstGeom>
                <a:noFill/>
                <a:ln w="9525">
                  <a:noFill/>
                  <a:miter lim="800000"/>
                  <a:headEnd/>
                  <a:tailEnd/>
                </a:ln>
              </p:spPr>
              <p:txBody>
                <a:bodyPr wrap="none" lIns="0" tIns="0" rIns="0" bIns="0">
                  <a:spAutoFit/>
                </a:bodyPr>
                <a:lstStyle/>
                <a:p>
                  <a:r>
                    <a:rPr lang="en-US" sz="1100" b="0">
                      <a:solidFill>
                        <a:srgbClr val="000000"/>
                      </a:solidFill>
                      <a:latin typeface="Georgia" pitchFamily="18" charset="0"/>
                    </a:rPr>
                    <a:t>SUST</a:t>
                  </a:r>
                  <a:endParaRPr lang="en-US"/>
                </a:p>
              </p:txBody>
            </p:sp>
            <p:sp>
              <p:nvSpPr>
                <p:cNvPr id="1218725" name="Rectangle 165"/>
                <p:cNvSpPr>
                  <a:spLocks noChangeArrowheads="1"/>
                </p:cNvSpPr>
                <p:nvPr/>
              </p:nvSpPr>
              <p:spPr bwMode="auto">
                <a:xfrm>
                  <a:off x="1961" y="2428"/>
                  <a:ext cx="380" cy="207"/>
                </a:xfrm>
                <a:prstGeom prst="rect">
                  <a:avLst/>
                </a:prstGeom>
                <a:solidFill>
                  <a:srgbClr val="FFFFFF"/>
                </a:solidFill>
                <a:ln w="9525">
                  <a:noFill/>
                  <a:miter lim="800000"/>
                  <a:headEnd/>
                  <a:tailEnd/>
                </a:ln>
              </p:spPr>
              <p:txBody>
                <a:bodyPr/>
                <a:lstStyle/>
                <a:p>
                  <a:endParaRPr lang="en-US"/>
                </a:p>
              </p:txBody>
            </p:sp>
            <p:sp>
              <p:nvSpPr>
                <p:cNvPr id="1218726" name="Rectangle 166"/>
                <p:cNvSpPr>
                  <a:spLocks noChangeArrowheads="1"/>
                </p:cNvSpPr>
                <p:nvPr/>
              </p:nvSpPr>
              <p:spPr bwMode="auto">
                <a:xfrm>
                  <a:off x="1961" y="2428"/>
                  <a:ext cx="380" cy="207"/>
                </a:xfrm>
                <a:prstGeom prst="rect">
                  <a:avLst/>
                </a:prstGeom>
                <a:noFill/>
                <a:ln w="7938">
                  <a:solidFill>
                    <a:srgbClr val="000000"/>
                  </a:solidFill>
                  <a:miter lim="800000"/>
                  <a:headEnd/>
                  <a:tailEnd/>
                </a:ln>
              </p:spPr>
              <p:txBody>
                <a:bodyPr/>
                <a:lstStyle/>
                <a:p>
                  <a:endParaRPr lang="en-US"/>
                </a:p>
              </p:txBody>
            </p:sp>
            <p:sp>
              <p:nvSpPr>
                <p:cNvPr id="1218727" name="Rectangle 167"/>
                <p:cNvSpPr>
                  <a:spLocks noChangeArrowheads="1"/>
                </p:cNvSpPr>
                <p:nvPr/>
              </p:nvSpPr>
              <p:spPr bwMode="auto">
                <a:xfrm>
                  <a:off x="1927" y="2393"/>
                  <a:ext cx="380" cy="208"/>
                </a:xfrm>
                <a:prstGeom prst="rect">
                  <a:avLst/>
                </a:prstGeom>
                <a:solidFill>
                  <a:srgbClr val="FFFFFF"/>
                </a:solidFill>
                <a:ln w="9525">
                  <a:noFill/>
                  <a:miter lim="800000"/>
                  <a:headEnd/>
                  <a:tailEnd/>
                </a:ln>
              </p:spPr>
              <p:txBody>
                <a:bodyPr/>
                <a:lstStyle/>
                <a:p>
                  <a:endParaRPr lang="en-US"/>
                </a:p>
              </p:txBody>
            </p:sp>
            <p:sp>
              <p:nvSpPr>
                <p:cNvPr id="1218728" name="Rectangle 168"/>
                <p:cNvSpPr>
                  <a:spLocks noChangeArrowheads="1"/>
                </p:cNvSpPr>
                <p:nvPr/>
              </p:nvSpPr>
              <p:spPr bwMode="auto">
                <a:xfrm>
                  <a:off x="1927" y="2393"/>
                  <a:ext cx="380" cy="208"/>
                </a:xfrm>
                <a:prstGeom prst="rect">
                  <a:avLst/>
                </a:prstGeom>
                <a:noFill/>
                <a:ln w="7938">
                  <a:solidFill>
                    <a:srgbClr val="000000"/>
                  </a:solidFill>
                  <a:miter lim="800000"/>
                  <a:headEnd/>
                  <a:tailEnd/>
                </a:ln>
              </p:spPr>
              <p:txBody>
                <a:bodyPr/>
                <a:lstStyle/>
                <a:p>
                  <a:endParaRPr lang="en-US"/>
                </a:p>
              </p:txBody>
            </p:sp>
            <p:sp>
              <p:nvSpPr>
                <p:cNvPr id="1218729" name="Rectangle 169"/>
                <p:cNvSpPr>
                  <a:spLocks noChangeArrowheads="1"/>
                </p:cNvSpPr>
                <p:nvPr/>
              </p:nvSpPr>
              <p:spPr bwMode="auto">
                <a:xfrm>
                  <a:off x="2033" y="2451"/>
                  <a:ext cx="219" cy="106"/>
                </a:xfrm>
                <a:prstGeom prst="rect">
                  <a:avLst/>
                </a:prstGeom>
                <a:noFill/>
                <a:ln w="9525">
                  <a:noFill/>
                  <a:miter lim="800000"/>
                  <a:headEnd/>
                  <a:tailEnd/>
                </a:ln>
              </p:spPr>
              <p:txBody>
                <a:bodyPr wrap="none" lIns="0" tIns="0" rIns="0" bIns="0">
                  <a:spAutoFit/>
                </a:bodyPr>
                <a:lstStyle/>
                <a:p>
                  <a:r>
                    <a:rPr lang="en-US" sz="1100" b="0">
                      <a:solidFill>
                        <a:srgbClr val="000000"/>
                      </a:solidFill>
                      <a:latin typeface="Georgia" pitchFamily="18" charset="0"/>
                    </a:rPr>
                    <a:t>SUST</a:t>
                  </a:r>
                  <a:endParaRPr lang="en-US"/>
                </a:p>
              </p:txBody>
            </p:sp>
            <p:sp>
              <p:nvSpPr>
                <p:cNvPr id="1218730" name="Rectangle 170"/>
                <p:cNvSpPr>
                  <a:spLocks noChangeArrowheads="1"/>
                </p:cNvSpPr>
                <p:nvPr/>
              </p:nvSpPr>
              <p:spPr bwMode="auto">
                <a:xfrm>
                  <a:off x="2659" y="3454"/>
                  <a:ext cx="461"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Georgia" pitchFamily="18" charset="0"/>
                    </a:rPr>
                    <a:t>Personnel</a:t>
                  </a:r>
                  <a:endParaRPr lang="en-US"/>
                </a:p>
              </p:txBody>
            </p:sp>
            <p:sp>
              <p:nvSpPr>
                <p:cNvPr id="1218731" name="Rectangle 171"/>
                <p:cNvSpPr>
                  <a:spLocks noChangeArrowheads="1"/>
                </p:cNvSpPr>
                <p:nvPr/>
              </p:nvSpPr>
              <p:spPr bwMode="auto">
                <a:xfrm>
                  <a:off x="2650" y="3563"/>
                  <a:ext cx="316"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Military </a:t>
                  </a:r>
                  <a:endParaRPr lang="en-US"/>
                </a:p>
              </p:txBody>
            </p:sp>
            <p:sp>
              <p:nvSpPr>
                <p:cNvPr id="1218732" name="Rectangle 172"/>
                <p:cNvSpPr>
                  <a:spLocks noChangeArrowheads="1"/>
                </p:cNvSpPr>
                <p:nvPr/>
              </p:nvSpPr>
              <p:spPr bwMode="auto">
                <a:xfrm>
                  <a:off x="2952" y="3563"/>
                  <a:ext cx="27"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a:t>
                  </a:r>
                  <a:endParaRPr lang="en-US"/>
                </a:p>
              </p:txBody>
            </p:sp>
            <p:sp>
              <p:nvSpPr>
                <p:cNvPr id="1218733" name="Rectangle 173"/>
                <p:cNvSpPr>
                  <a:spLocks noChangeArrowheads="1"/>
                </p:cNvSpPr>
                <p:nvPr/>
              </p:nvSpPr>
              <p:spPr bwMode="auto">
                <a:xfrm>
                  <a:off x="2996" y="3563"/>
                  <a:ext cx="385"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 Soldier</a:t>
                  </a:r>
                  <a:endParaRPr lang="en-US"/>
                </a:p>
              </p:txBody>
            </p:sp>
            <p:sp>
              <p:nvSpPr>
                <p:cNvPr id="1218734" name="Rectangle 174"/>
                <p:cNvSpPr>
                  <a:spLocks noChangeArrowheads="1"/>
                </p:cNvSpPr>
                <p:nvPr/>
              </p:nvSpPr>
              <p:spPr bwMode="auto">
                <a:xfrm>
                  <a:off x="2632" y="3646"/>
                  <a:ext cx="304"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Civilian </a:t>
                  </a:r>
                  <a:endParaRPr lang="en-US"/>
                </a:p>
              </p:txBody>
            </p:sp>
            <p:sp>
              <p:nvSpPr>
                <p:cNvPr id="1218735" name="Rectangle 175"/>
                <p:cNvSpPr>
                  <a:spLocks noChangeArrowheads="1"/>
                </p:cNvSpPr>
                <p:nvPr/>
              </p:nvSpPr>
              <p:spPr bwMode="auto">
                <a:xfrm>
                  <a:off x="2924" y="3646"/>
                  <a:ext cx="27"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a:t>
                  </a:r>
                  <a:endParaRPr lang="en-US"/>
                </a:p>
              </p:txBody>
            </p:sp>
            <p:sp>
              <p:nvSpPr>
                <p:cNvPr id="1218736" name="Rectangle 176"/>
                <p:cNvSpPr>
                  <a:spLocks noChangeArrowheads="1"/>
                </p:cNvSpPr>
                <p:nvPr/>
              </p:nvSpPr>
              <p:spPr bwMode="auto">
                <a:xfrm>
                  <a:off x="2967" y="3646"/>
                  <a:ext cx="265"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 FTE</a:t>
                  </a:r>
                  <a:endParaRPr lang="en-US"/>
                </a:p>
              </p:txBody>
            </p:sp>
            <p:sp>
              <p:nvSpPr>
                <p:cNvPr id="1218737" name="Rectangle 177"/>
                <p:cNvSpPr>
                  <a:spLocks noChangeArrowheads="1"/>
                </p:cNvSpPr>
                <p:nvPr/>
              </p:nvSpPr>
              <p:spPr bwMode="auto">
                <a:xfrm>
                  <a:off x="2631" y="3729"/>
                  <a:ext cx="425"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Contractor </a:t>
                  </a:r>
                  <a:endParaRPr lang="en-US"/>
                </a:p>
              </p:txBody>
            </p:sp>
            <p:sp>
              <p:nvSpPr>
                <p:cNvPr id="1218738" name="Rectangle 178"/>
                <p:cNvSpPr>
                  <a:spLocks noChangeArrowheads="1"/>
                </p:cNvSpPr>
                <p:nvPr/>
              </p:nvSpPr>
              <p:spPr bwMode="auto">
                <a:xfrm>
                  <a:off x="3039" y="3729"/>
                  <a:ext cx="27"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a:t>
                  </a:r>
                  <a:endParaRPr lang="en-US"/>
                </a:p>
              </p:txBody>
            </p:sp>
            <p:sp>
              <p:nvSpPr>
                <p:cNvPr id="1218739" name="Rectangle 179"/>
                <p:cNvSpPr>
                  <a:spLocks noChangeArrowheads="1"/>
                </p:cNvSpPr>
                <p:nvPr/>
              </p:nvSpPr>
              <p:spPr bwMode="auto">
                <a:xfrm>
                  <a:off x="3083" y="3729"/>
                  <a:ext cx="265"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 FTE</a:t>
                  </a:r>
                  <a:endParaRPr lang="en-US"/>
                </a:p>
              </p:txBody>
            </p:sp>
            <p:sp>
              <p:nvSpPr>
                <p:cNvPr id="1218740" name="Rectangle 180"/>
                <p:cNvSpPr>
                  <a:spLocks noChangeArrowheads="1"/>
                </p:cNvSpPr>
                <p:nvPr/>
              </p:nvSpPr>
              <p:spPr bwMode="auto">
                <a:xfrm>
                  <a:off x="1600" y="3454"/>
                  <a:ext cx="606"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Georgia" pitchFamily="18" charset="0"/>
                    </a:rPr>
                    <a:t>Base Support</a:t>
                  </a:r>
                  <a:endParaRPr lang="en-US"/>
                </a:p>
              </p:txBody>
            </p:sp>
            <p:sp>
              <p:nvSpPr>
                <p:cNvPr id="1218741" name="Rectangle 181"/>
                <p:cNvSpPr>
                  <a:spLocks noChangeArrowheads="1"/>
                </p:cNvSpPr>
                <p:nvPr/>
              </p:nvSpPr>
              <p:spPr bwMode="auto">
                <a:xfrm>
                  <a:off x="1566" y="3563"/>
                  <a:ext cx="386"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 Service</a:t>
                  </a:r>
                  <a:endParaRPr lang="en-US"/>
                </a:p>
              </p:txBody>
            </p:sp>
            <p:sp>
              <p:nvSpPr>
                <p:cNvPr id="1218742" name="Rectangle 182"/>
                <p:cNvSpPr>
                  <a:spLocks noChangeArrowheads="1"/>
                </p:cNvSpPr>
                <p:nvPr/>
              </p:nvSpPr>
              <p:spPr bwMode="auto">
                <a:xfrm>
                  <a:off x="1565" y="3646"/>
                  <a:ext cx="407"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 Brigade</a:t>
                  </a:r>
                  <a:endParaRPr lang="en-US"/>
                </a:p>
              </p:txBody>
            </p:sp>
            <p:sp>
              <p:nvSpPr>
                <p:cNvPr id="1218743" name="Rectangle 183"/>
                <p:cNvSpPr>
                  <a:spLocks noChangeArrowheads="1"/>
                </p:cNvSpPr>
                <p:nvPr/>
              </p:nvSpPr>
              <p:spPr bwMode="auto">
                <a:xfrm>
                  <a:off x="1563" y="3729"/>
                  <a:ext cx="1005"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 Installation (SRM, BOS,</a:t>
                  </a:r>
                  <a:endParaRPr lang="en-US"/>
                </a:p>
              </p:txBody>
            </p:sp>
            <p:sp>
              <p:nvSpPr>
                <p:cNvPr id="1218744" name="Rectangle 184"/>
                <p:cNvSpPr>
                  <a:spLocks noChangeArrowheads="1"/>
                </p:cNvSpPr>
                <p:nvPr/>
              </p:nvSpPr>
              <p:spPr bwMode="auto">
                <a:xfrm>
                  <a:off x="1583" y="3834"/>
                  <a:ext cx="396"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ENVR, FP)</a:t>
                  </a:r>
                  <a:endParaRPr lang="en-US"/>
                </a:p>
              </p:txBody>
            </p:sp>
            <p:sp>
              <p:nvSpPr>
                <p:cNvPr id="1218745" name="Rectangle 185"/>
                <p:cNvSpPr>
                  <a:spLocks noChangeArrowheads="1"/>
                </p:cNvSpPr>
                <p:nvPr/>
              </p:nvSpPr>
              <p:spPr bwMode="auto">
                <a:xfrm>
                  <a:off x="2141" y="3045"/>
                  <a:ext cx="454"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Georgia" pitchFamily="18" charset="0"/>
                    </a:rPr>
                    <a:t>Training (</a:t>
                  </a:r>
                  <a:endParaRPr lang="en-US"/>
                </a:p>
              </p:txBody>
            </p:sp>
            <p:sp>
              <p:nvSpPr>
                <p:cNvPr id="1218746" name="Rectangle 186"/>
                <p:cNvSpPr>
                  <a:spLocks noChangeArrowheads="1"/>
                </p:cNvSpPr>
                <p:nvPr/>
              </p:nvSpPr>
              <p:spPr bwMode="auto">
                <a:xfrm>
                  <a:off x="2595" y="3045"/>
                  <a:ext cx="158"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Georgia" pitchFamily="18" charset="0"/>
                    </a:rPr>
                    <a:t>Ind</a:t>
                  </a:r>
                  <a:endParaRPr lang="en-US"/>
                </a:p>
              </p:txBody>
            </p:sp>
            <p:sp>
              <p:nvSpPr>
                <p:cNvPr id="1218747" name="Rectangle 187"/>
                <p:cNvSpPr>
                  <a:spLocks noChangeArrowheads="1"/>
                </p:cNvSpPr>
                <p:nvPr/>
              </p:nvSpPr>
              <p:spPr bwMode="auto">
                <a:xfrm>
                  <a:off x="2754" y="3045"/>
                  <a:ext cx="39"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Georgia" pitchFamily="18" charset="0"/>
                    </a:rPr>
                    <a:t>)</a:t>
                  </a:r>
                  <a:endParaRPr lang="en-US"/>
                </a:p>
              </p:txBody>
            </p:sp>
            <p:sp>
              <p:nvSpPr>
                <p:cNvPr id="1218748" name="Rectangle 188"/>
                <p:cNvSpPr>
                  <a:spLocks noChangeArrowheads="1"/>
                </p:cNvSpPr>
                <p:nvPr/>
              </p:nvSpPr>
              <p:spPr bwMode="auto">
                <a:xfrm>
                  <a:off x="2113" y="3153"/>
                  <a:ext cx="427"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 Student </a:t>
                  </a:r>
                  <a:endParaRPr lang="en-US"/>
                </a:p>
              </p:txBody>
            </p:sp>
            <p:sp>
              <p:nvSpPr>
                <p:cNvPr id="1218749" name="Rectangle 189"/>
                <p:cNvSpPr>
                  <a:spLocks noChangeArrowheads="1"/>
                </p:cNvSpPr>
                <p:nvPr/>
              </p:nvSpPr>
              <p:spPr bwMode="auto">
                <a:xfrm>
                  <a:off x="2523" y="3153"/>
                  <a:ext cx="178"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Trng</a:t>
                  </a:r>
                  <a:endParaRPr lang="en-US"/>
                </a:p>
              </p:txBody>
            </p:sp>
            <p:sp>
              <p:nvSpPr>
                <p:cNvPr id="1218750" name="Rectangle 190"/>
                <p:cNvSpPr>
                  <a:spLocks noChangeArrowheads="1"/>
                </p:cNvSpPr>
                <p:nvPr/>
              </p:nvSpPr>
              <p:spPr bwMode="auto">
                <a:xfrm>
                  <a:off x="2711" y="3153"/>
                  <a:ext cx="143"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Day</a:t>
                  </a:r>
                  <a:endParaRPr lang="en-US"/>
                </a:p>
              </p:txBody>
            </p:sp>
            <p:sp>
              <p:nvSpPr>
                <p:cNvPr id="1218751" name="Rectangle 191"/>
                <p:cNvSpPr>
                  <a:spLocks noChangeArrowheads="1"/>
                </p:cNvSpPr>
                <p:nvPr/>
              </p:nvSpPr>
              <p:spPr bwMode="auto">
                <a:xfrm>
                  <a:off x="2113" y="3236"/>
                  <a:ext cx="539"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 Course Day</a:t>
                  </a:r>
                  <a:endParaRPr lang="en-US"/>
                </a:p>
              </p:txBody>
            </p:sp>
            <p:sp>
              <p:nvSpPr>
                <p:cNvPr id="1218752" name="Rectangle 192"/>
                <p:cNvSpPr>
                  <a:spLocks noChangeArrowheads="1"/>
                </p:cNvSpPr>
                <p:nvPr/>
              </p:nvSpPr>
              <p:spPr bwMode="auto">
                <a:xfrm>
                  <a:off x="3154" y="3032"/>
                  <a:ext cx="693"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Georgia" pitchFamily="18" charset="0"/>
                    </a:rPr>
                    <a:t>Training (Unit)</a:t>
                  </a:r>
                  <a:endParaRPr lang="en-US"/>
                </a:p>
              </p:txBody>
            </p:sp>
            <p:sp>
              <p:nvSpPr>
                <p:cNvPr id="1218753" name="Rectangle 193"/>
                <p:cNvSpPr>
                  <a:spLocks noChangeArrowheads="1"/>
                </p:cNvSpPr>
                <p:nvPr/>
              </p:nvSpPr>
              <p:spPr bwMode="auto">
                <a:xfrm>
                  <a:off x="3116" y="3141"/>
                  <a:ext cx="281"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 Mile</a:t>
                  </a:r>
                  <a:endParaRPr lang="en-US"/>
                </a:p>
              </p:txBody>
            </p:sp>
            <p:sp>
              <p:nvSpPr>
                <p:cNvPr id="1218754" name="Rectangle 194"/>
                <p:cNvSpPr>
                  <a:spLocks noChangeArrowheads="1"/>
                </p:cNvSpPr>
                <p:nvPr/>
              </p:nvSpPr>
              <p:spPr bwMode="auto">
                <a:xfrm>
                  <a:off x="3115" y="3223"/>
                  <a:ext cx="562"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 Flying Hour</a:t>
                  </a:r>
                  <a:endParaRPr lang="en-US"/>
                </a:p>
              </p:txBody>
            </p:sp>
            <p:sp>
              <p:nvSpPr>
                <p:cNvPr id="1218755" name="Rectangle 195"/>
                <p:cNvSpPr>
                  <a:spLocks noChangeArrowheads="1"/>
                </p:cNvSpPr>
                <p:nvPr/>
              </p:nvSpPr>
              <p:spPr bwMode="auto">
                <a:xfrm>
                  <a:off x="3115" y="3305"/>
                  <a:ext cx="709"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 Weapon System</a:t>
                  </a:r>
                  <a:endParaRPr lang="en-US"/>
                </a:p>
              </p:txBody>
            </p:sp>
            <p:sp>
              <p:nvSpPr>
                <p:cNvPr id="1218756" name="Rectangle 196"/>
                <p:cNvSpPr>
                  <a:spLocks noChangeArrowheads="1"/>
                </p:cNvSpPr>
                <p:nvPr/>
              </p:nvSpPr>
              <p:spPr bwMode="auto">
                <a:xfrm>
                  <a:off x="3664" y="3473"/>
                  <a:ext cx="504"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Georgia" pitchFamily="18" charset="0"/>
                    </a:rPr>
                    <a:t>Equipment</a:t>
                  </a:r>
                  <a:endParaRPr lang="en-US"/>
                </a:p>
              </p:txBody>
            </p:sp>
            <p:sp>
              <p:nvSpPr>
                <p:cNvPr id="1218757" name="Rectangle 197"/>
                <p:cNvSpPr>
                  <a:spLocks noChangeArrowheads="1"/>
                </p:cNvSpPr>
                <p:nvPr/>
              </p:nvSpPr>
              <p:spPr bwMode="auto">
                <a:xfrm>
                  <a:off x="3633" y="3583"/>
                  <a:ext cx="425"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 Brigade </a:t>
                  </a:r>
                  <a:endParaRPr lang="en-US"/>
                </a:p>
              </p:txBody>
            </p:sp>
            <p:sp>
              <p:nvSpPr>
                <p:cNvPr id="1218758" name="Rectangle 198"/>
                <p:cNvSpPr>
                  <a:spLocks noChangeArrowheads="1"/>
                </p:cNvSpPr>
                <p:nvPr/>
              </p:nvSpPr>
              <p:spPr bwMode="auto">
                <a:xfrm>
                  <a:off x="4041" y="3583"/>
                  <a:ext cx="27"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a:t>
                  </a:r>
                  <a:endParaRPr lang="en-US"/>
                </a:p>
              </p:txBody>
            </p:sp>
            <p:sp>
              <p:nvSpPr>
                <p:cNvPr id="1218759" name="Rectangle 199"/>
                <p:cNvSpPr>
                  <a:spLocks noChangeArrowheads="1"/>
                </p:cNvSpPr>
                <p:nvPr/>
              </p:nvSpPr>
              <p:spPr bwMode="auto">
                <a:xfrm>
                  <a:off x="4085" y="3583"/>
                  <a:ext cx="163"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New</a:t>
                  </a:r>
                  <a:endParaRPr lang="en-US"/>
                </a:p>
              </p:txBody>
            </p:sp>
            <p:sp>
              <p:nvSpPr>
                <p:cNvPr id="1218760" name="Rectangle 200"/>
                <p:cNvSpPr>
                  <a:spLocks noChangeArrowheads="1"/>
                </p:cNvSpPr>
                <p:nvPr/>
              </p:nvSpPr>
              <p:spPr bwMode="auto">
                <a:xfrm>
                  <a:off x="3633" y="3666"/>
                  <a:ext cx="425"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 Brigade </a:t>
                  </a:r>
                  <a:endParaRPr lang="en-US"/>
                </a:p>
              </p:txBody>
            </p:sp>
            <p:sp>
              <p:nvSpPr>
                <p:cNvPr id="1218761" name="Rectangle 201"/>
                <p:cNvSpPr>
                  <a:spLocks noChangeArrowheads="1"/>
                </p:cNvSpPr>
                <p:nvPr/>
              </p:nvSpPr>
              <p:spPr bwMode="auto">
                <a:xfrm>
                  <a:off x="4041" y="3666"/>
                  <a:ext cx="27"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a:t>
                  </a:r>
                  <a:endParaRPr lang="en-US"/>
                </a:p>
              </p:txBody>
            </p:sp>
            <p:sp>
              <p:nvSpPr>
                <p:cNvPr id="1218762" name="Rectangle 202"/>
                <p:cNvSpPr>
                  <a:spLocks noChangeArrowheads="1"/>
                </p:cNvSpPr>
                <p:nvPr/>
              </p:nvSpPr>
              <p:spPr bwMode="auto">
                <a:xfrm>
                  <a:off x="4083" y="3666"/>
                  <a:ext cx="425"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Conversion</a:t>
                  </a:r>
                  <a:endParaRPr lang="en-US"/>
                </a:p>
              </p:txBody>
            </p:sp>
            <p:sp>
              <p:nvSpPr>
                <p:cNvPr id="1218763" name="Rectangle 203"/>
                <p:cNvSpPr>
                  <a:spLocks noChangeArrowheads="1"/>
                </p:cNvSpPr>
                <p:nvPr/>
              </p:nvSpPr>
              <p:spPr bwMode="auto">
                <a:xfrm>
                  <a:off x="3634" y="3748"/>
                  <a:ext cx="244"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Ratio: </a:t>
                  </a:r>
                  <a:endParaRPr lang="en-US"/>
                </a:p>
              </p:txBody>
            </p:sp>
            <p:sp>
              <p:nvSpPr>
                <p:cNvPr id="1218764" name="Rectangle 204"/>
                <p:cNvSpPr>
                  <a:spLocks noChangeArrowheads="1"/>
                </p:cNvSpPr>
                <p:nvPr/>
              </p:nvSpPr>
              <p:spPr bwMode="auto">
                <a:xfrm>
                  <a:off x="3869" y="3748"/>
                  <a:ext cx="17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Sppt</a:t>
                  </a:r>
                  <a:endParaRPr lang="en-US"/>
                </a:p>
              </p:txBody>
            </p:sp>
            <p:sp>
              <p:nvSpPr>
                <p:cNvPr id="1218765" name="Rectangle 205"/>
                <p:cNvSpPr>
                  <a:spLocks noChangeArrowheads="1"/>
                </p:cNvSpPr>
                <p:nvPr/>
              </p:nvSpPr>
              <p:spPr bwMode="auto">
                <a:xfrm>
                  <a:off x="4048" y="3748"/>
                  <a:ext cx="471"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 Brigade $</a:t>
                  </a:r>
                  <a:endParaRPr lang="en-US"/>
                </a:p>
              </p:txBody>
            </p:sp>
            <p:sp>
              <p:nvSpPr>
                <p:cNvPr id="1218766" name="Rectangle 206"/>
                <p:cNvSpPr>
                  <a:spLocks noChangeArrowheads="1"/>
                </p:cNvSpPr>
                <p:nvPr/>
              </p:nvSpPr>
              <p:spPr bwMode="auto">
                <a:xfrm>
                  <a:off x="2606" y="2660"/>
                  <a:ext cx="793" cy="106"/>
                </a:xfrm>
                <a:prstGeom prst="rect">
                  <a:avLst/>
                </a:prstGeom>
                <a:noFill/>
                <a:ln w="9525">
                  <a:noFill/>
                  <a:miter lim="800000"/>
                  <a:headEnd/>
                  <a:tailEnd/>
                </a:ln>
              </p:spPr>
              <p:txBody>
                <a:bodyPr wrap="none" lIns="0" tIns="0" rIns="0" bIns="0">
                  <a:spAutoFit/>
                </a:bodyPr>
                <a:lstStyle/>
                <a:p>
                  <a:r>
                    <a:rPr lang="en-US" sz="1100">
                      <a:solidFill>
                        <a:srgbClr val="000000"/>
                      </a:solidFill>
                      <a:latin typeface="Georgia" pitchFamily="18" charset="0"/>
                    </a:rPr>
                    <a:t>Force Generation</a:t>
                  </a:r>
                  <a:endParaRPr lang="en-US"/>
                </a:p>
              </p:txBody>
            </p:sp>
            <p:sp>
              <p:nvSpPr>
                <p:cNvPr id="1218767" name="Rectangle 207"/>
                <p:cNvSpPr>
                  <a:spLocks noChangeArrowheads="1"/>
                </p:cNvSpPr>
                <p:nvPr/>
              </p:nvSpPr>
              <p:spPr bwMode="auto">
                <a:xfrm>
                  <a:off x="2562" y="2769"/>
                  <a:ext cx="362"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to Reset</a:t>
                  </a:r>
                  <a:endParaRPr lang="en-US"/>
                </a:p>
              </p:txBody>
            </p:sp>
            <p:sp>
              <p:nvSpPr>
                <p:cNvPr id="1218768" name="Rectangle 208"/>
                <p:cNvSpPr>
                  <a:spLocks noChangeArrowheads="1"/>
                </p:cNvSpPr>
                <p:nvPr/>
              </p:nvSpPr>
              <p:spPr bwMode="auto">
                <a:xfrm>
                  <a:off x="2563" y="2852"/>
                  <a:ext cx="361"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to Train</a:t>
                  </a:r>
                  <a:endParaRPr lang="en-US"/>
                </a:p>
              </p:txBody>
            </p:sp>
            <p:sp>
              <p:nvSpPr>
                <p:cNvPr id="1218769" name="Rectangle 209"/>
                <p:cNvSpPr>
                  <a:spLocks noChangeArrowheads="1"/>
                </p:cNvSpPr>
                <p:nvPr/>
              </p:nvSpPr>
              <p:spPr bwMode="auto">
                <a:xfrm>
                  <a:off x="2562" y="2935"/>
                  <a:ext cx="416" cy="86"/>
                </a:xfrm>
                <a:prstGeom prst="rect">
                  <a:avLst/>
                </a:prstGeom>
                <a:noFill/>
                <a:ln w="9525">
                  <a:noFill/>
                  <a:miter lim="800000"/>
                  <a:headEnd/>
                  <a:tailEnd/>
                </a:ln>
              </p:spPr>
              <p:txBody>
                <a:bodyPr wrap="none" lIns="0" tIns="0" rIns="0" bIns="0">
                  <a:spAutoFit/>
                </a:bodyPr>
                <a:lstStyle/>
                <a:p>
                  <a:r>
                    <a:rPr lang="en-US" sz="900">
                      <a:solidFill>
                        <a:srgbClr val="000000"/>
                      </a:solidFill>
                      <a:latin typeface="Georgia" pitchFamily="18" charset="0"/>
                    </a:rPr>
                    <a:t>$ to Deploy</a:t>
                  </a:r>
                  <a:endParaRPr lang="en-US"/>
                </a:p>
              </p:txBody>
            </p:sp>
            <p:sp>
              <p:nvSpPr>
                <p:cNvPr id="1218770" name="Rectangle 210"/>
                <p:cNvSpPr>
                  <a:spLocks noChangeArrowheads="1"/>
                </p:cNvSpPr>
                <p:nvPr/>
              </p:nvSpPr>
              <p:spPr bwMode="auto">
                <a:xfrm>
                  <a:off x="3668" y="2281"/>
                  <a:ext cx="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X</a:t>
                  </a:r>
                  <a:endParaRPr lang="en-US"/>
                </a:p>
              </p:txBody>
            </p:sp>
            <p:sp>
              <p:nvSpPr>
                <p:cNvPr id="1218771" name="Rectangle 211"/>
                <p:cNvSpPr>
                  <a:spLocks noChangeArrowheads="1"/>
                </p:cNvSpPr>
                <p:nvPr/>
              </p:nvSpPr>
              <p:spPr bwMode="auto">
                <a:xfrm>
                  <a:off x="3516" y="2428"/>
                  <a:ext cx="380" cy="207"/>
                </a:xfrm>
                <a:prstGeom prst="rect">
                  <a:avLst/>
                </a:prstGeom>
                <a:solidFill>
                  <a:srgbClr val="FFFFFF"/>
                </a:solidFill>
                <a:ln w="9525">
                  <a:noFill/>
                  <a:miter lim="800000"/>
                  <a:headEnd/>
                  <a:tailEnd/>
                </a:ln>
              </p:spPr>
              <p:txBody>
                <a:bodyPr/>
                <a:lstStyle/>
                <a:p>
                  <a:endParaRPr lang="en-US"/>
                </a:p>
              </p:txBody>
            </p:sp>
            <p:sp>
              <p:nvSpPr>
                <p:cNvPr id="1218772" name="Rectangle 212"/>
                <p:cNvSpPr>
                  <a:spLocks noChangeArrowheads="1"/>
                </p:cNvSpPr>
                <p:nvPr/>
              </p:nvSpPr>
              <p:spPr bwMode="auto">
                <a:xfrm>
                  <a:off x="3516" y="2428"/>
                  <a:ext cx="380" cy="207"/>
                </a:xfrm>
                <a:prstGeom prst="rect">
                  <a:avLst/>
                </a:prstGeom>
                <a:noFill/>
                <a:ln w="7938">
                  <a:solidFill>
                    <a:srgbClr val="000000"/>
                  </a:solidFill>
                  <a:miter lim="800000"/>
                  <a:headEnd/>
                  <a:tailEnd/>
                </a:ln>
              </p:spPr>
              <p:txBody>
                <a:bodyPr/>
                <a:lstStyle/>
                <a:p>
                  <a:endParaRPr lang="en-US"/>
                </a:p>
              </p:txBody>
            </p:sp>
            <p:sp>
              <p:nvSpPr>
                <p:cNvPr id="1218773" name="Rectangle 213"/>
                <p:cNvSpPr>
                  <a:spLocks noChangeArrowheads="1"/>
                </p:cNvSpPr>
                <p:nvPr/>
              </p:nvSpPr>
              <p:spPr bwMode="auto">
                <a:xfrm>
                  <a:off x="3481" y="2393"/>
                  <a:ext cx="380" cy="208"/>
                </a:xfrm>
                <a:prstGeom prst="rect">
                  <a:avLst/>
                </a:prstGeom>
                <a:solidFill>
                  <a:srgbClr val="FFFFFF"/>
                </a:solidFill>
                <a:ln w="9525">
                  <a:noFill/>
                  <a:miter lim="800000"/>
                  <a:headEnd/>
                  <a:tailEnd/>
                </a:ln>
              </p:spPr>
              <p:txBody>
                <a:bodyPr/>
                <a:lstStyle/>
                <a:p>
                  <a:endParaRPr lang="en-US"/>
                </a:p>
              </p:txBody>
            </p:sp>
            <p:sp>
              <p:nvSpPr>
                <p:cNvPr id="1218774" name="Rectangle 214"/>
                <p:cNvSpPr>
                  <a:spLocks noChangeArrowheads="1"/>
                </p:cNvSpPr>
                <p:nvPr/>
              </p:nvSpPr>
              <p:spPr bwMode="auto">
                <a:xfrm>
                  <a:off x="3481" y="2393"/>
                  <a:ext cx="380" cy="208"/>
                </a:xfrm>
                <a:prstGeom prst="rect">
                  <a:avLst/>
                </a:prstGeom>
                <a:noFill/>
                <a:ln w="7938">
                  <a:solidFill>
                    <a:srgbClr val="000000"/>
                  </a:solidFill>
                  <a:miter lim="800000"/>
                  <a:headEnd/>
                  <a:tailEnd/>
                </a:ln>
              </p:spPr>
              <p:txBody>
                <a:bodyPr/>
                <a:lstStyle/>
                <a:p>
                  <a:endParaRPr lang="en-US"/>
                </a:p>
              </p:txBody>
            </p:sp>
            <p:sp>
              <p:nvSpPr>
                <p:cNvPr id="1218775" name="Rectangle 215"/>
                <p:cNvSpPr>
                  <a:spLocks noChangeArrowheads="1"/>
                </p:cNvSpPr>
                <p:nvPr/>
              </p:nvSpPr>
              <p:spPr bwMode="auto">
                <a:xfrm>
                  <a:off x="3587" y="2451"/>
                  <a:ext cx="219" cy="106"/>
                </a:xfrm>
                <a:prstGeom prst="rect">
                  <a:avLst/>
                </a:prstGeom>
                <a:noFill/>
                <a:ln w="9525">
                  <a:noFill/>
                  <a:miter lim="800000"/>
                  <a:headEnd/>
                  <a:tailEnd/>
                </a:ln>
              </p:spPr>
              <p:txBody>
                <a:bodyPr wrap="none" lIns="0" tIns="0" rIns="0" bIns="0">
                  <a:spAutoFit/>
                </a:bodyPr>
                <a:lstStyle/>
                <a:p>
                  <a:r>
                    <a:rPr lang="en-US" sz="1100" b="0">
                      <a:solidFill>
                        <a:srgbClr val="000000"/>
                      </a:solidFill>
                      <a:latin typeface="Georgia" pitchFamily="18" charset="0"/>
                    </a:rPr>
                    <a:t>SUST</a:t>
                  </a:r>
                  <a:endParaRPr lang="en-US"/>
                </a:p>
              </p:txBody>
            </p:sp>
            <p:sp>
              <p:nvSpPr>
                <p:cNvPr id="1218776" name="Rectangle 216"/>
                <p:cNvSpPr>
                  <a:spLocks noChangeArrowheads="1"/>
                </p:cNvSpPr>
                <p:nvPr/>
              </p:nvSpPr>
              <p:spPr bwMode="auto">
                <a:xfrm>
                  <a:off x="3668" y="2281"/>
                  <a:ext cx="97" cy="144"/>
                </a:xfrm>
                <a:prstGeom prst="rect">
                  <a:avLst/>
                </a:prstGeom>
                <a:noFill/>
                <a:ln w="9525">
                  <a:noFill/>
                  <a:miter lim="800000"/>
                  <a:headEnd/>
                  <a:tailEnd/>
                </a:ln>
              </p:spPr>
              <p:txBody>
                <a:bodyPr wrap="none" lIns="0" tIns="0" rIns="0" bIns="0">
                  <a:spAutoFit/>
                </a:bodyPr>
                <a:lstStyle/>
                <a:p>
                  <a:r>
                    <a:rPr lang="en-US" sz="1500">
                      <a:solidFill>
                        <a:srgbClr val="000000"/>
                      </a:solidFill>
                      <a:latin typeface="Georgia" pitchFamily="18" charset="0"/>
                    </a:rPr>
                    <a:t>X</a:t>
                  </a:r>
                  <a:endParaRPr lang="en-US"/>
                </a:p>
              </p:txBody>
            </p:sp>
            <p:sp>
              <p:nvSpPr>
                <p:cNvPr id="1218777" name="Rectangle 217"/>
                <p:cNvSpPr>
                  <a:spLocks noChangeArrowheads="1"/>
                </p:cNvSpPr>
                <p:nvPr/>
              </p:nvSpPr>
              <p:spPr bwMode="auto">
                <a:xfrm>
                  <a:off x="3516" y="2428"/>
                  <a:ext cx="380" cy="207"/>
                </a:xfrm>
                <a:prstGeom prst="rect">
                  <a:avLst/>
                </a:prstGeom>
                <a:solidFill>
                  <a:srgbClr val="FFFFFF"/>
                </a:solidFill>
                <a:ln w="9525">
                  <a:noFill/>
                  <a:miter lim="800000"/>
                  <a:headEnd/>
                  <a:tailEnd/>
                </a:ln>
              </p:spPr>
              <p:txBody>
                <a:bodyPr/>
                <a:lstStyle/>
                <a:p>
                  <a:endParaRPr lang="en-US"/>
                </a:p>
              </p:txBody>
            </p:sp>
            <p:sp>
              <p:nvSpPr>
                <p:cNvPr id="1218778" name="Rectangle 218"/>
                <p:cNvSpPr>
                  <a:spLocks noChangeArrowheads="1"/>
                </p:cNvSpPr>
                <p:nvPr/>
              </p:nvSpPr>
              <p:spPr bwMode="auto">
                <a:xfrm>
                  <a:off x="3516" y="2428"/>
                  <a:ext cx="380" cy="207"/>
                </a:xfrm>
                <a:prstGeom prst="rect">
                  <a:avLst/>
                </a:prstGeom>
                <a:noFill/>
                <a:ln w="7938">
                  <a:solidFill>
                    <a:srgbClr val="000000"/>
                  </a:solidFill>
                  <a:miter lim="800000"/>
                  <a:headEnd/>
                  <a:tailEnd/>
                </a:ln>
              </p:spPr>
              <p:txBody>
                <a:bodyPr/>
                <a:lstStyle/>
                <a:p>
                  <a:endParaRPr lang="en-US"/>
                </a:p>
              </p:txBody>
            </p:sp>
            <p:sp>
              <p:nvSpPr>
                <p:cNvPr id="1218779" name="Rectangle 219"/>
                <p:cNvSpPr>
                  <a:spLocks noChangeArrowheads="1"/>
                </p:cNvSpPr>
                <p:nvPr/>
              </p:nvSpPr>
              <p:spPr bwMode="auto">
                <a:xfrm>
                  <a:off x="3481" y="2393"/>
                  <a:ext cx="380" cy="208"/>
                </a:xfrm>
                <a:prstGeom prst="rect">
                  <a:avLst/>
                </a:prstGeom>
                <a:solidFill>
                  <a:srgbClr val="FFFFFF"/>
                </a:solidFill>
                <a:ln w="9525">
                  <a:noFill/>
                  <a:miter lim="800000"/>
                  <a:headEnd/>
                  <a:tailEnd/>
                </a:ln>
              </p:spPr>
              <p:txBody>
                <a:bodyPr/>
                <a:lstStyle/>
                <a:p>
                  <a:endParaRPr lang="en-US"/>
                </a:p>
              </p:txBody>
            </p:sp>
            <p:sp>
              <p:nvSpPr>
                <p:cNvPr id="1218780" name="Rectangle 220"/>
                <p:cNvSpPr>
                  <a:spLocks noChangeArrowheads="1"/>
                </p:cNvSpPr>
                <p:nvPr/>
              </p:nvSpPr>
              <p:spPr bwMode="auto">
                <a:xfrm>
                  <a:off x="3481" y="2393"/>
                  <a:ext cx="380" cy="208"/>
                </a:xfrm>
                <a:prstGeom prst="rect">
                  <a:avLst/>
                </a:prstGeom>
                <a:noFill/>
                <a:ln w="7938">
                  <a:solidFill>
                    <a:srgbClr val="000000"/>
                  </a:solidFill>
                  <a:miter lim="800000"/>
                  <a:headEnd/>
                  <a:tailEnd/>
                </a:ln>
              </p:spPr>
              <p:txBody>
                <a:bodyPr/>
                <a:lstStyle/>
                <a:p>
                  <a:endParaRPr lang="en-US"/>
                </a:p>
              </p:txBody>
            </p:sp>
            <p:sp>
              <p:nvSpPr>
                <p:cNvPr id="1218781" name="Rectangle 221"/>
                <p:cNvSpPr>
                  <a:spLocks noChangeArrowheads="1"/>
                </p:cNvSpPr>
                <p:nvPr/>
              </p:nvSpPr>
              <p:spPr bwMode="auto">
                <a:xfrm>
                  <a:off x="3587" y="2451"/>
                  <a:ext cx="219" cy="106"/>
                </a:xfrm>
                <a:prstGeom prst="rect">
                  <a:avLst/>
                </a:prstGeom>
                <a:noFill/>
                <a:ln w="9525">
                  <a:noFill/>
                  <a:miter lim="800000"/>
                  <a:headEnd/>
                  <a:tailEnd/>
                </a:ln>
              </p:spPr>
              <p:txBody>
                <a:bodyPr wrap="none" lIns="0" tIns="0" rIns="0" bIns="0">
                  <a:spAutoFit/>
                </a:bodyPr>
                <a:lstStyle/>
                <a:p>
                  <a:r>
                    <a:rPr lang="en-US" sz="1100" b="0">
                      <a:solidFill>
                        <a:srgbClr val="000000"/>
                      </a:solidFill>
                      <a:latin typeface="Georgia" pitchFamily="18" charset="0"/>
                    </a:rPr>
                    <a:t>SUST</a:t>
                  </a:r>
                  <a:endParaRPr lang="en-US"/>
                </a:p>
              </p:txBody>
            </p:sp>
            <p:sp>
              <p:nvSpPr>
                <p:cNvPr id="1218782" name="Rectangle 222"/>
                <p:cNvSpPr>
                  <a:spLocks noChangeArrowheads="1"/>
                </p:cNvSpPr>
                <p:nvPr/>
              </p:nvSpPr>
              <p:spPr bwMode="auto">
                <a:xfrm>
                  <a:off x="3516" y="2428"/>
                  <a:ext cx="380" cy="207"/>
                </a:xfrm>
                <a:prstGeom prst="rect">
                  <a:avLst/>
                </a:prstGeom>
                <a:solidFill>
                  <a:srgbClr val="FFFFFF"/>
                </a:solidFill>
                <a:ln w="9525">
                  <a:noFill/>
                  <a:miter lim="800000"/>
                  <a:headEnd/>
                  <a:tailEnd/>
                </a:ln>
              </p:spPr>
              <p:txBody>
                <a:bodyPr/>
                <a:lstStyle/>
                <a:p>
                  <a:endParaRPr lang="en-US"/>
                </a:p>
              </p:txBody>
            </p:sp>
            <p:sp>
              <p:nvSpPr>
                <p:cNvPr id="1218783" name="Rectangle 223"/>
                <p:cNvSpPr>
                  <a:spLocks noChangeArrowheads="1"/>
                </p:cNvSpPr>
                <p:nvPr/>
              </p:nvSpPr>
              <p:spPr bwMode="auto">
                <a:xfrm>
                  <a:off x="3516" y="2428"/>
                  <a:ext cx="380" cy="207"/>
                </a:xfrm>
                <a:prstGeom prst="rect">
                  <a:avLst/>
                </a:prstGeom>
                <a:noFill/>
                <a:ln w="7938">
                  <a:solidFill>
                    <a:srgbClr val="000000"/>
                  </a:solidFill>
                  <a:miter lim="800000"/>
                  <a:headEnd/>
                  <a:tailEnd/>
                </a:ln>
              </p:spPr>
              <p:txBody>
                <a:bodyPr/>
                <a:lstStyle/>
                <a:p>
                  <a:endParaRPr lang="en-US"/>
                </a:p>
              </p:txBody>
            </p:sp>
            <p:sp>
              <p:nvSpPr>
                <p:cNvPr id="1218784" name="Rectangle 224"/>
                <p:cNvSpPr>
                  <a:spLocks noChangeArrowheads="1"/>
                </p:cNvSpPr>
                <p:nvPr/>
              </p:nvSpPr>
              <p:spPr bwMode="auto">
                <a:xfrm>
                  <a:off x="3481" y="2393"/>
                  <a:ext cx="380" cy="208"/>
                </a:xfrm>
                <a:prstGeom prst="rect">
                  <a:avLst/>
                </a:prstGeom>
                <a:solidFill>
                  <a:srgbClr val="FFFFFF"/>
                </a:solidFill>
                <a:ln w="9525">
                  <a:noFill/>
                  <a:miter lim="800000"/>
                  <a:headEnd/>
                  <a:tailEnd/>
                </a:ln>
              </p:spPr>
              <p:txBody>
                <a:bodyPr/>
                <a:lstStyle/>
                <a:p>
                  <a:endParaRPr lang="en-US"/>
                </a:p>
              </p:txBody>
            </p:sp>
            <p:sp>
              <p:nvSpPr>
                <p:cNvPr id="1218785" name="Rectangle 225"/>
                <p:cNvSpPr>
                  <a:spLocks noChangeArrowheads="1"/>
                </p:cNvSpPr>
                <p:nvPr/>
              </p:nvSpPr>
              <p:spPr bwMode="auto">
                <a:xfrm>
                  <a:off x="3481" y="2393"/>
                  <a:ext cx="380" cy="208"/>
                </a:xfrm>
                <a:prstGeom prst="rect">
                  <a:avLst/>
                </a:prstGeom>
                <a:noFill/>
                <a:ln w="7938">
                  <a:solidFill>
                    <a:srgbClr val="000000"/>
                  </a:solidFill>
                  <a:miter lim="800000"/>
                  <a:headEnd/>
                  <a:tailEnd/>
                </a:ln>
              </p:spPr>
              <p:txBody>
                <a:bodyPr/>
                <a:lstStyle/>
                <a:p>
                  <a:endParaRPr lang="en-US"/>
                </a:p>
              </p:txBody>
            </p:sp>
            <p:sp>
              <p:nvSpPr>
                <p:cNvPr id="1218786" name="Rectangle 226"/>
                <p:cNvSpPr>
                  <a:spLocks noChangeArrowheads="1"/>
                </p:cNvSpPr>
                <p:nvPr/>
              </p:nvSpPr>
              <p:spPr bwMode="auto">
                <a:xfrm>
                  <a:off x="3587" y="2451"/>
                  <a:ext cx="219" cy="106"/>
                </a:xfrm>
                <a:prstGeom prst="rect">
                  <a:avLst/>
                </a:prstGeom>
                <a:noFill/>
                <a:ln w="9525">
                  <a:noFill/>
                  <a:miter lim="800000"/>
                  <a:headEnd/>
                  <a:tailEnd/>
                </a:ln>
              </p:spPr>
              <p:txBody>
                <a:bodyPr wrap="none" lIns="0" tIns="0" rIns="0" bIns="0">
                  <a:spAutoFit/>
                </a:bodyPr>
                <a:lstStyle/>
                <a:p>
                  <a:r>
                    <a:rPr lang="en-US" sz="1100" b="0">
                      <a:solidFill>
                        <a:srgbClr val="000000"/>
                      </a:solidFill>
                      <a:latin typeface="Georgia" pitchFamily="18" charset="0"/>
                    </a:rPr>
                    <a:t>SUST</a:t>
                  </a:r>
                  <a:endParaRPr lang="en-US"/>
                </a:p>
              </p:txBody>
            </p:sp>
          </p:grpSp>
        </p:grpSp>
        <p:sp>
          <p:nvSpPr>
            <p:cNvPr id="1218567" name="Oval 7"/>
            <p:cNvSpPr>
              <a:spLocks noChangeArrowheads="1"/>
            </p:cNvSpPr>
            <p:nvPr/>
          </p:nvSpPr>
          <p:spPr bwMode="auto">
            <a:xfrm>
              <a:off x="1248" y="3360"/>
              <a:ext cx="1344" cy="672"/>
            </a:xfrm>
            <a:prstGeom prst="ellipse">
              <a:avLst/>
            </a:prstGeom>
            <a:noFill/>
            <a:ln w="28575" algn="ctr">
              <a:solidFill>
                <a:schemeClr val="hlink"/>
              </a:solidFill>
              <a:round/>
              <a:headEnd/>
              <a:tailEnd/>
            </a:ln>
            <a:effectLst/>
          </p:spPr>
          <p:txBody>
            <a:bodyPr lIns="92075" tIns="0" rIns="92075" bIns="0" anchor="ctr">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8789"/>
                                        </p:tgtEl>
                                        <p:attrNameLst>
                                          <p:attrName>style.visibility</p:attrName>
                                        </p:attrNameLst>
                                      </p:cBhvr>
                                      <p:to>
                                        <p:strVal val="visible"/>
                                      </p:to>
                                    </p:set>
                                    <p:anim calcmode="lin" valueType="num">
                                      <p:cBhvr additive="base">
                                        <p:cTn id="7" dur="500" fill="hold"/>
                                        <p:tgtEl>
                                          <p:spTgt spid="1218789"/>
                                        </p:tgtEl>
                                        <p:attrNameLst>
                                          <p:attrName>ppt_x</p:attrName>
                                        </p:attrNameLst>
                                      </p:cBhvr>
                                      <p:tavLst>
                                        <p:tav tm="0">
                                          <p:val>
                                            <p:strVal val="#ppt_x"/>
                                          </p:val>
                                        </p:tav>
                                        <p:tav tm="100000">
                                          <p:val>
                                            <p:strVal val="#ppt_x"/>
                                          </p:val>
                                        </p:tav>
                                      </p:tavLst>
                                    </p:anim>
                                    <p:anim calcmode="lin" valueType="num">
                                      <p:cBhvr additive="base">
                                        <p:cTn id="8" dur="500" fill="hold"/>
                                        <p:tgtEl>
                                          <p:spTgt spid="1218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ChangeArrowheads="1"/>
          </p:cNvSpPr>
          <p:nvPr/>
        </p:nvSpPr>
        <p:spPr bwMode="auto">
          <a:xfrm>
            <a:off x="1143000" y="1143000"/>
            <a:ext cx="6858000" cy="830263"/>
          </a:xfrm>
          <a:prstGeom prst="rect">
            <a:avLst/>
          </a:prstGeom>
          <a:noFill/>
          <a:ln w="9525">
            <a:noFill/>
            <a:miter lim="800000"/>
            <a:headEnd/>
            <a:tailEnd/>
          </a:ln>
          <a:effectLst/>
        </p:spPr>
        <p:txBody>
          <a:bodyPr tIns="0" bIns="0" anchor="ctr"/>
          <a:lstStyle/>
          <a:p>
            <a:pPr>
              <a:buClrTx/>
            </a:pPr>
            <a:r>
              <a:rPr lang="en-US"/>
              <a:t>Question #2: What are some examples of how IMCOM is impacted by the Army’s optimization strategies, i.e. ARFORGEN Process? </a:t>
            </a:r>
            <a:br>
              <a:rPr lang="en-US"/>
            </a:br>
            <a:endParaRPr lang="en-US"/>
          </a:p>
        </p:txBody>
      </p:sp>
      <p:grpSp>
        <p:nvGrpSpPr>
          <p:cNvPr id="1220611" name="Group 3"/>
          <p:cNvGrpSpPr>
            <a:grpSpLocks/>
          </p:cNvGrpSpPr>
          <p:nvPr/>
        </p:nvGrpSpPr>
        <p:grpSpPr bwMode="auto">
          <a:xfrm>
            <a:off x="685800" y="2743200"/>
            <a:ext cx="7772400" cy="3962400"/>
            <a:chOff x="432" y="1728"/>
            <a:chExt cx="4896" cy="2496"/>
          </a:xfrm>
        </p:grpSpPr>
        <p:sp>
          <p:nvSpPr>
            <p:cNvPr id="1220612" name="AutoShape 4"/>
            <p:cNvSpPr>
              <a:spLocks noChangeArrowheads="1"/>
            </p:cNvSpPr>
            <p:nvPr/>
          </p:nvSpPr>
          <p:spPr bwMode="auto">
            <a:xfrm>
              <a:off x="912" y="2160"/>
              <a:ext cx="4416" cy="2064"/>
            </a:xfrm>
            <a:prstGeom prst="rightArrow">
              <a:avLst>
                <a:gd name="adj1" fmla="val 76926"/>
                <a:gd name="adj2" fmla="val 60789"/>
              </a:avLst>
            </a:prstGeom>
            <a:solidFill>
              <a:srgbClr val="FFFF99">
                <a:alpha val="49001"/>
              </a:srgbClr>
            </a:solidFill>
            <a:ln w="9525" algn="ctr">
              <a:noFill/>
              <a:miter lim="800000"/>
              <a:headEnd/>
              <a:tailEnd/>
            </a:ln>
            <a:effectLst/>
          </p:spPr>
          <p:txBody>
            <a:bodyPr wrap="none" anchor="ctr"/>
            <a:lstStyle/>
            <a:p>
              <a:pPr algn="l">
                <a:buClrTx/>
              </a:pPr>
              <a:endParaRPr lang="en-US" sz="3600" b="0">
                <a:solidFill>
                  <a:schemeClr val="tx2"/>
                </a:solidFill>
              </a:endParaRPr>
            </a:p>
          </p:txBody>
        </p:sp>
        <p:grpSp>
          <p:nvGrpSpPr>
            <p:cNvPr id="1220613" name="Group 5"/>
            <p:cNvGrpSpPr>
              <a:grpSpLocks/>
            </p:cNvGrpSpPr>
            <p:nvPr/>
          </p:nvGrpSpPr>
          <p:grpSpPr bwMode="auto">
            <a:xfrm>
              <a:off x="432" y="1728"/>
              <a:ext cx="4800" cy="2448"/>
              <a:chOff x="0" y="1039"/>
              <a:chExt cx="5808" cy="2897"/>
            </a:xfrm>
          </p:grpSpPr>
          <p:sp>
            <p:nvSpPr>
              <p:cNvPr id="1220614" name="Text Box 6"/>
              <p:cNvSpPr txBox="1">
                <a:spLocks noChangeArrowheads="1"/>
              </p:cNvSpPr>
              <p:nvPr/>
            </p:nvSpPr>
            <p:spPr bwMode="auto">
              <a:xfrm>
                <a:off x="0" y="1727"/>
                <a:ext cx="1584" cy="1547"/>
              </a:xfrm>
              <a:prstGeom prst="rect">
                <a:avLst/>
              </a:prstGeom>
              <a:noFill/>
              <a:ln w="9525">
                <a:noFill/>
                <a:miter lim="800000"/>
                <a:headEnd/>
                <a:tailEnd/>
              </a:ln>
              <a:effectLst/>
            </p:spPr>
            <p:txBody>
              <a:bodyPr>
                <a:spAutoFit/>
              </a:bodyPr>
              <a:lstStyle/>
              <a:p>
                <a:pPr marL="117475" indent="-117475" algn="l" eaLnBrk="0" hangingPunct="0">
                  <a:lnSpc>
                    <a:spcPct val="130000"/>
                  </a:lnSpc>
                  <a:buClrTx/>
                  <a:buFontTx/>
                  <a:buChar char="•"/>
                </a:pPr>
                <a:r>
                  <a:rPr lang="en-US" sz="2000" b="0">
                    <a:latin typeface="Times New Roman" pitchFamily="18" charset="0"/>
                  </a:rPr>
                  <a:t> Man</a:t>
                </a:r>
              </a:p>
              <a:p>
                <a:pPr marL="117475" indent="-117475" algn="l" eaLnBrk="0" hangingPunct="0">
                  <a:lnSpc>
                    <a:spcPct val="130000"/>
                  </a:lnSpc>
                  <a:buClrTx/>
                  <a:buFontTx/>
                  <a:buChar char="•"/>
                </a:pPr>
                <a:r>
                  <a:rPr lang="en-US" sz="2000" b="0">
                    <a:latin typeface="Times New Roman" pitchFamily="18" charset="0"/>
                  </a:rPr>
                  <a:t> Equip</a:t>
                </a:r>
              </a:p>
              <a:p>
                <a:pPr marL="117475" indent="-117475" algn="l" eaLnBrk="0" hangingPunct="0">
                  <a:lnSpc>
                    <a:spcPct val="130000"/>
                  </a:lnSpc>
                  <a:buClrTx/>
                  <a:buFontTx/>
                  <a:buChar char="•"/>
                </a:pPr>
                <a:r>
                  <a:rPr lang="en-US" sz="2000" b="0">
                    <a:latin typeface="Times New Roman" pitchFamily="18" charset="0"/>
                  </a:rPr>
                  <a:t> Train</a:t>
                </a:r>
              </a:p>
              <a:p>
                <a:pPr marL="117475" indent="-117475" algn="l" eaLnBrk="0" hangingPunct="0">
                  <a:lnSpc>
                    <a:spcPct val="130000"/>
                  </a:lnSpc>
                  <a:buClrTx/>
                  <a:buFontTx/>
                  <a:buChar char="•"/>
                </a:pPr>
                <a:r>
                  <a:rPr lang="en-US" sz="2000" b="0">
                    <a:latin typeface="Times New Roman" pitchFamily="18" charset="0"/>
                  </a:rPr>
                  <a:t> Sustain</a:t>
                </a:r>
              </a:p>
              <a:p>
                <a:pPr marL="117475" indent="-117475" algn="l" eaLnBrk="0" hangingPunct="0">
                  <a:lnSpc>
                    <a:spcPct val="130000"/>
                  </a:lnSpc>
                  <a:buClrTx/>
                  <a:buFontTx/>
                  <a:buChar char="•"/>
                </a:pPr>
                <a:r>
                  <a:rPr lang="en-US" sz="2000" b="0">
                    <a:latin typeface="Times New Roman" pitchFamily="18" charset="0"/>
                  </a:rPr>
                  <a:t> Operate</a:t>
                </a:r>
              </a:p>
            </p:txBody>
          </p:sp>
          <p:sp>
            <p:nvSpPr>
              <p:cNvPr id="1220615" name="Text Box 7"/>
              <p:cNvSpPr txBox="1">
                <a:spLocks noChangeArrowheads="1"/>
              </p:cNvSpPr>
              <p:nvPr/>
            </p:nvSpPr>
            <p:spPr bwMode="auto">
              <a:xfrm>
                <a:off x="633" y="1048"/>
                <a:ext cx="826" cy="228"/>
              </a:xfrm>
              <a:prstGeom prst="rect">
                <a:avLst/>
              </a:prstGeom>
              <a:noFill/>
              <a:ln w="9525">
                <a:noFill/>
                <a:miter lim="800000"/>
                <a:headEnd/>
                <a:tailEnd/>
              </a:ln>
              <a:effectLst/>
            </p:spPr>
            <p:txBody>
              <a:bodyPr wrap="none">
                <a:spAutoFit/>
              </a:bodyPr>
              <a:lstStyle/>
              <a:p>
                <a:pPr eaLnBrk="0" hangingPunct="0">
                  <a:buClrTx/>
                </a:pPr>
                <a:r>
                  <a:rPr lang="en-US" sz="1400">
                    <a:latin typeface="Times New Roman" pitchFamily="18" charset="0"/>
                  </a:rPr>
                  <a:t>Reset/Train</a:t>
                </a:r>
              </a:p>
            </p:txBody>
          </p:sp>
          <p:sp>
            <p:nvSpPr>
              <p:cNvPr id="1220616" name="Text Box 8"/>
              <p:cNvSpPr txBox="1">
                <a:spLocks noChangeArrowheads="1"/>
              </p:cNvSpPr>
              <p:nvPr/>
            </p:nvSpPr>
            <p:spPr bwMode="auto">
              <a:xfrm>
                <a:off x="2516" y="1039"/>
                <a:ext cx="509" cy="227"/>
              </a:xfrm>
              <a:prstGeom prst="rect">
                <a:avLst/>
              </a:prstGeom>
              <a:noFill/>
              <a:ln w="9525">
                <a:noFill/>
                <a:miter lim="800000"/>
                <a:headEnd/>
                <a:tailEnd/>
              </a:ln>
              <a:effectLst/>
            </p:spPr>
            <p:txBody>
              <a:bodyPr wrap="none">
                <a:spAutoFit/>
              </a:bodyPr>
              <a:lstStyle/>
              <a:p>
                <a:pPr eaLnBrk="0" hangingPunct="0">
                  <a:buClrTx/>
                </a:pPr>
                <a:r>
                  <a:rPr lang="en-US" sz="1400">
                    <a:latin typeface="Times New Roman" pitchFamily="18" charset="0"/>
                  </a:rPr>
                  <a:t>Ready</a:t>
                </a:r>
              </a:p>
            </p:txBody>
          </p:sp>
          <p:sp>
            <p:nvSpPr>
              <p:cNvPr id="1220617" name="Text Box 9"/>
              <p:cNvSpPr txBox="1">
                <a:spLocks noChangeArrowheads="1"/>
              </p:cNvSpPr>
              <p:nvPr/>
            </p:nvSpPr>
            <p:spPr bwMode="auto">
              <a:xfrm>
                <a:off x="4135" y="1039"/>
                <a:ext cx="723" cy="227"/>
              </a:xfrm>
              <a:prstGeom prst="rect">
                <a:avLst/>
              </a:prstGeom>
              <a:noFill/>
              <a:ln w="9525">
                <a:noFill/>
                <a:miter lim="800000"/>
                <a:headEnd/>
                <a:tailEnd/>
              </a:ln>
              <a:effectLst/>
            </p:spPr>
            <p:txBody>
              <a:bodyPr wrap="none">
                <a:spAutoFit/>
              </a:bodyPr>
              <a:lstStyle/>
              <a:p>
                <a:pPr eaLnBrk="0" hangingPunct="0">
                  <a:buClrTx/>
                </a:pPr>
                <a:r>
                  <a:rPr lang="en-US" sz="1400">
                    <a:latin typeface="Times New Roman" pitchFamily="18" charset="0"/>
                  </a:rPr>
                  <a:t>Available </a:t>
                </a:r>
              </a:p>
            </p:txBody>
          </p:sp>
          <p:sp>
            <p:nvSpPr>
              <p:cNvPr id="1220618" name="Line 10"/>
              <p:cNvSpPr>
                <a:spLocks noChangeShapeType="1"/>
              </p:cNvSpPr>
              <p:nvPr/>
            </p:nvSpPr>
            <p:spPr bwMode="auto">
              <a:xfrm>
                <a:off x="2016" y="1776"/>
                <a:ext cx="0" cy="2160"/>
              </a:xfrm>
              <a:prstGeom prst="line">
                <a:avLst/>
              </a:prstGeom>
              <a:noFill/>
              <a:ln w="123825">
                <a:solidFill>
                  <a:srgbClr val="99CCFF"/>
                </a:solidFill>
                <a:prstDash val="sysDot"/>
                <a:round/>
                <a:headEnd/>
                <a:tailEnd/>
              </a:ln>
              <a:effectLst/>
            </p:spPr>
            <p:txBody>
              <a:bodyPr wrap="none" anchor="ctr"/>
              <a:lstStyle/>
              <a:p>
                <a:endParaRPr lang="en-US"/>
              </a:p>
            </p:txBody>
          </p:sp>
          <p:pic>
            <p:nvPicPr>
              <p:cNvPr id="1220619" name="Picture 11" descr="MCj04103190000[1]"/>
              <p:cNvPicPr>
                <a:picLocks noChangeAspect="1" noChangeArrowheads="1"/>
              </p:cNvPicPr>
              <p:nvPr/>
            </p:nvPicPr>
            <p:blipFill>
              <a:blip r:embed="rId3" cstate="print"/>
              <a:srcRect/>
              <a:stretch>
                <a:fillRect/>
              </a:stretch>
            </p:blipFill>
            <p:spPr bwMode="auto">
              <a:xfrm flipH="1">
                <a:off x="2304" y="1104"/>
                <a:ext cx="1163" cy="528"/>
              </a:xfrm>
              <a:prstGeom prst="rect">
                <a:avLst/>
              </a:prstGeom>
              <a:noFill/>
            </p:spPr>
          </p:pic>
          <p:pic>
            <p:nvPicPr>
              <p:cNvPr id="1220620" name="Picture 12" descr="MCj04103190000[1]"/>
              <p:cNvPicPr>
                <a:picLocks noChangeAspect="1" noChangeArrowheads="1"/>
              </p:cNvPicPr>
              <p:nvPr/>
            </p:nvPicPr>
            <p:blipFill>
              <a:blip r:embed="rId3" cstate="print"/>
              <a:srcRect/>
              <a:stretch>
                <a:fillRect/>
              </a:stretch>
            </p:blipFill>
            <p:spPr bwMode="auto">
              <a:xfrm flipH="1">
                <a:off x="576" y="1104"/>
                <a:ext cx="1163" cy="528"/>
              </a:xfrm>
              <a:prstGeom prst="rect">
                <a:avLst/>
              </a:prstGeom>
              <a:noFill/>
            </p:spPr>
          </p:pic>
          <p:pic>
            <p:nvPicPr>
              <p:cNvPr id="1220621" name="Picture 13" descr="MCj04103190000[1]"/>
              <p:cNvPicPr>
                <a:picLocks noChangeAspect="1" noChangeArrowheads="1"/>
              </p:cNvPicPr>
              <p:nvPr/>
            </p:nvPicPr>
            <p:blipFill>
              <a:blip r:embed="rId3" cstate="print"/>
              <a:srcRect/>
              <a:stretch>
                <a:fillRect/>
              </a:stretch>
            </p:blipFill>
            <p:spPr bwMode="auto">
              <a:xfrm flipH="1">
                <a:off x="4021" y="1104"/>
                <a:ext cx="1163" cy="528"/>
              </a:xfrm>
              <a:prstGeom prst="rect">
                <a:avLst/>
              </a:prstGeom>
              <a:noFill/>
            </p:spPr>
          </p:pic>
          <p:sp>
            <p:nvSpPr>
              <p:cNvPr id="1220622" name="Line 14"/>
              <p:cNvSpPr>
                <a:spLocks noChangeShapeType="1"/>
              </p:cNvSpPr>
              <p:nvPr/>
            </p:nvSpPr>
            <p:spPr bwMode="auto">
              <a:xfrm>
                <a:off x="3744" y="1776"/>
                <a:ext cx="48" cy="2160"/>
              </a:xfrm>
              <a:prstGeom prst="line">
                <a:avLst/>
              </a:prstGeom>
              <a:noFill/>
              <a:ln w="123825">
                <a:solidFill>
                  <a:srgbClr val="99CCFF"/>
                </a:solidFill>
                <a:prstDash val="sysDot"/>
                <a:round/>
                <a:headEnd/>
                <a:tailEnd/>
              </a:ln>
              <a:effectLst/>
            </p:spPr>
            <p:txBody>
              <a:bodyPr wrap="none" anchor="ctr"/>
              <a:lstStyle/>
              <a:p>
                <a:endParaRPr lang="en-US"/>
              </a:p>
            </p:txBody>
          </p:sp>
          <p:sp>
            <p:nvSpPr>
              <p:cNvPr id="1220623" name="AutoShape 15"/>
              <p:cNvSpPr>
                <a:spLocks noChangeArrowheads="1"/>
              </p:cNvSpPr>
              <p:nvPr/>
            </p:nvSpPr>
            <p:spPr bwMode="auto">
              <a:xfrm>
                <a:off x="1776" y="1344"/>
                <a:ext cx="384" cy="240"/>
              </a:xfrm>
              <a:prstGeom prst="rightArrow">
                <a:avLst>
                  <a:gd name="adj1" fmla="val 50000"/>
                  <a:gd name="adj2" fmla="val 40000"/>
                </a:avLst>
              </a:prstGeom>
              <a:solidFill>
                <a:srgbClr val="669900"/>
              </a:solidFill>
              <a:ln w="9525" algn="ctr">
                <a:solidFill>
                  <a:schemeClr val="tx1"/>
                </a:solidFill>
                <a:miter lim="800000"/>
                <a:headEnd/>
                <a:tailEnd/>
              </a:ln>
              <a:effectLst/>
            </p:spPr>
            <p:txBody>
              <a:bodyPr wrap="none" anchor="ctr"/>
              <a:lstStyle/>
              <a:p>
                <a:endParaRPr lang="en-US"/>
              </a:p>
            </p:txBody>
          </p:sp>
          <p:sp>
            <p:nvSpPr>
              <p:cNvPr id="1220624" name="AutoShape 16"/>
              <p:cNvSpPr>
                <a:spLocks noChangeArrowheads="1"/>
              </p:cNvSpPr>
              <p:nvPr/>
            </p:nvSpPr>
            <p:spPr bwMode="auto">
              <a:xfrm>
                <a:off x="3552" y="1344"/>
                <a:ext cx="384" cy="240"/>
              </a:xfrm>
              <a:prstGeom prst="rightArrow">
                <a:avLst>
                  <a:gd name="adj1" fmla="val 50000"/>
                  <a:gd name="adj2" fmla="val 40000"/>
                </a:avLst>
              </a:prstGeom>
              <a:solidFill>
                <a:srgbClr val="669900"/>
              </a:solidFill>
              <a:ln w="9525" algn="ctr">
                <a:solidFill>
                  <a:schemeClr val="tx1"/>
                </a:solidFill>
                <a:miter lim="800000"/>
                <a:headEnd/>
                <a:tailEnd/>
              </a:ln>
              <a:effectLst/>
            </p:spPr>
            <p:txBody>
              <a:bodyPr wrap="none" anchor="ctr"/>
              <a:lstStyle/>
              <a:p>
                <a:endParaRPr lang="en-US"/>
              </a:p>
            </p:txBody>
          </p:sp>
          <p:sp>
            <p:nvSpPr>
              <p:cNvPr id="1220625" name="AutoShape 17"/>
              <p:cNvSpPr>
                <a:spLocks noChangeArrowheads="1"/>
              </p:cNvSpPr>
              <p:nvPr/>
            </p:nvSpPr>
            <p:spPr bwMode="auto">
              <a:xfrm>
                <a:off x="5280" y="1344"/>
                <a:ext cx="384" cy="240"/>
              </a:xfrm>
              <a:prstGeom prst="rightArrow">
                <a:avLst>
                  <a:gd name="adj1" fmla="val 50000"/>
                  <a:gd name="adj2" fmla="val 40000"/>
                </a:avLst>
              </a:prstGeom>
              <a:solidFill>
                <a:srgbClr val="669900"/>
              </a:solidFill>
              <a:ln w="9525" algn="ctr">
                <a:solidFill>
                  <a:schemeClr val="tx1"/>
                </a:solidFill>
                <a:miter lim="800000"/>
                <a:headEnd/>
                <a:tailEnd/>
              </a:ln>
              <a:effectLst/>
            </p:spPr>
            <p:txBody>
              <a:bodyPr wrap="none" anchor="ctr"/>
              <a:lstStyle/>
              <a:p>
                <a:endParaRPr lang="en-US"/>
              </a:p>
            </p:txBody>
          </p:sp>
          <p:sp>
            <p:nvSpPr>
              <p:cNvPr id="1220626" name="AutoShape 18"/>
              <p:cNvSpPr>
                <a:spLocks noChangeArrowheads="1"/>
              </p:cNvSpPr>
              <p:nvPr/>
            </p:nvSpPr>
            <p:spPr bwMode="auto">
              <a:xfrm>
                <a:off x="96" y="1344"/>
                <a:ext cx="384" cy="240"/>
              </a:xfrm>
              <a:prstGeom prst="rightArrow">
                <a:avLst>
                  <a:gd name="adj1" fmla="val 50000"/>
                  <a:gd name="adj2" fmla="val 40000"/>
                </a:avLst>
              </a:prstGeom>
              <a:solidFill>
                <a:srgbClr val="669900"/>
              </a:solidFill>
              <a:ln w="9525" algn="ctr">
                <a:solidFill>
                  <a:schemeClr val="tx1"/>
                </a:solidFill>
                <a:miter lim="800000"/>
                <a:headEnd/>
                <a:tailEnd/>
              </a:ln>
              <a:effectLst/>
            </p:spPr>
            <p:txBody>
              <a:bodyPr wrap="none" anchor="ctr"/>
              <a:lstStyle/>
              <a:p>
                <a:endParaRPr lang="en-US"/>
              </a:p>
            </p:txBody>
          </p:sp>
          <p:sp>
            <p:nvSpPr>
              <p:cNvPr id="1220627" name="Text Box 19"/>
              <p:cNvSpPr txBox="1">
                <a:spLocks noChangeArrowheads="1"/>
              </p:cNvSpPr>
              <p:nvPr/>
            </p:nvSpPr>
            <p:spPr bwMode="auto">
              <a:xfrm>
                <a:off x="1152" y="2034"/>
                <a:ext cx="4656" cy="1496"/>
              </a:xfrm>
              <a:prstGeom prst="rect">
                <a:avLst/>
              </a:prstGeom>
              <a:noFill/>
              <a:ln w="9525" algn="ctr">
                <a:noFill/>
                <a:miter lim="800000"/>
                <a:headEnd/>
                <a:tailEnd/>
              </a:ln>
              <a:effectLst/>
            </p:spPr>
            <p:txBody>
              <a:bodyPr>
                <a:spAutoFit/>
              </a:bodyPr>
              <a:lstStyle/>
              <a:p>
                <a:pPr algn="l">
                  <a:buClrTx/>
                </a:pPr>
                <a:r>
                  <a:rPr lang="en-US" sz="1400" b="0">
                    <a:solidFill>
                      <a:schemeClr val="tx2"/>
                    </a:solidFill>
                  </a:rPr>
                  <a:t>- HQDA</a:t>
                </a:r>
              </a:p>
              <a:p>
                <a:pPr algn="l">
                  <a:buClrTx/>
                </a:pPr>
                <a:r>
                  <a:rPr lang="en-US" sz="1400" b="0">
                    <a:solidFill>
                      <a:schemeClr val="tx2"/>
                    </a:solidFill>
                  </a:rPr>
                  <a:t>     - IMCOM / REGION</a:t>
                </a:r>
                <a:endParaRPr lang="en-US" sz="1000" b="0">
                  <a:solidFill>
                    <a:schemeClr val="tx2"/>
                  </a:solidFill>
                </a:endParaRPr>
              </a:p>
              <a:p>
                <a:pPr algn="l">
                  <a:buClrTx/>
                </a:pPr>
                <a:r>
                  <a:rPr lang="en-US" sz="1400" b="0">
                    <a:solidFill>
                      <a:schemeClr val="tx2"/>
                    </a:solidFill>
                  </a:rPr>
                  <a:t>           - GARRISON</a:t>
                </a:r>
              </a:p>
              <a:p>
                <a:pPr marL="1143000" lvl="2" indent="-228600" algn="l">
                  <a:buClrTx/>
                  <a:buFontTx/>
                  <a:buChar char="•"/>
                </a:pPr>
                <a:r>
                  <a:rPr lang="en-US" sz="1400" b="0">
                    <a:solidFill>
                      <a:schemeClr val="tx2"/>
                    </a:solidFill>
                  </a:rPr>
                  <a:t>Population Shifts (Deployments, Training, Etc.)</a:t>
                </a:r>
              </a:p>
              <a:p>
                <a:pPr marL="1143000" lvl="2" indent="-228600" algn="l">
                  <a:buClrTx/>
                  <a:buFontTx/>
                  <a:buChar char="•"/>
                </a:pPr>
                <a:r>
                  <a:rPr lang="en-US" sz="1400" b="0">
                    <a:solidFill>
                      <a:schemeClr val="tx2"/>
                    </a:solidFill>
                  </a:rPr>
                  <a:t>Family Programs</a:t>
                </a:r>
              </a:p>
              <a:p>
                <a:pPr marL="1143000" lvl="2" indent="-228600" algn="l">
                  <a:buClrTx/>
                  <a:buFontTx/>
                  <a:buChar char="•"/>
                </a:pPr>
                <a:r>
                  <a:rPr lang="en-US" sz="1400" b="0">
                    <a:solidFill>
                      <a:schemeClr val="tx2"/>
                    </a:solidFill>
                  </a:rPr>
                  <a:t>Facilities Utilization</a:t>
                </a:r>
              </a:p>
              <a:p>
                <a:pPr marL="1143000" lvl="2" indent="-228600" algn="l">
                  <a:buClrTx/>
                  <a:buFontTx/>
                  <a:buChar char="•"/>
                </a:pPr>
                <a:r>
                  <a:rPr lang="en-US" sz="1400" b="0">
                    <a:solidFill>
                      <a:schemeClr val="tx2"/>
                    </a:solidFill>
                  </a:rPr>
                  <a:t>Capacity Management (Workload/Output)</a:t>
                </a:r>
              </a:p>
              <a:p>
                <a:pPr marL="1143000" lvl="2" indent="-228600" algn="l">
                  <a:buClrTx/>
                  <a:buFontTx/>
                  <a:buChar char="•"/>
                </a:pPr>
                <a:r>
                  <a:rPr lang="en-US" sz="1400" b="0">
                    <a:solidFill>
                      <a:schemeClr val="tx2"/>
                    </a:solidFill>
                  </a:rPr>
                  <a:t>Maintenance &amp; Repair</a:t>
                </a:r>
              </a:p>
              <a:p>
                <a:pPr marL="1143000" lvl="2" indent="-228600" algn="l">
                  <a:buClrTx/>
                  <a:buFontTx/>
                  <a:buChar char="•"/>
                </a:pPr>
                <a:r>
                  <a:rPr lang="en-US" sz="1400" b="0">
                    <a:solidFill>
                      <a:schemeClr val="tx2"/>
                    </a:solidFill>
                  </a:rPr>
                  <a:t>Etc.  </a:t>
                </a:r>
              </a:p>
            </p:txBody>
          </p:sp>
          <p:sp>
            <p:nvSpPr>
              <p:cNvPr id="1220628" name="AutoShape 20"/>
              <p:cNvSpPr>
                <a:spLocks/>
              </p:cNvSpPr>
              <p:nvPr/>
            </p:nvSpPr>
            <p:spPr bwMode="auto">
              <a:xfrm>
                <a:off x="816" y="1920"/>
                <a:ext cx="336" cy="1536"/>
              </a:xfrm>
              <a:prstGeom prst="rightBrace">
                <a:avLst>
                  <a:gd name="adj1" fmla="val 38095"/>
                  <a:gd name="adj2" fmla="val 50000"/>
                </a:avLst>
              </a:prstGeom>
              <a:noFill/>
              <a:ln w="28575">
                <a:solidFill>
                  <a:schemeClr val="tx1"/>
                </a:solidFill>
                <a:round/>
                <a:headEnd/>
                <a:tailEnd type="triangle" w="med" len="med"/>
              </a:ln>
              <a:effectLst/>
            </p:spPr>
            <p:txBody>
              <a:bodyPr wrap="none" anchor="ctr"/>
              <a:lstStyle/>
              <a:p>
                <a:endParaRPr lang="en-US"/>
              </a:p>
            </p:txBody>
          </p:sp>
        </p:grpSp>
      </p:grpSp>
      <p:sp>
        <p:nvSpPr>
          <p:cNvPr id="1220629" name="Rectangle 21"/>
          <p:cNvSpPr>
            <a:spLocks noChangeArrowheads="1"/>
          </p:cNvSpPr>
          <p:nvPr/>
        </p:nvSpPr>
        <p:spPr bwMode="auto">
          <a:xfrm>
            <a:off x="11113" y="2667000"/>
            <a:ext cx="1589087" cy="519113"/>
          </a:xfrm>
          <a:prstGeom prst="rect">
            <a:avLst/>
          </a:prstGeom>
          <a:noFill/>
          <a:ln w="9525" algn="ctr">
            <a:noFill/>
            <a:miter lim="800000"/>
            <a:headEnd/>
            <a:tailEnd/>
          </a:ln>
          <a:effectLst/>
        </p:spPr>
        <p:txBody>
          <a:bodyPr wrap="none">
            <a:spAutoFit/>
          </a:bodyPr>
          <a:lstStyle/>
          <a:p>
            <a:pPr>
              <a:buClrTx/>
            </a:pPr>
            <a:r>
              <a:rPr lang="en-US" sz="2800">
                <a:solidFill>
                  <a:schemeClr val="tx2"/>
                </a:solidFill>
              </a:rPr>
              <a:t>Answer: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0629"/>
                                        </p:tgtEl>
                                        <p:attrNameLst>
                                          <p:attrName>style.visibility</p:attrName>
                                        </p:attrNameLst>
                                      </p:cBhvr>
                                      <p:to>
                                        <p:strVal val="visible"/>
                                      </p:to>
                                    </p:set>
                                    <p:anim calcmode="lin" valueType="num">
                                      <p:cBhvr additive="base">
                                        <p:cTn id="7" dur="1000" fill="hold"/>
                                        <p:tgtEl>
                                          <p:spTgt spid="1220629"/>
                                        </p:tgtEl>
                                        <p:attrNameLst>
                                          <p:attrName>ppt_x</p:attrName>
                                        </p:attrNameLst>
                                      </p:cBhvr>
                                      <p:tavLst>
                                        <p:tav tm="0">
                                          <p:val>
                                            <p:strVal val="0-#ppt_w/2"/>
                                          </p:val>
                                        </p:tav>
                                        <p:tav tm="100000">
                                          <p:val>
                                            <p:strVal val="#ppt_x"/>
                                          </p:val>
                                        </p:tav>
                                      </p:tavLst>
                                    </p:anim>
                                    <p:anim calcmode="lin" valueType="num">
                                      <p:cBhvr additive="base">
                                        <p:cTn id="8" dur="1000" fill="hold"/>
                                        <p:tgtEl>
                                          <p:spTgt spid="12206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20611"/>
                                        </p:tgtEl>
                                        <p:attrNameLst>
                                          <p:attrName>style.visibility</p:attrName>
                                        </p:attrNameLst>
                                      </p:cBhvr>
                                      <p:to>
                                        <p:strVal val="visible"/>
                                      </p:to>
                                    </p:set>
                                    <p:anim calcmode="lin" valueType="num">
                                      <p:cBhvr additive="base">
                                        <p:cTn id="11" dur="1000" fill="hold"/>
                                        <p:tgtEl>
                                          <p:spTgt spid="1220611"/>
                                        </p:tgtEl>
                                        <p:attrNameLst>
                                          <p:attrName>ppt_x</p:attrName>
                                        </p:attrNameLst>
                                      </p:cBhvr>
                                      <p:tavLst>
                                        <p:tav tm="0">
                                          <p:val>
                                            <p:strVal val="0-#ppt_w/2"/>
                                          </p:val>
                                        </p:tav>
                                        <p:tav tm="100000">
                                          <p:val>
                                            <p:strVal val="#ppt_x"/>
                                          </p:val>
                                        </p:tav>
                                      </p:tavLst>
                                    </p:anim>
                                    <p:anim calcmode="lin" valueType="num">
                                      <p:cBhvr additive="base">
                                        <p:cTn id="12" dur="1000" fill="hold"/>
                                        <p:tgtEl>
                                          <p:spTgt spid="12206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6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Grp="1" noChangeArrowheads="1"/>
          </p:cNvSpPr>
          <p:nvPr>
            <p:ph type="title"/>
          </p:nvPr>
        </p:nvSpPr>
        <p:spPr bwMode="auto">
          <a:xfrm>
            <a:off x="1219200" y="381000"/>
            <a:ext cx="6705600" cy="838200"/>
          </a:xfrm>
          <a:noFill/>
          <a:ln>
            <a:miter lim="800000"/>
            <a:headEnd/>
            <a:tailEnd/>
          </a:ln>
        </p:spPr>
        <p:txBody>
          <a:bodyPr vert="horz" wrap="square" lIns="91440" tIns="0" rIns="91440" bIns="0" numCol="1" anchor="t" anchorCtr="0" compatLnSpc="1">
            <a:prstTxWarp prst="textNoShape">
              <a:avLst/>
            </a:prstTxWarp>
          </a:bodyPr>
          <a:lstStyle/>
          <a:p>
            <a:r>
              <a:rPr lang="en-US" sz="3600"/>
              <a:t>Training Agenda/Objectives</a:t>
            </a:r>
          </a:p>
        </p:txBody>
      </p:sp>
      <p:sp>
        <p:nvSpPr>
          <p:cNvPr id="1183747" name="Rectangle 3"/>
          <p:cNvSpPr>
            <a:spLocks noGrp="1" noChangeArrowheads="1"/>
          </p:cNvSpPr>
          <p:nvPr>
            <p:ph type="body" idx="1"/>
          </p:nvPr>
        </p:nvSpPr>
        <p:spPr bwMode="auto">
          <a:xfrm>
            <a:off x="457200" y="1371600"/>
            <a:ext cx="8229600" cy="51054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400" b="1"/>
              <a:t>Day 1: Cost Management Overview</a:t>
            </a:r>
          </a:p>
          <a:p>
            <a:pPr lvl="1">
              <a:lnSpc>
                <a:spcPct val="90000"/>
              </a:lnSpc>
            </a:pPr>
            <a:r>
              <a:rPr lang="en-US" sz="2000"/>
              <a:t>Understanding of why managing costs are important, Army’s overall objectives, the process of Cost Management, how it differs from Budget, and key cost terms</a:t>
            </a:r>
          </a:p>
          <a:p>
            <a:pPr>
              <a:lnSpc>
                <a:spcPct val="90000"/>
              </a:lnSpc>
            </a:pPr>
            <a:r>
              <a:rPr lang="en-US" sz="2400" b="1"/>
              <a:t>Day 2: Cost Object Definition</a:t>
            </a:r>
          </a:p>
          <a:p>
            <a:pPr lvl="1">
              <a:lnSpc>
                <a:spcPct val="90000"/>
              </a:lnSpc>
            </a:pPr>
            <a:r>
              <a:rPr lang="en-US" sz="2000"/>
              <a:t>Understanding of an ERP, how to build a Cost Model, and the various cost objects within a Cost Model (e.g. organization, products, job orders, etc.)</a:t>
            </a:r>
          </a:p>
          <a:p>
            <a:pPr>
              <a:lnSpc>
                <a:spcPct val="90000"/>
              </a:lnSpc>
            </a:pPr>
            <a:r>
              <a:rPr lang="en-US" sz="2400" b="1"/>
              <a:t>Day 3: Assignment of Costs</a:t>
            </a:r>
          </a:p>
          <a:p>
            <a:pPr lvl="1">
              <a:lnSpc>
                <a:spcPct val="90000"/>
              </a:lnSpc>
            </a:pPr>
            <a:r>
              <a:rPr lang="en-US" sz="2000"/>
              <a:t>Understanding of cost allocations/assignments, how to chose which to utilize when, how to valuate the results of the assignments (Std. vs Actual), and rate creation</a:t>
            </a:r>
          </a:p>
          <a:p>
            <a:pPr>
              <a:lnSpc>
                <a:spcPct val="90000"/>
              </a:lnSpc>
            </a:pPr>
            <a:r>
              <a:rPr lang="en-US" sz="2400" b="1"/>
              <a:t>Day 4: Analysis and Reporting</a:t>
            </a:r>
          </a:p>
          <a:p>
            <a:pPr lvl="1">
              <a:lnSpc>
                <a:spcPct val="90000"/>
              </a:lnSpc>
            </a:pPr>
            <a:r>
              <a:rPr lang="en-US" sz="2000"/>
              <a:t>Understanding of the results of the Cost Model and how various types of analysis and decisions are supported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2"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a:t>Lesson 2: Cost Culture</a:t>
            </a:r>
          </a:p>
        </p:txBody>
      </p:sp>
      <p:sp>
        <p:nvSpPr>
          <p:cNvPr id="1500163"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 Understand the level of effort for deploying cost awareness throughout the Army, i.e. generating a Cost Culture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210" name="Rectangle 2"/>
          <p:cNvSpPr>
            <a:spLocks noChangeArrowheads="1"/>
          </p:cNvSpPr>
          <p:nvPr/>
        </p:nvSpPr>
        <p:spPr bwMode="auto">
          <a:xfrm>
            <a:off x="647700" y="1447800"/>
            <a:ext cx="7848600" cy="3627438"/>
          </a:xfrm>
          <a:prstGeom prst="rect">
            <a:avLst/>
          </a:prstGeom>
          <a:noFill/>
          <a:ln w="9525">
            <a:noFill/>
            <a:miter lim="800000"/>
            <a:headEnd/>
            <a:tailEnd/>
          </a:ln>
          <a:effectLst/>
        </p:spPr>
        <p:txBody>
          <a:bodyPr>
            <a:spAutoFit/>
          </a:bodyPr>
          <a:lstStyle/>
          <a:p>
            <a:pPr marL="228600" indent="-228600" algn="l">
              <a:buClrTx/>
              <a:tabLst>
                <a:tab pos="228600" algn="l"/>
              </a:tabLst>
            </a:pPr>
            <a:r>
              <a:rPr lang="en-US" sz="2800" u="sng">
                <a:effectLst>
                  <a:outerShdw blurRad="38100" dist="38100" dir="2700000" algn="tl">
                    <a:srgbClr val="C0C0C0"/>
                  </a:outerShdw>
                </a:effectLst>
              </a:rPr>
              <a:t>Organizational Culture:</a:t>
            </a:r>
          </a:p>
          <a:p>
            <a:pPr marL="228600" indent="-228600" algn="l">
              <a:buClrTx/>
              <a:tabLst>
                <a:tab pos="228600" algn="l"/>
              </a:tabLst>
            </a:pPr>
            <a:endParaRPr lang="en-US" sz="2400" u="sng"/>
          </a:p>
          <a:p>
            <a:pPr marL="228600" indent="-228600" algn="l">
              <a:buClrTx/>
              <a:buFontTx/>
              <a:buChar char="•"/>
              <a:tabLst>
                <a:tab pos="228600" algn="l"/>
              </a:tabLst>
            </a:pPr>
            <a:r>
              <a:rPr lang="en-US" sz="2000"/>
              <a:t>Comprises the Attitudes, Experiences, Beliefs &amp; Values of an Organization</a:t>
            </a:r>
          </a:p>
          <a:p>
            <a:pPr marL="228600" indent="-228600" algn="l">
              <a:buClrTx/>
              <a:tabLst>
                <a:tab pos="228600" algn="l"/>
              </a:tabLst>
            </a:pPr>
            <a:endParaRPr lang="en-US" sz="2000"/>
          </a:p>
          <a:p>
            <a:pPr marL="228600" indent="-228600" algn="l">
              <a:buClrTx/>
              <a:buFontTx/>
              <a:buChar char="•"/>
              <a:tabLst>
                <a:tab pos="228600" algn="l"/>
              </a:tabLst>
            </a:pPr>
            <a:r>
              <a:rPr lang="en-US" sz="2000"/>
              <a:t>A Shared Behavior by People &amp; Groups in an Organization</a:t>
            </a:r>
          </a:p>
          <a:p>
            <a:pPr marL="228600" indent="-228600" algn="l">
              <a:buClrTx/>
              <a:tabLst>
                <a:tab pos="228600" algn="l"/>
              </a:tabLst>
            </a:pPr>
            <a:endParaRPr lang="en-US" sz="2000"/>
          </a:p>
          <a:p>
            <a:pPr marL="228600" indent="-228600" algn="l">
              <a:buClrTx/>
              <a:buFontTx/>
              <a:buChar char="•"/>
              <a:tabLst>
                <a:tab pos="228600" algn="l"/>
              </a:tabLst>
            </a:pPr>
            <a:r>
              <a:rPr lang="en-US" sz="2000"/>
              <a:t>Most Experts Agree that it is the Shared “Taken-For-Granted” Assumptions, Beliefs, Values, Expectations &amp; Rules that Members of a Work Unit Team or a Corporate Organization Hold  </a:t>
            </a:r>
          </a:p>
        </p:txBody>
      </p:sp>
      <p:grpSp>
        <p:nvGrpSpPr>
          <p:cNvPr id="1502211" name="Group 3"/>
          <p:cNvGrpSpPr>
            <a:grpSpLocks/>
          </p:cNvGrpSpPr>
          <p:nvPr/>
        </p:nvGrpSpPr>
        <p:grpSpPr bwMode="auto">
          <a:xfrm>
            <a:off x="685800" y="5334000"/>
            <a:ext cx="7772400" cy="1219200"/>
            <a:chOff x="432" y="3360"/>
            <a:chExt cx="4704" cy="768"/>
          </a:xfrm>
        </p:grpSpPr>
        <p:sp>
          <p:nvSpPr>
            <p:cNvPr id="1502212" name="Rectangle 4"/>
            <p:cNvSpPr>
              <a:spLocks noChangeArrowheads="1"/>
            </p:cNvSpPr>
            <p:nvPr/>
          </p:nvSpPr>
          <p:spPr bwMode="auto">
            <a:xfrm>
              <a:off x="432" y="3360"/>
              <a:ext cx="4704" cy="768"/>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502213" name="Text Box 5"/>
            <p:cNvSpPr txBox="1">
              <a:spLocks noChangeArrowheads="1"/>
            </p:cNvSpPr>
            <p:nvPr/>
          </p:nvSpPr>
          <p:spPr bwMode="auto">
            <a:xfrm>
              <a:off x="480" y="3449"/>
              <a:ext cx="4608" cy="634"/>
            </a:xfrm>
            <a:prstGeom prst="rect">
              <a:avLst/>
            </a:prstGeom>
            <a:noFill/>
            <a:ln w="9525">
              <a:noFill/>
              <a:miter lim="800000"/>
              <a:headEnd/>
              <a:tailEnd/>
            </a:ln>
            <a:effectLst/>
          </p:spPr>
          <p:txBody>
            <a:bodyPr>
              <a:spAutoFit/>
            </a:bodyPr>
            <a:lstStyle/>
            <a:p>
              <a:pPr algn="l">
                <a:buClrTx/>
              </a:pPr>
              <a:r>
                <a:rPr lang="en-US" sz="2000"/>
                <a:t>A Cost Culture is the Cultural Shift from “Accomplish the Mission at Any Cost” to “Accomplish the Mission Considering Cost”</a:t>
              </a:r>
            </a:p>
          </p:txBody>
        </p:sp>
      </p:grpSp>
      <p:sp>
        <p:nvSpPr>
          <p:cNvPr id="1502214" name="Rectangle 6"/>
          <p:cNvSpPr>
            <a:spLocks noChangeArrowheads="1"/>
          </p:cNvSpPr>
          <p:nvPr/>
        </p:nvSpPr>
        <p:spPr bwMode="auto">
          <a:xfrm>
            <a:off x="1219200" y="228600"/>
            <a:ext cx="6705600" cy="838200"/>
          </a:xfrm>
          <a:prstGeom prst="rect">
            <a:avLst/>
          </a:prstGeom>
          <a:noFill/>
          <a:ln w="9525">
            <a:noFill/>
            <a:miter lim="800000"/>
            <a:headEnd/>
            <a:tailEnd/>
          </a:ln>
          <a:effectLst/>
        </p:spPr>
        <p:txBody>
          <a:bodyPr lIns="274320" tIns="0" rIns="182880" bIns="0"/>
          <a:lstStyle/>
          <a:p>
            <a:pPr>
              <a:buClrTx/>
            </a:pPr>
            <a:r>
              <a:rPr lang="en-US" sz="4000"/>
              <a:t>What is a Cost Culture?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4258" name="Rectangle 2"/>
          <p:cNvSpPr>
            <a:spLocks noChangeArrowheads="1"/>
          </p:cNvSpPr>
          <p:nvPr/>
        </p:nvSpPr>
        <p:spPr bwMode="auto">
          <a:xfrm>
            <a:off x="762000" y="4373563"/>
            <a:ext cx="7772400" cy="2332037"/>
          </a:xfrm>
          <a:prstGeom prst="rect">
            <a:avLst/>
          </a:prstGeom>
          <a:noFill/>
          <a:ln w="9525">
            <a:noFill/>
            <a:miter lim="800000"/>
            <a:headEnd/>
            <a:tailEnd/>
          </a:ln>
          <a:effectLst/>
        </p:spPr>
        <p:txBody>
          <a:bodyPr tIns="0" bIns="0" anchor="ctr">
            <a:spAutoFit/>
          </a:bodyPr>
          <a:lstStyle/>
          <a:p>
            <a:pPr marL="285750" indent="-285750" algn="l">
              <a:spcAft>
                <a:spcPct val="25000"/>
              </a:spcAft>
              <a:buClrTx/>
              <a:buFontTx/>
              <a:buChar char="•"/>
            </a:pPr>
            <a:r>
              <a:rPr lang="en-US" sz="2000">
                <a:solidFill>
                  <a:srgbClr val="006600"/>
                </a:solidFill>
              </a:rPr>
              <a:t>Knowing Our Costs &amp; Managing Them To Increase Our Mission Capability Must Become Ingrained in Our Culture</a:t>
            </a:r>
          </a:p>
          <a:p>
            <a:pPr marL="285750" indent="-285750" algn="l">
              <a:spcAft>
                <a:spcPct val="25000"/>
              </a:spcAft>
              <a:buClrTx/>
              <a:buFontTx/>
              <a:buChar char="•"/>
            </a:pPr>
            <a:r>
              <a:rPr lang="en-US" sz="2000">
                <a:solidFill>
                  <a:srgbClr val="006600"/>
                </a:solidFill>
              </a:rPr>
              <a:t>Leaders Must Demand Cost Information &amp; Use It In Decision-making — Otherwise It Provides No Utility To The Army</a:t>
            </a:r>
          </a:p>
          <a:p>
            <a:pPr marL="285750" indent="-285750" algn="l">
              <a:spcAft>
                <a:spcPct val="25000"/>
              </a:spcAft>
              <a:buClrTx/>
              <a:buFontTx/>
              <a:buChar char="•"/>
            </a:pPr>
            <a:r>
              <a:rPr lang="en-US" sz="2000">
                <a:solidFill>
                  <a:srgbClr val="006600"/>
                </a:solidFill>
              </a:rPr>
              <a:t>We Need A Lifestyle Change, Not A Diet!</a:t>
            </a:r>
          </a:p>
          <a:p>
            <a:pPr marL="285750" indent="-285750" algn="l" eaLnBrk="0" hangingPunct="0">
              <a:spcAft>
                <a:spcPct val="25000"/>
              </a:spcAft>
              <a:buClrTx/>
            </a:pPr>
            <a:endParaRPr lang="en-US" sz="1800" i="1">
              <a:solidFill>
                <a:srgbClr val="006600"/>
              </a:solidFill>
            </a:endParaRPr>
          </a:p>
        </p:txBody>
      </p:sp>
      <p:sp>
        <p:nvSpPr>
          <p:cNvPr id="1504259" name="Text Box 3"/>
          <p:cNvSpPr txBox="1">
            <a:spLocks noChangeArrowheads="1"/>
          </p:cNvSpPr>
          <p:nvPr/>
        </p:nvSpPr>
        <p:spPr bwMode="auto">
          <a:xfrm>
            <a:off x="762000" y="1905000"/>
            <a:ext cx="7543800" cy="1917700"/>
          </a:xfrm>
          <a:prstGeom prst="rect">
            <a:avLst/>
          </a:prstGeom>
          <a:noFill/>
          <a:ln w="9525">
            <a:noFill/>
            <a:miter lim="800000"/>
            <a:headEnd/>
            <a:tailEnd/>
          </a:ln>
          <a:effectLst/>
        </p:spPr>
        <p:txBody>
          <a:bodyPr>
            <a:spAutoFit/>
          </a:bodyPr>
          <a:lstStyle/>
          <a:p>
            <a:pPr>
              <a:spcBef>
                <a:spcPct val="50000"/>
              </a:spcBef>
              <a:buClrTx/>
            </a:pPr>
            <a:r>
              <a:rPr lang="en-US" sz="2400" b="0"/>
              <a:t>Deploying Systems, Improving Cost Models, Issuing  Policies, Training Staff, Recruiting Experts </a:t>
            </a:r>
            <a:br>
              <a:rPr lang="en-US" sz="2400" b="0"/>
            </a:br>
            <a:r>
              <a:rPr lang="en-US" sz="2400"/>
              <a:t>will not Enhance</a:t>
            </a:r>
            <a:r>
              <a:rPr lang="en-US" sz="2400" b="0"/>
              <a:t> the Army’s ability to manage costs </a:t>
            </a:r>
            <a:br>
              <a:rPr lang="en-US" sz="2400" b="0"/>
            </a:br>
            <a:r>
              <a:rPr lang="en-US" sz="2400"/>
              <a:t>unless Army Soldiers / Civilians Understand &amp; Value the Need to Manage Costs</a:t>
            </a:r>
          </a:p>
        </p:txBody>
      </p:sp>
      <p:sp>
        <p:nvSpPr>
          <p:cNvPr id="1504260" name="AutoShape 4"/>
          <p:cNvSpPr>
            <a:spLocks noChangeArrowheads="1"/>
          </p:cNvSpPr>
          <p:nvPr/>
        </p:nvSpPr>
        <p:spPr bwMode="auto">
          <a:xfrm>
            <a:off x="685800" y="1676400"/>
            <a:ext cx="8001000" cy="2209800"/>
          </a:xfrm>
          <a:prstGeom prst="roundRect">
            <a:avLst>
              <a:gd name="adj" fmla="val 16667"/>
            </a:avLst>
          </a:prstGeom>
          <a:noFill/>
          <a:ln w="9525">
            <a:solidFill>
              <a:srgbClr val="008000"/>
            </a:solidFill>
            <a:round/>
            <a:headEnd/>
            <a:tailEnd/>
          </a:ln>
          <a:effectLst/>
          <a:scene3d>
            <a:camera prst="legacyObliqueBottomLeft"/>
            <a:lightRig rig="legacyFlat3" dir="t"/>
          </a:scene3d>
          <a:sp3d extrusionH="430200" prstMaterial="legacyMatte">
            <a:bevelT w="13500" h="13500" prst="angle"/>
            <a:bevelB w="13500" h="13500" prst="angle"/>
            <a:extrusionClr>
              <a:srgbClr val="008000"/>
            </a:extrusionClr>
          </a:sp3d>
        </p:spPr>
        <p:txBody>
          <a:bodyPr wrap="none" anchor="ctr">
            <a:flatTx/>
          </a:bodyPr>
          <a:lstStyle/>
          <a:p>
            <a:pPr>
              <a:buClrTx/>
            </a:pPr>
            <a:endParaRPr lang="en-US" b="0"/>
          </a:p>
        </p:txBody>
      </p:sp>
      <p:sp>
        <p:nvSpPr>
          <p:cNvPr id="1504261" name="Rectangle 5"/>
          <p:cNvSpPr>
            <a:spLocks noChangeArrowheads="1"/>
          </p:cNvSpPr>
          <p:nvPr/>
        </p:nvSpPr>
        <p:spPr bwMode="auto">
          <a:xfrm>
            <a:off x="1219200" y="304800"/>
            <a:ext cx="6705600" cy="762000"/>
          </a:xfrm>
          <a:prstGeom prst="rect">
            <a:avLst/>
          </a:prstGeom>
          <a:noFill/>
          <a:ln w="9525">
            <a:noFill/>
            <a:miter lim="800000"/>
            <a:headEnd/>
            <a:tailEnd/>
          </a:ln>
          <a:effectLst/>
        </p:spPr>
        <p:txBody>
          <a:bodyPr lIns="274320" tIns="0" rIns="182880" bIns="0"/>
          <a:lstStyle/>
          <a:p>
            <a:pPr>
              <a:buClrTx/>
            </a:pPr>
            <a:r>
              <a:rPr lang="en-US"/>
              <a:t>Why Focus on Culture?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306" name="Rectangle 2"/>
          <p:cNvSpPr>
            <a:spLocks noChangeArrowheads="1"/>
          </p:cNvSpPr>
          <p:nvPr/>
        </p:nvSpPr>
        <p:spPr bwMode="auto">
          <a:xfrm>
            <a:off x="304800" y="1514475"/>
            <a:ext cx="8610600" cy="4711700"/>
          </a:xfrm>
          <a:prstGeom prst="rect">
            <a:avLst/>
          </a:prstGeom>
          <a:noFill/>
          <a:ln w="9525">
            <a:noFill/>
            <a:miter lim="800000"/>
            <a:headEnd/>
            <a:tailEnd/>
          </a:ln>
          <a:effectLst/>
        </p:spPr>
        <p:txBody>
          <a:bodyPr>
            <a:spAutoFit/>
          </a:bodyPr>
          <a:lstStyle/>
          <a:p>
            <a:pPr marL="171450" indent="-171450" algn="l">
              <a:buClrTx/>
            </a:pPr>
            <a:r>
              <a:rPr lang="en-US" sz="1800" u="sng">
                <a:solidFill>
                  <a:schemeClr val="accent2"/>
                </a:solidFill>
              </a:rPr>
              <a:t>From Chief of Staff, Army:</a:t>
            </a:r>
          </a:p>
          <a:p>
            <a:pPr marL="171450" indent="-171450" algn="l">
              <a:lnSpc>
                <a:spcPct val="90000"/>
              </a:lnSpc>
              <a:buClrTx/>
              <a:buFontTx/>
              <a:buChar char="•"/>
            </a:pPr>
            <a:r>
              <a:rPr lang="en-US" sz="1600">
                <a:solidFill>
                  <a:schemeClr val="accent2"/>
                </a:solidFill>
              </a:rPr>
              <a:t>Most Army processes lack a cross-functional focus and </a:t>
            </a:r>
            <a:r>
              <a:rPr lang="en-US" sz="1600" i="1">
                <a:solidFill>
                  <a:srgbClr val="008000"/>
                </a:solidFill>
              </a:rPr>
              <a:t>cost-benefit analysis</a:t>
            </a:r>
            <a:r>
              <a:rPr lang="en-US" sz="1600">
                <a:solidFill>
                  <a:schemeClr val="accent2"/>
                </a:solidFill>
              </a:rPr>
              <a:t> which leads to grossly inefficient application of resources.</a:t>
            </a:r>
          </a:p>
          <a:p>
            <a:pPr marL="171450" indent="-171450" algn="l">
              <a:lnSpc>
                <a:spcPct val="90000"/>
              </a:lnSpc>
              <a:buClrTx/>
              <a:buFontTx/>
              <a:buChar char="•"/>
            </a:pPr>
            <a:endParaRPr lang="en-US" sz="1600">
              <a:solidFill>
                <a:schemeClr val="accent2"/>
              </a:solidFill>
            </a:endParaRPr>
          </a:p>
          <a:p>
            <a:pPr marL="171450" indent="-171450" algn="l">
              <a:lnSpc>
                <a:spcPct val="90000"/>
              </a:lnSpc>
              <a:buClrTx/>
              <a:buFontTx/>
              <a:buChar char="•"/>
            </a:pPr>
            <a:r>
              <a:rPr lang="en-US" sz="1600">
                <a:solidFill>
                  <a:schemeClr val="accent2"/>
                </a:solidFill>
              </a:rPr>
              <a:t>Large budgets in the past few years have produced a </a:t>
            </a:r>
            <a:r>
              <a:rPr lang="en-US" sz="1600" i="1">
                <a:solidFill>
                  <a:srgbClr val="008000"/>
                </a:solidFill>
              </a:rPr>
              <a:t>consumption-based culture that focuses on accomplishing missions</a:t>
            </a:r>
            <a:r>
              <a:rPr lang="en-US" sz="1600">
                <a:solidFill>
                  <a:schemeClr val="accent2"/>
                </a:solidFill>
              </a:rPr>
              <a:t> without concern for more efficient delivery of capabilities.</a:t>
            </a:r>
            <a:r>
              <a:rPr lang="en-US" sz="1700">
                <a:solidFill>
                  <a:schemeClr val="accent2"/>
                </a:solidFill>
              </a:rPr>
              <a:t>   </a:t>
            </a:r>
          </a:p>
          <a:p>
            <a:pPr marL="171450" indent="-171450" algn="l">
              <a:buClrTx/>
              <a:buFontTx/>
              <a:buChar char="•"/>
            </a:pPr>
            <a:endParaRPr lang="en-US" sz="1700">
              <a:solidFill>
                <a:schemeClr val="accent2"/>
              </a:solidFill>
            </a:endParaRPr>
          </a:p>
          <a:p>
            <a:pPr marL="171450" indent="-171450" algn="l">
              <a:buClrTx/>
            </a:pPr>
            <a:r>
              <a:rPr lang="en-US" sz="1800" u="sng">
                <a:solidFill>
                  <a:schemeClr val="accent2"/>
                </a:solidFill>
              </a:rPr>
              <a:t>From 2008 Army Posture Statement:</a:t>
            </a:r>
          </a:p>
          <a:p>
            <a:pPr marL="171450" indent="-171450" algn="l">
              <a:buClrTx/>
              <a:buFontTx/>
              <a:buChar char="•"/>
            </a:pPr>
            <a:r>
              <a:rPr lang="en-US" sz="1600">
                <a:solidFill>
                  <a:schemeClr val="accent2"/>
                </a:solidFill>
              </a:rPr>
              <a:t>Integral to achieving our goals is the development of an </a:t>
            </a:r>
            <a:r>
              <a:rPr lang="en-US" sz="1600" i="1">
                <a:solidFill>
                  <a:srgbClr val="008000"/>
                </a:solidFill>
              </a:rPr>
              <a:t>Army-wide cost-management culture</a:t>
            </a:r>
            <a:r>
              <a:rPr lang="en-US" sz="1600">
                <a:solidFill>
                  <a:schemeClr val="accent2"/>
                </a:solidFill>
              </a:rPr>
              <a:t> in which leaders better understand the </a:t>
            </a:r>
            <a:r>
              <a:rPr lang="en-US" sz="1600" i="1">
                <a:solidFill>
                  <a:srgbClr val="008000"/>
                </a:solidFill>
              </a:rPr>
              <a:t>full cost</a:t>
            </a:r>
            <a:r>
              <a:rPr lang="en-US" sz="1600">
                <a:solidFill>
                  <a:schemeClr val="accent2"/>
                </a:solidFill>
              </a:rPr>
              <a:t> of the capabilities they use and provide and incorporate cost considerations into their planning and decision-making. This approach will enable us to achieve readiness and performance objectives more efficiently.</a:t>
            </a:r>
          </a:p>
          <a:p>
            <a:pPr marL="171450" indent="-171450" algn="l">
              <a:buClrTx/>
            </a:pPr>
            <a:endParaRPr lang="en-US" sz="1600">
              <a:solidFill>
                <a:schemeClr val="accent2"/>
              </a:solidFill>
            </a:endParaRPr>
          </a:p>
          <a:p>
            <a:pPr marL="171450" indent="-171450" algn="l">
              <a:buClrTx/>
            </a:pPr>
            <a:r>
              <a:rPr lang="en-US" sz="1800" u="sng">
                <a:solidFill>
                  <a:schemeClr val="accent2"/>
                </a:solidFill>
              </a:rPr>
              <a:t>From HONORABLE Nelson Ford, ASA (FM&amp;C):</a:t>
            </a:r>
          </a:p>
          <a:p>
            <a:pPr marL="171450" indent="-171450" algn="l">
              <a:buClrTx/>
              <a:buFontTx/>
              <a:buChar char="•"/>
            </a:pPr>
            <a:r>
              <a:rPr lang="en-US" sz="1600">
                <a:solidFill>
                  <a:schemeClr val="accent2"/>
                </a:solidFill>
              </a:rPr>
              <a:t>The cultural change that is essential to Army financial management, and without which all the other improvements will leave us short of achieving our goals, is the adoption and integration of </a:t>
            </a:r>
            <a:r>
              <a:rPr lang="en-US" sz="1600" i="1">
                <a:solidFill>
                  <a:srgbClr val="008000"/>
                </a:solidFill>
              </a:rPr>
              <a:t>cost management</a:t>
            </a:r>
            <a:r>
              <a:rPr lang="en-US" sz="1600">
                <a:solidFill>
                  <a:schemeClr val="accent2"/>
                </a:solidFill>
              </a:rPr>
              <a:t> into the Army culture.</a:t>
            </a:r>
          </a:p>
        </p:txBody>
      </p:sp>
      <p:sp>
        <p:nvSpPr>
          <p:cNvPr id="1506307" name="Rectangle 3"/>
          <p:cNvSpPr>
            <a:spLocks noChangeArrowheads="1"/>
          </p:cNvSpPr>
          <p:nvPr/>
        </p:nvSpPr>
        <p:spPr bwMode="auto">
          <a:xfrm>
            <a:off x="1219200" y="228600"/>
            <a:ext cx="6705600" cy="838200"/>
          </a:xfrm>
          <a:prstGeom prst="rect">
            <a:avLst/>
          </a:prstGeom>
          <a:noFill/>
          <a:ln w="9525">
            <a:noFill/>
            <a:miter lim="800000"/>
            <a:headEnd/>
            <a:tailEnd/>
          </a:ln>
          <a:effectLst/>
        </p:spPr>
        <p:txBody>
          <a:bodyPr lIns="274320" tIns="0" rIns="182880" bIns="0"/>
          <a:lstStyle/>
          <a:p>
            <a:pPr>
              <a:buClrTx/>
            </a:pPr>
            <a:r>
              <a:rPr lang="en-US"/>
              <a:t>Leadership Statements on </a:t>
            </a:r>
            <a:br>
              <a:rPr lang="en-US"/>
            </a:br>
            <a:r>
              <a:rPr lang="en-US"/>
              <a:t>a Cost Culture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150835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508356" name="Rectangle 4"/>
          <p:cNvSpPr>
            <a:spLocks noGrp="1" noChangeArrowheads="1"/>
          </p:cNvSpPr>
          <p:nvPr>
            <p:ph type="body" idx="1"/>
          </p:nvPr>
        </p:nvSpPr>
        <p:spPr bwMode="auto">
          <a:xfrm>
            <a:off x="214313" y="3962400"/>
            <a:ext cx="8686800" cy="2895600"/>
          </a:xfrm>
          <a:noFill/>
          <a:ln w="12700">
            <a:miter lim="800000"/>
            <a:headEnd/>
            <a:tailEnd/>
          </a:ln>
        </p:spPr>
        <p:txBody>
          <a:bodyPr vert="horz" wrap="square" lIns="90488" tIns="44450" rIns="90488" bIns="44450" numCol="1" anchor="t" anchorCtr="0" compatLnSpc="1">
            <a:prstTxWarp prst="textNoShape">
              <a:avLst/>
            </a:prstTxWarp>
          </a:bodyPr>
          <a:lstStyle/>
          <a:p>
            <a:pPr>
              <a:lnSpc>
                <a:spcPct val="110000"/>
              </a:lnSpc>
              <a:spcBef>
                <a:spcPct val="0"/>
              </a:spcBef>
              <a:spcAft>
                <a:spcPct val="25000"/>
              </a:spcAft>
              <a:buClr>
                <a:schemeClr val="tx1"/>
              </a:buClr>
              <a:buFontTx/>
              <a:buNone/>
            </a:pPr>
            <a:r>
              <a:rPr lang="en-US" sz="2000" b="1" u="sng"/>
              <a:t>Cost Culture Take - Aways:</a:t>
            </a:r>
          </a:p>
          <a:p>
            <a:pPr>
              <a:lnSpc>
                <a:spcPct val="110000"/>
              </a:lnSpc>
              <a:spcBef>
                <a:spcPct val="0"/>
              </a:spcBef>
              <a:spcAft>
                <a:spcPct val="25000"/>
              </a:spcAft>
              <a:buClr>
                <a:schemeClr val="tx1"/>
              </a:buClr>
            </a:pPr>
            <a:r>
              <a:rPr lang="en-US" sz="1800" b="1"/>
              <a:t>Know the True Cost of What You Do - Not Knowing Cost Makes Everything Appear Free -- </a:t>
            </a:r>
            <a:r>
              <a:rPr lang="en-US" sz="1800" b="1" i="1"/>
              <a:t>“Free Goods Have Infinite Demand”</a:t>
            </a:r>
          </a:p>
          <a:p>
            <a:pPr>
              <a:lnSpc>
                <a:spcPct val="110000"/>
              </a:lnSpc>
              <a:spcBef>
                <a:spcPct val="0"/>
              </a:spcBef>
              <a:spcAft>
                <a:spcPct val="25000"/>
              </a:spcAft>
              <a:buClr>
                <a:schemeClr val="tx1"/>
              </a:buClr>
            </a:pPr>
            <a:r>
              <a:rPr lang="en-US" sz="1800" b="1"/>
              <a:t>Cost Management is Not Easy -- You Have to Know What Drives Costs &amp; Take Action to Control Costs</a:t>
            </a:r>
          </a:p>
          <a:p>
            <a:pPr>
              <a:lnSpc>
                <a:spcPct val="110000"/>
              </a:lnSpc>
              <a:spcBef>
                <a:spcPct val="0"/>
              </a:spcBef>
              <a:spcAft>
                <a:spcPct val="25000"/>
              </a:spcAft>
              <a:buClr>
                <a:schemeClr val="tx1"/>
              </a:buClr>
            </a:pPr>
            <a:r>
              <a:rPr lang="en-US" sz="1800" b="1"/>
              <a:t>Cost Management Goes Beyond “Do More With Less” -  It Is Optimizing Resources to Efficiently and Effectively Meet Mission  -- “</a:t>
            </a:r>
            <a:r>
              <a:rPr lang="en-US" sz="1800" b="1" i="1"/>
              <a:t>Focused on Continuous Improvement</a:t>
            </a:r>
            <a:r>
              <a:rPr lang="en-US" sz="1800" b="1"/>
              <a:t>”</a:t>
            </a:r>
          </a:p>
        </p:txBody>
      </p:sp>
      <p:sp>
        <p:nvSpPr>
          <p:cNvPr id="1508357" name="AutoShape 5"/>
          <p:cNvSpPr>
            <a:spLocks noChangeArrowheads="1"/>
          </p:cNvSpPr>
          <p:nvPr/>
        </p:nvSpPr>
        <p:spPr bwMode="auto">
          <a:xfrm>
            <a:off x="457200" y="1524000"/>
            <a:ext cx="2819400" cy="2057400"/>
          </a:xfrm>
          <a:prstGeom prst="rightArrowCallout">
            <a:avLst>
              <a:gd name="adj1" fmla="val 25000"/>
              <a:gd name="adj2" fmla="val 25000"/>
              <a:gd name="adj3" fmla="val 22840"/>
              <a:gd name="adj4" fmla="val 79069"/>
            </a:avLst>
          </a:prstGeom>
          <a:solidFill>
            <a:srgbClr val="FFCC00"/>
          </a:solidFill>
          <a:ln w="9525">
            <a:solidFill>
              <a:schemeClr val="tx1"/>
            </a:solidFill>
            <a:miter lim="800000"/>
            <a:headEnd/>
            <a:tailEnd/>
          </a:ln>
          <a:effectLst/>
        </p:spPr>
        <p:txBody>
          <a:bodyPr wrap="none" anchor="ctr"/>
          <a:lstStyle/>
          <a:p>
            <a:pPr algn="l">
              <a:buClrTx/>
            </a:pPr>
            <a:r>
              <a:rPr lang="en-US" sz="1600" u="sng">
                <a:solidFill>
                  <a:schemeClr val="accent2"/>
                </a:solidFill>
              </a:rPr>
              <a:t>Cost Culture Vision:</a:t>
            </a:r>
          </a:p>
          <a:p>
            <a:pPr algn="l">
              <a:buClrTx/>
            </a:pPr>
            <a:r>
              <a:rPr lang="en-US" sz="1600">
                <a:solidFill>
                  <a:schemeClr val="accent2"/>
                </a:solidFill>
              </a:rPr>
              <a:t>Leaders Use Cost </a:t>
            </a:r>
          </a:p>
          <a:p>
            <a:pPr algn="l">
              <a:buClrTx/>
            </a:pPr>
            <a:r>
              <a:rPr lang="en-US" sz="1600">
                <a:solidFill>
                  <a:schemeClr val="accent2"/>
                </a:solidFill>
              </a:rPr>
              <a:t>Information for </a:t>
            </a:r>
          </a:p>
          <a:p>
            <a:pPr algn="l">
              <a:buClrTx/>
            </a:pPr>
            <a:r>
              <a:rPr lang="en-US" sz="1600">
                <a:solidFill>
                  <a:schemeClr val="accent2"/>
                </a:solidFill>
              </a:rPr>
              <a:t>Effective Decision-</a:t>
            </a:r>
          </a:p>
          <a:p>
            <a:pPr algn="l">
              <a:buClrTx/>
            </a:pPr>
            <a:r>
              <a:rPr lang="en-US" sz="1600">
                <a:solidFill>
                  <a:schemeClr val="accent2"/>
                </a:solidFill>
              </a:rPr>
              <a:t>Making &amp; </a:t>
            </a:r>
          </a:p>
          <a:p>
            <a:pPr algn="l">
              <a:buClrTx/>
            </a:pPr>
            <a:r>
              <a:rPr lang="en-US" sz="1600">
                <a:solidFill>
                  <a:schemeClr val="accent2"/>
                </a:solidFill>
              </a:rPr>
              <a:t>Performance </a:t>
            </a:r>
          </a:p>
          <a:p>
            <a:pPr algn="l">
              <a:buClrTx/>
            </a:pPr>
            <a:r>
              <a:rPr lang="en-US" sz="1600">
                <a:solidFill>
                  <a:schemeClr val="accent2"/>
                </a:solidFill>
              </a:rPr>
              <a:t>Management by …</a:t>
            </a:r>
          </a:p>
        </p:txBody>
      </p:sp>
      <p:sp>
        <p:nvSpPr>
          <p:cNvPr id="1508358" name="Text Box 6"/>
          <p:cNvSpPr txBox="1">
            <a:spLocks noChangeArrowheads="1"/>
          </p:cNvSpPr>
          <p:nvPr/>
        </p:nvSpPr>
        <p:spPr bwMode="auto">
          <a:xfrm>
            <a:off x="3494088" y="1462088"/>
            <a:ext cx="5426075" cy="2160587"/>
          </a:xfrm>
          <a:prstGeom prst="rect">
            <a:avLst/>
          </a:prstGeom>
          <a:solidFill>
            <a:srgbClr val="CCCC00"/>
          </a:solidFill>
          <a:ln w="9525">
            <a:solidFill>
              <a:schemeClr val="tx1"/>
            </a:solidFill>
            <a:miter lim="800000"/>
            <a:headEnd/>
            <a:tailEnd/>
          </a:ln>
          <a:effectLst/>
        </p:spPr>
        <p:txBody>
          <a:bodyPr>
            <a:spAutoFit/>
          </a:bodyPr>
          <a:lstStyle/>
          <a:p>
            <a:pPr algn="l">
              <a:spcAft>
                <a:spcPct val="25000"/>
              </a:spcAft>
              <a:buClr>
                <a:schemeClr val="accent2"/>
              </a:buClr>
              <a:buFont typeface="Wingdings" pitchFamily="2" charset="2"/>
              <a:buChar char="ü"/>
              <a:tabLst>
                <a:tab pos="285750" algn="l"/>
              </a:tabLst>
            </a:pPr>
            <a:r>
              <a:rPr lang="en-US" sz="1800"/>
              <a:t>  Understanding Both Near &amp; Long-Term Cost 	Implications of Their Decisions</a:t>
            </a:r>
          </a:p>
          <a:p>
            <a:pPr algn="l">
              <a:spcAft>
                <a:spcPct val="25000"/>
              </a:spcAft>
              <a:buClr>
                <a:schemeClr val="accent2"/>
              </a:buClr>
              <a:buFont typeface="Wingdings" pitchFamily="2" charset="2"/>
              <a:buChar char="ü"/>
              <a:tabLst>
                <a:tab pos="285750" algn="l"/>
              </a:tabLst>
            </a:pPr>
            <a:r>
              <a:rPr lang="en-US" sz="1800"/>
              <a:t>  Making Effective Trade-Off Decisions to 	Achieve Best Use of Limited Resources</a:t>
            </a:r>
          </a:p>
          <a:p>
            <a:pPr algn="l">
              <a:spcAft>
                <a:spcPct val="25000"/>
              </a:spcAft>
              <a:buClr>
                <a:schemeClr val="accent2"/>
              </a:buClr>
              <a:buFont typeface="Wingdings" pitchFamily="2" charset="2"/>
              <a:buChar char="ü"/>
              <a:tabLst>
                <a:tab pos="285750" algn="l"/>
              </a:tabLst>
            </a:pPr>
            <a:r>
              <a:rPr lang="en-US" sz="1800"/>
              <a:t>  Holding Subordinates Accountable for 	Improving the Efficiency &amp; Effectiveness of 	operations</a:t>
            </a:r>
          </a:p>
        </p:txBody>
      </p:sp>
      <p:sp>
        <p:nvSpPr>
          <p:cNvPr id="1508359" name="Rectangle 7"/>
          <p:cNvSpPr>
            <a:spLocks noChangeArrowheads="1"/>
          </p:cNvSpPr>
          <p:nvPr/>
        </p:nvSpPr>
        <p:spPr bwMode="auto">
          <a:xfrm>
            <a:off x="1219200" y="228600"/>
            <a:ext cx="6705600" cy="838200"/>
          </a:xfrm>
          <a:prstGeom prst="rect">
            <a:avLst/>
          </a:prstGeom>
          <a:noFill/>
          <a:ln w="9525">
            <a:noFill/>
            <a:miter lim="800000"/>
            <a:headEnd/>
            <a:tailEnd/>
          </a:ln>
          <a:effectLst/>
        </p:spPr>
        <p:txBody>
          <a:bodyPr lIns="274320" tIns="0" rIns="182880" bIns="0"/>
          <a:lstStyle/>
          <a:p>
            <a:pPr>
              <a:buClrTx/>
            </a:pPr>
            <a:r>
              <a:rPr lang="en-US" sz="3600"/>
              <a:t>Creating A Cost Culture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0402" name="AutoShape 2"/>
          <p:cNvSpPr>
            <a:spLocks noChangeArrowheads="1"/>
          </p:cNvSpPr>
          <p:nvPr/>
        </p:nvSpPr>
        <p:spPr bwMode="auto">
          <a:xfrm>
            <a:off x="1676400" y="5876925"/>
            <a:ext cx="60960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99FF33">
                  <a:alpha val="89999"/>
                </a:srgbClr>
              </a:gs>
              <a:gs pos="50000">
                <a:schemeClr val="bg1"/>
              </a:gs>
              <a:gs pos="100000">
                <a:srgbClr val="99FF33">
                  <a:alpha val="89999"/>
                </a:srgbClr>
              </a:gs>
            </a:gsLst>
            <a:lin ang="5400000" scaled="1"/>
          </a:gradFill>
          <a:ln w="19050">
            <a:solidFill>
              <a:schemeClr val="hlink"/>
            </a:solidFill>
            <a:miter lim="800000"/>
            <a:headEnd/>
            <a:tailEnd/>
          </a:ln>
          <a:effectLst/>
        </p:spPr>
        <p:txBody>
          <a:bodyPr wrap="none" anchor="ctr"/>
          <a:lstStyle/>
          <a:p>
            <a:endParaRPr lang="en-US"/>
          </a:p>
        </p:txBody>
      </p:sp>
      <p:sp>
        <p:nvSpPr>
          <p:cNvPr id="1510403" name="Rectangle 3"/>
          <p:cNvSpPr>
            <a:spLocks noChangeArrowheads="1"/>
          </p:cNvSpPr>
          <p:nvPr/>
        </p:nvSpPr>
        <p:spPr bwMode="auto">
          <a:xfrm>
            <a:off x="200025" y="2238375"/>
            <a:ext cx="2924175" cy="2906713"/>
          </a:xfrm>
          <a:prstGeom prst="rect">
            <a:avLst/>
          </a:prstGeom>
          <a:solidFill>
            <a:srgbClr val="CCECFF"/>
          </a:solidFill>
          <a:ln w="9525" cap="rnd">
            <a:solidFill>
              <a:schemeClr val="bg2"/>
            </a:solidFill>
            <a:prstDash val="sysDot"/>
            <a:miter lim="800000"/>
            <a:headEnd/>
            <a:tailEnd/>
          </a:ln>
          <a:effectLst/>
        </p:spPr>
        <p:txBody>
          <a:bodyPr wrap="none" anchor="ctr"/>
          <a:lstStyle/>
          <a:p>
            <a:pPr algn="l">
              <a:buClrTx/>
              <a:buFontTx/>
              <a:buChar char="•"/>
            </a:pPr>
            <a:endParaRPr lang="en-US" sz="1800" b="0"/>
          </a:p>
        </p:txBody>
      </p:sp>
      <p:grpSp>
        <p:nvGrpSpPr>
          <p:cNvPr id="1510404" name="Group 4"/>
          <p:cNvGrpSpPr>
            <a:grpSpLocks/>
          </p:cNvGrpSpPr>
          <p:nvPr/>
        </p:nvGrpSpPr>
        <p:grpSpPr bwMode="auto">
          <a:xfrm>
            <a:off x="3048000" y="1143000"/>
            <a:ext cx="2895600" cy="1624013"/>
            <a:chOff x="-288" y="1056"/>
            <a:chExt cx="2544" cy="1536"/>
          </a:xfrm>
        </p:grpSpPr>
        <p:graphicFrame>
          <p:nvGraphicFramePr>
            <p:cNvPr id="2" name="Diagram 1"/>
            <p:cNvGraphicFramePr/>
            <p:nvPr/>
          </p:nvGraphicFramePr>
          <p:xfrm>
            <a:off x="-288" y="1056"/>
            <a:ext cx="2544" cy="1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10414" name="Picture 14" descr="j0233018"/>
            <p:cNvPicPr>
              <a:picLocks noChangeAspect="1" noChangeArrowheads="1"/>
            </p:cNvPicPr>
            <p:nvPr/>
          </p:nvPicPr>
          <p:blipFill>
            <a:blip r:embed="rId8" cstate="print"/>
            <a:srcRect/>
            <a:stretch>
              <a:fillRect/>
            </a:stretch>
          </p:blipFill>
          <p:spPr bwMode="auto">
            <a:xfrm>
              <a:off x="428" y="1776"/>
              <a:ext cx="1108" cy="816"/>
            </a:xfrm>
            <a:prstGeom prst="rect">
              <a:avLst/>
            </a:prstGeom>
            <a:noFill/>
            <a:ln w="9525">
              <a:noFill/>
              <a:miter lim="800000"/>
              <a:headEnd/>
              <a:tailEnd/>
            </a:ln>
            <a:effectLst/>
          </p:spPr>
        </p:pic>
      </p:grpSp>
      <p:sp>
        <p:nvSpPr>
          <p:cNvPr id="1510415" name="Text Box 15"/>
          <p:cNvSpPr txBox="1">
            <a:spLocks noChangeArrowheads="1"/>
          </p:cNvSpPr>
          <p:nvPr/>
        </p:nvSpPr>
        <p:spPr bwMode="auto">
          <a:xfrm>
            <a:off x="3721100" y="2801938"/>
            <a:ext cx="1612900" cy="474662"/>
          </a:xfrm>
          <a:prstGeom prst="rect">
            <a:avLst/>
          </a:prstGeom>
          <a:noFill/>
          <a:ln w="9525" algn="ctr">
            <a:noFill/>
            <a:miter lim="800000"/>
            <a:headEnd/>
            <a:tailEnd/>
          </a:ln>
          <a:effectLst/>
        </p:spPr>
        <p:txBody>
          <a:bodyPr wrap="none">
            <a:spAutoFit/>
          </a:bodyPr>
          <a:lstStyle/>
          <a:p>
            <a:pPr marL="342900" indent="-342900" eaLnBrk="0" hangingPunct="0">
              <a:lnSpc>
                <a:spcPct val="80000"/>
              </a:lnSpc>
              <a:spcBef>
                <a:spcPct val="20000"/>
              </a:spcBef>
              <a:buClrTx/>
            </a:pPr>
            <a:r>
              <a:rPr lang="en-US" sz="1400">
                <a:cs typeface="Arial" charset="0"/>
              </a:rPr>
              <a:t>People &amp; </a:t>
            </a:r>
          </a:p>
          <a:p>
            <a:pPr marL="342900" indent="-342900" eaLnBrk="0" hangingPunct="0">
              <a:lnSpc>
                <a:spcPct val="80000"/>
              </a:lnSpc>
              <a:spcBef>
                <a:spcPct val="20000"/>
              </a:spcBef>
              <a:buClrTx/>
            </a:pPr>
            <a:r>
              <a:rPr lang="en-US" sz="1400">
                <a:cs typeface="Arial" charset="0"/>
              </a:rPr>
              <a:t>Other Resources</a:t>
            </a:r>
          </a:p>
        </p:txBody>
      </p:sp>
      <p:pic>
        <p:nvPicPr>
          <p:cNvPr id="1510416" name="Picture 16" descr="j0300520"/>
          <p:cNvPicPr>
            <a:picLocks noChangeAspect="1" noChangeArrowheads="1" noCrop="1"/>
          </p:cNvPicPr>
          <p:nvPr/>
        </p:nvPicPr>
        <p:blipFill>
          <a:blip r:embed="rId9" cstate="print"/>
          <a:srcRect/>
          <a:stretch>
            <a:fillRect/>
          </a:stretch>
        </p:blipFill>
        <p:spPr bwMode="auto">
          <a:xfrm>
            <a:off x="3984625" y="4710113"/>
            <a:ext cx="1087438" cy="709612"/>
          </a:xfrm>
          <a:prstGeom prst="rect">
            <a:avLst/>
          </a:prstGeom>
          <a:noFill/>
          <a:ln w="9525">
            <a:noFill/>
            <a:miter lim="800000"/>
            <a:headEnd/>
            <a:tailEnd/>
          </a:ln>
        </p:spPr>
      </p:pic>
      <p:sp>
        <p:nvSpPr>
          <p:cNvPr id="1510417" name="Text Box 17"/>
          <p:cNvSpPr txBox="1">
            <a:spLocks noChangeArrowheads="1"/>
          </p:cNvSpPr>
          <p:nvPr/>
        </p:nvSpPr>
        <p:spPr bwMode="auto">
          <a:xfrm>
            <a:off x="3048000" y="5502275"/>
            <a:ext cx="3048000" cy="474663"/>
          </a:xfrm>
          <a:prstGeom prst="rect">
            <a:avLst/>
          </a:prstGeom>
          <a:noFill/>
          <a:ln w="9525" algn="ctr">
            <a:noFill/>
            <a:miter lim="800000"/>
            <a:headEnd/>
            <a:tailEnd/>
          </a:ln>
          <a:effectLst/>
        </p:spPr>
        <p:txBody>
          <a:bodyPr>
            <a:spAutoFit/>
          </a:bodyPr>
          <a:lstStyle/>
          <a:p>
            <a:pPr marL="342900" indent="-342900" eaLnBrk="0" hangingPunct="0">
              <a:lnSpc>
                <a:spcPct val="80000"/>
              </a:lnSpc>
              <a:spcBef>
                <a:spcPct val="20000"/>
              </a:spcBef>
              <a:buClrTx/>
            </a:pPr>
            <a:r>
              <a:rPr lang="en-US" sz="1400">
                <a:cs typeface="Arial" charset="0"/>
              </a:rPr>
              <a:t>Tools &amp; </a:t>
            </a:r>
          </a:p>
          <a:p>
            <a:pPr marL="342900" indent="-342900" eaLnBrk="0" hangingPunct="0">
              <a:lnSpc>
                <a:spcPct val="80000"/>
              </a:lnSpc>
              <a:spcBef>
                <a:spcPct val="20000"/>
              </a:spcBef>
              <a:buClrTx/>
            </a:pPr>
            <a:r>
              <a:rPr lang="en-US" sz="1400">
                <a:cs typeface="Arial" charset="0"/>
              </a:rPr>
              <a:t>Technologies</a:t>
            </a:r>
          </a:p>
        </p:txBody>
      </p:sp>
      <p:grpSp>
        <p:nvGrpSpPr>
          <p:cNvPr id="1510418" name="Group 18"/>
          <p:cNvGrpSpPr>
            <a:grpSpLocks/>
          </p:cNvGrpSpPr>
          <p:nvPr/>
        </p:nvGrpSpPr>
        <p:grpSpPr bwMode="auto">
          <a:xfrm>
            <a:off x="3843338" y="3579813"/>
            <a:ext cx="1514475" cy="317500"/>
            <a:chOff x="1440" y="3168"/>
            <a:chExt cx="2208" cy="384"/>
          </a:xfrm>
        </p:grpSpPr>
        <p:sp>
          <p:nvSpPr>
            <p:cNvPr id="1510419" name="AutoShape 19"/>
            <p:cNvSpPr>
              <a:spLocks noChangeArrowheads="1"/>
            </p:cNvSpPr>
            <p:nvPr/>
          </p:nvSpPr>
          <p:spPr bwMode="auto">
            <a:xfrm>
              <a:off x="1440" y="3168"/>
              <a:ext cx="864" cy="384"/>
            </a:xfrm>
            <a:prstGeom prst="chevron">
              <a:avLst>
                <a:gd name="adj" fmla="val 56250"/>
              </a:avLst>
            </a:prstGeom>
            <a:solidFill>
              <a:srgbClr val="336699"/>
            </a:solidFill>
            <a:ln w="9525" algn="ctr">
              <a:solidFill>
                <a:schemeClr val="tx1"/>
              </a:solidFill>
              <a:miter lim="800000"/>
              <a:headEnd/>
              <a:tailEnd/>
            </a:ln>
            <a:effectLst/>
          </p:spPr>
          <p:txBody>
            <a:bodyPr wrap="none" anchor="ctr"/>
            <a:lstStyle/>
            <a:p>
              <a:endParaRPr lang="en-US"/>
            </a:p>
          </p:txBody>
        </p:sp>
        <p:sp>
          <p:nvSpPr>
            <p:cNvPr id="1510420" name="AutoShape 20"/>
            <p:cNvSpPr>
              <a:spLocks noChangeArrowheads="1"/>
            </p:cNvSpPr>
            <p:nvPr/>
          </p:nvSpPr>
          <p:spPr bwMode="auto">
            <a:xfrm>
              <a:off x="2112" y="3168"/>
              <a:ext cx="864" cy="384"/>
            </a:xfrm>
            <a:prstGeom prst="chevron">
              <a:avLst>
                <a:gd name="adj" fmla="val 56250"/>
              </a:avLst>
            </a:prstGeom>
            <a:solidFill>
              <a:srgbClr val="336699"/>
            </a:solidFill>
            <a:ln w="9525" algn="ctr">
              <a:solidFill>
                <a:schemeClr val="tx1"/>
              </a:solidFill>
              <a:miter lim="800000"/>
              <a:headEnd/>
              <a:tailEnd/>
            </a:ln>
            <a:effectLst/>
          </p:spPr>
          <p:txBody>
            <a:bodyPr wrap="none" anchor="ctr"/>
            <a:lstStyle/>
            <a:p>
              <a:endParaRPr lang="en-US"/>
            </a:p>
          </p:txBody>
        </p:sp>
        <p:sp>
          <p:nvSpPr>
            <p:cNvPr id="1510421" name="AutoShape 21"/>
            <p:cNvSpPr>
              <a:spLocks noChangeArrowheads="1"/>
            </p:cNvSpPr>
            <p:nvPr/>
          </p:nvSpPr>
          <p:spPr bwMode="auto">
            <a:xfrm>
              <a:off x="2784" y="3168"/>
              <a:ext cx="864" cy="384"/>
            </a:xfrm>
            <a:prstGeom prst="chevron">
              <a:avLst>
                <a:gd name="adj" fmla="val 56250"/>
              </a:avLst>
            </a:prstGeom>
            <a:solidFill>
              <a:srgbClr val="336699"/>
            </a:solidFill>
            <a:ln w="9525" algn="ctr">
              <a:solidFill>
                <a:schemeClr val="tx1"/>
              </a:solidFill>
              <a:miter lim="800000"/>
              <a:headEnd/>
              <a:tailEnd/>
            </a:ln>
            <a:effectLst/>
          </p:spPr>
          <p:txBody>
            <a:bodyPr wrap="none" anchor="ctr"/>
            <a:lstStyle/>
            <a:p>
              <a:endParaRPr lang="en-US"/>
            </a:p>
          </p:txBody>
        </p:sp>
      </p:grpSp>
      <p:sp>
        <p:nvSpPr>
          <p:cNvPr id="1510422" name="Text Box 22"/>
          <p:cNvSpPr txBox="1">
            <a:spLocks noChangeArrowheads="1"/>
          </p:cNvSpPr>
          <p:nvPr/>
        </p:nvSpPr>
        <p:spPr bwMode="auto">
          <a:xfrm>
            <a:off x="3430588" y="4030663"/>
            <a:ext cx="2057400" cy="474662"/>
          </a:xfrm>
          <a:prstGeom prst="rect">
            <a:avLst/>
          </a:prstGeom>
          <a:noFill/>
          <a:ln w="9525" algn="ctr">
            <a:noFill/>
            <a:miter lim="800000"/>
            <a:headEnd/>
            <a:tailEnd/>
          </a:ln>
          <a:effectLst/>
        </p:spPr>
        <p:txBody>
          <a:bodyPr wrap="none">
            <a:spAutoFit/>
          </a:bodyPr>
          <a:lstStyle/>
          <a:p>
            <a:pPr marL="342900" indent="-342900" eaLnBrk="0" hangingPunct="0">
              <a:lnSpc>
                <a:spcPct val="80000"/>
              </a:lnSpc>
              <a:spcBef>
                <a:spcPct val="20000"/>
              </a:spcBef>
              <a:buClrTx/>
            </a:pPr>
            <a:r>
              <a:rPr lang="en-US" sz="1400">
                <a:cs typeface="Arial" charset="0"/>
              </a:rPr>
              <a:t>Processes,  </a:t>
            </a:r>
          </a:p>
          <a:p>
            <a:pPr marL="342900" indent="-342900" eaLnBrk="0" hangingPunct="0">
              <a:lnSpc>
                <a:spcPct val="80000"/>
              </a:lnSpc>
              <a:spcBef>
                <a:spcPct val="20000"/>
              </a:spcBef>
              <a:buClrTx/>
            </a:pPr>
            <a:r>
              <a:rPr lang="en-US" sz="1400">
                <a:cs typeface="Arial" charset="0"/>
              </a:rPr>
              <a:t>Policies &amp; Procedures</a:t>
            </a:r>
          </a:p>
        </p:txBody>
      </p:sp>
      <p:sp>
        <p:nvSpPr>
          <p:cNvPr id="1510423" name="AutoShape 23"/>
          <p:cNvSpPr>
            <a:spLocks noChangeArrowheads="1"/>
          </p:cNvSpPr>
          <p:nvPr/>
        </p:nvSpPr>
        <p:spPr bwMode="auto">
          <a:xfrm>
            <a:off x="3243263" y="3554413"/>
            <a:ext cx="533400" cy="457200"/>
          </a:xfrm>
          <a:prstGeom prst="flowChartInputOutput">
            <a:avLst/>
          </a:prstGeom>
          <a:solidFill>
            <a:schemeClr val="accent1"/>
          </a:solidFill>
          <a:ln w="9525">
            <a:solidFill>
              <a:schemeClr val="tx1"/>
            </a:solidFill>
            <a:miter lim="800000"/>
            <a:headEnd/>
            <a:tailEnd/>
          </a:ln>
          <a:effectLst/>
        </p:spPr>
        <p:txBody>
          <a:bodyPr wrap="none" anchor="ctr"/>
          <a:lstStyle/>
          <a:p>
            <a:pPr>
              <a:buClrTx/>
            </a:pPr>
            <a:r>
              <a:rPr lang="en-US" sz="1200" b="0"/>
              <a:t>Policy</a:t>
            </a:r>
          </a:p>
        </p:txBody>
      </p:sp>
      <p:sp>
        <p:nvSpPr>
          <p:cNvPr id="1510424" name="AutoShape 24"/>
          <p:cNvSpPr>
            <a:spLocks noChangeArrowheads="1"/>
          </p:cNvSpPr>
          <p:nvPr/>
        </p:nvSpPr>
        <p:spPr bwMode="auto">
          <a:xfrm>
            <a:off x="5472113" y="3554413"/>
            <a:ext cx="414337" cy="457200"/>
          </a:xfrm>
          <a:prstGeom prst="flowChartDocument">
            <a:avLst/>
          </a:prstGeom>
          <a:solidFill>
            <a:schemeClr val="accent1"/>
          </a:solidFill>
          <a:ln w="9525">
            <a:solidFill>
              <a:schemeClr val="tx1"/>
            </a:solidFill>
            <a:miter lim="800000"/>
            <a:headEnd/>
            <a:tailEnd/>
          </a:ln>
          <a:effectLst/>
        </p:spPr>
        <p:txBody>
          <a:bodyPr wrap="none" anchor="ctr"/>
          <a:lstStyle/>
          <a:p>
            <a:pPr>
              <a:buClrTx/>
            </a:pPr>
            <a:r>
              <a:rPr lang="en-US" sz="1200" b="0"/>
              <a:t>How </a:t>
            </a:r>
          </a:p>
          <a:p>
            <a:pPr>
              <a:buClrTx/>
            </a:pPr>
            <a:r>
              <a:rPr lang="en-US" sz="1200" b="0"/>
              <a:t>To’s</a:t>
            </a:r>
          </a:p>
        </p:txBody>
      </p:sp>
      <p:sp>
        <p:nvSpPr>
          <p:cNvPr id="1510425" name="Oval 25"/>
          <p:cNvSpPr>
            <a:spLocks noChangeArrowheads="1"/>
          </p:cNvSpPr>
          <p:nvPr/>
        </p:nvSpPr>
        <p:spPr bwMode="auto">
          <a:xfrm>
            <a:off x="5991225" y="2162175"/>
            <a:ext cx="2981325" cy="3009900"/>
          </a:xfrm>
          <a:prstGeom prst="ellipse">
            <a:avLst/>
          </a:prstGeom>
          <a:solidFill>
            <a:srgbClr val="FFE8D1"/>
          </a:solidFill>
          <a:ln w="9525" cap="rnd">
            <a:solidFill>
              <a:schemeClr val="bg2"/>
            </a:solidFill>
            <a:prstDash val="sysDot"/>
            <a:round/>
            <a:headEnd/>
            <a:tailEnd/>
          </a:ln>
          <a:effectLst/>
        </p:spPr>
        <p:txBody>
          <a:bodyPr wrap="none" anchor="ctr"/>
          <a:lstStyle/>
          <a:p>
            <a:pPr>
              <a:buClrTx/>
            </a:pPr>
            <a:r>
              <a:rPr lang="en-US" sz="1800" b="0"/>
              <a:t> </a:t>
            </a:r>
          </a:p>
        </p:txBody>
      </p:sp>
      <p:sp>
        <p:nvSpPr>
          <p:cNvPr id="1510426" name="Text Box 26"/>
          <p:cNvSpPr txBox="1">
            <a:spLocks noChangeArrowheads="1"/>
          </p:cNvSpPr>
          <p:nvPr/>
        </p:nvSpPr>
        <p:spPr bwMode="auto">
          <a:xfrm>
            <a:off x="2971800" y="6010275"/>
            <a:ext cx="3044825" cy="457200"/>
          </a:xfrm>
          <a:prstGeom prst="rect">
            <a:avLst/>
          </a:prstGeom>
          <a:noFill/>
          <a:ln w="9525">
            <a:noFill/>
            <a:miter lim="800000"/>
            <a:headEnd/>
            <a:tailEnd/>
          </a:ln>
          <a:effectLst/>
        </p:spPr>
        <p:txBody>
          <a:bodyPr wrap="none">
            <a:spAutoFit/>
          </a:bodyPr>
          <a:lstStyle/>
          <a:p>
            <a:pPr algn="l">
              <a:buClrTx/>
            </a:pPr>
            <a:r>
              <a:rPr lang="en-US" sz="2400"/>
              <a:t>Enablers of Change</a:t>
            </a:r>
          </a:p>
        </p:txBody>
      </p:sp>
      <p:sp>
        <p:nvSpPr>
          <p:cNvPr id="1510427" name="Text Box 27"/>
          <p:cNvSpPr txBox="1">
            <a:spLocks noChangeArrowheads="1"/>
          </p:cNvSpPr>
          <p:nvPr/>
        </p:nvSpPr>
        <p:spPr bwMode="auto">
          <a:xfrm>
            <a:off x="1179513" y="179388"/>
            <a:ext cx="6813550" cy="974725"/>
          </a:xfrm>
          <a:prstGeom prst="rect">
            <a:avLst/>
          </a:prstGeom>
          <a:noFill/>
          <a:ln w="9525">
            <a:noFill/>
            <a:miter lim="800000"/>
            <a:headEnd/>
            <a:tailEnd/>
          </a:ln>
          <a:effectLst/>
        </p:spPr>
        <p:txBody>
          <a:bodyPr wrap="none" tIns="0" bIns="0">
            <a:spAutoFit/>
          </a:bodyPr>
          <a:lstStyle/>
          <a:p>
            <a:pPr>
              <a:buClrTx/>
            </a:pPr>
            <a:r>
              <a:rPr lang="en-US"/>
              <a:t>Business Culture Change Process</a:t>
            </a:r>
          </a:p>
          <a:p>
            <a:pPr>
              <a:buClrTx/>
            </a:pPr>
            <a:r>
              <a:rPr lang="en-US"/>
              <a:t>“Making a Square a Circle”</a:t>
            </a:r>
          </a:p>
        </p:txBody>
      </p:sp>
      <p:sp>
        <p:nvSpPr>
          <p:cNvPr id="1510428" name="Text Box 28"/>
          <p:cNvSpPr txBox="1">
            <a:spLocks noChangeArrowheads="1"/>
          </p:cNvSpPr>
          <p:nvPr/>
        </p:nvSpPr>
        <p:spPr bwMode="auto">
          <a:xfrm>
            <a:off x="260350" y="2230438"/>
            <a:ext cx="2857500" cy="2811462"/>
          </a:xfrm>
          <a:prstGeom prst="rect">
            <a:avLst/>
          </a:prstGeom>
          <a:noFill/>
          <a:ln w="9525">
            <a:noFill/>
            <a:miter lim="800000"/>
            <a:headEnd/>
            <a:tailEnd/>
          </a:ln>
          <a:effectLst/>
        </p:spPr>
        <p:txBody>
          <a:bodyPr>
            <a:spAutoFit/>
          </a:bodyPr>
          <a:lstStyle/>
          <a:p>
            <a:pPr algn="l">
              <a:buClrTx/>
              <a:buFontTx/>
              <a:buChar char="•"/>
            </a:pPr>
            <a:r>
              <a:rPr lang="en-US" sz="1800" b="0"/>
              <a:t> </a:t>
            </a:r>
            <a:r>
              <a:rPr lang="en-US" sz="1600" b="0"/>
              <a:t>The Culture Is Defined By What, Who, Why, And How Business Is Conducted</a:t>
            </a:r>
          </a:p>
          <a:p>
            <a:pPr algn="l">
              <a:buClrTx/>
              <a:buFontTx/>
              <a:buChar char="•"/>
            </a:pPr>
            <a:endParaRPr lang="en-US" sz="1600" b="0"/>
          </a:p>
          <a:p>
            <a:pPr algn="l">
              <a:buClrTx/>
              <a:buFontTx/>
              <a:buChar char="•"/>
            </a:pPr>
            <a:r>
              <a:rPr lang="en-US" sz="1600" b="0"/>
              <a:t> The Culture Is Imbedded in People, Processes and Technologies </a:t>
            </a:r>
          </a:p>
          <a:p>
            <a:pPr algn="l">
              <a:buClrTx/>
              <a:buFontTx/>
              <a:buChar char="•"/>
            </a:pPr>
            <a:endParaRPr lang="en-US" sz="1600" b="0"/>
          </a:p>
          <a:p>
            <a:pPr algn="l">
              <a:buClrTx/>
              <a:buFontTx/>
              <a:buChar char="•"/>
            </a:pPr>
            <a:r>
              <a:rPr lang="en-US" sz="1600" b="0"/>
              <a:t> “We’ve Always Done It This Way”</a:t>
            </a:r>
          </a:p>
          <a:p>
            <a:pPr algn="l">
              <a:buClrTx/>
            </a:pPr>
            <a:endParaRPr lang="en-US" sz="1600" b="0"/>
          </a:p>
        </p:txBody>
      </p:sp>
      <p:sp>
        <p:nvSpPr>
          <p:cNvPr id="1510429" name="Rectangle 29"/>
          <p:cNvSpPr>
            <a:spLocks noChangeArrowheads="1"/>
          </p:cNvSpPr>
          <p:nvPr/>
        </p:nvSpPr>
        <p:spPr bwMode="auto">
          <a:xfrm>
            <a:off x="6276975" y="2657475"/>
            <a:ext cx="2790825" cy="2292350"/>
          </a:xfrm>
          <a:prstGeom prst="rect">
            <a:avLst/>
          </a:prstGeom>
          <a:noFill/>
          <a:ln w="9525">
            <a:noFill/>
            <a:miter lim="800000"/>
            <a:headEnd/>
            <a:tailEnd/>
          </a:ln>
          <a:effectLst/>
        </p:spPr>
        <p:txBody>
          <a:bodyPr>
            <a:spAutoFit/>
          </a:bodyPr>
          <a:lstStyle/>
          <a:p>
            <a:pPr algn="l">
              <a:buClrTx/>
              <a:buFontTx/>
              <a:buChar char="•"/>
            </a:pPr>
            <a:r>
              <a:rPr lang="en-US" sz="1600" b="0"/>
              <a:t> Influencing A Culture Requires Changes To The Components Of A Culture</a:t>
            </a:r>
          </a:p>
          <a:p>
            <a:pPr algn="l">
              <a:buClrTx/>
            </a:pPr>
            <a:endParaRPr lang="en-US" sz="1600" b="0"/>
          </a:p>
          <a:p>
            <a:pPr algn="l">
              <a:buClrTx/>
              <a:buFontTx/>
              <a:buChar char="•"/>
            </a:pPr>
            <a:r>
              <a:rPr lang="en-US" sz="1600" b="0"/>
              <a:t> Visualize and Define What You Want To Be</a:t>
            </a:r>
          </a:p>
          <a:p>
            <a:pPr algn="l">
              <a:buClrTx/>
              <a:buFontTx/>
              <a:buChar char="•"/>
            </a:pPr>
            <a:endParaRPr lang="en-US" sz="1600" b="0"/>
          </a:p>
          <a:p>
            <a:pPr algn="l">
              <a:buClrTx/>
              <a:buFontTx/>
              <a:buChar char="•"/>
            </a:pPr>
            <a:r>
              <a:rPr lang="en-US" sz="1600" b="0"/>
              <a:t>“We’re going to be…”</a:t>
            </a:r>
          </a:p>
          <a:p>
            <a:pPr algn="l">
              <a:buClrTx/>
              <a:buFontTx/>
              <a:buChar char="•"/>
            </a:pPr>
            <a:endParaRPr lang="en-US" sz="16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04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04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104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04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04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104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04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104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104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10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402" grpId="0" animBg="1"/>
      <p:bldP spid="1510415" grpId="0"/>
      <p:bldP spid="1510417" grpId="0"/>
      <p:bldP spid="1510422" grpId="0"/>
      <p:bldP spid="1510423" grpId="0" animBg="1"/>
      <p:bldP spid="1510424" grpId="0" animBg="1"/>
      <p:bldP spid="15104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2"/>
          <p:cNvSpPr>
            <a:spLocks noChangeArrowheads="1"/>
          </p:cNvSpPr>
          <p:nvPr/>
        </p:nvSpPr>
        <p:spPr bwMode="auto">
          <a:xfrm>
            <a:off x="219075" y="2128838"/>
            <a:ext cx="2546350" cy="2906712"/>
          </a:xfrm>
          <a:prstGeom prst="rect">
            <a:avLst/>
          </a:prstGeom>
          <a:solidFill>
            <a:srgbClr val="CCECFF"/>
          </a:solidFill>
          <a:ln w="9525" cap="rnd">
            <a:solidFill>
              <a:schemeClr val="bg2"/>
            </a:solidFill>
            <a:prstDash val="sysDot"/>
            <a:miter lim="800000"/>
            <a:headEnd/>
            <a:tailEnd/>
          </a:ln>
          <a:effectLst/>
        </p:spPr>
        <p:txBody>
          <a:bodyPr wrap="none" anchor="ctr"/>
          <a:lstStyle/>
          <a:p>
            <a:pPr algn="l">
              <a:buClrTx/>
              <a:buFontTx/>
              <a:buChar char="•"/>
            </a:pPr>
            <a:endParaRPr lang="en-US" sz="1800" b="0"/>
          </a:p>
        </p:txBody>
      </p:sp>
      <p:grpSp>
        <p:nvGrpSpPr>
          <p:cNvPr id="1512451" name="Group 3"/>
          <p:cNvGrpSpPr>
            <a:grpSpLocks/>
          </p:cNvGrpSpPr>
          <p:nvPr/>
        </p:nvGrpSpPr>
        <p:grpSpPr bwMode="auto">
          <a:xfrm>
            <a:off x="2838450" y="1066800"/>
            <a:ext cx="2895600" cy="1338263"/>
            <a:chOff x="-288" y="1056"/>
            <a:chExt cx="2544" cy="1536"/>
          </a:xfrm>
        </p:grpSpPr>
        <p:graphicFrame>
          <p:nvGraphicFramePr>
            <p:cNvPr id="2" name="Diagram 1"/>
            <p:cNvGraphicFramePr/>
            <p:nvPr/>
          </p:nvGraphicFramePr>
          <p:xfrm>
            <a:off x="-288" y="1056"/>
            <a:ext cx="2544" cy="1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12461" name="Picture 13" descr="j0233018"/>
            <p:cNvPicPr>
              <a:picLocks noChangeAspect="1" noChangeArrowheads="1"/>
            </p:cNvPicPr>
            <p:nvPr/>
          </p:nvPicPr>
          <p:blipFill>
            <a:blip r:embed="rId8" cstate="print"/>
            <a:srcRect/>
            <a:stretch>
              <a:fillRect/>
            </a:stretch>
          </p:blipFill>
          <p:spPr bwMode="auto">
            <a:xfrm>
              <a:off x="428" y="1776"/>
              <a:ext cx="1108" cy="816"/>
            </a:xfrm>
            <a:prstGeom prst="rect">
              <a:avLst/>
            </a:prstGeom>
            <a:noFill/>
            <a:ln w="9525">
              <a:noFill/>
              <a:miter lim="800000"/>
              <a:headEnd/>
              <a:tailEnd/>
            </a:ln>
            <a:effectLst/>
          </p:spPr>
        </p:pic>
      </p:grpSp>
      <p:sp>
        <p:nvSpPr>
          <p:cNvPr id="1512462" name="Text Box 14"/>
          <p:cNvSpPr txBox="1">
            <a:spLocks noChangeArrowheads="1"/>
          </p:cNvSpPr>
          <p:nvPr/>
        </p:nvSpPr>
        <p:spPr bwMode="auto">
          <a:xfrm>
            <a:off x="2989263" y="2451100"/>
            <a:ext cx="2662237" cy="687388"/>
          </a:xfrm>
          <a:prstGeom prst="rect">
            <a:avLst/>
          </a:prstGeom>
          <a:noFill/>
          <a:ln w="9525" algn="ctr">
            <a:noFill/>
            <a:miter lim="800000"/>
            <a:headEnd/>
            <a:tailEnd/>
          </a:ln>
          <a:effectLst/>
        </p:spPr>
        <p:txBody>
          <a:bodyPr wrap="none">
            <a:spAutoFit/>
          </a:bodyPr>
          <a:lstStyle/>
          <a:p>
            <a:pPr marL="169863" indent="-169863" algn="l" eaLnBrk="0" hangingPunct="0">
              <a:lnSpc>
                <a:spcPct val="80000"/>
              </a:lnSpc>
              <a:spcBef>
                <a:spcPct val="20000"/>
              </a:spcBef>
              <a:buClrTx/>
              <a:buFontTx/>
              <a:buChar char="•"/>
            </a:pPr>
            <a:r>
              <a:rPr lang="en-US" sz="1400">
                <a:cs typeface="Arial" charset="0"/>
              </a:rPr>
              <a:t>Develop/Recruit Analysts</a:t>
            </a:r>
          </a:p>
          <a:p>
            <a:pPr marL="169863" indent="-169863" algn="l" eaLnBrk="0" hangingPunct="0">
              <a:lnSpc>
                <a:spcPct val="80000"/>
              </a:lnSpc>
              <a:spcBef>
                <a:spcPct val="20000"/>
              </a:spcBef>
              <a:buClrTx/>
              <a:buFontTx/>
              <a:buChar char="•"/>
            </a:pPr>
            <a:r>
              <a:rPr lang="en-US" sz="1400">
                <a:cs typeface="Arial" charset="0"/>
              </a:rPr>
              <a:t>Enhance Training</a:t>
            </a:r>
          </a:p>
          <a:p>
            <a:pPr marL="169863" indent="-169863" algn="l" eaLnBrk="0" hangingPunct="0">
              <a:lnSpc>
                <a:spcPct val="80000"/>
              </a:lnSpc>
              <a:spcBef>
                <a:spcPct val="20000"/>
              </a:spcBef>
              <a:buClrTx/>
              <a:buFontTx/>
              <a:buChar char="•"/>
            </a:pPr>
            <a:r>
              <a:rPr lang="en-US" sz="1400">
                <a:cs typeface="Arial" charset="0"/>
              </a:rPr>
              <a:t>Performance Focus (NSPS)</a:t>
            </a:r>
          </a:p>
        </p:txBody>
      </p:sp>
      <p:pic>
        <p:nvPicPr>
          <p:cNvPr id="1512463" name="Picture 15" descr="j0300520"/>
          <p:cNvPicPr>
            <a:picLocks noChangeAspect="1" noChangeArrowheads="1" noCrop="1"/>
          </p:cNvPicPr>
          <p:nvPr/>
        </p:nvPicPr>
        <p:blipFill>
          <a:blip r:embed="rId9" cstate="print"/>
          <a:srcRect/>
          <a:stretch>
            <a:fillRect/>
          </a:stretch>
        </p:blipFill>
        <p:spPr bwMode="auto">
          <a:xfrm>
            <a:off x="3775075" y="4724400"/>
            <a:ext cx="1087438" cy="538163"/>
          </a:xfrm>
          <a:prstGeom prst="rect">
            <a:avLst/>
          </a:prstGeom>
          <a:noFill/>
          <a:ln w="9525">
            <a:noFill/>
            <a:miter lim="800000"/>
            <a:headEnd/>
            <a:tailEnd/>
          </a:ln>
        </p:spPr>
      </p:pic>
      <p:sp>
        <p:nvSpPr>
          <p:cNvPr id="1512464" name="Text Box 16"/>
          <p:cNvSpPr txBox="1">
            <a:spLocks noChangeArrowheads="1"/>
          </p:cNvSpPr>
          <p:nvPr/>
        </p:nvSpPr>
        <p:spPr bwMode="auto">
          <a:xfrm>
            <a:off x="3049588" y="5335588"/>
            <a:ext cx="3048000" cy="857250"/>
          </a:xfrm>
          <a:prstGeom prst="rect">
            <a:avLst/>
          </a:prstGeom>
          <a:noFill/>
          <a:ln w="9525" algn="ctr">
            <a:noFill/>
            <a:miter lim="800000"/>
            <a:headEnd/>
            <a:tailEnd/>
          </a:ln>
          <a:effectLst/>
        </p:spPr>
        <p:txBody>
          <a:bodyPr>
            <a:spAutoFit/>
          </a:bodyPr>
          <a:lstStyle/>
          <a:p>
            <a:pPr marL="169863" indent="-169863" algn="l" eaLnBrk="0" hangingPunct="0">
              <a:lnSpc>
                <a:spcPct val="80000"/>
              </a:lnSpc>
              <a:spcBef>
                <a:spcPct val="20000"/>
              </a:spcBef>
              <a:buClrTx/>
              <a:buFontTx/>
              <a:buChar char="•"/>
            </a:pPr>
            <a:r>
              <a:rPr lang="en-US" sz="1400">
                <a:cs typeface="Arial" charset="0"/>
              </a:rPr>
              <a:t>ERP Applications e.g. (GFEBS, LMP, GCSS)</a:t>
            </a:r>
          </a:p>
          <a:p>
            <a:pPr marL="169863" indent="-169863" algn="l" eaLnBrk="0" hangingPunct="0">
              <a:lnSpc>
                <a:spcPct val="80000"/>
              </a:lnSpc>
              <a:spcBef>
                <a:spcPct val="20000"/>
              </a:spcBef>
              <a:buClrTx/>
              <a:buFontTx/>
              <a:buChar char="•"/>
            </a:pPr>
            <a:r>
              <a:rPr lang="en-US" sz="1400">
                <a:cs typeface="Arial" charset="0"/>
              </a:rPr>
              <a:t>Business Warehouses</a:t>
            </a:r>
          </a:p>
          <a:p>
            <a:pPr marL="169863" indent="-169863" algn="l" eaLnBrk="0" hangingPunct="0">
              <a:lnSpc>
                <a:spcPct val="80000"/>
              </a:lnSpc>
              <a:spcBef>
                <a:spcPct val="20000"/>
              </a:spcBef>
              <a:buClrTx/>
              <a:buFontTx/>
              <a:buChar char="•"/>
            </a:pPr>
            <a:r>
              <a:rPr lang="en-US" sz="1400">
                <a:cs typeface="Arial" charset="0"/>
              </a:rPr>
              <a:t>Executive Scorecards</a:t>
            </a:r>
          </a:p>
        </p:txBody>
      </p:sp>
      <p:grpSp>
        <p:nvGrpSpPr>
          <p:cNvPr id="1512465" name="Group 17"/>
          <p:cNvGrpSpPr>
            <a:grpSpLocks/>
          </p:cNvGrpSpPr>
          <p:nvPr/>
        </p:nvGrpSpPr>
        <p:grpSpPr bwMode="auto">
          <a:xfrm>
            <a:off x="3633788" y="3436938"/>
            <a:ext cx="1514475" cy="317500"/>
            <a:chOff x="1440" y="3168"/>
            <a:chExt cx="2208" cy="384"/>
          </a:xfrm>
        </p:grpSpPr>
        <p:sp>
          <p:nvSpPr>
            <p:cNvPr id="1512466" name="AutoShape 18"/>
            <p:cNvSpPr>
              <a:spLocks noChangeArrowheads="1"/>
            </p:cNvSpPr>
            <p:nvPr/>
          </p:nvSpPr>
          <p:spPr bwMode="auto">
            <a:xfrm>
              <a:off x="1440" y="3168"/>
              <a:ext cx="864" cy="384"/>
            </a:xfrm>
            <a:prstGeom prst="chevron">
              <a:avLst>
                <a:gd name="adj" fmla="val 56250"/>
              </a:avLst>
            </a:prstGeom>
            <a:solidFill>
              <a:srgbClr val="336699"/>
            </a:solidFill>
            <a:ln w="9525" algn="ctr">
              <a:solidFill>
                <a:schemeClr val="tx1"/>
              </a:solidFill>
              <a:miter lim="800000"/>
              <a:headEnd/>
              <a:tailEnd/>
            </a:ln>
            <a:effectLst/>
          </p:spPr>
          <p:txBody>
            <a:bodyPr wrap="none" anchor="ctr"/>
            <a:lstStyle/>
            <a:p>
              <a:endParaRPr lang="en-US"/>
            </a:p>
          </p:txBody>
        </p:sp>
        <p:sp>
          <p:nvSpPr>
            <p:cNvPr id="1512467" name="AutoShape 19"/>
            <p:cNvSpPr>
              <a:spLocks noChangeArrowheads="1"/>
            </p:cNvSpPr>
            <p:nvPr/>
          </p:nvSpPr>
          <p:spPr bwMode="auto">
            <a:xfrm>
              <a:off x="2112" y="3168"/>
              <a:ext cx="864" cy="384"/>
            </a:xfrm>
            <a:prstGeom prst="chevron">
              <a:avLst>
                <a:gd name="adj" fmla="val 56250"/>
              </a:avLst>
            </a:prstGeom>
            <a:solidFill>
              <a:srgbClr val="336699"/>
            </a:solidFill>
            <a:ln w="9525" algn="ctr">
              <a:solidFill>
                <a:schemeClr val="tx1"/>
              </a:solidFill>
              <a:miter lim="800000"/>
              <a:headEnd/>
              <a:tailEnd/>
            </a:ln>
            <a:effectLst/>
          </p:spPr>
          <p:txBody>
            <a:bodyPr wrap="none" anchor="ctr"/>
            <a:lstStyle/>
            <a:p>
              <a:endParaRPr lang="en-US"/>
            </a:p>
          </p:txBody>
        </p:sp>
        <p:sp>
          <p:nvSpPr>
            <p:cNvPr id="1512468" name="AutoShape 20"/>
            <p:cNvSpPr>
              <a:spLocks noChangeArrowheads="1"/>
            </p:cNvSpPr>
            <p:nvPr/>
          </p:nvSpPr>
          <p:spPr bwMode="auto">
            <a:xfrm>
              <a:off x="2784" y="3168"/>
              <a:ext cx="864" cy="384"/>
            </a:xfrm>
            <a:prstGeom prst="chevron">
              <a:avLst>
                <a:gd name="adj" fmla="val 56250"/>
              </a:avLst>
            </a:prstGeom>
            <a:solidFill>
              <a:srgbClr val="336699"/>
            </a:solidFill>
            <a:ln w="9525" algn="ctr">
              <a:solidFill>
                <a:schemeClr val="tx1"/>
              </a:solidFill>
              <a:miter lim="800000"/>
              <a:headEnd/>
              <a:tailEnd/>
            </a:ln>
            <a:effectLst/>
          </p:spPr>
          <p:txBody>
            <a:bodyPr wrap="none" anchor="ctr"/>
            <a:lstStyle/>
            <a:p>
              <a:endParaRPr lang="en-US"/>
            </a:p>
          </p:txBody>
        </p:sp>
      </p:grpSp>
      <p:sp>
        <p:nvSpPr>
          <p:cNvPr id="1512469" name="Text Box 21"/>
          <p:cNvSpPr txBox="1">
            <a:spLocks noChangeArrowheads="1"/>
          </p:cNvSpPr>
          <p:nvPr/>
        </p:nvSpPr>
        <p:spPr bwMode="auto">
          <a:xfrm>
            <a:off x="2951163" y="3887788"/>
            <a:ext cx="2741612" cy="857250"/>
          </a:xfrm>
          <a:prstGeom prst="rect">
            <a:avLst/>
          </a:prstGeom>
          <a:noFill/>
          <a:ln w="9525" algn="ctr">
            <a:noFill/>
            <a:miter lim="800000"/>
            <a:headEnd/>
            <a:tailEnd/>
          </a:ln>
          <a:effectLst/>
        </p:spPr>
        <p:txBody>
          <a:bodyPr>
            <a:spAutoFit/>
          </a:bodyPr>
          <a:lstStyle/>
          <a:p>
            <a:pPr marL="169863" indent="-169863" algn="l" eaLnBrk="0" hangingPunct="0">
              <a:lnSpc>
                <a:spcPct val="80000"/>
              </a:lnSpc>
              <a:spcBef>
                <a:spcPct val="20000"/>
              </a:spcBef>
              <a:buClrTx/>
              <a:buFontTx/>
              <a:buChar char="•"/>
            </a:pPr>
            <a:r>
              <a:rPr lang="en-US" sz="1400">
                <a:cs typeface="Arial" charset="0"/>
              </a:rPr>
              <a:t>Process Improvement (Lean 6-Sigma)</a:t>
            </a:r>
          </a:p>
          <a:p>
            <a:pPr marL="169863" indent="-169863" algn="l" eaLnBrk="0" hangingPunct="0">
              <a:lnSpc>
                <a:spcPct val="80000"/>
              </a:lnSpc>
              <a:spcBef>
                <a:spcPct val="20000"/>
              </a:spcBef>
              <a:buClrTx/>
              <a:buFontTx/>
              <a:buChar char="•"/>
            </a:pPr>
            <a:r>
              <a:rPr lang="en-US" sz="1400">
                <a:cs typeface="Arial" charset="0"/>
              </a:rPr>
              <a:t>Integrated Business Design</a:t>
            </a:r>
          </a:p>
          <a:p>
            <a:pPr marL="169863" indent="-169863" algn="l" eaLnBrk="0" hangingPunct="0">
              <a:lnSpc>
                <a:spcPct val="80000"/>
              </a:lnSpc>
              <a:spcBef>
                <a:spcPct val="20000"/>
              </a:spcBef>
              <a:buClrTx/>
              <a:buFontTx/>
              <a:buChar char="•"/>
            </a:pPr>
            <a:endParaRPr lang="en-US" sz="1400">
              <a:cs typeface="Arial" charset="0"/>
            </a:endParaRPr>
          </a:p>
        </p:txBody>
      </p:sp>
      <p:sp>
        <p:nvSpPr>
          <p:cNvPr id="1512470" name="AutoShape 22"/>
          <p:cNvSpPr>
            <a:spLocks noChangeArrowheads="1"/>
          </p:cNvSpPr>
          <p:nvPr/>
        </p:nvSpPr>
        <p:spPr bwMode="auto">
          <a:xfrm>
            <a:off x="3033713" y="3411538"/>
            <a:ext cx="533400" cy="457200"/>
          </a:xfrm>
          <a:prstGeom prst="flowChartInputOutput">
            <a:avLst/>
          </a:prstGeom>
          <a:solidFill>
            <a:schemeClr val="accent1"/>
          </a:solidFill>
          <a:ln w="9525">
            <a:solidFill>
              <a:schemeClr val="tx1"/>
            </a:solidFill>
            <a:miter lim="800000"/>
            <a:headEnd/>
            <a:tailEnd/>
          </a:ln>
          <a:effectLst/>
        </p:spPr>
        <p:txBody>
          <a:bodyPr wrap="none" anchor="ctr"/>
          <a:lstStyle/>
          <a:p>
            <a:pPr>
              <a:buClrTx/>
            </a:pPr>
            <a:r>
              <a:rPr lang="en-US" sz="1200" b="0"/>
              <a:t>Policy</a:t>
            </a:r>
          </a:p>
        </p:txBody>
      </p:sp>
      <p:sp>
        <p:nvSpPr>
          <p:cNvPr id="1512471" name="AutoShape 23"/>
          <p:cNvSpPr>
            <a:spLocks noChangeArrowheads="1"/>
          </p:cNvSpPr>
          <p:nvPr/>
        </p:nvSpPr>
        <p:spPr bwMode="auto">
          <a:xfrm>
            <a:off x="5205413" y="3411538"/>
            <a:ext cx="414337" cy="457200"/>
          </a:xfrm>
          <a:prstGeom prst="flowChartDocument">
            <a:avLst/>
          </a:prstGeom>
          <a:solidFill>
            <a:schemeClr val="accent1"/>
          </a:solidFill>
          <a:ln w="9525">
            <a:solidFill>
              <a:schemeClr val="tx1"/>
            </a:solidFill>
            <a:miter lim="800000"/>
            <a:headEnd/>
            <a:tailEnd/>
          </a:ln>
          <a:effectLst/>
        </p:spPr>
        <p:txBody>
          <a:bodyPr wrap="none" anchor="ctr"/>
          <a:lstStyle/>
          <a:p>
            <a:pPr>
              <a:buClrTx/>
            </a:pPr>
            <a:r>
              <a:rPr lang="en-US" sz="1200" b="0"/>
              <a:t>How </a:t>
            </a:r>
          </a:p>
          <a:p>
            <a:pPr>
              <a:buClrTx/>
            </a:pPr>
            <a:r>
              <a:rPr lang="en-US" sz="1200" b="0"/>
              <a:t>To’s</a:t>
            </a:r>
          </a:p>
        </p:txBody>
      </p:sp>
      <p:sp>
        <p:nvSpPr>
          <p:cNvPr id="1512472" name="Oval 24"/>
          <p:cNvSpPr>
            <a:spLocks noChangeArrowheads="1"/>
          </p:cNvSpPr>
          <p:nvPr/>
        </p:nvSpPr>
        <p:spPr bwMode="auto">
          <a:xfrm>
            <a:off x="5753100" y="1970088"/>
            <a:ext cx="3305175" cy="3235325"/>
          </a:xfrm>
          <a:prstGeom prst="ellipse">
            <a:avLst/>
          </a:prstGeom>
          <a:solidFill>
            <a:srgbClr val="FFE8D1"/>
          </a:solidFill>
          <a:ln w="9525" cap="rnd">
            <a:solidFill>
              <a:schemeClr val="bg2"/>
            </a:solidFill>
            <a:prstDash val="sysDot"/>
            <a:round/>
            <a:headEnd/>
            <a:tailEnd/>
          </a:ln>
          <a:effectLst/>
        </p:spPr>
        <p:txBody>
          <a:bodyPr wrap="none" anchor="ctr"/>
          <a:lstStyle/>
          <a:p>
            <a:pPr>
              <a:buClrTx/>
            </a:pPr>
            <a:r>
              <a:rPr lang="en-US" sz="1800" b="0"/>
              <a:t> </a:t>
            </a:r>
          </a:p>
        </p:txBody>
      </p:sp>
      <p:grpSp>
        <p:nvGrpSpPr>
          <p:cNvPr id="1512473" name="Group 25"/>
          <p:cNvGrpSpPr>
            <a:grpSpLocks/>
          </p:cNvGrpSpPr>
          <p:nvPr/>
        </p:nvGrpSpPr>
        <p:grpSpPr bwMode="auto">
          <a:xfrm>
            <a:off x="1562100" y="6096000"/>
            <a:ext cx="6096000" cy="693738"/>
            <a:chOff x="1056" y="3842"/>
            <a:chExt cx="3840" cy="480"/>
          </a:xfrm>
        </p:grpSpPr>
        <p:sp>
          <p:nvSpPr>
            <p:cNvPr id="1512474" name="AutoShape 26"/>
            <p:cNvSpPr>
              <a:spLocks noChangeArrowheads="1"/>
            </p:cNvSpPr>
            <p:nvPr/>
          </p:nvSpPr>
          <p:spPr bwMode="auto">
            <a:xfrm>
              <a:off x="1056" y="3842"/>
              <a:ext cx="3840" cy="4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99FF33">
                    <a:alpha val="89999"/>
                  </a:srgbClr>
                </a:gs>
                <a:gs pos="50000">
                  <a:schemeClr val="bg1"/>
                </a:gs>
                <a:gs pos="100000">
                  <a:srgbClr val="99FF33">
                    <a:alpha val="89999"/>
                  </a:srgbClr>
                </a:gs>
              </a:gsLst>
              <a:lin ang="5400000" scaled="1"/>
            </a:gradFill>
            <a:ln w="19050">
              <a:solidFill>
                <a:schemeClr val="hlink"/>
              </a:solidFill>
              <a:miter lim="800000"/>
              <a:headEnd/>
              <a:tailEnd/>
            </a:ln>
            <a:effectLst/>
          </p:spPr>
          <p:txBody>
            <a:bodyPr wrap="none" anchor="ctr"/>
            <a:lstStyle/>
            <a:p>
              <a:endParaRPr lang="en-US"/>
            </a:p>
          </p:txBody>
        </p:sp>
        <p:sp>
          <p:nvSpPr>
            <p:cNvPr id="1512475" name="Text Box 27"/>
            <p:cNvSpPr txBox="1">
              <a:spLocks noChangeArrowheads="1"/>
            </p:cNvSpPr>
            <p:nvPr/>
          </p:nvSpPr>
          <p:spPr bwMode="auto">
            <a:xfrm>
              <a:off x="1845" y="3928"/>
              <a:ext cx="1918" cy="316"/>
            </a:xfrm>
            <a:prstGeom prst="rect">
              <a:avLst/>
            </a:prstGeom>
            <a:noFill/>
            <a:ln w="9525">
              <a:noFill/>
              <a:miter lim="800000"/>
              <a:headEnd/>
              <a:tailEnd/>
            </a:ln>
            <a:effectLst/>
          </p:spPr>
          <p:txBody>
            <a:bodyPr wrap="none">
              <a:spAutoFit/>
            </a:bodyPr>
            <a:lstStyle/>
            <a:p>
              <a:pPr algn="l">
                <a:buClrTx/>
              </a:pPr>
              <a:r>
                <a:rPr lang="en-US" sz="2400"/>
                <a:t>Enablers of Change</a:t>
              </a:r>
            </a:p>
          </p:txBody>
        </p:sp>
      </p:grpSp>
      <p:sp>
        <p:nvSpPr>
          <p:cNvPr id="1512476" name="Text Box 28"/>
          <p:cNvSpPr txBox="1">
            <a:spLocks noChangeArrowheads="1"/>
          </p:cNvSpPr>
          <p:nvPr/>
        </p:nvSpPr>
        <p:spPr bwMode="auto">
          <a:xfrm>
            <a:off x="1219200" y="228600"/>
            <a:ext cx="6705600" cy="914400"/>
          </a:xfrm>
          <a:prstGeom prst="rect">
            <a:avLst/>
          </a:prstGeom>
          <a:noFill/>
          <a:ln w="9525">
            <a:noFill/>
            <a:miter lim="800000"/>
            <a:headEnd/>
            <a:tailEnd/>
          </a:ln>
          <a:effectLst/>
        </p:spPr>
        <p:txBody>
          <a:bodyPr tIns="0" bIns="0">
            <a:spAutoFit/>
          </a:bodyPr>
          <a:lstStyle/>
          <a:p>
            <a:pPr>
              <a:buClrTx/>
            </a:pPr>
            <a:r>
              <a:rPr lang="en-US" sz="3000"/>
              <a:t>Army Cost Culture Change </a:t>
            </a:r>
          </a:p>
          <a:p>
            <a:pPr>
              <a:buClrTx/>
            </a:pPr>
            <a:r>
              <a:rPr lang="en-US" sz="3000"/>
              <a:t>“Making a Square a Circle”</a:t>
            </a:r>
          </a:p>
        </p:txBody>
      </p:sp>
      <p:sp>
        <p:nvSpPr>
          <p:cNvPr id="1512477" name="Text Box 29"/>
          <p:cNvSpPr txBox="1">
            <a:spLocks noChangeArrowheads="1"/>
          </p:cNvSpPr>
          <p:nvPr/>
        </p:nvSpPr>
        <p:spPr bwMode="auto">
          <a:xfrm>
            <a:off x="279400" y="2120900"/>
            <a:ext cx="2514600" cy="3055938"/>
          </a:xfrm>
          <a:prstGeom prst="rect">
            <a:avLst/>
          </a:prstGeom>
          <a:noFill/>
          <a:ln w="9525">
            <a:noFill/>
            <a:miter lim="800000"/>
            <a:headEnd/>
            <a:tailEnd/>
          </a:ln>
          <a:effectLst/>
        </p:spPr>
        <p:txBody>
          <a:bodyPr>
            <a:spAutoFit/>
          </a:bodyPr>
          <a:lstStyle/>
          <a:p>
            <a:pPr marL="177800" indent="-177800" algn="l">
              <a:buClrTx/>
              <a:buFontTx/>
              <a:buChar char="•"/>
            </a:pPr>
            <a:r>
              <a:rPr lang="en-US" sz="1800" b="0"/>
              <a:t> </a:t>
            </a:r>
            <a:r>
              <a:rPr lang="en-US" sz="1600" b="0"/>
              <a:t>Budget-focused</a:t>
            </a:r>
          </a:p>
          <a:p>
            <a:pPr marL="177800" indent="-177800" algn="l">
              <a:buClrTx/>
              <a:buFontTx/>
              <a:buChar char="•"/>
            </a:pPr>
            <a:endParaRPr lang="en-US" sz="1600" b="0"/>
          </a:p>
          <a:p>
            <a:pPr marL="177800" indent="-177800" algn="l">
              <a:buClrTx/>
              <a:buFontTx/>
              <a:buChar char="•"/>
            </a:pPr>
            <a:r>
              <a:rPr lang="en-US" sz="1600" b="0"/>
              <a:t>Spend rate driven – inputs</a:t>
            </a:r>
          </a:p>
          <a:p>
            <a:pPr marL="177800" indent="-177800" algn="l">
              <a:buClrTx/>
              <a:buFontTx/>
              <a:buChar char="•"/>
            </a:pPr>
            <a:endParaRPr lang="en-US" sz="1600" b="0"/>
          </a:p>
          <a:p>
            <a:pPr marL="177800" indent="-177800" algn="l">
              <a:buClrTx/>
              <a:buFontTx/>
              <a:buChar char="•"/>
            </a:pPr>
            <a:r>
              <a:rPr lang="en-US" sz="1600" b="0"/>
              <a:t>Performance objective -99.9% obligated</a:t>
            </a:r>
          </a:p>
          <a:p>
            <a:pPr marL="177800" indent="-177800" algn="l">
              <a:buClrTx/>
              <a:buFontTx/>
              <a:buChar char="•"/>
            </a:pPr>
            <a:endParaRPr lang="en-US" sz="1600" b="0"/>
          </a:p>
          <a:p>
            <a:pPr marL="177800" indent="-177800" algn="l">
              <a:buClrTx/>
              <a:buFontTx/>
              <a:buChar char="•"/>
            </a:pPr>
            <a:r>
              <a:rPr lang="en-US" sz="1600" b="0"/>
              <a:t>Free goods has infinite demands</a:t>
            </a:r>
          </a:p>
          <a:p>
            <a:pPr marL="177800" indent="-177800" algn="l">
              <a:buClrTx/>
            </a:pPr>
            <a:endParaRPr lang="en-US" sz="1600" b="0"/>
          </a:p>
          <a:p>
            <a:pPr marL="177800" indent="-177800" algn="l">
              <a:buClrTx/>
            </a:pPr>
            <a:endParaRPr lang="en-US" sz="1600" b="0"/>
          </a:p>
        </p:txBody>
      </p:sp>
      <p:sp>
        <p:nvSpPr>
          <p:cNvPr id="1512478" name="Rectangle 30"/>
          <p:cNvSpPr>
            <a:spLocks noChangeArrowheads="1"/>
          </p:cNvSpPr>
          <p:nvPr/>
        </p:nvSpPr>
        <p:spPr bwMode="auto">
          <a:xfrm>
            <a:off x="6210300" y="2233613"/>
            <a:ext cx="2790825" cy="2903537"/>
          </a:xfrm>
          <a:prstGeom prst="rect">
            <a:avLst/>
          </a:prstGeom>
          <a:noFill/>
          <a:ln w="9525">
            <a:noFill/>
            <a:miter lim="800000"/>
            <a:headEnd/>
            <a:tailEnd/>
          </a:ln>
          <a:effectLst/>
        </p:spPr>
        <p:txBody>
          <a:bodyPr>
            <a:spAutoFit/>
          </a:bodyPr>
          <a:lstStyle/>
          <a:p>
            <a:pPr marL="114300" indent="-114300" algn="l">
              <a:buClrTx/>
              <a:buFontTx/>
              <a:buChar char="•"/>
            </a:pPr>
            <a:r>
              <a:rPr lang="en-US" sz="1600" b="0"/>
              <a:t>Cost and performance focused</a:t>
            </a:r>
          </a:p>
          <a:p>
            <a:pPr marL="114300" indent="-114300" algn="l">
              <a:lnSpc>
                <a:spcPct val="50000"/>
              </a:lnSpc>
              <a:buClrTx/>
              <a:buFontTx/>
              <a:buChar char="•"/>
            </a:pPr>
            <a:endParaRPr lang="en-US" sz="1600" b="0"/>
          </a:p>
          <a:p>
            <a:pPr marL="114300" indent="-114300" algn="l">
              <a:buClrTx/>
              <a:buFontTx/>
              <a:buChar char="•"/>
            </a:pPr>
            <a:r>
              <a:rPr lang="en-US" sz="1600" b="0"/>
              <a:t>Results driven - output &amp; outcome</a:t>
            </a:r>
            <a:endParaRPr lang="en-US" b="0"/>
          </a:p>
          <a:p>
            <a:pPr marL="114300" indent="-114300" algn="l">
              <a:lnSpc>
                <a:spcPct val="50000"/>
              </a:lnSpc>
              <a:buClrTx/>
              <a:buFontTx/>
              <a:buChar char="•"/>
            </a:pPr>
            <a:endParaRPr lang="en-US" sz="1600" b="0"/>
          </a:p>
          <a:p>
            <a:pPr marL="114300" indent="-114300" algn="l">
              <a:buClrTx/>
              <a:buFontTx/>
              <a:buChar char="•"/>
            </a:pPr>
            <a:r>
              <a:rPr lang="en-US" sz="1600" b="0"/>
              <a:t>Performance objective – resource consumption optimization (efficiency &amp; effectiveness)</a:t>
            </a:r>
            <a:endParaRPr lang="en-US" b="0"/>
          </a:p>
          <a:p>
            <a:pPr marL="114300" indent="-114300" algn="l">
              <a:lnSpc>
                <a:spcPct val="50000"/>
              </a:lnSpc>
              <a:buClrTx/>
              <a:buFontTx/>
              <a:buChar char="•"/>
            </a:pPr>
            <a:endParaRPr lang="en-US" sz="1600" b="0"/>
          </a:p>
          <a:p>
            <a:pPr marL="114300" indent="-114300" algn="l">
              <a:buClrTx/>
              <a:buFontTx/>
              <a:buChar char="•"/>
            </a:pPr>
            <a:r>
              <a:rPr lang="en-US" sz="1600" b="0"/>
              <a:t>Use what is necessary to obtain the objective</a:t>
            </a:r>
          </a:p>
        </p:txBody>
      </p:sp>
      <p:sp>
        <p:nvSpPr>
          <p:cNvPr id="1512479" name="Rectangle 31"/>
          <p:cNvSpPr>
            <a:spLocks noChangeArrowheads="1"/>
          </p:cNvSpPr>
          <p:nvPr/>
        </p:nvSpPr>
        <p:spPr bwMode="auto">
          <a:xfrm>
            <a:off x="207963" y="1636713"/>
            <a:ext cx="3028950" cy="366712"/>
          </a:xfrm>
          <a:prstGeom prst="rect">
            <a:avLst/>
          </a:prstGeom>
          <a:noFill/>
          <a:ln w="9525">
            <a:noFill/>
            <a:miter lim="800000"/>
            <a:headEnd/>
            <a:tailEnd/>
          </a:ln>
          <a:effectLst/>
        </p:spPr>
        <p:txBody>
          <a:bodyPr wrap="none">
            <a:spAutoFit/>
          </a:bodyPr>
          <a:lstStyle/>
          <a:p>
            <a:pPr algn="l">
              <a:buClrTx/>
            </a:pPr>
            <a:r>
              <a:rPr lang="en-US" sz="1800"/>
              <a:t>“A Culture of Entitlement”</a:t>
            </a:r>
          </a:p>
        </p:txBody>
      </p:sp>
      <p:sp>
        <p:nvSpPr>
          <p:cNvPr id="1512480" name="Rectangle 32"/>
          <p:cNvSpPr>
            <a:spLocks noChangeArrowheads="1"/>
          </p:cNvSpPr>
          <p:nvPr/>
        </p:nvSpPr>
        <p:spPr bwMode="auto">
          <a:xfrm>
            <a:off x="6029325" y="1608138"/>
            <a:ext cx="2787650" cy="366712"/>
          </a:xfrm>
          <a:prstGeom prst="rect">
            <a:avLst/>
          </a:prstGeom>
          <a:noFill/>
          <a:ln w="9525">
            <a:noFill/>
            <a:miter lim="800000"/>
            <a:headEnd/>
            <a:tailEnd/>
          </a:ln>
          <a:effectLst/>
        </p:spPr>
        <p:txBody>
          <a:bodyPr wrap="none">
            <a:spAutoFit/>
          </a:bodyPr>
          <a:lstStyle/>
          <a:p>
            <a:pPr algn="l">
              <a:buClrTx/>
            </a:pPr>
            <a:r>
              <a:rPr lang="en-US" sz="1800"/>
              <a:t>“A Culture of Influence”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24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24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124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124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124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124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24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124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12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2462" grpId="0"/>
      <p:bldP spid="1512464" grpId="0"/>
      <p:bldP spid="1512469" grpId="0"/>
      <p:bldP spid="1512470" grpId="0" animBg="1"/>
      <p:bldP spid="15124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Oval 2"/>
          <p:cNvSpPr>
            <a:spLocks noChangeArrowheads="1"/>
          </p:cNvSpPr>
          <p:nvPr/>
        </p:nvSpPr>
        <p:spPr bwMode="auto">
          <a:xfrm>
            <a:off x="117475" y="2265363"/>
            <a:ext cx="2743200" cy="1677987"/>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1514499" name="Oval 3"/>
          <p:cNvSpPr>
            <a:spLocks noChangeArrowheads="1"/>
          </p:cNvSpPr>
          <p:nvPr/>
        </p:nvSpPr>
        <p:spPr bwMode="auto">
          <a:xfrm>
            <a:off x="2960688" y="2271713"/>
            <a:ext cx="2867025" cy="1693862"/>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514500" name="Oval 4"/>
          <p:cNvSpPr>
            <a:spLocks noChangeArrowheads="1"/>
          </p:cNvSpPr>
          <p:nvPr/>
        </p:nvSpPr>
        <p:spPr bwMode="auto">
          <a:xfrm>
            <a:off x="5989638" y="2282825"/>
            <a:ext cx="2797175" cy="1682750"/>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1514501" name="Text Box 5"/>
          <p:cNvSpPr txBox="1">
            <a:spLocks noChangeArrowheads="1"/>
          </p:cNvSpPr>
          <p:nvPr/>
        </p:nvSpPr>
        <p:spPr bwMode="auto">
          <a:xfrm>
            <a:off x="195263" y="2733675"/>
            <a:ext cx="2503487" cy="696913"/>
          </a:xfrm>
          <a:prstGeom prst="rect">
            <a:avLst/>
          </a:prstGeom>
          <a:noFill/>
          <a:ln w="9525">
            <a:noFill/>
            <a:miter lim="800000"/>
            <a:headEnd/>
            <a:tailEnd/>
          </a:ln>
          <a:effectLst/>
        </p:spPr>
        <p:txBody>
          <a:bodyPr>
            <a:spAutoFit/>
          </a:bodyPr>
          <a:lstStyle/>
          <a:p>
            <a:pPr>
              <a:spcBef>
                <a:spcPct val="20000"/>
              </a:spcBef>
              <a:buClrTx/>
            </a:pPr>
            <a:r>
              <a:rPr lang="en-US" sz="1800"/>
              <a:t>    “What We Spent”</a:t>
            </a:r>
          </a:p>
          <a:p>
            <a:pPr>
              <a:spcBef>
                <a:spcPct val="20000"/>
              </a:spcBef>
              <a:buClrTx/>
            </a:pPr>
            <a:r>
              <a:rPr lang="en-US" sz="1800"/>
              <a:t>Input</a:t>
            </a:r>
          </a:p>
        </p:txBody>
      </p:sp>
      <p:sp>
        <p:nvSpPr>
          <p:cNvPr id="1514502" name="Text Box 6"/>
          <p:cNvSpPr txBox="1">
            <a:spLocks noChangeArrowheads="1"/>
          </p:cNvSpPr>
          <p:nvPr/>
        </p:nvSpPr>
        <p:spPr bwMode="auto">
          <a:xfrm>
            <a:off x="2944813" y="2601913"/>
            <a:ext cx="2867025" cy="1027112"/>
          </a:xfrm>
          <a:prstGeom prst="rect">
            <a:avLst/>
          </a:prstGeom>
          <a:noFill/>
          <a:ln w="9525">
            <a:noFill/>
            <a:miter lim="800000"/>
            <a:headEnd/>
            <a:tailEnd/>
          </a:ln>
          <a:effectLst/>
        </p:spPr>
        <p:txBody>
          <a:bodyPr>
            <a:spAutoFit/>
          </a:bodyPr>
          <a:lstStyle/>
          <a:p>
            <a:pPr>
              <a:spcBef>
                <a:spcPct val="20000"/>
              </a:spcBef>
              <a:buClrTx/>
            </a:pPr>
            <a:r>
              <a:rPr lang="en-US" sz="1800"/>
              <a:t>   Cost Measurement</a:t>
            </a:r>
          </a:p>
          <a:p>
            <a:pPr>
              <a:spcBef>
                <a:spcPct val="20000"/>
              </a:spcBef>
              <a:buClrTx/>
            </a:pPr>
            <a:r>
              <a:rPr lang="en-US" sz="1800"/>
              <a:t>“What It Actually Cost”</a:t>
            </a:r>
          </a:p>
          <a:p>
            <a:pPr>
              <a:spcBef>
                <a:spcPct val="20000"/>
              </a:spcBef>
              <a:buClrTx/>
            </a:pPr>
            <a:r>
              <a:rPr lang="en-US" sz="1800"/>
              <a:t>Inputs &amp; Outputs</a:t>
            </a:r>
          </a:p>
        </p:txBody>
      </p:sp>
      <p:sp>
        <p:nvSpPr>
          <p:cNvPr id="1514503" name="Text Box 7"/>
          <p:cNvSpPr txBox="1">
            <a:spLocks noChangeArrowheads="1"/>
          </p:cNvSpPr>
          <p:nvPr/>
        </p:nvSpPr>
        <p:spPr bwMode="auto">
          <a:xfrm>
            <a:off x="6027738" y="2630488"/>
            <a:ext cx="2673350" cy="1027112"/>
          </a:xfrm>
          <a:prstGeom prst="rect">
            <a:avLst/>
          </a:prstGeom>
          <a:noFill/>
          <a:ln w="9525">
            <a:noFill/>
            <a:miter lim="800000"/>
            <a:headEnd/>
            <a:tailEnd/>
          </a:ln>
          <a:effectLst/>
        </p:spPr>
        <p:txBody>
          <a:bodyPr>
            <a:spAutoFit/>
          </a:bodyPr>
          <a:lstStyle/>
          <a:p>
            <a:pPr>
              <a:spcBef>
                <a:spcPct val="20000"/>
              </a:spcBef>
              <a:buClrTx/>
            </a:pPr>
            <a:r>
              <a:rPr lang="en-US" sz="1800"/>
              <a:t>Cost Management</a:t>
            </a:r>
          </a:p>
          <a:p>
            <a:pPr>
              <a:spcBef>
                <a:spcPct val="20000"/>
              </a:spcBef>
              <a:buClrTx/>
            </a:pPr>
            <a:r>
              <a:rPr lang="en-US" sz="1800"/>
              <a:t>“What It Should Cost”</a:t>
            </a:r>
          </a:p>
          <a:p>
            <a:pPr>
              <a:spcBef>
                <a:spcPct val="20000"/>
              </a:spcBef>
              <a:buClrTx/>
            </a:pPr>
            <a:r>
              <a:rPr lang="en-US" sz="1800"/>
              <a:t>Outcomes</a:t>
            </a:r>
          </a:p>
        </p:txBody>
      </p:sp>
      <p:sp>
        <p:nvSpPr>
          <p:cNvPr id="1514504" name="Text Box 8"/>
          <p:cNvSpPr txBox="1">
            <a:spLocks noChangeArrowheads="1"/>
          </p:cNvSpPr>
          <p:nvPr/>
        </p:nvSpPr>
        <p:spPr bwMode="auto">
          <a:xfrm>
            <a:off x="3203575" y="1558925"/>
            <a:ext cx="2428875" cy="641350"/>
          </a:xfrm>
          <a:prstGeom prst="rect">
            <a:avLst/>
          </a:prstGeom>
          <a:noFill/>
          <a:ln w="9525">
            <a:noFill/>
            <a:miter lim="800000"/>
            <a:headEnd/>
            <a:tailEnd/>
          </a:ln>
          <a:effectLst/>
        </p:spPr>
        <p:txBody>
          <a:bodyPr>
            <a:spAutoFit/>
          </a:bodyPr>
          <a:lstStyle/>
          <a:p>
            <a:pPr>
              <a:spcBef>
                <a:spcPct val="50000"/>
              </a:spcBef>
              <a:buClrTx/>
            </a:pPr>
            <a:r>
              <a:rPr lang="en-US" sz="1800">
                <a:solidFill>
                  <a:srgbClr val="006600"/>
                </a:solidFill>
                <a:effectLst>
                  <a:outerShdw blurRad="38100" dist="38100" dir="2700000" algn="tl">
                    <a:srgbClr val="C0C0C0"/>
                  </a:outerShdw>
                </a:effectLst>
              </a:rPr>
              <a:t>Managerial / Cost Accounting</a:t>
            </a:r>
          </a:p>
        </p:txBody>
      </p:sp>
      <p:sp>
        <p:nvSpPr>
          <p:cNvPr id="1514505" name="Text Box 9"/>
          <p:cNvSpPr txBox="1">
            <a:spLocks noChangeArrowheads="1"/>
          </p:cNvSpPr>
          <p:nvPr/>
        </p:nvSpPr>
        <p:spPr bwMode="auto">
          <a:xfrm>
            <a:off x="6142038" y="1584325"/>
            <a:ext cx="2506662" cy="641350"/>
          </a:xfrm>
          <a:prstGeom prst="rect">
            <a:avLst/>
          </a:prstGeom>
          <a:noFill/>
          <a:ln w="9525">
            <a:noFill/>
            <a:miter lim="800000"/>
            <a:headEnd/>
            <a:tailEnd/>
          </a:ln>
          <a:effectLst/>
        </p:spPr>
        <p:txBody>
          <a:bodyPr>
            <a:spAutoFit/>
          </a:bodyPr>
          <a:lstStyle/>
          <a:p>
            <a:pPr>
              <a:spcBef>
                <a:spcPct val="50000"/>
              </a:spcBef>
              <a:buClrTx/>
            </a:pPr>
            <a:r>
              <a:rPr lang="en-US" sz="1800">
                <a:solidFill>
                  <a:srgbClr val="006600"/>
                </a:solidFill>
                <a:effectLst>
                  <a:outerShdw blurRad="38100" dist="38100" dir="2700000" algn="tl">
                    <a:srgbClr val="C0C0C0"/>
                  </a:outerShdw>
                </a:effectLst>
              </a:rPr>
              <a:t>Cost &amp; Performance Measures/Objectives</a:t>
            </a:r>
          </a:p>
        </p:txBody>
      </p:sp>
      <p:sp>
        <p:nvSpPr>
          <p:cNvPr id="1514506" name="Text Box 10"/>
          <p:cNvSpPr txBox="1">
            <a:spLocks noChangeArrowheads="1"/>
          </p:cNvSpPr>
          <p:nvPr/>
        </p:nvSpPr>
        <p:spPr bwMode="auto">
          <a:xfrm>
            <a:off x="115888" y="4410075"/>
            <a:ext cx="2722562" cy="2017713"/>
          </a:xfrm>
          <a:prstGeom prst="rect">
            <a:avLst/>
          </a:prstGeom>
          <a:noFill/>
          <a:ln w="9525">
            <a:noFill/>
            <a:miter lim="800000"/>
            <a:headEnd/>
            <a:tailEnd/>
          </a:ln>
          <a:effectLst/>
        </p:spPr>
        <p:txBody>
          <a:bodyPr>
            <a:spAutoFit/>
          </a:bodyPr>
          <a:lstStyle/>
          <a:p>
            <a:pPr algn="l">
              <a:spcBef>
                <a:spcPct val="50000"/>
              </a:spcBef>
              <a:buClrTx/>
              <a:buFontTx/>
              <a:buChar char="•"/>
            </a:pPr>
            <a:r>
              <a:rPr lang="en-US" sz="1800"/>
              <a:t> Budget Allocation</a:t>
            </a:r>
          </a:p>
          <a:p>
            <a:pPr algn="l">
              <a:spcBef>
                <a:spcPct val="50000"/>
              </a:spcBef>
              <a:buClrTx/>
              <a:buFontTx/>
              <a:buChar char="•"/>
            </a:pPr>
            <a:r>
              <a:rPr lang="en-US" sz="1800"/>
              <a:t> Obligations</a:t>
            </a:r>
          </a:p>
          <a:p>
            <a:pPr algn="l">
              <a:spcBef>
                <a:spcPct val="50000"/>
              </a:spcBef>
              <a:buClrTx/>
              <a:buFontTx/>
              <a:buChar char="•"/>
            </a:pPr>
            <a:r>
              <a:rPr lang="en-US" sz="1800"/>
              <a:t> Execution Reporting</a:t>
            </a:r>
          </a:p>
          <a:p>
            <a:pPr algn="l">
              <a:spcBef>
                <a:spcPct val="50000"/>
              </a:spcBef>
              <a:buClrTx/>
              <a:buFontTx/>
              <a:buChar char="•"/>
            </a:pPr>
            <a:r>
              <a:rPr lang="en-US" sz="1800"/>
              <a:t> Financial Accounting</a:t>
            </a:r>
          </a:p>
          <a:p>
            <a:pPr algn="l">
              <a:spcBef>
                <a:spcPct val="50000"/>
              </a:spcBef>
              <a:buClrTx/>
              <a:buFontTx/>
              <a:buChar char="•"/>
            </a:pPr>
            <a:r>
              <a:rPr lang="en-US" sz="1800"/>
              <a:t> Limited Analysis</a:t>
            </a:r>
          </a:p>
        </p:txBody>
      </p:sp>
      <p:sp>
        <p:nvSpPr>
          <p:cNvPr id="1514507" name="Text Box 11"/>
          <p:cNvSpPr txBox="1">
            <a:spLocks noChangeArrowheads="1"/>
          </p:cNvSpPr>
          <p:nvPr/>
        </p:nvSpPr>
        <p:spPr bwMode="auto">
          <a:xfrm>
            <a:off x="3278188" y="4402138"/>
            <a:ext cx="2422525" cy="2292350"/>
          </a:xfrm>
          <a:prstGeom prst="rect">
            <a:avLst/>
          </a:prstGeom>
          <a:noFill/>
          <a:ln w="9525">
            <a:noFill/>
            <a:miter lim="800000"/>
            <a:headEnd/>
            <a:tailEnd/>
          </a:ln>
          <a:effectLst/>
        </p:spPr>
        <p:txBody>
          <a:bodyPr>
            <a:spAutoFit/>
          </a:bodyPr>
          <a:lstStyle/>
          <a:p>
            <a:pPr algn="l">
              <a:spcBef>
                <a:spcPct val="50000"/>
              </a:spcBef>
              <a:buClrTx/>
              <a:buFontTx/>
              <a:buChar char="•"/>
              <a:tabLst>
                <a:tab pos="347663" algn="l"/>
              </a:tabLst>
            </a:pPr>
            <a:r>
              <a:rPr lang="en-US" sz="1800"/>
              <a:t> Cost Allocation</a:t>
            </a:r>
          </a:p>
          <a:p>
            <a:pPr algn="l">
              <a:spcBef>
                <a:spcPct val="50000"/>
              </a:spcBef>
              <a:buClrTx/>
              <a:buFontTx/>
              <a:buChar char="•"/>
              <a:tabLst>
                <a:tab pos="347663" algn="l"/>
              </a:tabLst>
            </a:pPr>
            <a:r>
              <a:rPr lang="en-US" sz="1800"/>
              <a:t> Cost Centers</a:t>
            </a:r>
          </a:p>
          <a:p>
            <a:pPr algn="l">
              <a:spcBef>
                <a:spcPct val="50000"/>
              </a:spcBef>
              <a:buClrTx/>
              <a:buFontTx/>
              <a:buChar char="•"/>
              <a:tabLst>
                <a:tab pos="347663" algn="l"/>
              </a:tabLst>
            </a:pPr>
            <a:r>
              <a:rPr lang="en-US" sz="1800"/>
              <a:t> Cost Drivers</a:t>
            </a:r>
          </a:p>
          <a:p>
            <a:pPr algn="l">
              <a:spcBef>
                <a:spcPct val="50000"/>
              </a:spcBef>
              <a:buClrTx/>
              <a:buFontTx/>
              <a:buChar char="•"/>
              <a:tabLst>
                <a:tab pos="347663" algn="l"/>
              </a:tabLst>
            </a:pPr>
            <a:r>
              <a:rPr lang="en-US" sz="1800"/>
              <a:t> Cost Methods / 	Systems</a:t>
            </a:r>
          </a:p>
          <a:p>
            <a:pPr algn="l">
              <a:spcBef>
                <a:spcPct val="50000"/>
              </a:spcBef>
              <a:buClrTx/>
              <a:buFontTx/>
              <a:buChar char="•"/>
              <a:tabLst>
                <a:tab pos="347663" algn="l"/>
              </a:tabLst>
            </a:pPr>
            <a:r>
              <a:rPr lang="en-US" sz="1800"/>
              <a:t> Cost Accounting</a:t>
            </a:r>
          </a:p>
        </p:txBody>
      </p:sp>
      <p:sp>
        <p:nvSpPr>
          <p:cNvPr id="1514508" name="Text Box 12"/>
          <p:cNvSpPr txBox="1">
            <a:spLocks noChangeArrowheads="1"/>
          </p:cNvSpPr>
          <p:nvPr/>
        </p:nvSpPr>
        <p:spPr bwMode="auto">
          <a:xfrm>
            <a:off x="6099175" y="4413250"/>
            <a:ext cx="3044825" cy="2130425"/>
          </a:xfrm>
          <a:prstGeom prst="rect">
            <a:avLst/>
          </a:prstGeom>
          <a:noFill/>
          <a:ln w="9525">
            <a:noFill/>
            <a:miter lim="800000"/>
            <a:headEnd/>
            <a:tailEnd/>
          </a:ln>
          <a:effectLst/>
        </p:spPr>
        <p:txBody>
          <a:bodyPr>
            <a:spAutoFit/>
          </a:bodyPr>
          <a:lstStyle/>
          <a:p>
            <a:pPr algn="l">
              <a:lnSpc>
                <a:spcPct val="90000"/>
              </a:lnSpc>
              <a:spcBef>
                <a:spcPct val="50000"/>
              </a:spcBef>
              <a:buClrTx/>
              <a:buFontTx/>
              <a:buChar char="•"/>
              <a:tabLst>
                <a:tab pos="231775" algn="l"/>
              </a:tabLst>
            </a:pPr>
            <a:r>
              <a:rPr lang="en-US" sz="1800"/>
              <a:t> Cost Planning</a:t>
            </a:r>
          </a:p>
          <a:p>
            <a:pPr algn="l">
              <a:lnSpc>
                <a:spcPct val="90000"/>
              </a:lnSpc>
              <a:spcBef>
                <a:spcPct val="50000"/>
              </a:spcBef>
              <a:buClrTx/>
              <a:buFontTx/>
              <a:buChar char="•"/>
              <a:tabLst>
                <a:tab pos="231775" algn="l"/>
              </a:tabLst>
            </a:pPr>
            <a:r>
              <a:rPr lang="en-US" sz="1800"/>
              <a:t> Cost Controls</a:t>
            </a:r>
          </a:p>
          <a:p>
            <a:pPr algn="l">
              <a:lnSpc>
                <a:spcPct val="90000"/>
              </a:lnSpc>
              <a:spcBef>
                <a:spcPct val="50000"/>
              </a:spcBef>
              <a:buClrTx/>
              <a:buFontTx/>
              <a:buChar char="•"/>
              <a:tabLst>
                <a:tab pos="231775" algn="l"/>
              </a:tabLst>
            </a:pPr>
            <a:r>
              <a:rPr lang="en-US" sz="1800"/>
              <a:t> Cost Behaviors</a:t>
            </a:r>
          </a:p>
          <a:p>
            <a:pPr algn="l">
              <a:lnSpc>
                <a:spcPct val="90000"/>
              </a:lnSpc>
              <a:spcBef>
                <a:spcPct val="50000"/>
              </a:spcBef>
              <a:buClrTx/>
              <a:buFontTx/>
              <a:buChar char="•"/>
              <a:tabLst>
                <a:tab pos="231775" algn="l"/>
              </a:tabLst>
            </a:pPr>
            <a:r>
              <a:rPr lang="en-US" sz="1800"/>
              <a:t> Non-Financial Measures</a:t>
            </a:r>
          </a:p>
          <a:p>
            <a:pPr algn="l">
              <a:lnSpc>
                <a:spcPct val="90000"/>
              </a:lnSpc>
              <a:spcBef>
                <a:spcPct val="50000"/>
              </a:spcBef>
              <a:buClrTx/>
              <a:buFontTx/>
              <a:buChar char="•"/>
              <a:tabLst>
                <a:tab pos="231775" algn="l"/>
              </a:tabLst>
            </a:pPr>
            <a:r>
              <a:rPr lang="en-US" sz="1800"/>
              <a:t> Performance Goals &amp; 	Results</a:t>
            </a:r>
          </a:p>
        </p:txBody>
      </p:sp>
      <p:sp>
        <p:nvSpPr>
          <p:cNvPr id="1514509" name="Text Box 13"/>
          <p:cNvSpPr txBox="1">
            <a:spLocks noChangeArrowheads="1"/>
          </p:cNvSpPr>
          <p:nvPr/>
        </p:nvSpPr>
        <p:spPr bwMode="auto">
          <a:xfrm>
            <a:off x="182563" y="1568450"/>
            <a:ext cx="2789237" cy="641350"/>
          </a:xfrm>
          <a:prstGeom prst="rect">
            <a:avLst/>
          </a:prstGeom>
          <a:noFill/>
          <a:ln w="9525">
            <a:noFill/>
            <a:miter lim="800000"/>
            <a:headEnd/>
            <a:tailEnd/>
          </a:ln>
          <a:effectLst/>
        </p:spPr>
        <p:txBody>
          <a:bodyPr>
            <a:spAutoFit/>
          </a:bodyPr>
          <a:lstStyle/>
          <a:p>
            <a:pPr>
              <a:spcBef>
                <a:spcPct val="50000"/>
              </a:spcBef>
              <a:buClrTx/>
            </a:pPr>
            <a:r>
              <a:rPr lang="en-US" sz="1800">
                <a:solidFill>
                  <a:srgbClr val="006600"/>
                </a:solidFill>
                <a:effectLst>
                  <a:outerShdw blurRad="38100" dist="38100" dir="2700000" algn="tl">
                    <a:srgbClr val="C0C0C0"/>
                  </a:outerShdw>
                </a:effectLst>
              </a:rPr>
              <a:t>Obligations (STANFINS/SOMARDS)</a:t>
            </a:r>
          </a:p>
        </p:txBody>
      </p:sp>
      <p:sp>
        <p:nvSpPr>
          <p:cNvPr id="1514510" name="AutoShape 14"/>
          <p:cNvSpPr>
            <a:spLocks noChangeArrowheads="1"/>
          </p:cNvSpPr>
          <p:nvPr/>
        </p:nvSpPr>
        <p:spPr bwMode="auto">
          <a:xfrm>
            <a:off x="414338" y="3948113"/>
            <a:ext cx="7981950" cy="384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99FF33">
                  <a:alpha val="89999"/>
                </a:srgbClr>
              </a:gs>
              <a:gs pos="50000">
                <a:schemeClr val="bg1"/>
              </a:gs>
              <a:gs pos="100000">
                <a:srgbClr val="99FF33">
                  <a:alpha val="89999"/>
                </a:srgbClr>
              </a:gs>
            </a:gsLst>
            <a:lin ang="5400000" scaled="1"/>
          </a:gradFill>
          <a:ln w="19050">
            <a:solidFill>
              <a:schemeClr val="hlink"/>
            </a:solidFill>
            <a:miter lim="800000"/>
            <a:headEnd/>
            <a:tailEnd/>
          </a:ln>
          <a:effectLst/>
        </p:spPr>
        <p:txBody>
          <a:bodyPr wrap="none" anchor="ctr"/>
          <a:lstStyle/>
          <a:p>
            <a:endParaRPr lang="en-US"/>
          </a:p>
        </p:txBody>
      </p:sp>
      <p:sp>
        <p:nvSpPr>
          <p:cNvPr id="1514511" name="Rectangle 15"/>
          <p:cNvSpPr>
            <a:spLocks noGrp="1" noChangeArrowheads="1"/>
          </p:cNvSpPr>
          <p:nvPr>
            <p:ph type="title"/>
          </p:nvPr>
        </p:nvSpPr>
        <p:spPr bwMode="auto">
          <a:xfrm>
            <a:off x="1219200" y="236538"/>
            <a:ext cx="6705600" cy="830262"/>
          </a:xfrm>
          <a:noFill/>
          <a:ln>
            <a:miter lim="800000"/>
            <a:headEnd/>
            <a:tailEnd/>
          </a:ln>
        </p:spPr>
        <p:txBody>
          <a:bodyPr vert="horz" wrap="square" lIns="91440" tIns="0" rIns="91440" bIns="0" numCol="1" anchor="t" anchorCtr="0" compatLnSpc="1">
            <a:prstTxWarp prst="textNoShape">
              <a:avLst/>
            </a:prstTxWarp>
          </a:bodyPr>
          <a:lstStyle/>
          <a:p>
            <a:r>
              <a:rPr lang="en-US" sz="3600"/>
              <a:t>Cost Culture – Steps</a:t>
            </a:r>
            <a:br>
              <a:rPr lang="en-US" sz="3600"/>
            </a:br>
            <a:r>
              <a:rPr lang="en-US" sz="2800"/>
              <a:t>(Maturation Process)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Text Box 2"/>
          <p:cNvSpPr txBox="1">
            <a:spLocks noChangeArrowheads="1"/>
          </p:cNvSpPr>
          <p:nvPr/>
        </p:nvSpPr>
        <p:spPr bwMode="auto">
          <a:xfrm>
            <a:off x="2368550" y="2862263"/>
            <a:ext cx="4781550" cy="641350"/>
          </a:xfrm>
          <a:prstGeom prst="rect">
            <a:avLst/>
          </a:prstGeom>
          <a:noFill/>
          <a:ln w="9525" algn="ctr">
            <a:noFill/>
            <a:miter lim="800000"/>
            <a:headEnd/>
            <a:tailEnd/>
          </a:ln>
          <a:effectLst/>
        </p:spPr>
        <p:txBody>
          <a:bodyPr wrap="none">
            <a:spAutoFit/>
          </a:bodyPr>
          <a:lstStyle/>
          <a:p>
            <a:pPr>
              <a:buClrTx/>
            </a:pPr>
            <a:r>
              <a:rPr lang="en-US" sz="3600" b="0">
                <a:solidFill>
                  <a:schemeClr val="tx2"/>
                </a:solidFill>
              </a:rPr>
              <a:t>Cultural Change Video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2: Wrap-Up</a:t>
            </a:r>
          </a:p>
        </p:txBody>
      </p:sp>
      <p:sp>
        <p:nvSpPr>
          <p:cNvPr id="151859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400"/>
              <a:t>Culture is</a:t>
            </a:r>
            <a:r>
              <a:rPr lang="en-US" sz="2400" b="1"/>
              <a:t> </a:t>
            </a:r>
            <a:r>
              <a:rPr lang="en-US" sz="2400"/>
              <a:t>the Shared “Taken-For-Granted” Assumptions, Beliefs, Values, Expectations &amp; Rules that Members of a Work Unit Team or a Corporate Organization Hold</a:t>
            </a:r>
            <a:r>
              <a:rPr lang="en-US" sz="2400" b="1"/>
              <a:t>  </a:t>
            </a:r>
            <a:endParaRPr lang="en-US" sz="2400"/>
          </a:p>
          <a:p>
            <a:r>
              <a:rPr lang="en-US" sz="2400"/>
              <a:t>Change management is required to move towards a Cost Culture</a:t>
            </a:r>
          </a:p>
          <a:p>
            <a:r>
              <a:rPr lang="en-US" sz="2400"/>
              <a:t>Change management impacts the areas of People &amp; Other Resources, Processes, Policies &amp; Procedures, and Technology</a:t>
            </a:r>
          </a:p>
          <a:p>
            <a:r>
              <a:rPr lang="en-US" sz="2400"/>
              <a:t>Cultural shift to a Cost Culture is a maturation process moving from “What We Spent”, to  “What It Actually Costs”, to “What It Should Costs”</a:t>
            </a:r>
          </a:p>
          <a:p>
            <a:endParaRPr lang="en-US" sz="2400"/>
          </a:p>
          <a:p>
            <a:pPr lvl="1">
              <a:buFontTx/>
              <a:buNone/>
            </a:pPr>
            <a:endParaRPr lang="en-US" sz="2400" i="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Rectangle 2"/>
          <p:cNvSpPr>
            <a:spLocks noGrp="1" noChangeArrowheads="1"/>
          </p:cNvSpPr>
          <p:nvPr>
            <p:ph type="body" idx="1"/>
          </p:nvPr>
        </p:nvSpPr>
        <p:spPr bwMode="auto">
          <a:xfrm>
            <a:off x="790575" y="1371600"/>
            <a:ext cx="7543800" cy="4724400"/>
          </a:xfrm>
          <a:noFill/>
          <a:ln>
            <a:miter lim="800000"/>
            <a:headEnd/>
            <a:tailEnd/>
          </a:ln>
        </p:spPr>
        <p:txBody>
          <a:bodyPr vert="horz" wrap="square" lIns="91440" tIns="45720" rIns="91440" bIns="45720" numCol="1" anchor="t" anchorCtr="0" compatLnSpc="1">
            <a:prstTxWarp prst="textNoShape">
              <a:avLst/>
            </a:prstTxWarp>
          </a:bodyPr>
          <a:lstStyle/>
          <a:p>
            <a:pPr marL="609600" indent="-609600">
              <a:lnSpc>
                <a:spcPct val="90000"/>
              </a:lnSpc>
            </a:pPr>
            <a:r>
              <a:rPr lang="en-US" sz="2600"/>
              <a:t>Could you tell your customers the full cost of providing them their products or services?</a:t>
            </a:r>
          </a:p>
          <a:p>
            <a:pPr marL="609600" indent="-609600">
              <a:lnSpc>
                <a:spcPct val="90000"/>
              </a:lnSpc>
            </a:pPr>
            <a:r>
              <a:rPr lang="en-US" sz="2600"/>
              <a:t>Could you answer the same question by quarter or for the next quarter?</a:t>
            </a:r>
          </a:p>
          <a:p>
            <a:pPr marL="609600" indent="-609600">
              <a:lnSpc>
                <a:spcPct val="90000"/>
              </a:lnSpc>
            </a:pPr>
            <a:r>
              <a:rPr lang="en-US" sz="2600"/>
              <a:t>Could you tell customers how changes in their behaviors might affect their costs?</a:t>
            </a:r>
          </a:p>
          <a:p>
            <a:pPr marL="609600" indent="-609600">
              <a:lnSpc>
                <a:spcPct val="90000"/>
              </a:lnSpc>
            </a:pPr>
            <a:r>
              <a:rPr lang="en-US" sz="2600"/>
              <a:t>How would you determine the cost to operate your DOL or provide a specific Service/SSP?</a:t>
            </a:r>
          </a:p>
          <a:p>
            <a:pPr marL="990600" lvl="1" indent="-533400">
              <a:lnSpc>
                <a:spcPct val="90000"/>
              </a:lnSpc>
              <a:buFontTx/>
              <a:buNone/>
            </a:pPr>
            <a:r>
              <a:rPr lang="en-US" sz="2200"/>
              <a:t>	What costs would you include?</a:t>
            </a:r>
          </a:p>
          <a:p>
            <a:pPr marL="990600" lvl="1" indent="-533400">
              <a:lnSpc>
                <a:spcPct val="90000"/>
              </a:lnSpc>
              <a:buFontTx/>
              <a:buNone/>
            </a:pPr>
            <a:r>
              <a:rPr lang="en-US" sz="2200"/>
              <a:t>	What is your “show me” source?</a:t>
            </a:r>
          </a:p>
          <a:p>
            <a:pPr marL="609600" indent="-609600">
              <a:lnSpc>
                <a:spcPct val="90000"/>
              </a:lnSpc>
            </a:pPr>
            <a:r>
              <a:rPr lang="en-US" sz="2600"/>
              <a:t>Let’s view a real life example of Cost Management in action!</a:t>
            </a:r>
          </a:p>
        </p:txBody>
      </p:sp>
      <p:sp>
        <p:nvSpPr>
          <p:cNvPr id="1184771" name="Rectangle 3"/>
          <p:cNvSpPr>
            <a:spLocks noGrp="1" noChangeArrowheads="1"/>
          </p:cNvSpPr>
          <p:nvPr>
            <p:ph type="title"/>
          </p:nvPr>
        </p:nvSpPr>
        <p:spPr bwMode="auto">
          <a:xfrm>
            <a:off x="1190625" y="228600"/>
            <a:ext cx="6734175" cy="808038"/>
          </a:xfrm>
          <a:noFill/>
          <a:ln>
            <a:miter lim="800000"/>
            <a:headEnd/>
            <a:tailEnd/>
          </a:ln>
        </p:spPr>
        <p:txBody>
          <a:bodyPr vert="horz" wrap="square" lIns="91440" tIns="0" rIns="91440" bIns="0" numCol="1" anchor="t" anchorCtr="0" compatLnSpc="1">
            <a:prstTxWarp prst="textNoShape">
              <a:avLst/>
            </a:prstTxWarp>
          </a:bodyPr>
          <a:lstStyle/>
          <a:p>
            <a:r>
              <a:rPr lang="en-US"/>
              <a:t>Riddle Me This….?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3600"/>
              <a:t>Question #1: What are </a:t>
            </a:r>
            <a:br>
              <a:rPr lang="en-US" sz="3600"/>
            </a:br>
            <a:r>
              <a:rPr lang="en-US" sz="3600"/>
              <a:t>the Enablers of Business </a:t>
            </a:r>
            <a:br>
              <a:rPr lang="en-US" sz="3600"/>
            </a:br>
            <a:r>
              <a:rPr lang="en-US" sz="3600"/>
              <a:t>Culture Change</a:t>
            </a:r>
          </a:p>
        </p:txBody>
      </p:sp>
      <p:sp>
        <p:nvSpPr>
          <p:cNvPr id="1520643" name="Rectangle 3"/>
          <p:cNvSpPr>
            <a:spLocks noGrp="1" noChangeArrowheads="1"/>
          </p:cNvSpPr>
          <p:nvPr>
            <p:ph type="body" idx="1"/>
          </p:nvPr>
        </p:nvSpPr>
        <p:spPr bwMode="auto">
          <a:xfrm>
            <a:off x="457200" y="2743200"/>
            <a:ext cx="8229600" cy="3382963"/>
          </a:xfrm>
          <a:noFill/>
          <a:ln>
            <a:miter lim="800000"/>
            <a:headEnd/>
            <a:tailEnd/>
          </a:ln>
        </p:spPr>
        <p:txBody>
          <a:bodyPr vert="horz" wrap="square" lIns="91440" tIns="45720" rIns="91440" bIns="45720" numCol="1" anchor="t" anchorCtr="0" compatLnSpc="1">
            <a:prstTxWarp prst="textNoShape">
              <a:avLst/>
            </a:prstTxWarp>
          </a:bodyPr>
          <a:lstStyle/>
          <a:p>
            <a:r>
              <a:rPr lang="en-US"/>
              <a:t>People/Other Resources</a:t>
            </a:r>
          </a:p>
          <a:p>
            <a:r>
              <a:rPr lang="en-US"/>
              <a:t>Processes, Policies &amp; Procedures</a:t>
            </a:r>
          </a:p>
          <a:p>
            <a:r>
              <a:rPr lang="en-US"/>
              <a:t>Tools &amp; Technologies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20643">
                                            <p:txEl>
                                              <p:pRg st="0" end="0"/>
                                            </p:txEl>
                                          </p:spTgt>
                                        </p:tgtEl>
                                        <p:attrNameLst>
                                          <p:attrName>style.visibility</p:attrName>
                                        </p:attrNameLst>
                                      </p:cBhvr>
                                      <p:to>
                                        <p:strVal val="visible"/>
                                      </p:to>
                                    </p:set>
                                    <p:animEffect transition="in" filter="wheel(4)">
                                      <p:cBhvr>
                                        <p:cTn id="7" dur="2000"/>
                                        <p:tgtEl>
                                          <p:spTgt spid="1520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20643">
                                            <p:txEl>
                                              <p:pRg st="1" end="1"/>
                                            </p:txEl>
                                          </p:spTgt>
                                        </p:tgtEl>
                                        <p:attrNameLst>
                                          <p:attrName>style.visibility</p:attrName>
                                        </p:attrNameLst>
                                      </p:cBhvr>
                                      <p:to>
                                        <p:strVal val="visible"/>
                                      </p:to>
                                    </p:set>
                                    <p:animEffect transition="in" filter="wheel(4)">
                                      <p:cBhvr>
                                        <p:cTn id="12" dur="2000"/>
                                        <p:tgtEl>
                                          <p:spTgt spid="1520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520643">
                                            <p:txEl>
                                              <p:pRg st="2" end="2"/>
                                            </p:txEl>
                                          </p:spTgt>
                                        </p:tgtEl>
                                        <p:attrNameLst>
                                          <p:attrName>style.visibility</p:attrName>
                                        </p:attrNameLst>
                                      </p:cBhvr>
                                      <p:to>
                                        <p:strVal val="visible"/>
                                      </p:to>
                                    </p:set>
                                    <p:animEffect transition="in" filter="wheel(4)">
                                      <p:cBhvr>
                                        <p:cTn id="17" dur="2000"/>
                                        <p:tgtEl>
                                          <p:spTgt spid="1520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064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0" name="Rectangle 2"/>
          <p:cNvSpPr>
            <a:spLocks noGrp="1" noChangeArrowheads="1"/>
          </p:cNvSpPr>
          <p:nvPr>
            <p:ph type="title"/>
          </p:nvPr>
        </p:nvSpPr>
        <p:spPr bwMode="auto">
          <a:xfrm>
            <a:off x="457200" y="1782763"/>
            <a:ext cx="8305800" cy="808037"/>
          </a:xfrm>
          <a:noFill/>
          <a:ln>
            <a:miter lim="800000"/>
            <a:headEnd/>
            <a:tailEnd/>
          </a:ln>
        </p:spPr>
        <p:txBody>
          <a:bodyPr vert="horz" wrap="square" lIns="91440" tIns="45720" rIns="91440" bIns="45720" numCol="1" anchor="ctr" anchorCtr="0" compatLnSpc="1">
            <a:prstTxWarp prst="textNoShape">
              <a:avLst/>
            </a:prstTxWarp>
          </a:bodyPr>
          <a:lstStyle/>
          <a:p>
            <a:r>
              <a:rPr lang="en-US" sz="3600"/>
              <a:t>Question #2: What is the biggest obstacle to establishing a cost culture in the Army for you?</a:t>
            </a:r>
            <a:br>
              <a:rPr lang="en-US" sz="3600"/>
            </a:br>
            <a:endParaRPr lang="en-US" sz="3600"/>
          </a:p>
        </p:txBody>
      </p:sp>
      <p:sp>
        <p:nvSpPr>
          <p:cNvPr id="1522691" name="Text Box 3"/>
          <p:cNvSpPr txBox="1">
            <a:spLocks noChangeArrowheads="1"/>
          </p:cNvSpPr>
          <p:nvPr/>
        </p:nvSpPr>
        <p:spPr bwMode="auto">
          <a:xfrm>
            <a:off x="4495800" y="4572000"/>
            <a:ext cx="3587750" cy="519113"/>
          </a:xfrm>
          <a:prstGeom prst="rect">
            <a:avLst/>
          </a:prstGeom>
          <a:noFill/>
          <a:ln w="9525" algn="ctr">
            <a:noFill/>
            <a:miter lim="800000"/>
            <a:headEnd/>
            <a:tailEnd/>
          </a:ln>
          <a:effectLst/>
        </p:spPr>
        <p:txBody>
          <a:bodyPr wrap="none">
            <a:spAutoFit/>
          </a:bodyPr>
          <a:lstStyle/>
          <a:p>
            <a:pPr>
              <a:buClrTx/>
            </a:pPr>
            <a:r>
              <a:rPr lang="en-US" sz="2800">
                <a:solidFill>
                  <a:schemeClr val="tx2"/>
                </a:solidFill>
              </a:rPr>
              <a:t>Answer: Discussion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22691"/>
                                        </p:tgtEl>
                                        <p:attrNameLst>
                                          <p:attrName>style.visibility</p:attrName>
                                        </p:attrNameLst>
                                      </p:cBhvr>
                                      <p:to>
                                        <p:strVal val="visible"/>
                                      </p:to>
                                    </p:set>
                                    <p:anim calcmode="lin" valueType="num">
                                      <p:cBhvr additive="base">
                                        <p:cTn id="7" dur="1000" fill="hold"/>
                                        <p:tgtEl>
                                          <p:spTgt spid="1522691"/>
                                        </p:tgtEl>
                                        <p:attrNameLst>
                                          <p:attrName>ppt_x</p:attrName>
                                        </p:attrNameLst>
                                      </p:cBhvr>
                                      <p:tavLst>
                                        <p:tav tm="0">
                                          <p:val>
                                            <p:strVal val="1+#ppt_w/2"/>
                                          </p:val>
                                        </p:tav>
                                        <p:tav tm="100000">
                                          <p:val>
                                            <p:strVal val="#ppt_x"/>
                                          </p:val>
                                        </p:tav>
                                      </p:tavLst>
                                    </p:anim>
                                    <p:anim calcmode="lin" valueType="num">
                                      <p:cBhvr additive="base">
                                        <p:cTn id="8" dur="1000" fill="hold"/>
                                        <p:tgtEl>
                                          <p:spTgt spid="15226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269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38"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a:t>Lesson 3: Cost vs Budget</a:t>
            </a:r>
          </a:p>
        </p:txBody>
      </p:sp>
      <p:sp>
        <p:nvSpPr>
          <p:cNvPr id="1524739"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Understand how Costs differ from Budget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6786" name="Picture 2"/>
          <p:cNvPicPr>
            <a:picLocks noChangeAspect="1" noChangeArrowheads="1"/>
          </p:cNvPicPr>
          <p:nvPr/>
        </p:nvPicPr>
        <p:blipFill>
          <a:blip r:embed="rId3" cstate="print"/>
          <a:srcRect l="9375" t="38542" r="25000" b="33333"/>
          <a:stretch>
            <a:fillRect/>
          </a:stretch>
        </p:blipFill>
        <p:spPr bwMode="auto">
          <a:xfrm>
            <a:off x="600075" y="1719263"/>
            <a:ext cx="7924800" cy="2547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883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Where We Are Currently</a:t>
            </a:r>
          </a:p>
        </p:txBody>
      </p:sp>
      <p:sp>
        <p:nvSpPr>
          <p:cNvPr id="1528835" name="Rectangle 3"/>
          <p:cNvSpPr>
            <a:spLocks noGrp="1" noChangeArrowheads="1"/>
          </p:cNvSpPr>
          <p:nvPr>
            <p:ph type="body"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400"/>
              <a:t>Focused on the “Budget” domain</a:t>
            </a:r>
          </a:p>
          <a:p>
            <a:pPr>
              <a:lnSpc>
                <a:spcPct val="80000"/>
              </a:lnSpc>
            </a:pPr>
            <a:r>
              <a:rPr lang="en-US" sz="2400"/>
              <a:t>The “Budget” domain consists of creation of the Budget requests/submissions, determination of the year of execution Budget (e.g. availability control and informal Budgets), actual execution, and reporting of the status of execution against the Budget (i.e the PPB&amp;E process)</a:t>
            </a:r>
          </a:p>
          <a:p>
            <a:pPr>
              <a:lnSpc>
                <a:spcPct val="80000"/>
              </a:lnSpc>
            </a:pPr>
            <a:r>
              <a:rPr lang="en-US" sz="2400"/>
              <a:t>Primary focus of budget execution is the Obligation (consumption of the Budget)</a:t>
            </a:r>
          </a:p>
          <a:p>
            <a:pPr>
              <a:lnSpc>
                <a:spcPct val="80000"/>
              </a:lnSpc>
            </a:pPr>
            <a:r>
              <a:rPr lang="en-US" sz="2400"/>
              <a:t>Budget Accounting focuses on 4 series accounts – status of Budget and consumption</a:t>
            </a:r>
          </a:p>
          <a:p>
            <a:pPr>
              <a:lnSpc>
                <a:spcPct val="80000"/>
              </a:lnSpc>
            </a:pPr>
            <a:r>
              <a:rPr lang="en-US" sz="2400"/>
              <a:t>Budget Management focuses on the status of available funds, which includes both current and prior years funds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Budget Terms</a:t>
            </a:r>
          </a:p>
        </p:txBody>
      </p:sp>
      <p:sp>
        <p:nvSpPr>
          <p:cNvPr id="153088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800"/>
              <a:t>Budget = What Can Be Spent</a:t>
            </a:r>
          </a:p>
          <a:p>
            <a:pPr>
              <a:lnSpc>
                <a:spcPct val="90000"/>
              </a:lnSpc>
            </a:pPr>
            <a:r>
              <a:rPr lang="en-US" sz="2800">
                <a:sym typeface="Symbol" pitchFamily="18" charset="2"/>
              </a:rPr>
              <a:t>Obligation = a promise to procure a product/ service (e.g. to spend)</a:t>
            </a:r>
          </a:p>
          <a:p>
            <a:pPr>
              <a:lnSpc>
                <a:spcPct val="90000"/>
              </a:lnSpc>
            </a:pPr>
            <a:r>
              <a:rPr lang="en-US" sz="2800"/>
              <a:t>Budget </a:t>
            </a:r>
            <a:r>
              <a:rPr lang="en-US" sz="2800">
                <a:sym typeface="Symbol" pitchFamily="18" charset="2"/>
              </a:rPr>
              <a:t> Obligations</a:t>
            </a:r>
            <a:endParaRPr lang="en-US" sz="2800"/>
          </a:p>
          <a:p>
            <a:pPr>
              <a:lnSpc>
                <a:spcPct val="90000"/>
              </a:lnSpc>
            </a:pPr>
            <a:r>
              <a:rPr lang="en-US" sz="2800"/>
              <a:t>Budget – Obligations = Availability (e.g. what is left to spend)</a:t>
            </a:r>
          </a:p>
          <a:p>
            <a:pPr>
              <a:lnSpc>
                <a:spcPct val="90000"/>
              </a:lnSpc>
            </a:pPr>
            <a:r>
              <a:rPr lang="en-US" sz="2800">
                <a:sym typeface="Symbol" pitchFamily="18" charset="2"/>
              </a:rPr>
              <a:t>Expenditure is the receipt of the product/service which was obligated (e.g. what was spent)</a:t>
            </a:r>
          </a:p>
          <a:p>
            <a:pPr>
              <a:lnSpc>
                <a:spcPct val="90000"/>
              </a:lnSpc>
            </a:pPr>
            <a:r>
              <a:rPr lang="en-US" sz="2800">
                <a:sym typeface="Symbol" pitchFamily="18" charset="2"/>
              </a:rPr>
              <a:t>Expenditures or collection of expenses/expenditures determines Costs </a:t>
            </a:r>
          </a:p>
          <a:p>
            <a:pPr>
              <a:lnSpc>
                <a:spcPct val="90000"/>
              </a:lnSpc>
            </a:pPr>
            <a:endParaRPr lang="en-US" sz="2800">
              <a:sym typeface="Symbol" pitchFamily="18" charset="2"/>
            </a:endParaRPr>
          </a:p>
          <a:p>
            <a:pPr>
              <a:lnSpc>
                <a:spcPct val="90000"/>
              </a:lnSpc>
            </a:pPr>
            <a:endParaRPr lang="en-US" sz="2800">
              <a:sym typeface="Symbol" pitchFamily="18" charset="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2930" name="Rectangle 2"/>
          <p:cNvSpPr>
            <a:spLocks noGrp="1" noChangeArrowheads="1"/>
          </p:cNvSpPr>
          <p:nvPr>
            <p:ph type="title"/>
          </p:nvPr>
        </p:nvSpPr>
        <p:spPr bwMode="auto">
          <a:xfrm>
            <a:off x="1219200" y="228600"/>
            <a:ext cx="6705600" cy="808038"/>
          </a:xfrm>
          <a:noFill/>
          <a:ln>
            <a:miter lim="800000"/>
            <a:headEnd/>
            <a:tailEnd/>
          </a:ln>
        </p:spPr>
        <p:txBody>
          <a:bodyPr vert="horz" wrap="square" lIns="91440" tIns="0" rIns="91440" bIns="0" numCol="1" anchor="t" anchorCtr="0" compatLnSpc="1">
            <a:prstTxWarp prst="textNoShape">
              <a:avLst/>
            </a:prstTxWarp>
          </a:bodyPr>
          <a:lstStyle/>
          <a:p>
            <a:r>
              <a:rPr lang="en-US"/>
              <a:t>Cost versus Budget</a:t>
            </a:r>
          </a:p>
        </p:txBody>
      </p:sp>
      <p:sp>
        <p:nvSpPr>
          <p:cNvPr id="1532931" name="Text Box 3"/>
          <p:cNvSpPr txBox="1">
            <a:spLocks noChangeArrowheads="1"/>
          </p:cNvSpPr>
          <p:nvPr/>
        </p:nvSpPr>
        <p:spPr bwMode="auto">
          <a:xfrm>
            <a:off x="1736725" y="1338263"/>
            <a:ext cx="184150" cy="641350"/>
          </a:xfrm>
          <a:prstGeom prst="rect">
            <a:avLst/>
          </a:prstGeom>
          <a:noFill/>
          <a:ln w="9525" algn="ctr">
            <a:noFill/>
            <a:miter lim="800000"/>
            <a:headEnd/>
            <a:tailEnd/>
          </a:ln>
          <a:effectLst/>
        </p:spPr>
        <p:txBody>
          <a:bodyPr wrap="none">
            <a:spAutoFit/>
          </a:bodyPr>
          <a:lstStyle/>
          <a:p>
            <a:pPr>
              <a:buClrTx/>
            </a:pPr>
            <a:endParaRPr lang="en-US" sz="3600" b="0">
              <a:solidFill>
                <a:schemeClr val="tx2"/>
              </a:solidFill>
            </a:endParaRPr>
          </a:p>
        </p:txBody>
      </p:sp>
      <p:sp>
        <p:nvSpPr>
          <p:cNvPr id="1532932" name="Rectangle 4"/>
          <p:cNvSpPr>
            <a:spLocks noChangeArrowheads="1"/>
          </p:cNvSpPr>
          <p:nvPr/>
        </p:nvSpPr>
        <p:spPr bwMode="auto">
          <a:xfrm>
            <a:off x="838200" y="1371600"/>
            <a:ext cx="8001000" cy="396875"/>
          </a:xfrm>
          <a:prstGeom prst="rect">
            <a:avLst/>
          </a:prstGeom>
          <a:noFill/>
          <a:ln w="38100">
            <a:noFill/>
            <a:miter lim="800000"/>
            <a:headEnd type="none" w="sm" len="sm"/>
            <a:tailEnd/>
          </a:ln>
          <a:effectLst/>
        </p:spPr>
        <p:txBody>
          <a:bodyPr anchor="ctr">
            <a:spAutoFit/>
          </a:bodyPr>
          <a:lstStyle/>
          <a:p>
            <a:pPr algn="l">
              <a:buClrTx/>
            </a:pPr>
            <a:r>
              <a:rPr lang="en-US" sz="2000" b="0"/>
              <a:t>Knowing your Obligations is </a:t>
            </a:r>
            <a:r>
              <a:rPr lang="en-US" sz="2000" u="sng"/>
              <a:t>not</a:t>
            </a:r>
            <a:r>
              <a:rPr lang="en-US" sz="2000" b="0"/>
              <a:t> the same as knowing your Costs!</a:t>
            </a:r>
          </a:p>
        </p:txBody>
      </p:sp>
      <p:sp>
        <p:nvSpPr>
          <p:cNvPr id="1532933" name="Text Box 5"/>
          <p:cNvSpPr txBox="1">
            <a:spLocks noChangeArrowheads="1"/>
          </p:cNvSpPr>
          <p:nvPr/>
        </p:nvSpPr>
        <p:spPr bwMode="auto">
          <a:xfrm>
            <a:off x="1508125" y="2176463"/>
            <a:ext cx="184150" cy="641350"/>
          </a:xfrm>
          <a:prstGeom prst="rect">
            <a:avLst/>
          </a:prstGeom>
          <a:noFill/>
          <a:ln w="9525" algn="ctr">
            <a:noFill/>
            <a:miter lim="800000"/>
            <a:headEnd/>
            <a:tailEnd/>
          </a:ln>
          <a:effectLst/>
        </p:spPr>
        <p:txBody>
          <a:bodyPr wrap="none">
            <a:spAutoFit/>
          </a:bodyPr>
          <a:lstStyle/>
          <a:p>
            <a:pPr>
              <a:buClrTx/>
            </a:pPr>
            <a:endParaRPr lang="en-US" sz="3600" b="0">
              <a:solidFill>
                <a:schemeClr val="tx2"/>
              </a:solidFill>
            </a:endParaRPr>
          </a:p>
        </p:txBody>
      </p:sp>
      <p:sp>
        <p:nvSpPr>
          <p:cNvPr id="1532934" name="Text Box 6"/>
          <p:cNvSpPr txBox="1">
            <a:spLocks noChangeArrowheads="1"/>
          </p:cNvSpPr>
          <p:nvPr/>
        </p:nvSpPr>
        <p:spPr bwMode="auto">
          <a:xfrm>
            <a:off x="609600" y="2025650"/>
            <a:ext cx="1524000" cy="336550"/>
          </a:xfrm>
          <a:prstGeom prst="rect">
            <a:avLst/>
          </a:prstGeom>
          <a:noFill/>
          <a:ln w="38100">
            <a:noFill/>
            <a:miter lim="800000"/>
            <a:headEnd type="none" w="sm" len="sm"/>
            <a:tailEnd/>
          </a:ln>
          <a:effectLst/>
        </p:spPr>
        <p:txBody>
          <a:bodyPr anchor="ctr">
            <a:spAutoFit/>
          </a:bodyPr>
          <a:lstStyle/>
          <a:p>
            <a:pPr algn="l" eaLnBrk="0" hangingPunct="0">
              <a:buClrTx/>
            </a:pPr>
            <a:r>
              <a:rPr lang="en-US" sz="1600"/>
              <a:t>Obligations</a:t>
            </a:r>
          </a:p>
        </p:txBody>
      </p:sp>
      <p:sp>
        <p:nvSpPr>
          <p:cNvPr id="1532935" name="Text Box 7"/>
          <p:cNvSpPr txBox="1">
            <a:spLocks noChangeArrowheads="1"/>
          </p:cNvSpPr>
          <p:nvPr/>
        </p:nvSpPr>
        <p:spPr bwMode="auto">
          <a:xfrm>
            <a:off x="2286000" y="1846263"/>
            <a:ext cx="6400800" cy="1049337"/>
          </a:xfrm>
          <a:prstGeom prst="rect">
            <a:avLst/>
          </a:prstGeom>
          <a:noFill/>
          <a:ln w="38100">
            <a:noFill/>
            <a:miter lim="800000"/>
            <a:headEnd type="none" w="sm" len="sm"/>
            <a:tailEnd/>
          </a:ln>
          <a:effectLst/>
        </p:spPr>
        <p:txBody>
          <a:bodyPr anchor="ctr">
            <a:spAutoFit/>
          </a:bodyPr>
          <a:lstStyle/>
          <a:p>
            <a:pPr algn="l">
              <a:spcBef>
                <a:spcPct val="50000"/>
              </a:spcBef>
              <a:buClrTx/>
            </a:pPr>
            <a:r>
              <a:rPr lang="en-US" sz="1400"/>
              <a:t>A legally binding commitment by the federal government that will result in outlays, immediately or in the future.  Budgetary resources must be available before obligations can be incurred legally.</a:t>
            </a:r>
          </a:p>
          <a:p>
            <a:pPr>
              <a:spcBef>
                <a:spcPct val="50000"/>
              </a:spcBef>
              <a:buClrTx/>
            </a:pPr>
            <a:endParaRPr lang="en-US" sz="1400">
              <a:solidFill>
                <a:srgbClr val="6D61A9"/>
              </a:solidFill>
            </a:endParaRPr>
          </a:p>
        </p:txBody>
      </p:sp>
      <p:sp>
        <p:nvSpPr>
          <p:cNvPr id="1532936" name="Text Box 8"/>
          <p:cNvSpPr txBox="1">
            <a:spLocks noChangeArrowheads="1"/>
          </p:cNvSpPr>
          <p:nvPr/>
        </p:nvSpPr>
        <p:spPr bwMode="auto">
          <a:xfrm>
            <a:off x="974725" y="3471863"/>
            <a:ext cx="184150" cy="641350"/>
          </a:xfrm>
          <a:prstGeom prst="rect">
            <a:avLst/>
          </a:prstGeom>
          <a:noFill/>
          <a:ln w="9525" algn="ctr">
            <a:noFill/>
            <a:miter lim="800000"/>
            <a:headEnd/>
            <a:tailEnd/>
          </a:ln>
          <a:effectLst/>
        </p:spPr>
        <p:txBody>
          <a:bodyPr wrap="none">
            <a:spAutoFit/>
          </a:bodyPr>
          <a:lstStyle/>
          <a:p>
            <a:pPr>
              <a:buClrTx/>
            </a:pPr>
            <a:endParaRPr lang="en-US" sz="3600" b="0">
              <a:solidFill>
                <a:schemeClr val="tx2"/>
              </a:solidFill>
            </a:endParaRPr>
          </a:p>
        </p:txBody>
      </p:sp>
      <p:sp>
        <p:nvSpPr>
          <p:cNvPr id="1532937" name="Text Box 9"/>
          <p:cNvSpPr txBox="1">
            <a:spLocks noChangeArrowheads="1"/>
          </p:cNvSpPr>
          <p:nvPr/>
        </p:nvSpPr>
        <p:spPr bwMode="auto">
          <a:xfrm>
            <a:off x="2286000" y="2895600"/>
            <a:ext cx="6324600" cy="730250"/>
          </a:xfrm>
          <a:prstGeom prst="rect">
            <a:avLst/>
          </a:prstGeom>
          <a:noFill/>
          <a:ln w="38100">
            <a:noFill/>
            <a:miter lim="800000"/>
            <a:headEnd type="none" w="sm" len="sm"/>
            <a:tailEnd/>
          </a:ln>
          <a:effectLst/>
        </p:spPr>
        <p:txBody>
          <a:bodyPr anchor="ctr">
            <a:spAutoFit/>
          </a:bodyPr>
          <a:lstStyle/>
          <a:p>
            <a:pPr algn="l" eaLnBrk="0" hangingPunct="0">
              <a:buClrTx/>
            </a:pPr>
            <a:r>
              <a:rPr lang="en-US" sz="1400"/>
              <a:t>The price or cash value of resources used (expenditures) to produce a program, project or activity. All relevant costs may not appear in the organization’s budget.</a:t>
            </a:r>
          </a:p>
        </p:txBody>
      </p:sp>
      <p:sp>
        <p:nvSpPr>
          <p:cNvPr id="1532938" name="Text Box 10"/>
          <p:cNvSpPr txBox="1">
            <a:spLocks noChangeArrowheads="1"/>
          </p:cNvSpPr>
          <p:nvPr/>
        </p:nvSpPr>
        <p:spPr bwMode="auto">
          <a:xfrm>
            <a:off x="914400" y="2986088"/>
            <a:ext cx="762000" cy="336550"/>
          </a:xfrm>
          <a:prstGeom prst="rect">
            <a:avLst/>
          </a:prstGeom>
          <a:noFill/>
          <a:ln w="38100">
            <a:noFill/>
            <a:miter lim="800000"/>
            <a:headEnd type="none" w="sm" len="sm"/>
            <a:tailEnd/>
          </a:ln>
          <a:effectLst/>
        </p:spPr>
        <p:txBody>
          <a:bodyPr anchor="ctr">
            <a:spAutoFit/>
          </a:bodyPr>
          <a:lstStyle/>
          <a:p>
            <a:pPr algn="l" eaLnBrk="0" hangingPunct="0">
              <a:buClrTx/>
            </a:pPr>
            <a:r>
              <a:rPr lang="en-US" sz="1600"/>
              <a:t>Costs</a:t>
            </a:r>
          </a:p>
        </p:txBody>
      </p:sp>
      <p:graphicFrame>
        <p:nvGraphicFramePr>
          <p:cNvPr id="1532939" name="Object 11"/>
          <p:cNvGraphicFramePr>
            <a:graphicFrameLocks noChangeAspect="1"/>
          </p:cNvGraphicFramePr>
          <p:nvPr/>
        </p:nvGraphicFramePr>
        <p:xfrm>
          <a:off x="3160713" y="3581400"/>
          <a:ext cx="3200400" cy="2590800"/>
        </p:xfrm>
        <a:graphic>
          <a:graphicData uri="http://schemas.openxmlformats.org/presentationml/2006/ole">
            <mc:AlternateContent xmlns:mc="http://schemas.openxmlformats.org/markup-compatibility/2006">
              <mc:Choice xmlns:v="urn:schemas-microsoft-com:vml" Requires="v">
                <p:oleObj spid="_x0000_s1532941" name="Clip" r:id="rId4" imgW="1419048" imgH="1428571" progId="MS_ClipArt_Gallery.2">
                  <p:embed/>
                </p:oleObj>
              </mc:Choice>
              <mc:Fallback>
                <p:oleObj name="Clip" r:id="rId4" imgW="1419048" imgH="1428571" progId="MS_ClipArt_Gallery.2">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713" y="3581400"/>
                        <a:ext cx="3200400"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2940" name="Object 12"/>
          <p:cNvGraphicFramePr>
            <a:graphicFrameLocks noChangeAspect="1"/>
          </p:cNvGraphicFramePr>
          <p:nvPr/>
        </p:nvGraphicFramePr>
        <p:xfrm>
          <a:off x="3160713" y="4267200"/>
          <a:ext cx="1100137" cy="703263"/>
        </p:xfrm>
        <a:graphic>
          <a:graphicData uri="http://schemas.openxmlformats.org/presentationml/2006/ole">
            <mc:AlternateContent xmlns:mc="http://schemas.openxmlformats.org/markup-compatibility/2006">
              <mc:Choice xmlns:v="urn:schemas-microsoft-com:vml" Requires="v">
                <p:oleObj spid="_x0000_s1532942" name="Photo Editor Photo" r:id="rId6" imgW="4486901" imgH="3561905" progId="MSPhotoEd.3">
                  <p:embed/>
                </p:oleObj>
              </mc:Choice>
              <mc:Fallback>
                <p:oleObj name="Photo Editor Photo" r:id="rId6" imgW="4486901" imgH="3561905" progId="MSPhotoEd.3">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0713" y="4267200"/>
                        <a:ext cx="1100137"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type="none" w="sm" len="sm"/>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2941" name="Text Box 13"/>
          <p:cNvSpPr txBox="1">
            <a:spLocks noChangeArrowheads="1"/>
          </p:cNvSpPr>
          <p:nvPr/>
        </p:nvSpPr>
        <p:spPr bwMode="auto">
          <a:xfrm>
            <a:off x="5522913" y="4495800"/>
            <a:ext cx="538162" cy="274638"/>
          </a:xfrm>
          <a:prstGeom prst="rect">
            <a:avLst/>
          </a:prstGeom>
          <a:noFill/>
          <a:ln w="38100">
            <a:noFill/>
            <a:miter lim="800000"/>
            <a:headEnd type="none" w="sm" len="sm"/>
            <a:tailEnd/>
          </a:ln>
          <a:effectLst/>
        </p:spPr>
        <p:txBody>
          <a:bodyPr wrap="none" anchor="ctr">
            <a:spAutoFit/>
          </a:bodyPr>
          <a:lstStyle/>
          <a:p>
            <a:pPr>
              <a:spcBef>
                <a:spcPct val="50000"/>
              </a:spcBef>
              <a:buClrTx/>
            </a:pPr>
            <a:r>
              <a:rPr lang="en-US" sz="1200">
                <a:solidFill>
                  <a:srgbClr val="F8F7FB"/>
                </a:solidFill>
                <a:latin typeface="Palatino" pitchFamily="18" charset="0"/>
              </a:rPr>
              <a:t>Costs</a:t>
            </a:r>
          </a:p>
        </p:txBody>
      </p:sp>
      <p:sp>
        <p:nvSpPr>
          <p:cNvPr id="1532942" name="Text Box 14"/>
          <p:cNvSpPr txBox="1">
            <a:spLocks noChangeArrowheads="1"/>
          </p:cNvSpPr>
          <p:nvPr/>
        </p:nvSpPr>
        <p:spPr bwMode="auto">
          <a:xfrm>
            <a:off x="3236913" y="4953000"/>
            <a:ext cx="938212" cy="274638"/>
          </a:xfrm>
          <a:prstGeom prst="rect">
            <a:avLst/>
          </a:prstGeom>
          <a:noFill/>
          <a:ln w="38100">
            <a:noFill/>
            <a:miter lim="800000"/>
            <a:headEnd type="none" w="sm" len="sm"/>
            <a:tailEnd/>
          </a:ln>
          <a:effectLst/>
        </p:spPr>
        <p:txBody>
          <a:bodyPr wrap="none" anchor="ctr">
            <a:spAutoFit/>
          </a:bodyPr>
          <a:lstStyle/>
          <a:p>
            <a:pPr>
              <a:spcBef>
                <a:spcPct val="50000"/>
              </a:spcBef>
              <a:buClrTx/>
            </a:pPr>
            <a:r>
              <a:rPr lang="en-US" sz="1200">
                <a:solidFill>
                  <a:srgbClr val="F8F8F8"/>
                </a:solidFill>
                <a:latin typeface="Palatino" pitchFamily="18" charset="0"/>
              </a:rPr>
              <a:t>Obligations</a:t>
            </a:r>
          </a:p>
        </p:txBody>
      </p:sp>
      <p:sp>
        <p:nvSpPr>
          <p:cNvPr id="1532943" name="Text Box 15"/>
          <p:cNvSpPr txBox="1">
            <a:spLocks noChangeArrowheads="1"/>
          </p:cNvSpPr>
          <p:nvPr/>
        </p:nvSpPr>
        <p:spPr bwMode="auto">
          <a:xfrm rot="1492059">
            <a:off x="6589713" y="4191000"/>
            <a:ext cx="1792287" cy="731838"/>
          </a:xfrm>
          <a:prstGeom prst="rect">
            <a:avLst/>
          </a:prstGeom>
          <a:noFill/>
          <a:ln w="38100">
            <a:noFill/>
            <a:miter lim="800000"/>
            <a:headEnd type="none" w="sm" len="sm"/>
            <a:tailEnd/>
          </a:ln>
          <a:effectLst/>
        </p:spPr>
        <p:txBody>
          <a:bodyPr anchor="ctr">
            <a:spAutoFit/>
          </a:bodyPr>
          <a:lstStyle/>
          <a:p>
            <a:pPr>
              <a:buClrTx/>
              <a:buFont typeface="Symbol" pitchFamily="18" charset="2"/>
              <a:buNone/>
            </a:pPr>
            <a:r>
              <a:rPr lang="en-US" sz="1800" b="0">
                <a:latin typeface="Palatino" pitchFamily="18" charset="0"/>
              </a:rPr>
              <a:t>Cost </a:t>
            </a:r>
            <a:r>
              <a:rPr lang="en-US" sz="2400">
                <a:latin typeface="Palatino" pitchFamily="18" charset="0"/>
                <a:sym typeface="Symbol" pitchFamily="18" charset="2"/>
              </a:rPr>
              <a:t></a:t>
            </a:r>
            <a:r>
              <a:rPr lang="en-US" sz="2400">
                <a:latin typeface="Palatino" pitchFamily="18" charset="0"/>
              </a:rPr>
              <a:t> </a:t>
            </a:r>
            <a:r>
              <a:rPr lang="en-US" sz="1800" b="0">
                <a:latin typeface="Palatino" pitchFamily="18" charset="0"/>
              </a:rPr>
              <a:t>Obligation</a:t>
            </a:r>
            <a:endParaRPr lang="en-US" sz="1800">
              <a:solidFill>
                <a:schemeClr val="hlink"/>
              </a:solidFill>
              <a:latin typeface="Palatino" pitchFamily="18" charset="0"/>
            </a:endParaRPr>
          </a:p>
        </p:txBody>
      </p:sp>
      <p:sp>
        <p:nvSpPr>
          <p:cNvPr id="1532944" name="Rectangle 16"/>
          <p:cNvSpPr>
            <a:spLocks noChangeArrowheads="1"/>
          </p:cNvSpPr>
          <p:nvPr/>
        </p:nvSpPr>
        <p:spPr bwMode="auto">
          <a:xfrm rot="-1368452">
            <a:off x="614363" y="4524375"/>
            <a:ext cx="2424112" cy="730250"/>
          </a:xfrm>
          <a:prstGeom prst="rect">
            <a:avLst/>
          </a:prstGeom>
          <a:noFill/>
          <a:ln w="38100">
            <a:noFill/>
            <a:miter lim="800000"/>
            <a:headEnd type="none" w="sm" len="sm"/>
            <a:tailEnd/>
          </a:ln>
          <a:effectLst/>
        </p:spPr>
        <p:txBody>
          <a:bodyPr anchor="ctr">
            <a:spAutoFit/>
          </a:bodyPr>
          <a:lstStyle/>
          <a:p>
            <a:pPr>
              <a:buClrTx/>
            </a:pPr>
            <a:r>
              <a:rPr lang="en-US" sz="1400">
                <a:latin typeface="Palatino" pitchFamily="18" charset="0"/>
              </a:rPr>
              <a:t>Full cost can exceed individual business unit budget allocations</a:t>
            </a:r>
          </a:p>
        </p:txBody>
      </p:sp>
      <p:sp>
        <p:nvSpPr>
          <p:cNvPr id="1532945" name="Text Box 17"/>
          <p:cNvSpPr txBox="1">
            <a:spLocks noChangeArrowheads="1"/>
          </p:cNvSpPr>
          <p:nvPr/>
        </p:nvSpPr>
        <p:spPr bwMode="auto">
          <a:xfrm>
            <a:off x="5662613" y="5562600"/>
            <a:ext cx="3176587" cy="823913"/>
          </a:xfrm>
          <a:prstGeom prst="rect">
            <a:avLst/>
          </a:prstGeom>
          <a:noFill/>
          <a:ln w="9525" algn="ctr">
            <a:noFill/>
            <a:miter lim="800000"/>
            <a:headEnd/>
            <a:tailEnd/>
          </a:ln>
          <a:effectLst/>
        </p:spPr>
        <p:txBody>
          <a:bodyPr lIns="0" tIns="0" rIns="0" bIns="0">
            <a:spAutoFit/>
          </a:bodyPr>
          <a:lstStyle/>
          <a:p>
            <a:pPr eaLnBrk="0" hangingPunct="0">
              <a:spcBef>
                <a:spcPct val="50000"/>
              </a:spcBef>
              <a:buClrTx/>
            </a:pPr>
            <a:r>
              <a:rPr lang="en-US" sz="1800" i="1">
                <a:solidFill>
                  <a:srgbClr val="0000CC"/>
                </a:solidFill>
              </a:rPr>
              <a:t>Cost will contain expenses from different years, source of funds, organizations, etc.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8" name="Rectangle 2"/>
          <p:cNvSpPr>
            <a:spLocks noGrp="1" noChangeArrowheads="1"/>
          </p:cNvSpPr>
          <p:nvPr>
            <p:ph type="body" idx="1"/>
          </p:nvPr>
        </p:nvSpPr>
        <p:spPr bwMode="auto">
          <a:xfrm>
            <a:off x="688975" y="1257300"/>
            <a:ext cx="7740650" cy="4524375"/>
          </a:xfrm>
          <a:noFill/>
          <a:ln>
            <a:miter lim="800000"/>
            <a:headEnd/>
            <a:tailEnd/>
          </a:ln>
        </p:spPr>
        <p:txBody>
          <a:bodyPr vert="horz" wrap="square" lIns="91440" tIns="45720" rIns="91440" bIns="45720" numCol="1" anchor="t" anchorCtr="0" compatLnSpc="1">
            <a:prstTxWarp prst="textNoShape">
              <a:avLst/>
            </a:prstTxWarp>
          </a:bodyPr>
          <a:lstStyle/>
          <a:p>
            <a:r>
              <a:rPr lang="en-US" sz="2800"/>
              <a:t>Cost Accounting / Management is New to Most of Army as a formalized process</a:t>
            </a:r>
          </a:p>
          <a:p>
            <a:r>
              <a:rPr lang="en-US" sz="2800"/>
              <a:t>Provides Financial and Managerial Information</a:t>
            </a:r>
          </a:p>
          <a:p>
            <a:r>
              <a:rPr lang="en-US" sz="2800"/>
              <a:t>Cuts Across financial and operational organizations</a:t>
            </a:r>
          </a:p>
          <a:p>
            <a:r>
              <a:rPr lang="en-US" sz="2800"/>
              <a:t>Is Driven by Information Needs of the </a:t>
            </a:r>
            <a:r>
              <a:rPr lang="en-US" sz="2800" u="sng"/>
              <a:t>Operational Army</a:t>
            </a:r>
            <a:r>
              <a:rPr lang="en-US" sz="2800"/>
              <a:t> not solely the Financial Community</a:t>
            </a:r>
            <a:r>
              <a:rPr lang="en-US"/>
              <a:t> </a:t>
            </a:r>
          </a:p>
        </p:txBody>
      </p:sp>
      <p:sp>
        <p:nvSpPr>
          <p:cNvPr id="1534979" name="Rectangle 3"/>
          <p:cNvSpPr>
            <a:spLocks noChangeArrowheads="1"/>
          </p:cNvSpPr>
          <p:nvPr/>
        </p:nvSpPr>
        <p:spPr bwMode="auto">
          <a:xfrm>
            <a:off x="1219200" y="228600"/>
            <a:ext cx="6705600" cy="830263"/>
          </a:xfrm>
          <a:prstGeom prst="rect">
            <a:avLst/>
          </a:prstGeom>
          <a:noFill/>
          <a:ln w="9525">
            <a:noFill/>
            <a:miter lim="800000"/>
            <a:headEnd/>
            <a:tailEnd/>
          </a:ln>
          <a:effectLst/>
        </p:spPr>
        <p:txBody>
          <a:bodyPr tIns="0" bIns="0"/>
          <a:lstStyle/>
          <a:p>
            <a:pPr>
              <a:buClrTx/>
            </a:pPr>
            <a:r>
              <a:rPr lang="en-US">
                <a:cs typeface="Arial" charset="0"/>
              </a:rPr>
              <a:t>Budget ≠ Obligations ≠ </a:t>
            </a:r>
            <a:r>
              <a:rPr lang="en-US"/>
              <a:t>Cost</a:t>
            </a:r>
            <a:r>
              <a:rPr lang="en-US">
                <a:cs typeface="Arial" charset="0"/>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2"/>
          <p:cNvSpPr>
            <a:spLocks noChangeArrowheads="1"/>
          </p:cNvSpPr>
          <p:nvPr/>
        </p:nvSpPr>
        <p:spPr bwMode="auto">
          <a:xfrm>
            <a:off x="1447800" y="1371600"/>
            <a:ext cx="6172200" cy="2362200"/>
          </a:xfrm>
          <a:prstGeom prst="rect">
            <a:avLst/>
          </a:prstGeom>
          <a:solidFill>
            <a:srgbClr val="CCFFCC"/>
          </a:solidFill>
          <a:ln w="19050">
            <a:solidFill>
              <a:schemeClr val="tx1"/>
            </a:solidFill>
            <a:miter lim="800000"/>
            <a:headEnd/>
            <a:tailEnd/>
          </a:ln>
          <a:effectLst/>
        </p:spPr>
        <p:txBody>
          <a:bodyPr wrap="none" anchor="ctr"/>
          <a:lstStyle/>
          <a:p>
            <a:endParaRPr lang="en-US"/>
          </a:p>
        </p:txBody>
      </p:sp>
      <p:sp>
        <p:nvSpPr>
          <p:cNvPr id="1537027" name="Text Box 3"/>
          <p:cNvSpPr txBox="1">
            <a:spLocks noChangeArrowheads="1"/>
          </p:cNvSpPr>
          <p:nvPr/>
        </p:nvSpPr>
        <p:spPr bwMode="auto">
          <a:xfrm>
            <a:off x="2476500" y="1371600"/>
            <a:ext cx="4395788" cy="336550"/>
          </a:xfrm>
          <a:prstGeom prst="rect">
            <a:avLst/>
          </a:prstGeom>
          <a:noFill/>
          <a:ln w="9525">
            <a:noFill/>
            <a:miter lim="800000"/>
            <a:headEnd/>
            <a:tailEnd/>
          </a:ln>
          <a:effectLst/>
        </p:spPr>
        <p:txBody>
          <a:bodyPr>
            <a:spAutoFit/>
          </a:bodyPr>
          <a:lstStyle/>
          <a:p>
            <a:pPr>
              <a:buClrTx/>
            </a:pPr>
            <a:r>
              <a:rPr lang="en-US" sz="1600">
                <a:latin typeface="Tahoma" pitchFamily="34" charset="0"/>
              </a:rPr>
              <a:t>Financial Management</a:t>
            </a:r>
          </a:p>
        </p:txBody>
      </p:sp>
      <p:grpSp>
        <p:nvGrpSpPr>
          <p:cNvPr id="1537028" name="Group 4"/>
          <p:cNvGrpSpPr>
            <a:grpSpLocks/>
          </p:cNvGrpSpPr>
          <p:nvPr/>
        </p:nvGrpSpPr>
        <p:grpSpPr bwMode="auto">
          <a:xfrm>
            <a:off x="2733675" y="1897063"/>
            <a:ext cx="4629150" cy="1704975"/>
            <a:chOff x="1722" y="1387"/>
            <a:chExt cx="2916" cy="1074"/>
          </a:xfrm>
        </p:grpSpPr>
        <p:sp>
          <p:nvSpPr>
            <p:cNvPr id="1537029" name="Rectangle 5"/>
            <p:cNvSpPr>
              <a:spLocks noChangeArrowheads="1"/>
            </p:cNvSpPr>
            <p:nvPr/>
          </p:nvSpPr>
          <p:spPr bwMode="auto">
            <a:xfrm>
              <a:off x="1722" y="1387"/>
              <a:ext cx="2916" cy="1074"/>
            </a:xfrm>
            <a:prstGeom prst="rect">
              <a:avLst/>
            </a:prstGeom>
            <a:solidFill>
              <a:srgbClr val="FFE8D1"/>
            </a:solidFill>
            <a:ln w="9525">
              <a:noFill/>
              <a:miter lim="800000"/>
              <a:headEnd/>
              <a:tailEnd/>
            </a:ln>
            <a:effectLst/>
          </p:spPr>
          <p:txBody>
            <a:bodyPr wrap="none" anchor="ctr"/>
            <a:lstStyle/>
            <a:p>
              <a:endParaRPr lang="en-US"/>
            </a:p>
          </p:txBody>
        </p:sp>
        <p:sp>
          <p:nvSpPr>
            <p:cNvPr id="1537030" name="Text Box 6"/>
            <p:cNvSpPr txBox="1">
              <a:spLocks noChangeArrowheads="1"/>
            </p:cNvSpPr>
            <p:nvPr/>
          </p:nvSpPr>
          <p:spPr bwMode="auto">
            <a:xfrm>
              <a:off x="1722" y="2163"/>
              <a:ext cx="2916" cy="212"/>
            </a:xfrm>
            <a:prstGeom prst="rect">
              <a:avLst/>
            </a:prstGeom>
            <a:noFill/>
            <a:ln w="9525">
              <a:noFill/>
              <a:miter lim="800000"/>
              <a:headEnd/>
              <a:tailEnd/>
            </a:ln>
            <a:effectLst/>
          </p:spPr>
          <p:txBody>
            <a:bodyPr>
              <a:spAutoFit/>
            </a:bodyPr>
            <a:lstStyle/>
            <a:p>
              <a:pPr>
                <a:buClrTx/>
              </a:pPr>
              <a:r>
                <a:rPr lang="en-US" sz="1600">
                  <a:latin typeface="Tahoma" pitchFamily="34" charset="0"/>
                </a:rPr>
                <a:t>Cost Management</a:t>
              </a:r>
            </a:p>
          </p:txBody>
        </p:sp>
      </p:grpSp>
      <p:grpSp>
        <p:nvGrpSpPr>
          <p:cNvPr id="1537031" name="Group 7"/>
          <p:cNvGrpSpPr>
            <a:grpSpLocks/>
          </p:cNvGrpSpPr>
          <p:nvPr/>
        </p:nvGrpSpPr>
        <p:grpSpPr bwMode="auto">
          <a:xfrm>
            <a:off x="1447800" y="1371600"/>
            <a:ext cx="2076450" cy="2362200"/>
            <a:chOff x="473" y="2640"/>
            <a:chExt cx="775" cy="864"/>
          </a:xfrm>
        </p:grpSpPr>
        <p:sp>
          <p:nvSpPr>
            <p:cNvPr id="1537032" name="AutoShape 8"/>
            <p:cNvSpPr>
              <a:spLocks noChangeArrowheads="1"/>
            </p:cNvSpPr>
            <p:nvPr/>
          </p:nvSpPr>
          <p:spPr bwMode="auto">
            <a:xfrm rot="5400000" flipH="1">
              <a:off x="432" y="2688"/>
              <a:ext cx="864" cy="768"/>
            </a:xfrm>
            <a:prstGeom prst="triangle">
              <a:avLst>
                <a:gd name="adj" fmla="val 50000"/>
              </a:avLst>
            </a:prstGeom>
            <a:solidFill>
              <a:srgbClr val="FFFFCC"/>
            </a:solidFill>
            <a:ln w="9525">
              <a:noFill/>
              <a:miter lim="800000"/>
              <a:headEnd/>
              <a:tailEnd/>
            </a:ln>
            <a:effectLst/>
          </p:spPr>
          <p:txBody>
            <a:bodyPr wrap="none" anchor="ctr"/>
            <a:lstStyle/>
            <a:p>
              <a:endParaRPr lang="en-US"/>
            </a:p>
          </p:txBody>
        </p:sp>
        <p:sp>
          <p:nvSpPr>
            <p:cNvPr id="1537033" name="Rectangle 9"/>
            <p:cNvSpPr>
              <a:spLocks noChangeArrowheads="1"/>
            </p:cNvSpPr>
            <p:nvPr/>
          </p:nvSpPr>
          <p:spPr bwMode="auto">
            <a:xfrm rot="-5400000">
              <a:off x="316" y="2941"/>
              <a:ext cx="555" cy="241"/>
            </a:xfrm>
            <a:prstGeom prst="rect">
              <a:avLst/>
            </a:prstGeom>
            <a:noFill/>
            <a:ln w="9525">
              <a:noFill/>
              <a:miter lim="800000"/>
              <a:headEnd/>
              <a:tailEnd/>
            </a:ln>
            <a:effectLst/>
          </p:spPr>
          <p:txBody>
            <a:bodyPr wrap="none">
              <a:spAutoFit/>
            </a:bodyPr>
            <a:lstStyle/>
            <a:p>
              <a:pPr>
                <a:lnSpc>
                  <a:spcPct val="75000"/>
                </a:lnSpc>
                <a:buClrTx/>
              </a:pPr>
              <a:endParaRPr lang="en-US" sz="1600">
                <a:latin typeface="Tahoma" pitchFamily="34" charset="0"/>
              </a:endParaRPr>
            </a:p>
            <a:p>
              <a:pPr>
                <a:lnSpc>
                  <a:spcPct val="75000"/>
                </a:lnSpc>
                <a:buClrTx/>
              </a:pPr>
              <a:r>
                <a:rPr lang="en-US" sz="1600">
                  <a:latin typeface="Tahoma" pitchFamily="34" charset="0"/>
                </a:rPr>
                <a:t>Budget </a:t>
              </a:r>
            </a:p>
            <a:p>
              <a:pPr>
                <a:lnSpc>
                  <a:spcPct val="75000"/>
                </a:lnSpc>
                <a:buClrTx/>
              </a:pPr>
              <a:r>
                <a:rPr lang="en-US" sz="1600">
                  <a:latin typeface="Tahoma" pitchFamily="34" charset="0"/>
                </a:rPr>
                <a:t>Management</a:t>
              </a:r>
            </a:p>
          </p:txBody>
        </p:sp>
      </p:grpSp>
      <p:sp>
        <p:nvSpPr>
          <p:cNvPr id="1537034" name="Text Box 10"/>
          <p:cNvSpPr txBox="1">
            <a:spLocks noChangeArrowheads="1"/>
          </p:cNvSpPr>
          <p:nvPr/>
        </p:nvSpPr>
        <p:spPr bwMode="auto">
          <a:xfrm>
            <a:off x="609600" y="3881438"/>
            <a:ext cx="8153400" cy="603250"/>
          </a:xfrm>
          <a:prstGeom prst="rect">
            <a:avLst/>
          </a:prstGeom>
          <a:noFill/>
          <a:ln w="76200" cmpd="tri" algn="ctr">
            <a:noFill/>
            <a:miter lim="800000"/>
            <a:headEnd/>
            <a:tailEnd/>
          </a:ln>
          <a:effectLst/>
        </p:spPr>
        <p:txBody>
          <a:bodyPr lIns="92075" tIns="46038" rIns="92075" bIns="46038">
            <a:spAutoFit/>
          </a:bodyPr>
          <a:lstStyle/>
          <a:p>
            <a:pPr marL="177800" indent="-177800" algn="l">
              <a:lnSpc>
                <a:spcPct val="120000"/>
              </a:lnSpc>
              <a:spcBef>
                <a:spcPct val="20000"/>
              </a:spcBef>
              <a:buFontTx/>
              <a:buChar char="•"/>
              <a:tabLst>
                <a:tab pos="171450" algn="l"/>
              </a:tabLst>
            </a:pPr>
            <a:r>
              <a:rPr lang="en-US" sz="1400" b="0"/>
              <a:t>All business operations, regardless of industry or function, require the conversion of inputs into the outputs of the organization</a:t>
            </a:r>
          </a:p>
        </p:txBody>
      </p:sp>
      <p:sp>
        <p:nvSpPr>
          <p:cNvPr id="1537035" name="Rectangle 11"/>
          <p:cNvSpPr>
            <a:spLocks noChangeArrowheads="1"/>
          </p:cNvSpPr>
          <p:nvPr/>
        </p:nvSpPr>
        <p:spPr bwMode="auto">
          <a:xfrm>
            <a:off x="1219200" y="228600"/>
            <a:ext cx="6705600" cy="584200"/>
          </a:xfrm>
          <a:prstGeom prst="rect">
            <a:avLst/>
          </a:prstGeom>
          <a:noFill/>
          <a:ln w="76200" cmpd="tri" algn="ctr">
            <a:noFill/>
            <a:miter lim="800000"/>
            <a:headEnd/>
            <a:tailEnd/>
          </a:ln>
          <a:effectLst/>
        </p:spPr>
        <p:txBody>
          <a:bodyPr lIns="92075" tIns="0" rIns="92075" bIns="0">
            <a:spAutoFit/>
          </a:bodyPr>
          <a:lstStyle/>
          <a:p>
            <a:pPr marL="342900" indent="-342900">
              <a:lnSpc>
                <a:spcPct val="120000"/>
              </a:lnSpc>
              <a:spcBef>
                <a:spcPct val="20000"/>
              </a:spcBef>
            </a:pPr>
            <a:r>
              <a:rPr lang="en-US"/>
              <a:t>Management Domains</a:t>
            </a:r>
          </a:p>
        </p:txBody>
      </p:sp>
      <p:grpSp>
        <p:nvGrpSpPr>
          <p:cNvPr id="1537036" name="Group 12"/>
          <p:cNvGrpSpPr>
            <a:grpSpLocks/>
          </p:cNvGrpSpPr>
          <p:nvPr/>
        </p:nvGrpSpPr>
        <p:grpSpPr bwMode="auto">
          <a:xfrm>
            <a:off x="2346325" y="2095500"/>
            <a:ext cx="4968875" cy="982663"/>
            <a:chOff x="785" y="2953"/>
            <a:chExt cx="1855" cy="359"/>
          </a:xfrm>
        </p:grpSpPr>
        <p:sp>
          <p:nvSpPr>
            <p:cNvPr id="1537037" name="Oval 13"/>
            <p:cNvSpPr>
              <a:spLocks noChangeArrowheads="1"/>
            </p:cNvSpPr>
            <p:nvPr/>
          </p:nvSpPr>
          <p:spPr bwMode="auto">
            <a:xfrm>
              <a:off x="1409" y="2976"/>
              <a:ext cx="576" cy="336"/>
            </a:xfrm>
            <a:prstGeom prst="ellipse">
              <a:avLst/>
            </a:prstGeom>
            <a:solidFill>
              <a:schemeClr val="accent1"/>
            </a:solidFill>
            <a:ln w="9525">
              <a:solidFill>
                <a:schemeClr val="tx1"/>
              </a:solidFill>
              <a:round/>
              <a:headEnd/>
              <a:tailEnd/>
            </a:ln>
            <a:effectLst/>
          </p:spPr>
          <p:txBody>
            <a:bodyPr wrap="none" anchor="ctr"/>
            <a:lstStyle/>
            <a:p>
              <a:endParaRPr lang="en-US"/>
            </a:p>
          </p:txBody>
        </p:sp>
        <p:grpSp>
          <p:nvGrpSpPr>
            <p:cNvPr id="1537038" name="Group 14"/>
            <p:cNvGrpSpPr>
              <a:grpSpLocks/>
            </p:cNvGrpSpPr>
            <p:nvPr/>
          </p:nvGrpSpPr>
          <p:grpSpPr bwMode="auto">
            <a:xfrm>
              <a:off x="785" y="2953"/>
              <a:ext cx="1855" cy="311"/>
              <a:chOff x="785" y="2976"/>
              <a:chExt cx="1855" cy="311"/>
            </a:xfrm>
          </p:grpSpPr>
          <p:sp>
            <p:nvSpPr>
              <p:cNvPr id="1537039" name="AutoShape 15"/>
              <p:cNvSpPr>
                <a:spLocks noChangeArrowheads="1"/>
              </p:cNvSpPr>
              <p:nvPr/>
            </p:nvSpPr>
            <p:spPr bwMode="auto">
              <a:xfrm>
                <a:off x="785" y="2976"/>
                <a:ext cx="576" cy="31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a:buClrTx/>
                </a:pPr>
                <a:r>
                  <a:rPr lang="en-US" sz="1800"/>
                  <a:t>Inputs</a:t>
                </a:r>
              </a:p>
            </p:txBody>
          </p:sp>
          <p:sp>
            <p:nvSpPr>
              <p:cNvPr id="1537040" name="Rectangle 16"/>
              <p:cNvSpPr>
                <a:spLocks noChangeArrowheads="1"/>
              </p:cNvSpPr>
              <p:nvPr/>
            </p:nvSpPr>
            <p:spPr bwMode="auto">
              <a:xfrm>
                <a:off x="1409" y="3033"/>
                <a:ext cx="538" cy="234"/>
              </a:xfrm>
              <a:prstGeom prst="rect">
                <a:avLst/>
              </a:prstGeom>
              <a:noFill/>
              <a:ln w="9525">
                <a:noFill/>
                <a:miter lim="800000"/>
                <a:headEnd/>
                <a:tailEnd/>
              </a:ln>
              <a:effectLst/>
            </p:spPr>
            <p:txBody>
              <a:bodyPr wrap="none">
                <a:spAutoFit/>
              </a:bodyPr>
              <a:lstStyle/>
              <a:p>
                <a:pPr>
                  <a:spcBef>
                    <a:spcPct val="100000"/>
                  </a:spcBef>
                  <a:buClrTx/>
                </a:pPr>
                <a:r>
                  <a:rPr lang="en-US" sz="1800"/>
                  <a:t>Conversion</a:t>
                </a:r>
              </a:p>
              <a:p>
                <a:pPr>
                  <a:buClrTx/>
                </a:pPr>
                <a:r>
                  <a:rPr lang="en-US" sz="1800"/>
                  <a:t>“Work”</a:t>
                </a:r>
              </a:p>
            </p:txBody>
          </p:sp>
          <p:sp>
            <p:nvSpPr>
              <p:cNvPr id="1537041" name="AutoShape 17"/>
              <p:cNvSpPr>
                <a:spLocks noChangeArrowheads="1"/>
              </p:cNvSpPr>
              <p:nvPr/>
            </p:nvSpPr>
            <p:spPr bwMode="auto">
              <a:xfrm>
                <a:off x="2064" y="2976"/>
                <a:ext cx="576" cy="31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pPr>
                  <a:buClrTx/>
                </a:pPr>
                <a:r>
                  <a:rPr lang="en-US" sz="1800"/>
                  <a:t> Outputs</a:t>
                </a:r>
              </a:p>
            </p:txBody>
          </p:sp>
        </p:grpSp>
      </p:grpSp>
      <p:sp>
        <p:nvSpPr>
          <p:cNvPr id="1537042" name="Text Box 18"/>
          <p:cNvSpPr txBox="1">
            <a:spLocks noChangeArrowheads="1"/>
          </p:cNvSpPr>
          <p:nvPr/>
        </p:nvSpPr>
        <p:spPr bwMode="auto">
          <a:xfrm>
            <a:off x="609600" y="4581525"/>
            <a:ext cx="8074025" cy="603250"/>
          </a:xfrm>
          <a:prstGeom prst="rect">
            <a:avLst/>
          </a:prstGeom>
          <a:noFill/>
          <a:ln w="76200" cmpd="tri" algn="ctr">
            <a:noFill/>
            <a:miter lim="800000"/>
            <a:headEnd/>
            <a:tailEnd/>
          </a:ln>
          <a:effectLst/>
        </p:spPr>
        <p:txBody>
          <a:bodyPr lIns="92075" tIns="46038" rIns="92075" bIns="46038">
            <a:spAutoFit/>
          </a:bodyPr>
          <a:lstStyle/>
          <a:p>
            <a:pPr marL="177800" indent="-177800" algn="l">
              <a:lnSpc>
                <a:spcPct val="120000"/>
              </a:lnSpc>
              <a:spcBef>
                <a:spcPct val="20000"/>
              </a:spcBef>
              <a:buFontTx/>
              <a:buChar char="•"/>
              <a:tabLst>
                <a:tab pos="171450" algn="l"/>
              </a:tabLst>
            </a:pPr>
            <a:r>
              <a:rPr lang="en-US" sz="1400" b="0"/>
              <a:t>Budget Management provides ‘authority’ and control of the conversion activity in order to provide the agreed upon outputs of the agency (primarily input focused)</a:t>
            </a:r>
          </a:p>
        </p:txBody>
      </p:sp>
      <p:sp>
        <p:nvSpPr>
          <p:cNvPr id="1537043" name="Text Box 19"/>
          <p:cNvSpPr txBox="1">
            <a:spLocks noChangeArrowheads="1"/>
          </p:cNvSpPr>
          <p:nvPr/>
        </p:nvSpPr>
        <p:spPr bwMode="auto">
          <a:xfrm>
            <a:off x="609600" y="5267325"/>
            <a:ext cx="7994650" cy="603250"/>
          </a:xfrm>
          <a:prstGeom prst="rect">
            <a:avLst/>
          </a:prstGeom>
          <a:noFill/>
          <a:ln w="76200" cmpd="tri" algn="ctr">
            <a:noFill/>
            <a:miter lim="800000"/>
            <a:headEnd/>
            <a:tailEnd/>
          </a:ln>
          <a:effectLst/>
        </p:spPr>
        <p:txBody>
          <a:bodyPr lIns="92075" tIns="46038" rIns="92075" bIns="46038">
            <a:spAutoFit/>
          </a:bodyPr>
          <a:lstStyle/>
          <a:p>
            <a:pPr marL="177800" indent="-177800" algn="l">
              <a:lnSpc>
                <a:spcPct val="120000"/>
              </a:lnSpc>
              <a:spcBef>
                <a:spcPct val="20000"/>
              </a:spcBef>
              <a:buFontTx/>
              <a:buChar char="•"/>
              <a:tabLst>
                <a:tab pos="171450" algn="l"/>
              </a:tabLst>
            </a:pPr>
            <a:r>
              <a:rPr lang="en-US" sz="1400" b="0"/>
              <a:t>Cost Management provides ‘efficiency and effectiveness’ and control of the conversion activity in order to provide the agreed upon outputs of the agency (primarily output focused)</a:t>
            </a:r>
          </a:p>
        </p:txBody>
      </p:sp>
      <p:sp>
        <p:nvSpPr>
          <p:cNvPr id="1537044" name="Text Box 20"/>
          <p:cNvSpPr txBox="1">
            <a:spLocks noChangeArrowheads="1"/>
          </p:cNvSpPr>
          <p:nvPr/>
        </p:nvSpPr>
        <p:spPr bwMode="auto">
          <a:xfrm>
            <a:off x="609600" y="5953125"/>
            <a:ext cx="7994650" cy="603250"/>
          </a:xfrm>
          <a:prstGeom prst="rect">
            <a:avLst/>
          </a:prstGeom>
          <a:noFill/>
          <a:ln w="76200" cmpd="tri" algn="ctr">
            <a:noFill/>
            <a:miter lim="800000"/>
            <a:headEnd/>
            <a:tailEnd/>
          </a:ln>
          <a:effectLst/>
        </p:spPr>
        <p:txBody>
          <a:bodyPr lIns="92075" tIns="46038" rIns="92075" bIns="46038">
            <a:spAutoFit/>
          </a:bodyPr>
          <a:lstStyle/>
          <a:p>
            <a:pPr marL="177800" indent="-177800" algn="l">
              <a:lnSpc>
                <a:spcPct val="120000"/>
              </a:lnSpc>
              <a:spcBef>
                <a:spcPct val="20000"/>
              </a:spcBef>
              <a:buFontTx/>
              <a:buChar char="•"/>
              <a:tabLst>
                <a:tab pos="171450" algn="l"/>
              </a:tabLst>
            </a:pPr>
            <a:r>
              <a:rPr lang="en-US" sz="1400" b="0"/>
              <a:t>Financial Management provides ‘historical and comparative’ information of an externally defined view of the conversion 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7036"/>
                                        </p:tgtEl>
                                        <p:attrNameLst>
                                          <p:attrName>style.visibility</p:attrName>
                                        </p:attrNameLst>
                                      </p:cBhvr>
                                      <p:to>
                                        <p:strVal val="visible"/>
                                      </p:to>
                                    </p:set>
                                    <p:anim calcmode="lin" valueType="num">
                                      <p:cBhvr additive="base">
                                        <p:cTn id="7" dur="1000" fill="hold"/>
                                        <p:tgtEl>
                                          <p:spTgt spid="1537036"/>
                                        </p:tgtEl>
                                        <p:attrNameLst>
                                          <p:attrName>ppt_x</p:attrName>
                                        </p:attrNameLst>
                                      </p:cBhvr>
                                      <p:tavLst>
                                        <p:tav tm="0">
                                          <p:val>
                                            <p:strVal val="0-#ppt_w/2"/>
                                          </p:val>
                                        </p:tav>
                                        <p:tav tm="100000">
                                          <p:val>
                                            <p:strVal val="#ppt_x"/>
                                          </p:val>
                                        </p:tav>
                                      </p:tavLst>
                                    </p:anim>
                                    <p:anim calcmode="lin" valueType="num">
                                      <p:cBhvr additive="base">
                                        <p:cTn id="8" dur="1000" fill="hold"/>
                                        <p:tgtEl>
                                          <p:spTgt spid="15370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37031"/>
                                        </p:tgtEl>
                                        <p:attrNameLst>
                                          <p:attrName>style.visibility</p:attrName>
                                        </p:attrNameLst>
                                      </p:cBhvr>
                                      <p:to>
                                        <p:strVal val="visible"/>
                                      </p:to>
                                    </p:set>
                                    <p:anim calcmode="lin" valueType="num">
                                      <p:cBhvr additive="base">
                                        <p:cTn id="13" dur="1000" fill="hold"/>
                                        <p:tgtEl>
                                          <p:spTgt spid="1537031"/>
                                        </p:tgtEl>
                                        <p:attrNameLst>
                                          <p:attrName>ppt_x</p:attrName>
                                        </p:attrNameLst>
                                      </p:cBhvr>
                                      <p:tavLst>
                                        <p:tav tm="0">
                                          <p:val>
                                            <p:strVal val="0-#ppt_w/2"/>
                                          </p:val>
                                        </p:tav>
                                        <p:tav tm="100000">
                                          <p:val>
                                            <p:strVal val="#ppt_x"/>
                                          </p:val>
                                        </p:tav>
                                      </p:tavLst>
                                    </p:anim>
                                    <p:anim calcmode="lin" valueType="num">
                                      <p:cBhvr additive="base">
                                        <p:cTn id="14" dur="1000" fill="hold"/>
                                        <p:tgtEl>
                                          <p:spTgt spid="15370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537042"/>
                                        </p:tgtEl>
                                        <p:attrNameLst>
                                          <p:attrName>style.visibility</p:attrName>
                                        </p:attrNameLst>
                                      </p:cBhvr>
                                      <p:to>
                                        <p:strVal val="visible"/>
                                      </p:to>
                                    </p:set>
                                    <p:animEffect transition="in" filter="blinds(horizontal)">
                                      <p:cBhvr>
                                        <p:cTn id="19" dur="500"/>
                                        <p:tgtEl>
                                          <p:spTgt spid="1537042"/>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1537028"/>
                                        </p:tgtEl>
                                        <p:attrNameLst>
                                          <p:attrName>style.visibility</p:attrName>
                                        </p:attrNameLst>
                                      </p:cBhvr>
                                      <p:to>
                                        <p:strVal val="visible"/>
                                      </p:to>
                                    </p:set>
                                    <p:animEffect transition="in" filter="fade">
                                      <p:cBhvr>
                                        <p:cTn id="24" dur="1000"/>
                                        <p:tgtEl>
                                          <p:spTgt spid="1537028"/>
                                        </p:tgtEl>
                                      </p:cBhvr>
                                    </p:animEffect>
                                    <p:anim calcmode="lin" valueType="num">
                                      <p:cBhvr>
                                        <p:cTn id="25" dur="1000" fill="hold"/>
                                        <p:tgtEl>
                                          <p:spTgt spid="1537028"/>
                                        </p:tgtEl>
                                        <p:attrNameLst>
                                          <p:attrName>ppt_x</p:attrName>
                                        </p:attrNameLst>
                                      </p:cBhvr>
                                      <p:tavLst>
                                        <p:tav tm="0">
                                          <p:val>
                                            <p:strVal val="#ppt_x"/>
                                          </p:val>
                                        </p:tav>
                                        <p:tav tm="100000">
                                          <p:val>
                                            <p:strVal val="#ppt_x"/>
                                          </p:val>
                                        </p:tav>
                                      </p:tavLst>
                                    </p:anim>
                                    <p:anim calcmode="lin" valueType="num">
                                      <p:cBhvr>
                                        <p:cTn id="26" dur="900" decel="100000" fill="hold"/>
                                        <p:tgtEl>
                                          <p:spTgt spid="153702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37028"/>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1537043"/>
                                        </p:tgtEl>
                                        <p:attrNameLst>
                                          <p:attrName>style.visibility</p:attrName>
                                        </p:attrNameLst>
                                      </p:cBhvr>
                                      <p:to>
                                        <p:strVal val="visible"/>
                                      </p:to>
                                    </p:set>
                                    <p:animEffect transition="in" filter="fade">
                                      <p:cBhvr>
                                        <p:cTn id="30" dur="1000"/>
                                        <p:tgtEl>
                                          <p:spTgt spid="1537043"/>
                                        </p:tgtEl>
                                      </p:cBhvr>
                                    </p:animEffect>
                                    <p:anim calcmode="lin" valueType="num">
                                      <p:cBhvr>
                                        <p:cTn id="31" dur="1000" fill="hold"/>
                                        <p:tgtEl>
                                          <p:spTgt spid="1537043"/>
                                        </p:tgtEl>
                                        <p:attrNameLst>
                                          <p:attrName>ppt_x</p:attrName>
                                        </p:attrNameLst>
                                      </p:cBhvr>
                                      <p:tavLst>
                                        <p:tav tm="0">
                                          <p:val>
                                            <p:strVal val="#ppt_x"/>
                                          </p:val>
                                        </p:tav>
                                        <p:tav tm="100000">
                                          <p:val>
                                            <p:strVal val="#ppt_x"/>
                                          </p:val>
                                        </p:tav>
                                      </p:tavLst>
                                    </p:anim>
                                    <p:anim calcmode="lin" valueType="num">
                                      <p:cBhvr>
                                        <p:cTn id="32" dur="900" decel="100000" fill="hold"/>
                                        <p:tgtEl>
                                          <p:spTgt spid="153704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37043"/>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537044"/>
                                        </p:tgtEl>
                                        <p:attrNameLst>
                                          <p:attrName>style.visibility</p:attrName>
                                        </p:attrNameLst>
                                      </p:cBhvr>
                                      <p:to>
                                        <p:strVal val="visible"/>
                                      </p:to>
                                    </p:set>
                                    <p:animEffect transition="in" filter="checkerboard(across)">
                                      <p:cBhvr>
                                        <p:cTn id="38" dur="500"/>
                                        <p:tgtEl>
                                          <p:spTgt spid="1537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42" grpId="0"/>
      <p:bldP spid="1537043" grpId="0"/>
      <p:bldP spid="153704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AutoShape 2"/>
          <p:cNvSpPr>
            <a:spLocks noChangeArrowheads="1"/>
          </p:cNvSpPr>
          <p:nvPr/>
        </p:nvSpPr>
        <p:spPr bwMode="auto">
          <a:xfrm flipV="1">
            <a:off x="461963" y="1200150"/>
            <a:ext cx="8153400" cy="381000"/>
          </a:xfrm>
          <a:prstGeom prst="rightArrow">
            <a:avLst>
              <a:gd name="adj1" fmla="val 50000"/>
              <a:gd name="adj2" fmla="val 535000"/>
            </a:avLst>
          </a:prstGeom>
          <a:solidFill>
            <a:schemeClr val="accent1"/>
          </a:solidFill>
          <a:ln w="9525">
            <a:solidFill>
              <a:schemeClr val="tx1"/>
            </a:solidFill>
            <a:miter lim="800000"/>
            <a:headEnd/>
            <a:tailEnd/>
          </a:ln>
          <a:effectLst/>
        </p:spPr>
        <p:txBody>
          <a:bodyPr rot="10800000" wrap="none" anchor="ctr"/>
          <a:lstStyle/>
          <a:p>
            <a:pPr>
              <a:buClrTx/>
            </a:pPr>
            <a:r>
              <a:rPr lang="en-US" sz="1600">
                <a:solidFill>
                  <a:schemeClr val="tx2"/>
                </a:solidFill>
              </a:rPr>
              <a:t>Performance</a:t>
            </a:r>
          </a:p>
        </p:txBody>
      </p:sp>
      <p:sp>
        <p:nvSpPr>
          <p:cNvPr id="1539075" name="Rectangle 3"/>
          <p:cNvSpPr>
            <a:spLocks noChangeArrowheads="1"/>
          </p:cNvSpPr>
          <p:nvPr/>
        </p:nvSpPr>
        <p:spPr bwMode="auto">
          <a:xfrm>
            <a:off x="461963" y="1657350"/>
            <a:ext cx="2514600" cy="381000"/>
          </a:xfrm>
          <a:prstGeom prst="rect">
            <a:avLst/>
          </a:prstGeom>
          <a:gradFill rotWithShape="1">
            <a:gsLst>
              <a:gs pos="0">
                <a:srgbClr val="FFFF00"/>
              </a:gs>
              <a:gs pos="50000">
                <a:srgbClr val="FFFFCC"/>
              </a:gs>
              <a:gs pos="100000">
                <a:srgbClr val="FFFF00"/>
              </a:gs>
            </a:gsLst>
            <a:lin ang="5400000" scaled="1"/>
          </a:gradFill>
          <a:ln w="9525">
            <a:solidFill>
              <a:schemeClr val="tx1"/>
            </a:solidFill>
            <a:miter lim="800000"/>
            <a:headEnd/>
            <a:tailEnd/>
          </a:ln>
          <a:effectLst/>
        </p:spPr>
        <p:txBody>
          <a:bodyPr wrap="none" anchor="ctr"/>
          <a:lstStyle/>
          <a:p>
            <a:pPr>
              <a:buClrTx/>
            </a:pPr>
            <a:r>
              <a:rPr lang="en-US" sz="1400">
                <a:ea typeface="ＭＳ Ｐゴシック" pitchFamily="34" charset="-128"/>
              </a:rPr>
              <a:t>Budget Formulation</a:t>
            </a:r>
          </a:p>
        </p:txBody>
      </p:sp>
      <p:sp>
        <p:nvSpPr>
          <p:cNvPr id="1539076" name="Rectangle 4"/>
          <p:cNvSpPr>
            <a:spLocks noChangeArrowheads="1"/>
          </p:cNvSpPr>
          <p:nvPr/>
        </p:nvSpPr>
        <p:spPr bwMode="auto">
          <a:xfrm>
            <a:off x="3205163" y="1657350"/>
            <a:ext cx="2587625" cy="381000"/>
          </a:xfrm>
          <a:prstGeom prst="rect">
            <a:avLst/>
          </a:prstGeom>
          <a:gradFill rotWithShape="1">
            <a:gsLst>
              <a:gs pos="0">
                <a:srgbClr val="00FF00"/>
              </a:gs>
              <a:gs pos="50000">
                <a:srgbClr val="CCFFCC"/>
              </a:gs>
              <a:gs pos="100000">
                <a:srgbClr val="00FF00"/>
              </a:gs>
            </a:gsLst>
            <a:lin ang="5400000" scaled="1"/>
          </a:gradFill>
          <a:ln w="9525">
            <a:solidFill>
              <a:schemeClr val="tx1"/>
            </a:solidFill>
            <a:miter lim="800000"/>
            <a:headEnd/>
            <a:tailEnd/>
          </a:ln>
          <a:effectLst/>
        </p:spPr>
        <p:txBody>
          <a:bodyPr wrap="none" anchor="ctr"/>
          <a:lstStyle/>
          <a:p>
            <a:pPr>
              <a:buClrTx/>
            </a:pPr>
            <a:r>
              <a:rPr lang="en-US" sz="1400">
                <a:ea typeface="ＭＳ Ｐゴシック" pitchFamily="34" charset="-128"/>
              </a:rPr>
              <a:t>Budget Execution</a:t>
            </a:r>
          </a:p>
        </p:txBody>
      </p:sp>
      <p:sp>
        <p:nvSpPr>
          <p:cNvPr id="1539077" name="Rectangle 5"/>
          <p:cNvSpPr>
            <a:spLocks noChangeArrowheads="1"/>
          </p:cNvSpPr>
          <p:nvPr/>
        </p:nvSpPr>
        <p:spPr bwMode="auto">
          <a:xfrm>
            <a:off x="6026150" y="1657350"/>
            <a:ext cx="2589213" cy="381000"/>
          </a:xfrm>
          <a:prstGeom prst="rect">
            <a:avLst/>
          </a:prstGeom>
          <a:gradFill rotWithShape="1">
            <a:gsLst>
              <a:gs pos="0">
                <a:srgbClr val="0099FF"/>
              </a:gs>
              <a:gs pos="50000">
                <a:schemeClr val="accent1"/>
              </a:gs>
              <a:gs pos="100000">
                <a:srgbClr val="0099FF"/>
              </a:gs>
            </a:gsLst>
            <a:lin ang="5400000" scaled="1"/>
          </a:gradFill>
          <a:ln w="9525">
            <a:solidFill>
              <a:schemeClr val="tx1"/>
            </a:solidFill>
            <a:miter lim="800000"/>
            <a:headEnd/>
            <a:tailEnd/>
          </a:ln>
          <a:effectLst/>
        </p:spPr>
        <p:txBody>
          <a:bodyPr wrap="none" anchor="ctr"/>
          <a:lstStyle/>
          <a:p>
            <a:pPr>
              <a:buClrTx/>
            </a:pPr>
            <a:r>
              <a:rPr lang="en-US" sz="1400">
                <a:ea typeface="ＭＳ Ｐゴシック" pitchFamily="34" charset="-128"/>
              </a:rPr>
              <a:t>Cost Management</a:t>
            </a:r>
          </a:p>
        </p:txBody>
      </p:sp>
      <p:sp>
        <p:nvSpPr>
          <p:cNvPr id="1539078" name="Rectangle 6"/>
          <p:cNvSpPr>
            <a:spLocks noGrp="1" noChangeArrowheads="1"/>
          </p:cNvSpPr>
          <p:nvPr>
            <p:ph type="body" sz="half" idx="1"/>
          </p:nvPr>
        </p:nvSpPr>
        <p:spPr bwMode="auto">
          <a:xfrm>
            <a:off x="460375" y="2133600"/>
            <a:ext cx="2514600" cy="1143000"/>
          </a:xfrm>
          <a:gradFill rotWithShape="1">
            <a:gsLst>
              <a:gs pos="0">
                <a:srgbClr val="FFFF00">
                  <a:alpha val="50000"/>
                </a:srgbClr>
              </a:gs>
              <a:gs pos="50000">
                <a:srgbClr val="FFFFCC"/>
              </a:gs>
              <a:gs pos="100000">
                <a:srgbClr val="FFFF00">
                  <a:alpha val="50000"/>
                </a:srgbClr>
              </a:gs>
            </a:gsLst>
            <a:lin ang="0" scaled="1"/>
          </a:gradFill>
          <a:ln algn="ctr">
            <a:miter lim="800000"/>
            <a:headEnd/>
            <a:tailEnd/>
          </a:ln>
        </p:spPr>
        <p:txBody>
          <a:bodyPr vert="horz" wrap="square" lIns="91440" tIns="45720" rIns="91440" bIns="45720" numCol="1" anchor="t" anchorCtr="0" compatLnSpc="1">
            <a:prstTxWarp prst="textNoShape">
              <a:avLst/>
            </a:prstTxWarp>
          </a:bodyPr>
          <a:lstStyle/>
          <a:p>
            <a:pPr marL="119063" indent="-119063">
              <a:lnSpc>
                <a:spcPct val="80000"/>
              </a:lnSpc>
              <a:buFontTx/>
              <a:buNone/>
            </a:pPr>
            <a:r>
              <a:rPr lang="en-US" sz="1400" b="1" i="1"/>
              <a:t>Budget</a:t>
            </a:r>
          </a:p>
          <a:p>
            <a:pPr marL="347663" lvl="1" indent="-114300">
              <a:lnSpc>
                <a:spcPct val="80000"/>
              </a:lnSpc>
            </a:pPr>
            <a:r>
              <a:rPr lang="en-US" sz="1400"/>
              <a:t>President’s financial plan and the priorities for the Federal Government</a:t>
            </a:r>
            <a:br>
              <a:rPr lang="en-US" sz="1400"/>
            </a:br>
            <a:endParaRPr lang="en-US" sz="1400"/>
          </a:p>
          <a:p>
            <a:pPr marL="347663" lvl="1" indent="-114300">
              <a:lnSpc>
                <a:spcPct val="80000"/>
              </a:lnSpc>
            </a:pPr>
            <a:endParaRPr lang="en-US" sz="1400"/>
          </a:p>
        </p:txBody>
      </p:sp>
      <p:sp>
        <p:nvSpPr>
          <p:cNvPr id="1539079" name="Rectangle 7"/>
          <p:cNvSpPr>
            <a:spLocks noChangeArrowheads="1"/>
          </p:cNvSpPr>
          <p:nvPr/>
        </p:nvSpPr>
        <p:spPr bwMode="auto">
          <a:xfrm>
            <a:off x="6024563" y="2133600"/>
            <a:ext cx="2586037" cy="1143000"/>
          </a:xfrm>
          <a:prstGeom prst="rect">
            <a:avLst/>
          </a:prstGeom>
          <a:gradFill rotWithShape="1">
            <a:gsLst>
              <a:gs pos="0">
                <a:srgbClr val="0099FF">
                  <a:alpha val="50000"/>
                </a:srgbClr>
              </a:gs>
              <a:gs pos="50000">
                <a:schemeClr val="accent1"/>
              </a:gs>
              <a:gs pos="100000">
                <a:srgbClr val="0099FF">
                  <a:alpha val="50000"/>
                </a:srgbClr>
              </a:gs>
            </a:gsLst>
            <a:lin ang="0" scaled="1"/>
          </a:gradFill>
          <a:ln w="9525">
            <a:noFill/>
            <a:miter lim="800000"/>
            <a:headEnd/>
            <a:tailEnd/>
          </a:ln>
        </p:spPr>
        <p:txBody>
          <a:bodyPr tIns="137160" bIns="137160"/>
          <a:lstStyle/>
          <a:p>
            <a:pPr marL="119063" indent="-119063" algn="l">
              <a:lnSpc>
                <a:spcPct val="80000"/>
              </a:lnSpc>
              <a:spcBef>
                <a:spcPct val="20000"/>
              </a:spcBef>
              <a:buClrTx/>
            </a:pPr>
            <a:r>
              <a:rPr lang="en-US" sz="1400" i="1"/>
              <a:t>Cost</a:t>
            </a:r>
          </a:p>
          <a:p>
            <a:pPr marL="347663" lvl="1" indent="-114300" algn="l">
              <a:spcBef>
                <a:spcPct val="20000"/>
              </a:spcBef>
              <a:buClrTx/>
              <a:buFontTx/>
              <a:buChar char="–"/>
            </a:pPr>
            <a:r>
              <a:rPr lang="en-US" sz="1400" b="0"/>
              <a:t>Valuation of resources used to produce outputs, basis for decision making</a:t>
            </a:r>
          </a:p>
          <a:p>
            <a:pPr marL="119063" indent="-119063" algn="l">
              <a:lnSpc>
                <a:spcPct val="80000"/>
              </a:lnSpc>
              <a:spcBef>
                <a:spcPct val="20000"/>
              </a:spcBef>
              <a:buClrTx/>
            </a:pPr>
            <a:endParaRPr lang="en-US" sz="1400" b="0"/>
          </a:p>
        </p:txBody>
      </p:sp>
      <p:sp>
        <p:nvSpPr>
          <p:cNvPr id="1539080" name="Rectangle 8"/>
          <p:cNvSpPr>
            <a:spLocks noChangeArrowheads="1"/>
          </p:cNvSpPr>
          <p:nvPr/>
        </p:nvSpPr>
        <p:spPr bwMode="auto">
          <a:xfrm>
            <a:off x="3241675" y="2133600"/>
            <a:ext cx="2554288" cy="1143000"/>
          </a:xfrm>
          <a:prstGeom prst="rect">
            <a:avLst/>
          </a:prstGeom>
          <a:gradFill rotWithShape="1">
            <a:gsLst>
              <a:gs pos="0">
                <a:srgbClr val="00FF00">
                  <a:alpha val="50000"/>
                </a:srgbClr>
              </a:gs>
              <a:gs pos="50000">
                <a:srgbClr val="CCFFCC"/>
              </a:gs>
              <a:gs pos="100000">
                <a:srgbClr val="00FF00">
                  <a:alpha val="50000"/>
                </a:srgbClr>
              </a:gs>
            </a:gsLst>
            <a:lin ang="0" scaled="1"/>
          </a:gradFill>
          <a:ln w="9525" algn="ctr">
            <a:noFill/>
            <a:miter lim="800000"/>
            <a:headEnd/>
            <a:tailEnd/>
          </a:ln>
          <a:effectLst/>
        </p:spPr>
        <p:txBody>
          <a:bodyPr/>
          <a:lstStyle/>
          <a:p>
            <a:pPr marL="119063" indent="-119063" algn="l">
              <a:spcBef>
                <a:spcPct val="20000"/>
              </a:spcBef>
              <a:buClrTx/>
            </a:pPr>
            <a:r>
              <a:rPr lang="en-US" sz="1400" i="1"/>
              <a:t>Budget Authority</a:t>
            </a:r>
          </a:p>
          <a:p>
            <a:pPr marL="347663" lvl="1" indent="-114300" algn="l">
              <a:spcBef>
                <a:spcPct val="20000"/>
              </a:spcBef>
              <a:buClrTx/>
              <a:buFontTx/>
              <a:buChar char="–"/>
            </a:pPr>
            <a:r>
              <a:rPr lang="en-US" sz="1400" b="0"/>
              <a:t>Authority to incur obligations</a:t>
            </a:r>
          </a:p>
        </p:txBody>
      </p:sp>
      <p:sp>
        <p:nvSpPr>
          <p:cNvPr id="1539081" name="AutoShape 9"/>
          <p:cNvSpPr>
            <a:spLocks noChangeArrowheads="1"/>
          </p:cNvSpPr>
          <p:nvPr/>
        </p:nvSpPr>
        <p:spPr bwMode="auto">
          <a:xfrm flipH="1">
            <a:off x="461963" y="6400800"/>
            <a:ext cx="8153400" cy="381000"/>
          </a:xfrm>
          <a:prstGeom prst="rightArrow">
            <a:avLst>
              <a:gd name="adj1" fmla="val 50000"/>
              <a:gd name="adj2" fmla="val 535000"/>
            </a:avLst>
          </a:prstGeom>
          <a:solidFill>
            <a:schemeClr val="accent1"/>
          </a:solidFill>
          <a:ln w="9525">
            <a:solidFill>
              <a:schemeClr val="tx1"/>
            </a:solidFill>
            <a:miter lim="800000"/>
            <a:headEnd/>
            <a:tailEnd/>
          </a:ln>
          <a:effectLst/>
        </p:spPr>
        <p:txBody>
          <a:bodyPr wrap="none" anchor="ctr"/>
          <a:lstStyle/>
          <a:p>
            <a:pPr>
              <a:buClrTx/>
            </a:pPr>
            <a:r>
              <a:rPr lang="en-US" sz="1600">
                <a:solidFill>
                  <a:schemeClr val="tx2"/>
                </a:solidFill>
              </a:rPr>
              <a:t>Performance</a:t>
            </a:r>
          </a:p>
        </p:txBody>
      </p:sp>
      <p:sp>
        <p:nvSpPr>
          <p:cNvPr id="1539082" name="Rectangle 10"/>
          <p:cNvSpPr>
            <a:spLocks noChangeArrowheads="1"/>
          </p:cNvSpPr>
          <p:nvPr/>
        </p:nvSpPr>
        <p:spPr bwMode="auto">
          <a:xfrm>
            <a:off x="457200" y="3967163"/>
            <a:ext cx="2514600" cy="1063625"/>
          </a:xfrm>
          <a:prstGeom prst="rect">
            <a:avLst/>
          </a:prstGeom>
          <a:gradFill rotWithShape="1">
            <a:gsLst>
              <a:gs pos="0">
                <a:srgbClr val="FFFF00">
                  <a:alpha val="50000"/>
                </a:srgbClr>
              </a:gs>
              <a:gs pos="50000">
                <a:srgbClr val="FFFFCC"/>
              </a:gs>
              <a:gs pos="100000">
                <a:srgbClr val="FFFF00">
                  <a:alpha val="50000"/>
                </a:srgbClr>
              </a:gs>
            </a:gsLst>
            <a:lin ang="0" scaled="1"/>
          </a:gradFill>
          <a:ln w="9525" algn="ctr">
            <a:noFill/>
            <a:miter lim="800000"/>
            <a:headEnd/>
            <a:tailEnd/>
          </a:ln>
          <a:effectLst/>
        </p:spPr>
        <p:txBody>
          <a:bodyPr/>
          <a:lstStyle/>
          <a:p>
            <a:pPr marL="119063" indent="-119063" algn="l">
              <a:lnSpc>
                <a:spcPct val="90000"/>
              </a:lnSpc>
              <a:spcBef>
                <a:spcPct val="20000"/>
              </a:spcBef>
              <a:buClrTx/>
            </a:pPr>
            <a:r>
              <a:rPr lang="en-US" sz="1400" i="1"/>
              <a:t>Data Streams</a:t>
            </a:r>
          </a:p>
          <a:p>
            <a:pPr marL="347663" lvl="1" indent="-114300" algn="l">
              <a:lnSpc>
                <a:spcPct val="90000"/>
              </a:lnSpc>
              <a:spcBef>
                <a:spcPct val="20000"/>
              </a:spcBef>
              <a:buClrTx/>
              <a:buFontTx/>
              <a:buChar char="–"/>
            </a:pPr>
            <a:r>
              <a:rPr lang="en-US" sz="1400" b="0"/>
              <a:t>requirements, formulations</a:t>
            </a:r>
            <a:br>
              <a:rPr lang="en-US" sz="1400" b="0"/>
            </a:br>
            <a:endParaRPr lang="en-US" sz="1400" b="0"/>
          </a:p>
        </p:txBody>
      </p:sp>
      <p:sp>
        <p:nvSpPr>
          <p:cNvPr id="1539083" name="Rectangle 11"/>
          <p:cNvSpPr>
            <a:spLocks noChangeArrowheads="1"/>
          </p:cNvSpPr>
          <p:nvPr/>
        </p:nvSpPr>
        <p:spPr bwMode="auto">
          <a:xfrm>
            <a:off x="461963" y="3276600"/>
            <a:ext cx="2514600" cy="685800"/>
          </a:xfrm>
          <a:prstGeom prst="rect">
            <a:avLst/>
          </a:prstGeom>
          <a:gradFill rotWithShape="1">
            <a:gsLst>
              <a:gs pos="0">
                <a:srgbClr val="FFFF00">
                  <a:alpha val="50000"/>
                </a:srgbClr>
              </a:gs>
              <a:gs pos="50000">
                <a:srgbClr val="FFFFCC"/>
              </a:gs>
              <a:gs pos="100000">
                <a:srgbClr val="FFFF00">
                  <a:alpha val="50000"/>
                </a:srgbClr>
              </a:gs>
            </a:gsLst>
            <a:lin ang="0" scaled="1"/>
          </a:gradFill>
          <a:ln w="9525" algn="ctr">
            <a:noFill/>
            <a:miter lim="800000"/>
            <a:headEnd/>
            <a:tailEnd/>
          </a:ln>
          <a:effectLst/>
        </p:spPr>
        <p:txBody>
          <a:bodyPr/>
          <a:lstStyle/>
          <a:p>
            <a:pPr marL="119063" indent="-119063" algn="l">
              <a:lnSpc>
                <a:spcPct val="80000"/>
              </a:lnSpc>
              <a:spcBef>
                <a:spcPct val="20000"/>
              </a:spcBef>
              <a:buClrTx/>
            </a:pPr>
            <a:r>
              <a:rPr lang="en-US" sz="1400" i="1"/>
              <a:t>Focus</a:t>
            </a:r>
          </a:p>
          <a:p>
            <a:pPr marL="347663" lvl="1" indent="-114300" algn="l">
              <a:spcBef>
                <a:spcPct val="20000"/>
              </a:spcBef>
              <a:buClrTx/>
              <a:buFontTx/>
              <a:buChar char="–"/>
            </a:pPr>
            <a:r>
              <a:rPr lang="en-US" sz="1400" b="0"/>
              <a:t>requirements</a:t>
            </a:r>
          </a:p>
        </p:txBody>
      </p:sp>
      <p:sp>
        <p:nvSpPr>
          <p:cNvPr id="1539084" name="Rectangle 12"/>
          <p:cNvSpPr>
            <a:spLocks noChangeArrowheads="1"/>
          </p:cNvSpPr>
          <p:nvPr/>
        </p:nvSpPr>
        <p:spPr bwMode="auto">
          <a:xfrm>
            <a:off x="461963" y="5029200"/>
            <a:ext cx="2514600" cy="1141413"/>
          </a:xfrm>
          <a:prstGeom prst="rect">
            <a:avLst/>
          </a:prstGeom>
          <a:gradFill rotWithShape="1">
            <a:gsLst>
              <a:gs pos="0">
                <a:srgbClr val="FFFF00">
                  <a:alpha val="50000"/>
                </a:srgbClr>
              </a:gs>
              <a:gs pos="50000">
                <a:srgbClr val="FFFFCC"/>
              </a:gs>
              <a:gs pos="100000">
                <a:srgbClr val="FFFF00">
                  <a:alpha val="50000"/>
                </a:srgbClr>
              </a:gs>
            </a:gsLst>
            <a:lin ang="0" scaled="1"/>
          </a:gradFill>
          <a:ln w="9525" algn="ctr">
            <a:noFill/>
            <a:miter lim="800000"/>
            <a:headEnd/>
            <a:tailEnd/>
          </a:ln>
          <a:effectLst/>
        </p:spPr>
        <p:txBody>
          <a:bodyPr/>
          <a:lstStyle/>
          <a:p>
            <a:pPr marL="119063" indent="-119063" algn="l">
              <a:lnSpc>
                <a:spcPct val="90000"/>
              </a:lnSpc>
              <a:spcBef>
                <a:spcPct val="20000"/>
              </a:spcBef>
              <a:buClrTx/>
            </a:pPr>
            <a:r>
              <a:rPr lang="en-US" sz="1400" i="1"/>
              <a:t>Key Data Elements</a:t>
            </a:r>
          </a:p>
          <a:p>
            <a:pPr marL="347663" lvl="1" indent="-114300" algn="l">
              <a:lnSpc>
                <a:spcPct val="90000"/>
              </a:lnSpc>
              <a:spcBef>
                <a:spcPct val="20000"/>
              </a:spcBef>
              <a:buClrTx/>
              <a:buFontTx/>
              <a:buChar char="–"/>
            </a:pPr>
            <a:r>
              <a:rPr lang="en-US" sz="1400" b="0"/>
              <a:t>appropriation, FTE</a:t>
            </a:r>
            <a:br>
              <a:rPr lang="en-US" sz="1400" b="0"/>
            </a:br>
            <a:endParaRPr lang="en-US" sz="1400" b="0"/>
          </a:p>
        </p:txBody>
      </p:sp>
      <p:sp>
        <p:nvSpPr>
          <p:cNvPr id="1539085" name="Rectangle 13"/>
          <p:cNvSpPr>
            <a:spLocks noChangeArrowheads="1"/>
          </p:cNvSpPr>
          <p:nvPr/>
        </p:nvSpPr>
        <p:spPr bwMode="auto">
          <a:xfrm>
            <a:off x="3241675" y="3276600"/>
            <a:ext cx="2554288" cy="685800"/>
          </a:xfrm>
          <a:prstGeom prst="rect">
            <a:avLst/>
          </a:prstGeom>
          <a:gradFill rotWithShape="1">
            <a:gsLst>
              <a:gs pos="0">
                <a:srgbClr val="00FF00">
                  <a:alpha val="50000"/>
                </a:srgbClr>
              </a:gs>
              <a:gs pos="50000">
                <a:srgbClr val="CCFFCC"/>
              </a:gs>
              <a:gs pos="100000">
                <a:srgbClr val="00FF00">
                  <a:alpha val="50000"/>
                </a:srgbClr>
              </a:gs>
            </a:gsLst>
            <a:lin ang="0" scaled="1"/>
          </a:gradFill>
          <a:ln w="9525" algn="ctr">
            <a:noFill/>
            <a:miter lim="800000"/>
            <a:headEnd/>
            <a:tailEnd/>
          </a:ln>
          <a:effectLst/>
        </p:spPr>
        <p:txBody>
          <a:bodyPr/>
          <a:lstStyle/>
          <a:p>
            <a:pPr marL="119063" indent="-119063" algn="l">
              <a:spcBef>
                <a:spcPct val="20000"/>
              </a:spcBef>
              <a:buClrTx/>
            </a:pPr>
            <a:r>
              <a:rPr lang="en-US" sz="1400" i="1"/>
              <a:t>Focus</a:t>
            </a:r>
          </a:p>
          <a:p>
            <a:pPr marL="347663" lvl="1" indent="-114300" algn="l">
              <a:spcBef>
                <a:spcPct val="20000"/>
              </a:spcBef>
              <a:buClrTx/>
              <a:buFontTx/>
              <a:buChar char="–"/>
            </a:pPr>
            <a:r>
              <a:rPr lang="en-US" sz="1400" b="0"/>
              <a:t>availability, obligations</a:t>
            </a:r>
          </a:p>
          <a:p>
            <a:pPr marL="119063" indent="-119063" algn="l">
              <a:spcBef>
                <a:spcPct val="20000"/>
              </a:spcBef>
              <a:buClrTx/>
              <a:buFontTx/>
              <a:buChar char="•"/>
            </a:pPr>
            <a:endParaRPr lang="en-US" sz="1400" b="0"/>
          </a:p>
        </p:txBody>
      </p:sp>
      <p:sp>
        <p:nvSpPr>
          <p:cNvPr id="1539086" name="Rectangle 14"/>
          <p:cNvSpPr>
            <a:spLocks noChangeArrowheads="1"/>
          </p:cNvSpPr>
          <p:nvPr/>
        </p:nvSpPr>
        <p:spPr bwMode="auto">
          <a:xfrm>
            <a:off x="3241675" y="3962400"/>
            <a:ext cx="2554288" cy="1066800"/>
          </a:xfrm>
          <a:prstGeom prst="rect">
            <a:avLst/>
          </a:prstGeom>
          <a:gradFill rotWithShape="1">
            <a:gsLst>
              <a:gs pos="0">
                <a:srgbClr val="00FF00">
                  <a:alpha val="50000"/>
                </a:srgbClr>
              </a:gs>
              <a:gs pos="50000">
                <a:srgbClr val="CCFFCC"/>
              </a:gs>
              <a:gs pos="100000">
                <a:srgbClr val="00FF00">
                  <a:alpha val="50000"/>
                </a:srgbClr>
              </a:gs>
            </a:gsLst>
            <a:lin ang="0" scaled="1"/>
          </a:gradFill>
          <a:ln w="9525" algn="ctr">
            <a:noFill/>
            <a:miter lim="800000"/>
            <a:headEnd/>
            <a:tailEnd/>
          </a:ln>
          <a:effectLst/>
        </p:spPr>
        <p:txBody>
          <a:bodyPr/>
          <a:lstStyle/>
          <a:p>
            <a:pPr marL="119063" indent="-119063" algn="l">
              <a:spcBef>
                <a:spcPct val="20000"/>
              </a:spcBef>
              <a:buClrTx/>
            </a:pPr>
            <a:r>
              <a:rPr lang="en-US" sz="1400" i="1"/>
              <a:t>Data Streams</a:t>
            </a:r>
          </a:p>
          <a:p>
            <a:pPr marL="347663" lvl="1" indent="-114300" algn="l">
              <a:spcBef>
                <a:spcPct val="20000"/>
              </a:spcBef>
              <a:buClrTx/>
              <a:buFontTx/>
              <a:buChar char="–"/>
            </a:pPr>
            <a:r>
              <a:rPr lang="en-US" sz="1400" b="0"/>
              <a:t>budget, actual COED</a:t>
            </a:r>
            <a:br>
              <a:rPr lang="en-US" sz="1400" b="0"/>
            </a:br>
            <a:endParaRPr lang="en-US" sz="1400" b="0"/>
          </a:p>
        </p:txBody>
      </p:sp>
      <p:sp>
        <p:nvSpPr>
          <p:cNvPr id="1539087" name="Rectangle 15"/>
          <p:cNvSpPr>
            <a:spLocks noChangeArrowheads="1"/>
          </p:cNvSpPr>
          <p:nvPr/>
        </p:nvSpPr>
        <p:spPr bwMode="auto">
          <a:xfrm>
            <a:off x="3241675" y="5029200"/>
            <a:ext cx="2554288" cy="1162050"/>
          </a:xfrm>
          <a:prstGeom prst="rect">
            <a:avLst/>
          </a:prstGeom>
          <a:gradFill rotWithShape="1">
            <a:gsLst>
              <a:gs pos="0">
                <a:srgbClr val="00FF00">
                  <a:alpha val="50000"/>
                </a:srgbClr>
              </a:gs>
              <a:gs pos="50000">
                <a:srgbClr val="CCFFCC"/>
              </a:gs>
              <a:gs pos="100000">
                <a:srgbClr val="00FF00">
                  <a:alpha val="50000"/>
                </a:srgbClr>
              </a:gs>
            </a:gsLst>
            <a:lin ang="0" scaled="1"/>
          </a:gradFill>
          <a:ln w="9525" algn="ctr">
            <a:noFill/>
            <a:miter lim="800000"/>
            <a:headEnd/>
            <a:tailEnd/>
          </a:ln>
          <a:effectLst/>
        </p:spPr>
        <p:txBody>
          <a:bodyPr/>
          <a:lstStyle/>
          <a:p>
            <a:pPr marL="119063" indent="-119063" algn="l">
              <a:spcBef>
                <a:spcPct val="20000"/>
              </a:spcBef>
              <a:buClrTx/>
            </a:pPr>
            <a:r>
              <a:rPr lang="en-US" sz="1400" i="1"/>
              <a:t>Key Data Elements</a:t>
            </a:r>
          </a:p>
          <a:p>
            <a:pPr marL="347663" lvl="1" indent="-114300" algn="l">
              <a:spcBef>
                <a:spcPct val="20000"/>
              </a:spcBef>
              <a:buClrTx/>
              <a:buFontTx/>
              <a:buChar char="–"/>
            </a:pPr>
            <a:r>
              <a:rPr lang="en-US" sz="1400" b="0"/>
              <a:t>appropriations, EOR’s, PE,  MDEP, projects, BLIN, etc.</a:t>
            </a:r>
          </a:p>
        </p:txBody>
      </p:sp>
      <p:sp>
        <p:nvSpPr>
          <p:cNvPr id="1539088" name="Rectangle 16"/>
          <p:cNvSpPr>
            <a:spLocks noChangeArrowheads="1"/>
          </p:cNvSpPr>
          <p:nvPr/>
        </p:nvSpPr>
        <p:spPr bwMode="auto">
          <a:xfrm>
            <a:off x="6019800" y="3962400"/>
            <a:ext cx="2592388" cy="1066800"/>
          </a:xfrm>
          <a:prstGeom prst="rect">
            <a:avLst/>
          </a:prstGeom>
          <a:gradFill rotWithShape="1">
            <a:gsLst>
              <a:gs pos="0">
                <a:srgbClr val="0099FF">
                  <a:alpha val="50000"/>
                </a:srgbClr>
              </a:gs>
              <a:gs pos="50000">
                <a:schemeClr val="accent1"/>
              </a:gs>
              <a:gs pos="100000">
                <a:srgbClr val="0099FF">
                  <a:alpha val="50000"/>
                </a:srgbClr>
              </a:gs>
            </a:gsLst>
            <a:lin ang="0" scaled="1"/>
          </a:gradFill>
          <a:ln w="9525">
            <a:noFill/>
            <a:miter lim="800000"/>
            <a:headEnd/>
            <a:tailEnd/>
          </a:ln>
          <a:effectLst/>
        </p:spPr>
        <p:txBody>
          <a:bodyPr/>
          <a:lstStyle/>
          <a:p>
            <a:pPr marL="119063" indent="-119063" algn="l">
              <a:lnSpc>
                <a:spcPct val="80000"/>
              </a:lnSpc>
              <a:spcBef>
                <a:spcPct val="20000"/>
              </a:spcBef>
              <a:buClrTx/>
            </a:pPr>
            <a:r>
              <a:rPr lang="en-US" sz="1400" i="1"/>
              <a:t>Data Streams</a:t>
            </a:r>
          </a:p>
          <a:p>
            <a:pPr marL="347663" lvl="1" indent="-114300" algn="l">
              <a:spcBef>
                <a:spcPct val="20000"/>
              </a:spcBef>
              <a:buClrTx/>
              <a:buFontTx/>
              <a:buChar char="–"/>
            </a:pPr>
            <a:r>
              <a:rPr lang="en-US" sz="1400" b="0"/>
              <a:t>plan, target, actual expenses  -&gt; cost, rates, performance measures	</a:t>
            </a:r>
          </a:p>
        </p:txBody>
      </p:sp>
      <p:sp>
        <p:nvSpPr>
          <p:cNvPr id="1539089" name="Rectangle 17"/>
          <p:cNvSpPr>
            <a:spLocks noChangeArrowheads="1"/>
          </p:cNvSpPr>
          <p:nvPr/>
        </p:nvSpPr>
        <p:spPr bwMode="auto">
          <a:xfrm>
            <a:off x="6024563" y="5029200"/>
            <a:ext cx="2590800" cy="1144588"/>
          </a:xfrm>
          <a:prstGeom prst="rect">
            <a:avLst/>
          </a:prstGeom>
          <a:gradFill rotWithShape="1">
            <a:gsLst>
              <a:gs pos="0">
                <a:srgbClr val="0099FF">
                  <a:alpha val="50000"/>
                </a:srgbClr>
              </a:gs>
              <a:gs pos="50000">
                <a:schemeClr val="accent1"/>
              </a:gs>
              <a:gs pos="100000">
                <a:srgbClr val="0099FF">
                  <a:alpha val="50000"/>
                </a:srgbClr>
              </a:gs>
            </a:gsLst>
            <a:lin ang="0" scaled="1"/>
          </a:gradFill>
          <a:ln w="9525">
            <a:noFill/>
            <a:miter lim="800000"/>
            <a:headEnd/>
            <a:tailEnd/>
          </a:ln>
          <a:effectLst/>
        </p:spPr>
        <p:txBody>
          <a:bodyPr/>
          <a:lstStyle/>
          <a:p>
            <a:pPr marL="119063" indent="-119063" algn="l">
              <a:lnSpc>
                <a:spcPct val="80000"/>
              </a:lnSpc>
              <a:spcBef>
                <a:spcPct val="20000"/>
              </a:spcBef>
              <a:buClrTx/>
            </a:pPr>
            <a:r>
              <a:rPr lang="en-US" sz="1400" i="1"/>
              <a:t>Key Data Elements</a:t>
            </a:r>
          </a:p>
          <a:p>
            <a:pPr marL="347663" lvl="1" indent="-114300" algn="l">
              <a:spcBef>
                <a:spcPct val="20000"/>
              </a:spcBef>
              <a:buClrTx/>
              <a:buFontTx/>
              <a:buChar char="–"/>
            </a:pPr>
            <a:r>
              <a:rPr lang="en-US" sz="1400" b="0"/>
              <a:t>operational entity (e.g. cost centers), services, rates, products, projects, etc.</a:t>
            </a:r>
          </a:p>
          <a:p>
            <a:pPr marL="119063" indent="-119063" algn="l">
              <a:lnSpc>
                <a:spcPct val="80000"/>
              </a:lnSpc>
              <a:spcBef>
                <a:spcPct val="20000"/>
              </a:spcBef>
              <a:buClrTx/>
            </a:pPr>
            <a:endParaRPr lang="en-US" sz="1400" b="0"/>
          </a:p>
        </p:txBody>
      </p:sp>
      <p:sp>
        <p:nvSpPr>
          <p:cNvPr id="1539090" name="Rectangle 18"/>
          <p:cNvSpPr>
            <a:spLocks noChangeArrowheads="1"/>
          </p:cNvSpPr>
          <p:nvPr/>
        </p:nvSpPr>
        <p:spPr bwMode="auto">
          <a:xfrm>
            <a:off x="6024563" y="3276600"/>
            <a:ext cx="2590800" cy="685800"/>
          </a:xfrm>
          <a:prstGeom prst="rect">
            <a:avLst/>
          </a:prstGeom>
          <a:gradFill rotWithShape="1">
            <a:gsLst>
              <a:gs pos="0">
                <a:srgbClr val="0099FF">
                  <a:alpha val="50000"/>
                </a:srgbClr>
              </a:gs>
              <a:gs pos="50000">
                <a:schemeClr val="accent1"/>
              </a:gs>
              <a:gs pos="100000">
                <a:srgbClr val="0099FF">
                  <a:alpha val="50000"/>
                </a:srgbClr>
              </a:gs>
            </a:gsLst>
            <a:lin ang="0" scaled="1"/>
          </a:gradFill>
          <a:ln w="9525">
            <a:noFill/>
            <a:miter lim="800000"/>
            <a:headEnd/>
            <a:tailEnd/>
          </a:ln>
          <a:effectLst/>
        </p:spPr>
        <p:txBody>
          <a:bodyPr/>
          <a:lstStyle/>
          <a:p>
            <a:pPr marL="119063" indent="-119063" algn="l">
              <a:lnSpc>
                <a:spcPct val="80000"/>
              </a:lnSpc>
              <a:spcBef>
                <a:spcPct val="20000"/>
              </a:spcBef>
              <a:buClrTx/>
            </a:pPr>
            <a:r>
              <a:rPr lang="en-US" sz="1400" i="1"/>
              <a:t>Focus</a:t>
            </a:r>
          </a:p>
          <a:p>
            <a:pPr marL="347663" lvl="1" indent="-114300" algn="l">
              <a:spcBef>
                <a:spcPct val="20000"/>
              </a:spcBef>
              <a:buClrTx/>
              <a:buFontTx/>
              <a:buChar char="–"/>
            </a:pPr>
            <a:r>
              <a:rPr lang="en-US" sz="1400" b="0"/>
              <a:t>full cost</a:t>
            </a:r>
          </a:p>
          <a:p>
            <a:pPr marL="119063" indent="-119063" algn="l">
              <a:lnSpc>
                <a:spcPct val="80000"/>
              </a:lnSpc>
              <a:spcBef>
                <a:spcPct val="20000"/>
              </a:spcBef>
              <a:buClrTx/>
            </a:pPr>
            <a:endParaRPr lang="en-US" sz="1400" b="0"/>
          </a:p>
        </p:txBody>
      </p:sp>
      <p:sp>
        <p:nvSpPr>
          <p:cNvPr id="1539091" name="Rectangle 19"/>
          <p:cNvSpPr>
            <a:spLocks noChangeArrowheads="1"/>
          </p:cNvSpPr>
          <p:nvPr/>
        </p:nvSpPr>
        <p:spPr bwMode="auto">
          <a:xfrm>
            <a:off x="381000" y="1600200"/>
            <a:ext cx="5486400" cy="4648200"/>
          </a:xfrm>
          <a:prstGeom prst="rect">
            <a:avLst/>
          </a:prstGeom>
          <a:noFill/>
          <a:ln w="38100" cap="rnd" algn="ctr">
            <a:solidFill>
              <a:schemeClr val="tx1"/>
            </a:solidFill>
            <a:prstDash val="sysDot"/>
            <a:miter lim="800000"/>
            <a:headEnd/>
            <a:tailEnd/>
          </a:ln>
          <a:effectLst/>
        </p:spPr>
        <p:txBody>
          <a:bodyPr lIns="92075" tIns="0" rIns="92075" bIns="0" anchor="ctr">
            <a:spAutoFit/>
          </a:bodyPr>
          <a:lstStyle/>
          <a:p>
            <a:endParaRPr lang="en-US"/>
          </a:p>
        </p:txBody>
      </p:sp>
      <p:sp>
        <p:nvSpPr>
          <p:cNvPr id="1539092" name="Rectangle 20"/>
          <p:cNvSpPr>
            <a:spLocks noChangeArrowheads="1"/>
          </p:cNvSpPr>
          <p:nvPr/>
        </p:nvSpPr>
        <p:spPr bwMode="auto">
          <a:xfrm>
            <a:off x="1219200" y="228600"/>
            <a:ext cx="6705600" cy="584200"/>
          </a:xfrm>
          <a:prstGeom prst="rect">
            <a:avLst/>
          </a:prstGeom>
          <a:noFill/>
          <a:ln w="76200" cmpd="tri" algn="ctr">
            <a:noFill/>
            <a:miter lim="800000"/>
            <a:headEnd/>
            <a:tailEnd/>
          </a:ln>
          <a:effectLst/>
        </p:spPr>
        <p:txBody>
          <a:bodyPr lIns="92075" tIns="0" rIns="92075" bIns="0">
            <a:spAutoFit/>
          </a:bodyPr>
          <a:lstStyle/>
          <a:p>
            <a:pPr marL="342900" indent="-342900">
              <a:lnSpc>
                <a:spcPct val="120000"/>
              </a:lnSpc>
              <a:spcBef>
                <a:spcPct val="20000"/>
              </a:spcBef>
            </a:pPr>
            <a:r>
              <a:rPr lang="en-US"/>
              <a:t>Budget vs Cost Domains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20" name="Text Box 4"/>
          <p:cNvSpPr txBox="1">
            <a:spLocks noChangeArrowheads="1"/>
          </p:cNvSpPr>
          <p:nvPr/>
        </p:nvSpPr>
        <p:spPr bwMode="auto">
          <a:xfrm>
            <a:off x="1924050" y="2862263"/>
            <a:ext cx="5670550" cy="641350"/>
          </a:xfrm>
          <a:prstGeom prst="rect">
            <a:avLst/>
          </a:prstGeom>
          <a:noFill/>
          <a:ln w="9525" algn="ctr">
            <a:noFill/>
            <a:miter lim="800000"/>
            <a:headEnd/>
            <a:tailEnd/>
          </a:ln>
          <a:effectLst/>
        </p:spPr>
        <p:txBody>
          <a:bodyPr wrap="none">
            <a:spAutoFit/>
          </a:bodyPr>
          <a:lstStyle/>
          <a:p>
            <a:pPr>
              <a:buClrTx/>
            </a:pPr>
            <a:r>
              <a:rPr lang="en-US" sz="3600" b="0">
                <a:solidFill>
                  <a:schemeClr val="tx2"/>
                </a:solidFill>
              </a:rPr>
              <a:t>Pa &amp; Ma Kettle Math Video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AutoShape 2"/>
          <p:cNvSpPr>
            <a:spLocks noChangeArrowheads="1"/>
          </p:cNvSpPr>
          <p:nvPr/>
        </p:nvSpPr>
        <p:spPr bwMode="auto">
          <a:xfrm flipV="1">
            <a:off x="533400" y="1371600"/>
            <a:ext cx="8153400" cy="457200"/>
          </a:xfrm>
          <a:prstGeom prst="rightArrow">
            <a:avLst>
              <a:gd name="adj1" fmla="val 50000"/>
              <a:gd name="adj2" fmla="val 445833"/>
            </a:avLst>
          </a:prstGeom>
          <a:solidFill>
            <a:schemeClr val="accent1"/>
          </a:solidFill>
          <a:ln w="9525">
            <a:solidFill>
              <a:schemeClr val="tx1"/>
            </a:solidFill>
            <a:miter lim="800000"/>
            <a:headEnd/>
            <a:tailEnd/>
          </a:ln>
          <a:effectLst/>
        </p:spPr>
        <p:txBody>
          <a:bodyPr rot="10800000" wrap="none" anchor="ctr"/>
          <a:lstStyle/>
          <a:p>
            <a:pPr>
              <a:buClrTx/>
            </a:pPr>
            <a:r>
              <a:rPr lang="en-US" sz="2000">
                <a:solidFill>
                  <a:schemeClr val="tx2"/>
                </a:solidFill>
              </a:rPr>
              <a:t>Performance</a:t>
            </a:r>
          </a:p>
        </p:txBody>
      </p:sp>
      <p:sp>
        <p:nvSpPr>
          <p:cNvPr id="1541123" name="AutoShape 3"/>
          <p:cNvSpPr>
            <a:spLocks noChangeArrowheads="1"/>
          </p:cNvSpPr>
          <p:nvPr/>
        </p:nvSpPr>
        <p:spPr bwMode="auto">
          <a:xfrm flipH="1">
            <a:off x="533400" y="5791200"/>
            <a:ext cx="8153400" cy="457200"/>
          </a:xfrm>
          <a:prstGeom prst="rightArrow">
            <a:avLst>
              <a:gd name="adj1" fmla="val 50000"/>
              <a:gd name="adj2" fmla="val 445833"/>
            </a:avLst>
          </a:prstGeom>
          <a:solidFill>
            <a:schemeClr val="accent1"/>
          </a:solidFill>
          <a:ln w="9525">
            <a:solidFill>
              <a:schemeClr val="tx1"/>
            </a:solidFill>
            <a:miter lim="800000"/>
            <a:headEnd/>
            <a:tailEnd/>
          </a:ln>
          <a:effectLst/>
        </p:spPr>
        <p:txBody>
          <a:bodyPr wrap="none" anchor="ctr"/>
          <a:lstStyle/>
          <a:p>
            <a:pPr>
              <a:buClrTx/>
            </a:pPr>
            <a:r>
              <a:rPr lang="en-US" sz="2000">
                <a:solidFill>
                  <a:schemeClr val="tx2"/>
                </a:solidFill>
              </a:rPr>
              <a:t>Performance</a:t>
            </a:r>
          </a:p>
        </p:txBody>
      </p:sp>
      <p:sp>
        <p:nvSpPr>
          <p:cNvPr id="1541124" name="Rectangle 4"/>
          <p:cNvSpPr>
            <a:spLocks noChangeArrowheads="1"/>
          </p:cNvSpPr>
          <p:nvPr/>
        </p:nvSpPr>
        <p:spPr bwMode="auto">
          <a:xfrm>
            <a:off x="533400" y="2457450"/>
            <a:ext cx="2514600" cy="1600200"/>
          </a:xfrm>
          <a:prstGeom prst="rect">
            <a:avLst/>
          </a:prstGeom>
          <a:gradFill rotWithShape="1">
            <a:gsLst>
              <a:gs pos="0">
                <a:srgbClr val="FFFF00">
                  <a:alpha val="50000"/>
                </a:srgbClr>
              </a:gs>
              <a:gs pos="50000">
                <a:srgbClr val="FFFFCC"/>
              </a:gs>
              <a:gs pos="100000">
                <a:srgbClr val="FFFF00">
                  <a:alpha val="50000"/>
                </a:srgbClr>
              </a:gs>
            </a:gsLst>
            <a:lin ang="0" scaled="1"/>
          </a:gradFill>
          <a:ln w="9525" algn="ctr">
            <a:noFill/>
            <a:miter lim="800000"/>
            <a:headEnd/>
            <a:tailEnd/>
          </a:ln>
          <a:effectLst/>
        </p:spPr>
        <p:txBody>
          <a:bodyPr/>
          <a:lstStyle/>
          <a:p>
            <a:pPr marL="119063" indent="-119063" algn="l">
              <a:lnSpc>
                <a:spcPct val="90000"/>
              </a:lnSpc>
              <a:spcBef>
                <a:spcPct val="20000"/>
              </a:spcBef>
              <a:buClrTx/>
            </a:pPr>
            <a:r>
              <a:rPr lang="en-US" sz="1600" i="1"/>
              <a:t>Questions</a:t>
            </a:r>
          </a:p>
          <a:p>
            <a:pPr marL="347663" lvl="1" indent="-114300" algn="l">
              <a:lnSpc>
                <a:spcPct val="90000"/>
              </a:lnSpc>
              <a:spcBef>
                <a:spcPct val="20000"/>
              </a:spcBef>
              <a:buClrTx/>
              <a:buFontTx/>
              <a:buChar char="–"/>
            </a:pPr>
            <a:r>
              <a:rPr lang="en-US" sz="1600" b="0"/>
              <a:t>What do I need?</a:t>
            </a:r>
          </a:p>
          <a:p>
            <a:pPr marL="347663" lvl="1" indent="-114300" algn="l">
              <a:lnSpc>
                <a:spcPct val="90000"/>
              </a:lnSpc>
              <a:spcBef>
                <a:spcPct val="20000"/>
              </a:spcBef>
              <a:buClrTx/>
              <a:buFontTx/>
              <a:buChar char="–"/>
            </a:pPr>
            <a:r>
              <a:rPr lang="en-US" sz="1600" b="0"/>
              <a:t>What will I ask for?</a:t>
            </a:r>
          </a:p>
        </p:txBody>
      </p:sp>
      <p:sp>
        <p:nvSpPr>
          <p:cNvPr id="1541125" name="Rectangle 5"/>
          <p:cNvSpPr>
            <a:spLocks noChangeArrowheads="1"/>
          </p:cNvSpPr>
          <p:nvPr/>
        </p:nvSpPr>
        <p:spPr bwMode="auto">
          <a:xfrm>
            <a:off x="533400" y="4057650"/>
            <a:ext cx="2514600" cy="1600200"/>
          </a:xfrm>
          <a:prstGeom prst="rect">
            <a:avLst/>
          </a:prstGeom>
          <a:gradFill rotWithShape="1">
            <a:gsLst>
              <a:gs pos="0">
                <a:srgbClr val="FFFF00">
                  <a:alpha val="50000"/>
                </a:srgbClr>
              </a:gs>
              <a:gs pos="50000">
                <a:srgbClr val="FFFFCC"/>
              </a:gs>
              <a:gs pos="100000">
                <a:srgbClr val="FFFF00">
                  <a:alpha val="50000"/>
                </a:srgbClr>
              </a:gs>
            </a:gsLst>
            <a:lin ang="0" scaled="1"/>
          </a:gradFill>
          <a:ln w="9525" algn="ctr">
            <a:noFill/>
            <a:miter lim="800000"/>
            <a:headEnd/>
            <a:tailEnd/>
          </a:ln>
          <a:effectLst/>
        </p:spPr>
        <p:txBody>
          <a:bodyPr/>
          <a:lstStyle/>
          <a:p>
            <a:pPr marL="119063" indent="-119063" algn="l">
              <a:lnSpc>
                <a:spcPct val="90000"/>
              </a:lnSpc>
              <a:spcBef>
                <a:spcPct val="20000"/>
              </a:spcBef>
              <a:buClrTx/>
            </a:pPr>
            <a:r>
              <a:rPr lang="en-US" sz="1600" i="1"/>
              <a:t>Process Dependencies</a:t>
            </a:r>
          </a:p>
          <a:p>
            <a:pPr marL="347663" lvl="1" indent="-114300" algn="l">
              <a:lnSpc>
                <a:spcPct val="90000"/>
              </a:lnSpc>
              <a:spcBef>
                <a:spcPct val="20000"/>
              </a:spcBef>
              <a:buClrTx/>
              <a:buFontTx/>
              <a:buChar char="–"/>
            </a:pPr>
            <a:r>
              <a:rPr lang="en-US" sz="1600" b="0"/>
              <a:t>budget requests are the base for appropriations</a:t>
            </a:r>
          </a:p>
          <a:p>
            <a:pPr marL="347663" lvl="1" indent="-114300" algn="l">
              <a:lnSpc>
                <a:spcPct val="90000"/>
              </a:lnSpc>
              <a:spcBef>
                <a:spcPct val="20000"/>
              </a:spcBef>
              <a:buClrTx/>
              <a:buFontTx/>
              <a:buChar char="–"/>
            </a:pPr>
            <a:endParaRPr lang="en-US" sz="1600" b="0"/>
          </a:p>
        </p:txBody>
      </p:sp>
      <p:sp>
        <p:nvSpPr>
          <p:cNvPr id="1541126" name="Rectangle 6"/>
          <p:cNvSpPr>
            <a:spLocks noChangeArrowheads="1"/>
          </p:cNvSpPr>
          <p:nvPr/>
        </p:nvSpPr>
        <p:spPr bwMode="auto">
          <a:xfrm>
            <a:off x="3236913" y="2438400"/>
            <a:ext cx="2706687" cy="1600200"/>
          </a:xfrm>
          <a:prstGeom prst="rect">
            <a:avLst/>
          </a:prstGeom>
          <a:gradFill rotWithShape="1">
            <a:gsLst>
              <a:gs pos="0">
                <a:srgbClr val="00FF00">
                  <a:alpha val="50000"/>
                </a:srgbClr>
              </a:gs>
              <a:gs pos="50000">
                <a:srgbClr val="CCFFCC"/>
              </a:gs>
              <a:gs pos="100000">
                <a:srgbClr val="00FF00">
                  <a:alpha val="50000"/>
                </a:srgbClr>
              </a:gs>
            </a:gsLst>
            <a:lin ang="0" scaled="1"/>
          </a:gradFill>
          <a:ln w="9525" algn="ctr">
            <a:noFill/>
            <a:miter lim="800000"/>
            <a:headEnd/>
            <a:tailEnd/>
          </a:ln>
          <a:effectLst/>
        </p:spPr>
        <p:txBody>
          <a:bodyPr/>
          <a:lstStyle/>
          <a:p>
            <a:pPr marL="119063" indent="-119063" algn="l">
              <a:spcBef>
                <a:spcPct val="20000"/>
              </a:spcBef>
              <a:buClrTx/>
            </a:pPr>
            <a:r>
              <a:rPr lang="en-US" sz="1600" i="1"/>
              <a:t>Questions</a:t>
            </a:r>
          </a:p>
          <a:p>
            <a:pPr marL="347663" lvl="1" indent="-114300" algn="l">
              <a:spcBef>
                <a:spcPct val="20000"/>
              </a:spcBef>
              <a:buClrTx/>
              <a:buFontTx/>
              <a:buChar char="–"/>
            </a:pPr>
            <a:r>
              <a:rPr lang="en-US" sz="1600" b="0"/>
              <a:t>What funding did I get ?</a:t>
            </a:r>
          </a:p>
          <a:p>
            <a:pPr marL="347663" lvl="1" indent="-114300" algn="l">
              <a:spcBef>
                <a:spcPct val="20000"/>
              </a:spcBef>
              <a:buClrTx/>
              <a:buFontTx/>
              <a:buChar char="–"/>
            </a:pPr>
            <a:r>
              <a:rPr lang="en-US" sz="1600" b="0"/>
              <a:t>What obligations were  executed?</a:t>
            </a:r>
          </a:p>
          <a:p>
            <a:pPr marL="119063" indent="-119063" algn="l">
              <a:spcBef>
                <a:spcPct val="20000"/>
              </a:spcBef>
              <a:buClrTx/>
              <a:buFontTx/>
              <a:buChar char="•"/>
            </a:pPr>
            <a:endParaRPr lang="en-US" sz="1600" b="0"/>
          </a:p>
        </p:txBody>
      </p:sp>
      <p:sp>
        <p:nvSpPr>
          <p:cNvPr id="1541127" name="Rectangle 7"/>
          <p:cNvSpPr>
            <a:spLocks noChangeArrowheads="1"/>
          </p:cNvSpPr>
          <p:nvPr/>
        </p:nvSpPr>
        <p:spPr bwMode="auto">
          <a:xfrm>
            <a:off x="3236913" y="4038600"/>
            <a:ext cx="2706687" cy="1600200"/>
          </a:xfrm>
          <a:prstGeom prst="rect">
            <a:avLst/>
          </a:prstGeom>
          <a:gradFill rotWithShape="1">
            <a:gsLst>
              <a:gs pos="0">
                <a:srgbClr val="00FF00">
                  <a:alpha val="50000"/>
                </a:srgbClr>
              </a:gs>
              <a:gs pos="50000">
                <a:srgbClr val="CCFFCC"/>
              </a:gs>
              <a:gs pos="100000">
                <a:srgbClr val="00FF00">
                  <a:alpha val="50000"/>
                </a:srgbClr>
              </a:gs>
            </a:gsLst>
            <a:lin ang="0" scaled="1"/>
          </a:gradFill>
          <a:ln w="9525" algn="ctr">
            <a:noFill/>
            <a:miter lim="800000"/>
            <a:headEnd/>
            <a:tailEnd/>
          </a:ln>
          <a:effectLst/>
        </p:spPr>
        <p:txBody>
          <a:bodyPr/>
          <a:lstStyle/>
          <a:p>
            <a:pPr marL="119063" indent="-119063" algn="l">
              <a:spcBef>
                <a:spcPct val="20000"/>
              </a:spcBef>
              <a:buClrTx/>
            </a:pPr>
            <a:r>
              <a:rPr lang="en-US" sz="1600" i="1"/>
              <a:t>Process Dependencies</a:t>
            </a:r>
          </a:p>
          <a:p>
            <a:pPr marL="347663" lvl="1" indent="-114300" algn="l">
              <a:spcBef>
                <a:spcPct val="20000"/>
              </a:spcBef>
              <a:buClrTx/>
              <a:buFontTx/>
              <a:buChar char="–"/>
            </a:pPr>
            <a:r>
              <a:rPr lang="en-US" sz="1600" b="0"/>
              <a:t>consolidates operational  expenditures across budget entities</a:t>
            </a:r>
          </a:p>
          <a:p>
            <a:pPr marL="347663" lvl="1" indent="-114300" algn="l">
              <a:spcBef>
                <a:spcPct val="20000"/>
              </a:spcBef>
              <a:buClrTx/>
              <a:buFontTx/>
              <a:buChar char="–"/>
            </a:pPr>
            <a:endParaRPr lang="en-US" sz="1600" b="0"/>
          </a:p>
        </p:txBody>
      </p:sp>
      <p:sp>
        <p:nvSpPr>
          <p:cNvPr id="1541128" name="Rectangle 8"/>
          <p:cNvSpPr>
            <a:spLocks noChangeArrowheads="1"/>
          </p:cNvSpPr>
          <p:nvPr/>
        </p:nvSpPr>
        <p:spPr bwMode="auto">
          <a:xfrm>
            <a:off x="6096000" y="2457450"/>
            <a:ext cx="2590800" cy="1600200"/>
          </a:xfrm>
          <a:prstGeom prst="rect">
            <a:avLst/>
          </a:prstGeom>
          <a:gradFill rotWithShape="1">
            <a:gsLst>
              <a:gs pos="0">
                <a:srgbClr val="0099FF">
                  <a:alpha val="50000"/>
                </a:srgbClr>
              </a:gs>
              <a:gs pos="50000">
                <a:schemeClr val="accent1"/>
              </a:gs>
              <a:gs pos="100000">
                <a:srgbClr val="0099FF">
                  <a:alpha val="50000"/>
                </a:srgbClr>
              </a:gs>
            </a:gsLst>
            <a:lin ang="0" scaled="1"/>
          </a:gradFill>
          <a:ln w="9525">
            <a:noFill/>
            <a:miter lim="800000"/>
            <a:headEnd/>
            <a:tailEnd/>
          </a:ln>
          <a:effectLst/>
        </p:spPr>
        <p:txBody>
          <a:bodyPr/>
          <a:lstStyle/>
          <a:p>
            <a:pPr marL="119063" indent="-119063" algn="l">
              <a:lnSpc>
                <a:spcPct val="80000"/>
              </a:lnSpc>
              <a:spcBef>
                <a:spcPct val="20000"/>
              </a:spcBef>
              <a:buClrTx/>
            </a:pPr>
            <a:r>
              <a:rPr lang="en-US" sz="1600" i="1"/>
              <a:t>Questions</a:t>
            </a:r>
          </a:p>
          <a:p>
            <a:pPr marL="347663" lvl="1" indent="-114300" algn="l">
              <a:spcBef>
                <a:spcPct val="20000"/>
              </a:spcBef>
              <a:buClrTx/>
              <a:buFontTx/>
              <a:buChar char="–"/>
            </a:pPr>
            <a:r>
              <a:rPr lang="en-US" sz="1600" b="0"/>
              <a:t>What was expensed? </a:t>
            </a:r>
          </a:p>
          <a:p>
            <a:pPr marL="347663" lvl="1" indent="-114300" algn="l">
              <a:spcBef>
                <a:spcPct val="20000"/>
              </a:spcBef>
              <a:buClrTx/>
              <a:buFontTx/>
              <a:buChar char="–"/>
            </a:pPr>
            <a:r>
              <a:rPr lang="en-US" sz="1600" b="0"/>
              <a:t>What did I get for it?</a:t>
            </a:r>
          </a:p>
          <a:p>
            <a:pPr marL="347663" lvl="1" indent="-114300" algn="l">
              <a:spcBef>
                <a:spcPct val="20000"/>
              </a:spcBef>
              <a:buClrTx/>
              <a:buFontTx/>
              <a:buChar char="–"/>
            </a:pPr>
            <a:r>
              <a:rPr lang="en-US" sz="1600" b="0"/>
              <a:t>How well was it used?</a:t>
            </a:r>
          </a:p>
        </p:txBody>
      </p:sp>
      <p:sp>
        <p:nvSpPr>
          <p:cNvPr id="1541129" name="Rectangle 9"/>
          <p:cNvSpPr>
            <a:spLocks noChangeArrowheads="1"/>
          </p:cNvSpPr>
          <p:nvPr/>
        </p:nvSpPr>
        <p:spPr bwMode="auto">
          <a:xfrm>
            <a:off x="6096000" y="4057650"/>
            <a:ext cx="2590800" cy="1600200"/>
          </a:xfrm>
          <a:prstGeom prst="rect">
            <a:avLst/>
          </a:prstGeom>
          <a:gradFill rotWithShape="1">
            <a:gsLst>
              <a:gs pos="0">
                <a:srgbClr val="0099FF">
                  <a:alpha val="50000"/>
                </a:srgbClr>
              </a:gs>
              <a:gs pos="50000">
                <a:schemeClr val="accent1"/>
              </a:gs>
              <a:gs pos="100000">
                <a:srgbClr val="0099FF">
                  <a:alpha val="50000"/>
                </a:srgbClr>
              </a:gs>
            </a:gsLst>
            <a:lin ang="0" scaled="1"/>
          </a:gradFill>
          <a:ln w="9525">
            <a:noFill/>
            <a:miter lim="800000"/>
            <a:headEnd/>
            <a:tailEnd/>
          </a:ln>
          <a:effectLst/>
        </p:spPr>
        <p:txBody>
          <a:bodyPr/>
          <a:lstStyle/>
          <a:p>
            <a:pPr marL="119063" indent="-119063" algn="l">
              <a:lnSpc>
                <a:spcPct val="80000"/>
              </a:lnSpc>
              <a:spcBef>
                <a:spcPct val="20000"/>
              </a:spcBef>
              <a:buClrTx/>
            </a:pPr>
            <a:r>
              <a:rPr lang="en-US" sz="1600" i="1"/>
              <a:t>Process Dependencies</a:t>
            </a:r>
          </a:p>
          <a:p>
            <a:pPr marL="347663" lvl="1" indent="-114300" algn="l">
              <a:spcBef>
                <a:spcPct val="20000"/>
              </a:spcBef>
              <a:buClrTx/>
              <a:buFontTx/>
              <a:buChar char="–"/>
            </a:pPr>
            <a:r>
              <a:rPr lang="en-US" sz="1600" b="0"/>
              <a:t>captures full cost components regardless of budget entities/authority</a:t>
            </a:r>
          </a:p>
        </p:txBody>
      </p:sp>
      <p:sp>
        <p:nvSpPr>
          <p:cNvPr id="1541130" name="Rectangle 10"/>
          <p:cNvSpPr>
            <a:spLocks noChangeArrowheads="1"/>
          </p:cNvSpPr>
          <p:nvPr/>
        </p:nvSpPr>
        <p:spPr bwMode="auto">
          <a:xfrm>
            <a:off x="533400" y="1905000"/>
            <a:ext cx="2514600" cy="381000"/>
          </a:xfrm>
          <a:prstGeom prst="rect">
            <a:avLst/>
          </a:prstGeom>
          <a:gradFill rotWithShape="1">
            <a:gsLst>
              <a:gs pos="0">
                <a:srgbClr val="FFFF00"/>
              </a:gs>
              <a:gs pos="50000">
                <a:srgbClr val="FFFFCC"/>
              </a:gs>
              <a:gs pos="100000">
                <a:srgbClr val="FFFF00"/>
              </a:gs>
            </a:gsLst>
            <a:lin ang="5400000" scaled="1"/>
          </a:gradFill>
          <a:ln w="9525">
            <a:solidFill>
              <a:schemeClr val="tx1"/>
            </a:solidFill>
            <a:miter lim="800000"/>
            <a:headEnd/>
            <a:tailEnd/>
          </a:ln>
          <a:effectLst/>
        </p:spPr>
        <p:txBody>
          <a:bodyPr wrap="none" anchor="ctr"/>
          <a:lstStyle/>
          <a:p>
            <a:pPr>
              <a:buClrTx/>
            </a:pPr>
            <a:r>
              <a:rPr lang="en-US" sz="1400">
                <a:ea typeface="ＭＳ Ｐゴシック" pitchFamily="34" charset="-128"/>
              </a:rPr>
              <a:t>Budget Formulation</a:t>
            </a:r>
          </a:p>
        </p:txBody>
      </p:sp>
      <p:sp>
        <p:nvSpPr>
          <p:cNvPr id="1541131" name="Rectangle 11"/>
          <p:cNvSpPr>
            <a:spLocks noChangeArrowheads="1"/>
          </p:cNvSpPr>
          <p:nvPr/>
        </p:nvSpPr>
        <p:spPr bwMode="auto">
          <a:xfrm>
            <a:off x="3200400" y="1905000"/>
            <a:ext cx="2743200" cy="381000"/>
          </a:xfrm>
          <a:prstGeom prst="rect">
            <a:avLst/>
          </a:prstGeom>
          <a:gradFill rotWithShape="1">
            <a:gsLst>
              <a:gs pos="0">
                <a:srgbClr val="00FF00"/>
              </a:gs>
              <a:gs pos="50000">
                <a:srgbClr val="CCFFCC"/>
              </a:gs>
              <a:gs pos="100000">
                <a:srgbClr val="00FF00"/>
              </a:gs>
            </a:gsLst>
            <a:lin ang="5400000" scaled="1"/>
          </a:gradFill>
          <a:ln w="9525">
            <a:solidFill>
              <a:schemeClr val="tx1"/>
            </a:solidFill>
            <a:miter lim="800000"/>
            <a:headEnd/>
            <a:tailEnd/>
          </a:ln>
          <a:effectLst/>
        </p:spPr>
        <p:txBody>
          <a:bodyPr wrap="none" anchor="ctr"/>
          <a:lstStyle/>
          <a:p>
            <a:pPr>
              <a:buClrTx/>
            </a:pPr>
            <a:r>
              <a:rPr lang="en-US" sz="1400">
                <a:ea typeface="ＭＳ Ｐゴシック" pitchFamily="34" charset="-128"/>
              </a:rPr>
              <a:t>Budget Execution</a:t>
            </a:r>
          </a:p>
        </p:txBody>
      </p:sp>
      <p:sp>
        <p:nvSpPr>
          <p:cNvPr id="1541132" name="Rectangle 12"/>
          <p:cNvSpPr>
            <a:spLocks noChangeArrowheads="1"/>
          </p:cNvSpPr>
          <p:nvPr/>
        </p:nvSpPr>
        <p:spPr bwMode="auto">
          <a:xfrm>
            <a:off x="6097588" y="1905000"/>
            <a:ext cx="2589212" cy="381000"/>
          </a:xfrm>
          <a:prstGeom prst="rect">
            <a:avLst/>
          </a:prstGeom>
          <a:gradFill rotWithShape="1">
            <a:gsLst>
              <a:gs pos="0">
                <a:srgbClr val="0099FF"/>
              </a:gs>
              <a:gs pos="50000">
                <a:schemeClr val="accent1"/>
              </a:gs>
              <a:gs pos="100000">
                <a:srgbClr val="0099FF"/>
              </a:gs>
            </a:gsLst>
            <a:lin ang="5400000" scaled="1"/>
          </a:gradFill>
          <a:ln w="9525">
            <a:solidFill>
              <a:schemeClr val="tx1"/>
            </a:solidFill>
            <a:miter lim="800000"/>
            <a:headEnd/>
            <a:tailEnd/>
          </a:ln>
          <a:effectLst/>
        </p:spPr>
        <p:txBody>
          <a:bodyPr wrap="none" anchor="ctr"/>
          <a:lstStyle/>
          <a:p>
            <a:pPr>
              <a:buClrTx/>
            </a:pPr>
            <a:r>
              <a:rPr lang="en-US" sz="1400">
                <a:ea typeface="ＭＳ Ｐゴシック" pitchFamily="34" charset="-128"/>
              </a:rPr>
              <a:t>Cost Management</a:t>
            </a:r>
          </a:p>
        </p:txBody>
      </p:sp>
      <p:sp>
        <p:nvSpPr>
          <p:cNvPr id="1541133" name="Rectangle 13"/>
          <p:cNvSpPr>
            <a:spLocks noChangeArrowheads="1"/>
          </p:cNvSpPr>
          <p:nvPr/>
        </p:nvSpPr>
        <p:spPr bwMode="auto">
          <a:xfrm>
            <a:off x="457200" y="1828800"/>
            <a:ext cx="5562600" cy="3886200"/>
          </a:xfrm>
          <a:prstGeom prst="rect">
            <a:avLst/>
          </a:prstGeom>
          <a:noFill/>
          <a:ln w="38100" cap="rnd" algn="ctr">
            <a:solidFill>
              <a:schemeClr val="tx1"/>
            </a:solidFill>
            <a:prstDash val="sysDot"/>
            <a:miter lim="800000"/>
            <a:headEnd/>
            <a:tailEnd/>
          </a:ln>
          <a:effectLst/>
        </p:spPr>
        <p:txBody>
          <a:bodyPr lIns="92075" tIns="0" rIns="92075" bIns="0" anchor="ctr">
            <a:spAutoFit/>
          </a:bodyPr>
          <a:lstStyle/>
          <a:p>
            <a:endParaRPr lang="en-US"/>
          </a:p>
        </p:txBody>
      </p:sp>
      <p:sp>
        <p:nvSpPr>
          <p:cNvPr id="1541134" name="Rectangle 14"/>
          <p:cNvSpPr>
            <a:spLocks noChangeArrowheads="1"/>
          </p:cNvSpPr>
          <p:nvPr/>
        </p:nvSpPr>
        <p:spPr bwMode="auto">
          <a:xfrm>
            <a:off x="1219200" y="228600"/>
            <a:ext cx="6705600" cy="584200"/>
          </a:xfrm>
          <a:prstGeom prst="rect">
            <a:avLst/>
          </a:prstGeom>
          <a:noFill/>
          <a:ln w="76200" cmpd="tri" algn="ctr">
            <a:noFill/>
            <a:miter lim="800000"/>
            <a:headEnd/>
            <a:tailEnd/>
          </a:ln>
          <a:effectLst/>
        </p:spPr>
        <p:txBody>
          <a:bodyPr lIns="92075" tIns="0" rIns="92075" bIns="0">
            <a:spAutoFit/>
          </a:bodyPr>
          <a:lstStyle/>
          <a:p>
            <a:pPr marL="342900" indent="-342900">
              <a:lnSpc>
                <a:spcPct val="120000"/>
              </a:lnSpc>
              <a:spcBef>
                <a:spcPct val="20000"/>
              </a:spcBef>
            </a:pPr>
            <a:r>
              <a:rPr lang="en-US"/>
              <a:t>Budget vs Cost Domains (cont’d)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Oval 2"/>
          <p:cNvSpPr>
            <a:spLocks noChangeArrowheads="1"/>
          </p:cNvSpPr>
          <p:nvPr/>
        </p:nvSpPr>
        <p:spPr bwMode="auto">
          <a:xfrm>
            <a:off x="4292600" y="2362200"/>
            <a:ext cx="762000" cy="685800"/>
          </a:xfrm>
          <a:prstGeom prst="ellipse">
            <a:avLst/>
          </a:prstGeom>
          <a:gradFill rotWithShape="1">
            <a:gsLst>
              <a:gs pos="0">
                <a:schemeClr val="bg1"/>
              </a:gs>
              <a:gs pos="100000">
                <a:srgbClr val="99CCFF"/>
              </a:gs>
            </a:gsLst>
            <a:path path="shape">
              <a:fillToRect l="50000" t="50000" r="50000" b="50000"/>
            </a:path>
          </a:gradFill>
          <a:ln w="12700" algn="ctr">
            <a:solidFill>
              <a:schemeClr val="tx1"/>
            </a:solidFill>
            <a:round/>
            <a:headEnd/>
            <a:tailEnd/>
          </a:ln>
          <a:effectLst/>
        </p:spPr>
        <p:txBody>
          <a:bodyPr wrap="none" lIns="92075" tIns="0" rIns="92075" bIns="0" anchor="ctr">
            <a:spAutoFit/>
          </a:bodyPr>
          <a:lstStyle/>
          <a:p>
            <a:endParaRPr lang="en-US"/>
          </a:p>
        </p:txBody>
      </p:sp>
      <p:sp>
        <p:nvSpPr>
          <p:cNvPr id="1543171" name="Oval 3"/>
          <p:cNvSpPr>
            <a:spLocks noChangeArrowheads="1"/>
          </p:cNvSpPr>
          <p:nvPr/>
        </p:nvSpPr>
        <p:spPr bwMode="auto">
          <a:xfrm>
            <a:off x="3530600" y="2819400"/>
            <a:ext cx="762000" cy="685800"/>
          </a:xfrm>
          <a:prstGeom prst="ellipse">
            <a:avLst/>
          </a:prstGeom>
          <a:gradFill rotWithShape="1">
            <a:gsLst>
              <a:gs pos="0">
                <a:schemeClr val="bg1"/>
              </a:gs>
              <a:gs pos="100000">
                <a:srgbClr val="99CCFF"/>
              </a:gs>
            </a:gsLst>
            <a:path path="shape">
              <a:fillToRect l="50000" t="50000" r="50000" b="50000"/>
            </a:path>
          </a:gradFill>
          <a:ln w="12700" algn="ctr">
            <a:solidFill>
              <a:schemeClr val="tx1"/>
            </a:solidFill>
            <a:round/>
            <a:headEnd/>
            <a:tailEnd/>
          </a:ln>
          <a:effectLst/>
        </p:spPr>
        <p:txBody>
          <a:bodyPr wrap="none" lIns="92075" tIns="0" rIns="92075" bIns="0" anchor="ctr">
            <a:spAutoFit/>
          </a:bodyPr>
          <a:lstStyle/>
          <a:p>
            <a:endParaRPr lang="en-US"/>
          </a:p>
        </p:txBody>
      </p:sp>
      <p:grpSp>
        <p:nvGrpSpPr>
          <p:cNvPr id="1543172" name="Group 4"/>
          <p:cNvGrpSpPr>
            <a:grpSpLocks/>
          </p:cNvGrpSpPr>
          <p:nvPr/>
        </p:nvGrpSpPr>
        <p:grpSpPr bwMode="auto">
          <a:xfrm>
            <a:off x="6096000" y="2438400"/>
            <a:ext cx="2667000" cy="1411288"/>
            <a:chOff x="3840" y="1536"/>
            <a:chExt cx="1680" cy="889"/>
          </a:xfrm>
        </p:grpSpPr>
        <p:grpSp>
          <p:nvGrpSpPr>
            <p:cNvPr id="1543173" name="Group 5"/>
            <p:cNvGrpSpPr>
              <a:grpSpLocks/>
            </p:cNvGrpSpPr>
            <p:nvPr/>
          </p:nvGrpSpPr>
          <p:grpSpPr bwMode="auto">
            <a:xfrm>
              <a:off x="4272" y="1536"/>
              <a:ext cx="781" cy="262"/>
              <a:chOff x="3120" y="1370"/>
              <a:chExt cx="781" cy="262"/>
            </a:xfrm>
          </p:grpSpPr>
          <p:sp>
            <p:nvSpPr>
              <p:cNvPr id="1543174" name="Rectangle 6"/>
              <p:cNvSpPr>
                <a:spLocks noChangeArrowheads="1"/>
              </p:cNvSpPr>
              <p:nvPr/>
            </p:nvSpPr>
            <p:spPr bwMode="auto">
              <a:xfrm>
                <a:off x="3120" y="1370"/>
                <a:ext cx="781" cy="262"/>
              </a:xfrm>
              <a:prstGeom prst="rect">
                <a:avLst/>
              </a:prstGeom>
              <a:gradFill rotWithShape="1">
                <a:gsLst>
                  <a:gs pos="0">
                    <a:srgbClr val="FFFF00"/>
                  </a:gs>
                  <a:gs pos="50000">
                    <a:schemeClr val="bg1"/>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1543175" name="Text Box 7"/>
              <p:cNvSpPr txBox="1">
                <a:spLocks noChangeArrowheads="1"/>
              </p:cNvSpPr>
              <p:nvPr/>
            </p:nvSpPr>
            <p:spPr bwMode="auto">
              <a:xfrm>
                <a:off x="3216" y="1392"/>
                <a:ext cx="558" cy="213"/>
              </a:xfrm>
              <a:prstGeom prst="rect">
                <a:avLst/>
              </a:prstGeom>
              <a:gradFill rotWithShape="1">
                <a:gsLst>
                  <a:gs pos="0">
                    <a:srgbClr val="FFFF00"/>
                  </a:gs>
                  <a:gs pos="50000">
                    <a:schemeClr val="bg1"/>
                  </a:gs>
                  <a:gs pos="100000">
                    <a:srgbClr val="FFFF00"/>
                  </a:gs>
                </a:gsLst>
                <a:lin ang="5400000" scaled="1"/>
              </a:gradFill>
              <a:ln w="9525">
                <a:noFill/>
                <a:miter lim="800000"/>
                <a:headEnd/>
                <a:tailEnd/>
              </a:ln>
              <a:effectLst/>
            </p:spPr>
            <p:txBody>
              <a:bodyPr wrap="none">
                <a:spAutoFit/>
              </a:bodyPr>
              <a:lstStyle/>
              <a:p>
                <a:pPr algn="l">
                  <a:buClrTx/>
                </a:pPr>
                <a:r>
                  <a:rPr lang="en-US" sz="1600"/>
                  <a:t>IMCOM</a:t>
                </a:r>
              </a:p>
            </p:txBody>
          </p:sp>
        </p:grpSp>
        <p:sp>
          <p:nvSpPr>
            <p:cNvPr id="1543176" name="Rectangle 8"/>
            <p:cNvSpPr>
              <a:spLocks noChangeArrowheads="1"/>
            </p:cNvSpPr>
            <p:nvPr/>
          </p:nvSpPr>
          <p:spPr bwMode="auto">
            <a:xfrm>
              <a:off x="3840" y="2146"/>
              <a:ext cx="442" cy="279"/>
            </a:xfrm>
            <a:prstGeom prst="rect">
              <a:avLst/>
            </a:prstGeom>
            <a:gradFill rotWithShape="1">
              <a:gsLst>
                <a:gs pos="0">
                  <a:srgbClr val="FFFF00"/>
                </a:gs>
                <a:gs pos="50000">
                  <a:schemeClr val="bg1"/>
                </a:gs>
                <a:gs pos="100000">
                  <a:srgbClr val="FFFF00"/>
                </a:gs>
              </a:gsLst>
              <a:lin ang="5400000" scaled="1"/>
            </a:gradFill>
            <a:ln w="9525">
              <a:solidFill>
                <a:schemeClr val="tx1"/>
              </a:solidFill>
              <a:miter lim="800000"/>
              <a:headEnd/>
              <a:tailEnd/>
            </a:ln>
            <a:effectLst/>
          </p:spPr>
          <p:txBody>
            <a:bodyPr wrap="none" anchor="ctr"/>
            <a:lstStyle/>
            <a:p>
              <a:r>
                <a:rPr lang="en-US" sz="1200"/>
                <a:t>Jackson</a:t>
              </a:r>
            </a:p>
          </p:txBody>
        </p:sp>
        <p:sp>
          <p:nvSpPr>
            <p:cNvPr id="1543177" name="Line 9"/>
            <p:cNvSpPr>
              <a:spLocks noChangeShapeType="1"/>
            </p:cNvSpPr>
            <p:nvPr/>
          </p:nvSpPr>
          <p:spPr bwMode="auto">
            <a:xfrm>
              <a:off x="4660" y="1798"/>
              <a:ext cx="0" cy="348"/>
            </a:xfrm>
            <a:prstGeom prst="line">
              <a:avLst/>
            </a:prstGeom>
            <a:noFill/>
            <a:ln w="9525">
              <a:solidFill>
                <a:schemeClr val="tx1"/>
              </a:solidFill>
              <a:round/>
              <a:headEnd/>
              <a:tailEnd/>
            </a:ln>
            <a:effectLst/>
          </p:spPr>
          <p:txBody>
            <a:bodyPr/>
            <a:lstStyle/>
            <a:p>
              <a:endParaRPr lang="en-US"/>
            </a:p>
          </p:txBody>
        </p:sp>
        <p:sp>
          <p:nvSpPr>
            <p:cNvPr id="1543178" name="Line 10"/>
            <p:cNvSpPr>
              <a:spLocks noChangeShapeType="1"/>
            </p:cNvSpPr>
            <p:nvPr/>
          </p:nvSpPr>
          <p:spPr bwMode="auto">
            <a:xfrm>
              <a:off x="4012" y="1938"/>
              <a:ext cx="0" cy="208"/>
            </a:xfrm>
            <a:prstGeom prst="line">
              <a:avLst/>
            </a:prstGeom>
            <a:noFill/>
            <a:ln w="9525">
              <a:solidFill>
                <a:schemeClr val="tx1"/>
              </a:solidFill>
              <a:round/>
              <a:headEnd/>
              <a:tailEnd/>
            </a:ln>
            <a:effectLst/>
          </p:spPr>
          <p:txBody>
            <a:bodyPr/>
            <a:lstStyle/>
            <a:p>
              <a:endParaRPr lang="en-US"/>
            </a:p>
          </p:txBody>
        </p:sp>
        <p:sp>
          <p:nvSpPr>
            <p:cNvPr id="1543179" name="Line 11"/>
            <p:cNvSpPr>
              <a:spLocks noChangeShapeType="1"/>
            </p:cNvSpPr>
            <p:nvPr/>
          </p:nvSpPr>
          <p:spPr bwMode="auto">
            <a:xfrm>
              <a:off x="5268" y="1938"/>
              <a:ext cx="0" cy="208"/>
            </a:xfrm>
            <a:prstGeom prst="line">
              <a:avLst/>
            </a:prstGeom>
            <a:noFill/>
            <a:ln w="9525">
              <a:solidFill>
                <a:schemeClr val="tx1"/>
              </a:solidFill>
              <a:round/>
              <a:headEnd/>
              <a:tailEnd/>
            </a:ln>
            <a:effectLst/>
          </p:spPr>
          <p:txBody>
            <a:bodyPr/>
            <a:lstStyle/>
            <a:p>
              <a:endParaRPr lang="en-US"/>
            </a:p>
          </p:txBody>
        </p:sp>
        <p:grpSp>
          <p:nvGrpSpPr>
            <p:cNvPr id="1543180" name="Group 12"/>
            <p:cNvGrpSpPr>
              <a:grpSpLocks/>
            </p:cNvGrpSpPr>
            <p:nvPr/>
          </p:nvGrpSpPr>
          <p:grpSpPr bwMode="auto">
            <a:xfrm>
              <a:off x="4402" y="2146"/>
              <a:ext cx="510" cy="279"/>
              <a:chOff x="4402" y="2146"/>
              <a:chExt cx="510" cy="279"/>
            </a:xfrm>
          </p:grpSpPr>
          <p:sp>
            <p:nvSpPr>
              <p:cNvPr id="1543181" name="Rectangle 13"/>
              <p:cNvSpPr>
                <a:spLocks noChangeArrowheads="1"/>
              </p:cNvSpPr>
              <p:nvPr/>
            </p:nvSpPr>
            <p:spPr bwMode="auto">
              <a:xfrm>
                <a:off x="4408" y="2146"/>
                <a:ext cx="504" cy="279"/>
              </a:xfrm>
              <a:prstGeom prst="rect">
                <a:avLst/>
              </a:prstGeom>
              <a:gradFill rotWithShape="1">
                <a:gsLst>
                  <a:gs pos="0">
                    <a:srgbClr val="FFFF00"/>
                  </a:gs>
                  <a:gs pos="50000">
                    <a:schemeClr val="bg1"/>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1543182" name="Rectangle 14"/>
              <p:cNvSpPr>
                <a:spLocks noChangeArrowheads="1"/>
              </p:cNvSpPr>
              <p:nvPr/>
            </p:nvSpPr>
            <p:spPr bwMode="auto">
              <a:xfrm>
                <a:off x="4402" y="2243"/>
                <a:ext cx="500" cy="115"/>
              </a:xfrm>
              <a:prstGeom prst="rect">
                <a:avLst/>
              </a:prstGeom>
              <a:noFill/>
              <a:ln w="12700" algn="ctr">
                <a:noFill/>
                <a:miter lim="800000"/>
                <a:headEnd/>
                <a:tailEnd/>
              </a:ln>
              <a:effectLst/>
            </p:spPr>
            <p:txBody>
              <a:bodyPr wrap="none" lIns="92075" tIns="0" rIns="92075" bIns="0">
                <a:spAutoFit/>
              </a:bodyPr>
              <a:lstStyle/>
              <a:p>
                <a:r>
                  <a:rPr lang="en-US" sz="1200"/>
                  <a:t>Benning</a:t>
                </a:r>
              </a:p>
            </p:txBody>
          </p:sp>
        </p:grpSp>
        <p:grpSp>
          <p:nvGrpSpPr>
            <p:cNvPr id="1543183" name="Group 15"/>
            <p:cNvGrpSpPr>
              <a:grpSpLocks/>
            </p:cNvGrpSpPr>
            <p:nvPr/>
          </p:nvGrpSpPr>
          <p:grpSpPr bwMode="auto">
            <a:xfrm>
              <a:off x="5016" y="2146"/>
              <a:ext cx="504" cy="279"/>
              <a:chOff x="5054" y="2548"/>
              <a:chExt cx="562" cy="309"/>
            </a:xfrm>
          </p:grpSpPr>
          <p:sp>
            <p:nvSpPr>
              <p:cNvPr id="1543184" name="Rectangle 16"/>
              <p:cNvSpPr>
                <a:spLocks noChangeArrowheads="1"/>
              </p:cNvSpPr>
              <p:nvPr/>
            </p:nvSpPr>
            <p:spPr bwMode="auto">
              <a:xfrm>
                <a:off x="5054" y="2548"/>
                <a:ext cx="562" cy="309"/>
              </a:xfrm>
              <a:prstGeom prst="rect">
                <a:avLst/>
              </a:prstGeom>
              <a:gradFill rotWithShape="1">
                <a:gsLst>
                  <a:gs pos="0">
                    <a:srgbClr val="FFFF00"/>
                  </a:gs>
                  <a:gs pos="50000">
                    <a:schemeClr val="bg1"/>
                  </a:gs>
                  <a:gs pos="100000">
                    <a:srgbClr val="FFFF00"/>
                  </a:gs>
                </a:gsLst>
                <a:lin ang="5400000" scaled="1"/>
              </a:gradFill>
              <a:ln w="9525">
                <a:solidFill>
                  <a:schemeClr val="tx1"/>
                </a:solidFill>
                <a:miter lim="800000"/>
                <a:headEnd/>
                <a:tailEnd/>
              </a:ln>
              <a:effectLst/>
            </p:spPr>
            <p:txBody>
              <a:bodyPr wrap="none" anchor="ctr"/>
              <a:lstStyle/>
              <a:p>
                <a:endParaRPr lang="en-US"/>
              </a:p>
            </p:txBody>
          </p:sp>
          <p:sp>
            <p:nvSpPr>
              <p:cNvPr id="1543185" name="Rectangle 17"/>
              <p:cNvSpPr>
                <a:spLocks noChangeArrowheads="1"/>
              </p:cNvSpPr>
              <p:nvPr/>
            </p:nvSpPr>
            <p:spPr bwMode="auto">
              <a:xfrm>
                <a:off x="5135" y="2665"/>
                <a:ext cx="397" cy="128"/>
              </a:xfrm>
              <a:prstGeom prst="rect">
                <a:avLst/>
              </a:prstGeom>
              <a:noFill/>
              <a:ln w="12700" algn="ctr">
                <a:noFill/>
                <a:miter lim="800000"/>
                <a:headEnd/>
                <a:tailEnd/>
              </a:ln>
              <a:effectLst/>
            </p:spPr>
            <p:txBody>
              <a:bodyPr wrap="none" lIns="92075" tIns="0" rIns="92075" bIns="0">
                <a:spAutoFit/>
              </a:bodyPr>
              <a:lstStyle/>
              <a:p>
                <a:r>
                  <a:rPr lang="en-US" sz="1200"/>
                  <a:t>Knox</a:t>
                </a:r>
              </a:p>
            </p:txBody>
          </p:sp>
        </p:grpSp>
        <p:sp>
          <p:nvSpPr>
            <p:cNvPr id="1543186" name="Line 18"/>
            <p:cNvSpPr>
              <a:spLocks noChangeShapeType="1"/>
            </p:cNvSpPr>
            <p:nvPr/>
          </p:nvSpPr>
          <p:spPr bwMode="auto">
            <a:xfrm>
              <a:off x="4012" y="1920"/>
              <a:ext cx="1250" cy="0"/>
            </a:xfrm>
            <a:prstGeom prst="line">
              <a:avLst/>
            </a:prstGeom>
            <a:noFill/>
            <a:ln w="12700">
              <a:solidFill>
                <a:schemeClr val="tx1"/>
              </a:solidFill>
              <a:round/>
              <a:headEnd/>
              <a:tailEnd/>
            </a:ln>
            <a:effectLst/>
          </p:spPr>
          <p:txBody>
            <a:bodyPr lIns="92075" tIns="0" rIns="92075" bIns="0">
              <a:spAutoFit/>
            </a:bodyPr>
            <a:lstStyle/>
            <a:p>
              <a:endParaRPr lang="en-US"/>
            </a:p>
          </p:txBody>
        </p:sp>
      </p:grpSp>
      <p:sp>
        <p:nvSpPr>
          <p:cNvPr id="1543187" name="Rectangle 19"/>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Budget - Color of Money</a:t>
            </a:r>
          </a:p>
        </p:txBody>
      </p:sp>
      <p:sp>
        <p:nvSpPr>
          <p:cNvPr id="1543188" name="Text Box 20"/>
          <p:cNvSpPr txBox="1">
            <a:spLocks noChangeArrowheads="1"/>
          </p:cNvSpPr>
          <p:nvPr/>
        </p:nvSpPr>
        <p:spPr bwMode="auto">
          <a:xfrm>
            <a:off x="415925" y="4000500"/>
            <a:ext cx="409575" cy="487363"/>
          </a:xfrm>
          <a:prstGeom prst="rect">
            <a:avLst/>
          </a:prstGeom>
          <a:noFill/>
          <a:ln w="12700" algn="ctr">
            <a:noFill/>
            <a:miter lim="800000"/>
            <a:headEnd/>
            <a:tailEnd/>
          </a:ln>
          <a:effectLst/>
        </p:spPr>
        <p:txBody>
          <a:bodyPr wrap="none" lIns="92075" tIns="0" rIns="92075" bIns="0">
            <a:spAutoFit/>
          </a:bodyPr>
          <a:lstStyle/>
          <a:p>
            <a:r>
              <a:rPr lang="en-US">
                <a:solidFill>
                  <a:srgbClr val="800000"/>
                </a:solidFill>
              </a:rPr>
              <a:t>$</a:t>
            </a:r>
          </a:p>
        </p:txBody>
      </p:sp>
      <p:pic>
        <p:nvPicPr>
          <p:cNvPr id="1543189" name="Picture 21" descr="MCj03194680000[1]"/>
          <p:cNvPicPr>
            <a:picLocks noChangeAspect="1" noChangeArrowheads="1"/>
          </p:cNvPicPr>
          <p:nvPr/>
        </p:nvPicPr>
        <p:blipFill>
          <a:blip r:embed="rId3" cstate="print"/>
          <a:srcRect/>
          <a:stretch>
            <a:fillRect/>
          </a:stretch>
        </p:blipFill>
        <p:spPr bwMode="auto">
          <a:xfrm>
            <a:off x="641350" y="3611563"/>
            <a:ext cx="960438" cy="723900"/>
          </a:xfrm>
          <a:prstGeom prst="rect">
            <a:avLst/>
          </a:prstGeom>
          <a:noFill/>
        </p:spPr>
      </p:pic>
      <p:sp>
        <p:nvSpPr>
          <p:cNvPr id="1543190" name="Text Box 22"/>
          <p:cNvSpPr txBox="1">
            <a:spLocks noChangeArrowheads="1"/>
          </p:cNvSpPr>
          <p:nvPr/>
        </p:nvSpPr>
        <p:spPr bwMode="auto">
          <a:xfrm>
            <a:off x="746125" y="2495550"/>
            <a:ext cx="409575" cy="487363"/>
          </a:xfrm>
          <a:prstGeom prst="rect">
            <a:avLst/>
          </a:prstGeom>
          <a:noFill/>
          <a:ln w="12700" algn="ctr">
            <a:noFill/>
            <a:miter lim="800000"/>
            <a:headEnd/>
            <a:tailEnd/>
          </a:ln>
          <a:effectLst/>
        </p:spPr>
        <p:txBody>
          <a:bodyPr wrap="none" lIns="92075" tIns="0" rIns="92075" bIns="0">
            <a:spAutoFit/>
          </a:bodyPr>
          <a:lstStyle/>
          <a:p>
            <a:r>
              <a:rPr lang="en-US">
                <a:solidFill>
                  <a:schemeClr val="accent2"/>
                </a:solidFill>
              </a:rPr>
              <a:t>$</a:t>
            </a:r>
          </a:p>
        </p:txBody>
      </p:sp>
      <p:sp>
        <p:nvSpPr>
          <p:cNvPr id="1543191" name="Text Box 23"/>
          <p:cNvSpPr txBox="1">
            <a:spLocks noChangeArrowheads="1"/>
          </p:cNvSpPr>
          <p:nvPr/>
        </p:nvSpPr>
        <p:spPr bwMode="auto">
          <a:xfrm>
            <a:off x="4368800" y="2590800"/>
            <a:ext cx="679450" cy="274638"/>
          </a:xfrm>
          <a:prstGeom prst="rect">
            <a:avLst/>
          </a:prstGeom>
          <a:noFill/>
          <a:ln w="12700" algn="ctr">
            <a:noFill/>
            <a:miter lim="800000"/>
            <a:headEnd/>
            <a:tailEnd/>
          </a:ln>
          <a:effectLst/>
        </p:spPr>
        <p:txBody>
          <a:bodyPr wrap="none" lIns="92075" tIns="0" rIns="92075" bIns="0">
            <a:spAutoFit/>
          </a:bodyPr>
          <a:lstStyle/>
          <a:p>
            <a:r>
              <a:rPr lang="en-US" sz="1800">
                <a:solidFill>
                  <a:schemeClr val="accent2"/>
                </a:solidFill>
              </a:rPr>
              <a:t>BOS</a:t>
            </a:r>
          </a:p>
        </p:txBody>
      </p:sp>
      <p:sp>
        <p:nvSpPr>
          <p:cNvPr id="1543192" name="Text Box 24"/>
          <p:cNvSpPr txBox="1">
            <a:spLocks noChangeArrowheads="1"/>
          </p:cNvSpPr>
          <p:nvPr/>
        </p:nvSpPr>
        <p:spPr bwMode="auto">
          <a:xfrm>
            <a:off x="4229100" y="2555875"/>
            <a:ext cx="325438" cy="304800"/>
          </a:xfrm>
          <a:prstGeom prst="rect">
            <a:avLst/>
          </a:prstGeom>
          <a:noFill/>
          <a:ln w="12700" algn="ctr">
            <a:noFill/>
            <a:miter lim="800000"/>
            <a:headEnd/>
            <a:tailEnd/>
          </a:ln>
          <a:effectLst/>
        </p:spPr>
        <p:txBody>
          <a:bodyPr wrap="none" lIns="92075" tIns="0" rIns="92075" bIns="0">
            <a:spAutoFit/>
          </a:bodyPr>
          <a:lstStyle/>
          <a:p>
            <a:r>
              <a:rPr lang="en-US" sz="2000">
                <a:solidFill>
                  <a:schemeClr val="accent2"/>
                </a:solidFill>
              </a:rPr>
              <a:t>$</a:t>
            </a:r>
          </a:p>
        </p:txBody>
      </p:sp>
      <p:pic>
        <p:nvPicPr>
          <p:cNvPr id="1543193" name="Picture 25" descr="MCj02791160000[1]"/>
          <p:cNvPicPr>
            <a:picLocks noChangeAspect="1" noChangeArrowheads="1"/>
          </p:cNvPicPr>
          <p:nvPr/>
        </p:nvPicPr>
        <p:blipFill>
          <a:blip r:embed="rId4" cstate="print"/>
          <a:srcRect/>
          <a:stretch>
            <a:fillRect/>
          </a:stretch>
        </p:blipFill>
        <p:spPr bwMode="auto">
          <a:xfrm>
            <a:off x="1127125" y="2362200"/>
            <a:ext cx="962025" cy="717550"/>
          </a:xfrm>
          <a:prstGeom prst="rect">
            <a:avLst/>
          </a:prstGeom>
          <a:noFill/>
        </p:spPr>
      </p:pic>
      <p:pic>
        <p:nvPicPr>
          <p:cNvPr id="1543194" name="Picture 26" descr="MCj02799640000[1]"/>
          <p:cNvPicPr>
            <a:picLocks noChangeAspect="1" noChangeArrowheads="1"/>
          </p:cNvPicPr>
          <p:nvPr/>
        </p:nvPicPr>
        <p:blipFill>
          <a:blip r:embed="rId5" cstate="print"/>
          <a:srcRect/>
          <a:stretch>
            <a:fillRect/>
          </a:stretch>
        </p:blipFill>
        <p:spPr bwMode="auto">
          <a:xfrm>
            <a:off x="1676400" y="3433763"/>
            <a:ext cx="884238" cy="666750"/>
          </a:xfrm>
          <a:prstGeom prst="rect">
            <a:avLst/>
          </a:prstGeom>
          <a:noFill/>
        </p:spPr>
      </p:pic>
      <p:sp>
        <p:nvSpPr>
          <p:cNvPr id="1543195" name="Text Box 27"/>
          <p:cNvSpPr txBox="1">
            <a:spLocks noChangeArrowheads="1"/>
          </p:cNvSpPr>
          <p:nvPr/>
        </p:nvSpPr>
        <p:spPr bwMode="auto">
          <a:xfrm>
            <a:off x="2138363" y="2979738"/>
            <a:ext cx="409575" cy="487362"/>
          </a:xfrm>
          <a:prstGeom prst="rect">
            <a:avLst/>
          </a:prstGeom>
          <a:noFill/>
          <a:ln w="12700" algn="ctr">
            <a:noFill/>
            <a:miter lim="800000"/>
            <a:headEnd/>
            <a:tailEnd/>
          </a:ln>
          <a:effectLst/>
        </p:spPr>
        <p:txBody>
          <a:bodyPr wrap="none" lIns="92075" tIns="0" rIns="92075" bIns="0">
            <a:spAutoFit/>
          </a:bodyPr>
          <a:lstStyle/>
          <a:p>
            <a:r>
              <a:rPr lang="en-US">
                <a:solidFill>
                  <a:srgbClr val="009900"/>
                </a:solidFill>
              </a:rPr>
              <a:t>$</a:t>
            </a:r>
          </a:p>
        </p:txBody>
      </p:sp>
      <p:sp>
        <p:nvSpPr>
          <p:cNvPr id="1543196" name="Text Box 28"/>
          <p:cNvSpPr txBox="1">
            <a:spLocks noChangeArrowheads="1"/>
          </p:cNvSpPr>
          <p:nvPr/>
        </p:nvSpPr>
        <p:spPr bwMode="auto">
          <a:xfrm>
            <a:off x="685800" y="1828800"/>
            <a:ext cx="1822450" cy="274638"/>
          </a:xfrm>
          <a:prstGeom prst="rect">
            <a:avLst/>
          </a:prstGeom>
          <a:noFill/>
          <a:ln w="12700" algn="ctr">
            <a:noFill/>
            <a:miter lim="800000"/>
            <a:headEnd/>
            <a:tailEnd/>
          </a:ln>
          <a:effectLst/>
        </p:spPr>
        <p:txBody>
          <a:bodyPr wrap="none" lIns="92075" tIns="0" rIns="92075" bIns="0">
            <a:spAutoFit/>
          </a:bodyPr>
          <a:lstStyle/>
          <a:p>
            <a:r>
              <a:rPr lang="en-US" sz="1800"/>
              <a:t>Appropriations</a:t>
            </a:r>
          </a:p>
        </p:txBody>
      </p:sp>
      <p:sp>
        <p:nvSpPr>
          <p:cNvPr id="1543197" name="Text Box 29"/>
          <p:cNvSpPr txBox="1">
            <a:spLocks noChangeArrowheads="1"/>
          </p:cNvSpPr>
          <p:nvPr/>
        </p:nvSpPr>
        <p:spPr bwMode="auto">
          <a:xfrm>
            <a:off x="3359150" y="1858963"/>
            <a:ext cx="2203450" cy="274637"/>
          </a:xfrm>
          <a:prstGeom prst="rect">
            <a:avLst/>
          </a:prstGeom>
          <a:noFill/>
          <a:ln w="12700" algn="ctr">
            <a:noFill/>
            <a:miter lim="800000"/>
            <a:headEnd/>
            <a:tailEnd/>
          </a:ln>
          <a:effectLst/>
        </p:spPr>
        <p:txBody>
          <a:bodyPr wrap="none" lIns="92075" tIns="0" rIns="92075" bIns="0">
            <a:spAutoFit/>
          </a:bodyPr>
          <a:lstStyle/>
          <a:p>
            <a:r>
              <a:rPr lang="en-US" sz="1800"/>
              <a:t>Program Elements</a:t>
            </a:r>
          </a:p>
        </p:txBody>
      </p:sp>
      <p:sp>
        <p:nvSpPr>
          <p:cNvPr id="1543198" name="Text Box 30"/>
          <p:cNvSpPr txBox="1">
            <a:spLocks noChangeArrowheads="1"/>
          </p:cNvSpPr>
          <p:nvPr/>
        </p:nvSpPr>
        <p:spPr bwMode="auto">
          <a:xfrm>
            <a:off x="6553200" y="1905000"/>
            <a:ext cx="1657350" cy="366713"/>
          </a:xfrm>
          <a:prstGeom prst="rect">
            <a:avLst/>
          </a:prstGeom>
          <a:noFill/>
          <a:ln w="9525">
            <a:noFill/>
            <a:miter lim="800000"/>
            <a:headEnd/>
            <a:tailEnd/>
          </a:ln>
          <a:effectLst/>
        </p:spPr>
        <p:txBody>
          <a:bodyPr wrap="none">
            <a:spAutoFit/>
          </a:bodyPr>
          <a:lstStyle/>
          <a:p>
            <a:pPr algn="l">
              <a:buClrTx/>
            </a:pPr>
            <a:r>
              <a:rPr lang="en-US" sz="1800"/>
              <a:t>Fund Centers</a:t>
            </a:r>
          </a:p>
        </p:txBody>
      </p:sp>
      <p:sp>
        <p:nvSpPr>
          <p:cNvPr id="1543199" name="Text Box 31"/>
          <p:cNvSpPr txBox="1">
            <a:spLocks noChangeArrowheads="1"/>
          </p:cNvSpPr>
          <p:nvPr/>
        </p:nvSpPr>
        <p:spPr bwMode="auto">
          <a:xfrm>
            <a:off x="3581400" y="4724400"/>
            <a:ext cx="1670050" cy="549275"/>
          </a:xfrm>
          <a:prstGeom prst="rect">
            <a:avLst/>
          </a:prstGeom>
          <a:noFill/>
          <a:ln w="12700" algn="ctr">
            <a:noFill/>
            <a:miter lim="800000"/>
            <a:headEnd/>
            <a:tailEnd/>
          </a:ln>
          <a:effectLst/>
        </p:spPr>
        <p:txBody>
          <a:bodyPr wrap="none" lIns="92075" tIns="0" rIns="92075" bIns="0">
            <a:spAutoFit/>
          </a:bodyPr>
          <a:lstStyle/>
          <a:p>
            <a:r>
              <a:rPr lang="en-US" sz="1800"/>
              <a:t>Elements</a:t>
            </a:r>
          </a:p>
          <a:p>
            <a:r>
              <a:rPr lang="en-US" sz="1800"/>
              <a:t>Of Resources</a:t>
            </a:r>
          </a:p>
        </p:txBody>
      </p:sp>
      <p:pic>
        <p:nvPicPr>
          <p:cNvPr id="1543200" name="Picture 32" descr="j0293234"/>
          <p:cNvPicPr>
            <a:picLocks noChangeAspect="1" noChangeArrowheads="1"/>
          </p:cNvPicPr>
          <p:nvPr/>
        </p:nvPicPr>
        <p:blipFill>
          <a:blip r:embed="rId6" cstate="print"/>
          <a:srcRect/>
          <a:stretch>
            <a:fillRect/>
          </a:stretch>
        </p:blipFill>
        <p:spPr bwMode="auto">
          <a:xfrm>
            <a:off x="3581400" y="5486400"/>
            <a:ext cx="858838" cy="633413"/>
          </a:xfrm>
          <a:prstGeom prst="rect">
            <a:avLst/>
          </a:prstGeom>
          <a:noFill/>
        </p:spPr>
      </p:pic>
      <p:pic>
        <p:nvPicPr>
          <p:cNvPr id="1543201" name="Picture 33" descr="MCj00980110000[1]"/>
          <p:cNvPicPr>
            <a:picLocks noChangeAspect="1" noChangeArrowheads="1"/>
          </p:cNvPicPr>
          <p:nvPr/>
        </p:nvPicPr>
        <p:blipFill>
          <a:blip r:embed="rId7" cstate="print"/>
          <a:srcRect/>
          <a:stretch>
            <a:fillRect/>
          </a:stretch>
        </p:blipFill>
        <p:spPr bwMode="auto">
          <a:xfrm flipH="1">
            <a:off x="2597150" y="5167313"/>
            <a:ext cx="831850" cy="1157287"/>
          </a:xfrm>
          <a:prstGeom prst="rect">
            <a:avLst/>
          </a:prstGeom>
          <a:noFill/>
        </p:spPr>
      </p:pic>
      <p:pic>
        <p:nvPicPr>
          <p:cNvPr id="1543202" name="Picture 34" descr="MCBD06552_0000[1]"/>
          <p:cNvPicPr>
            <a:picLocks noChangeAspect="1" noChangeArrowheads="1"/>
          </p:cNvPicPr>
          <p:nvPr/>
        </p:nvPicPr>
        <p:blipFill>
          <a:blip r:embed="rId8" cstate="print"/>
          <a:srcRect/>
          <a:stretch>
            <a:fillRect/>
          </a:stretch>
        </p:blipFill>
        <p:spPr bwMode="auto">
          <a:xfrm>
            <a:off x="5834063" y="5246688"/>
            <a:ext cx="1100137" cy="1001712"/>
          </a:xfrm>
          <a:prstGeom prst="rect">
            <a:avLst/>
          </a:prstGeom>
          <a:noFill/>
        </p:spPr>
      </p:pic>
      <p:pic>
        <p:nvPicPr>
          <p:cNvPr id="1543203" name="Picture 35" descr="j0292982"/>
          <p:cNvPicPr>
            <a:picLocks noChangeAspect="1" noChangeArrowheads="1"/>
          </p:cNvPicPr>
          <p:nvPr/>
        </p:nvPicPr>
        <p:blipFill>
          <a:blip r:embed="rId9" cstate="print"/>
          <a:srcRect/>
          <a:stretch>
            <a:fillRect/>
          </a:stretch>
        </p:blipFill>
        <p:spPr bwMode="auto">
          <a:xfrm>
            <a:off x="4876800" y="5410200"/>
            <a:ext cx="685800" cy="677863"/>
          </a:xfrm>
          <a:prstGeom prst="rect">
            <a:avLst/>
          </a:prstGeom>
          <a:noFill/>
        </p:spPr>
      </p:pic>
      <p:pic>
        <p:nvPicPr>
          <p:cNvPr id="1543204" name="Picture 36" descr="MCBD20076_0000[1]"/>
          <p:cNvPicPr>
            <a:picLocks noChangeAspect="1" noChangeArrowheads="1"/>
          </p:cNvPicPr>
          <p:nvPr/>
        </p:nvPicPr>
        <p:blipFill>
          <a:blip r:embed="rId10" cstate="print"/>
          <a:srcRect/>
          <a:stretch>
            <a:fillRect/>
          </a:stretch>
        </p:blipFill>
        <p:spPr bwMode="auto">
          <a:xfrm>
            <a:off x="1524000" y="5583238"/>
            <a:ext cx="879475" cy="538162"/>
          </a:xfrm>
          <a:prstGeom prst="rect">
            <a:avLst/>
          </a:prstGeom>
          <a:noFill/>
        </p:spPr>
      </p:pic>
      <p:sp>
        <p:nvSpPr>
          <p:cNvPr id="1543205" name="Text Box 37"/>
          <p:cNvSpPr txBox="1">
            <a:spLocks noChangeArrowheads="1"/>
          </p:cNvSpPr>
          <p:nvPr/>
        </p:nvSpPr>
        <p:spPr bwMode="auto">
          <a:xfrm>
            <a:off x="1363663" y="6305550"/>
            <a:ext cx="922337" cy="212725"/>
          </a:xfrm>
          <a:prstGeom prst="rect">
            <a:avLst/>
          </a:prstGeom>
          <a:noFill/>
          <a:ln w="12700" algn="ctr">
            <a:noFill/>
            <a:miter lim="800000"/>
            <a:headEnd/>
            <a:tailEnd/>
          </a:ln>
          <a:effectLst/>
        </p:spPr>
        <p:txBody>
          <a:bodyPr wrap="none" lIns="92075" tIns="0" rIns="92075" bIns="0">
            <a:spAutoFit/>
          </a:bodyPr>
          <a:lstStyle/>
          <a:p>
            <a:r>
              <a:rPr lang="en-US" sz="1400"/>
              <a:t>Supplies</a:t>
            </a:r>
          </a:p>
        </p:txBody>
      </p:sp>
      <p:sp>
        <p:nvSpPr>
          <p:cNvPr id="1543206" name="Text Box 38"/>
          <p:cNvSpPr txBox="1">
            <a:spLocks noChangeArrowheads="1"/>
          </p:cNvSpPr>
          <p:nvPr/>
        </p:nvSpPr>
        <p:spPr bwMode="auto">
          <a:xfrm>
            <a:off x="2457450" y="6324600"/>
            <a:ext cx="882650" cy="212725"/>
          </a:xfrm>
          <a:prstGeom prst="rect">
            <a:avLst/>
          </a:prstGeom>
          <a:noFill/>
          <a:ln w="12700" algn="ctr">
            <a:noFill/>
            <a:miter lim="800000"/>
            <a:headEnd/>
            <a:tailEnd/>
          </a:ln>
          <a:effectLst/>
        </p:spPr>
        <p:txBody>
          <a:bodyPr wrap="none" lIns="92075" tIns="0" rIns="92075" bIns="0">
            <a:spAutoFit/>
          </a:bodyPr>
          <a:lstStyle/>
          <a:p>
            <a:r>
              <a:rPr lang="en-US" sz="1400"/>
              <a:t>Training</a:t>
            </a:r>
          </a:p>
        </p:txBody>
      </p:sp>
      <p:sp>
        <p:nvSpPr>
          <p:cNvPr id="1543207" name="Text Box 39"/>
          <p:cNvSpPr txBox="1">
            <a:spLocks noChangeArrowheads="1"/>
          </p:cNvSpPr>
          <p:nvPr/>
        </p:nvSpPr>
        <p:spPr bwMode="auto">
          <a:xfrm>
            <a:off x="3733800" y="6324600"/>
            <a:ext cx="706438" cy="212725"/>
          </a:xfrm>
          <a:prstGeom prst="rect">
            <a:avLst/>
          </a:prstGeom>
          <a:noFill/>
          <a:ln w="12700" algn="ctr">
            <a:noFill/>
            <a:miter lim="800000"/>
            <a:headEnd/>
            <a:tailEnd/>
          </a:ln>
          <a:effectLst/>
        </p:spPr>
        <p:txBody>
          <a:bodyPr wrap="none" lIns="92075" tIns="0" rIns="92075" bIns="0">
            <a:spAutoFit/>
          </a:bodyPr>
          <a:lstStyle/>
          <a:p>
            <a:r>
              <a:rPr lang="en-US" sz="1400"/>
              <a:t>Travel</a:t>
            </a:r>
          </a:p>
        </p:txBody>
      </p:sp>
      <p:sp>
        <p:nvSpPr>
          <p:cNvPr id="1543208" name="Text Box 40"/>
          <p:cNvSpPr txBox="1">
            <a:spLocks noChangeArrowheads="1"/>
          </p:cNvSpPr>
          <p:nvPr/>
        </p:nvSpPr>
        <p:spPr bwMode="auto">
          <a:xfrm>
            <a:off x="4660900" y="6324600"/>
            <a:ext cx="1100138" cy="212725"/>
          </a:xfrm>
          <a:prstGeom prst="rect">
            <a:avLst/>
          </a:prstGeom>
          <a:noFill/>
          <a:ln w="12700" algn="ctr">
            <a:noFill/>
            <a:miter lim="800000"/>
            <a:headEnd/>
            <a:tailEnd/>
          </a:ln>
          <a:effectLst/>
        </p:spPr>
        <p:txBody>
          <a:bodyPr wrap="none" lIns="92075" tIns="0" rIns="92075" bIns="0">
            <a:spAutoFit/>
          </a:bodyPr>
          <a:lstStyle/>
          <a:p>
            <a:r>
              <a:rPr lang="en-US" sz="1400"/>
              <a:t>Equipment</a:t>
            </a:r>
          </a:p>
        </p:txBody>
      </p:sp>
      <p:sp>
        <p:nvSpPr>
          <p:cNvPr id="1543209" name="Text Box 41"/>
          <p:cNvSpPr txBox="1">
            <a:spLocks noChangeArrowheads="1"/>
          </p:cNvSpPr>
          <p:nvPr/>
        </p:nvSpPr>
        <p:spPr bwMode="auto">
          <a:xfrm>
            <a:off x="6197600" y="6324600"/>
            <a:ext cx="676275" cy="212725"/>
          </a:xfrm>
          <a:prstGeom prst="rect">
            <a:avLst/>
          </a:prstGeom>
          <a:noFill/>
          <a:ln w="12700" algn="ctr">
            <a:noFill/>
            <a:miter lim="800000"/>
            <a:headEnd/>
            <a:tailEnd/>
          </a:ln>
          <a:effectLst/>
        </p:spPr>
        <p:txBody>
          <a:bodyPr wrap="none" lIns="92075" tIns="0" rIns="92075" bIns="0">
            <a:spAutoFit/>
          </a:bodyPr>
          <a:lstStyle/>
          <a:p>
            <a:r>
              <a:rPr lang="en-US" sz="1400"/>
              <a:t>Labor</a:t>
            </a:r>
          </a:p>
        </p:txBody>
      </p:sp>
      <p:sp>
        <p:nvSpPr>
          <p:cNvPr id="1543210" name="Text Box 42"/>
          <p:cNvSpPr txBox="1">
            <a:spLocks noChangeArrowheads="1"/>
          </p:cNvSpPr>
          <p:nvPr/>
        </p:nvSpPr>
        <p:spPr bwMode="auto">
          <a:xfrm>
            <a:off x="7181850" y="6324600"/>
            <a:ext cx="509588" cy="212725"/>
          </a:xfrm>
          <a:prstGeom prst="rect">
            <a:avLst/>
          </a:prstGeom>
          <a:noFill/>
          <a:ln w="12700" algn="ctr">
            <a:noFill/>
            <a:miter lim="800000"/>
            <a:headEnd/>
            <a:tailEnd/>
          </a:ln>
          <a:effectLst/>
        </p:spPr>
        <p:txBody>
          <a:bodyPr wrap="none" lIns="92075" tIns="0" rIns="92075" bIns="0">
            <a:spAutoFit/>
          </a:bodyPr>
          <a:lstStyle/>
          <a:p>
            <a:r>
              <a:rPr lang="en-US" sz="1400"/>
              <a:t>Etc.</a:t>
            </a:r>
          </a:p>
        </p:txBody>
      </p:sp>
      <p:sp>
        <p:nvSpPr>
          <p:cNvPr id="1543211" name="Rectangle 43"/>
          <p:cNvSpPr>
            <a:spLocks noChangeArrowheads="1"/>
          </p:cNvSpPr>
          <p:nvPr/>
        </p:nvSpPr>
        <p:spPr bwMode="auto">
          <a:xfrm>
            <a:off x="1951038" y="2509838"/>
            <a:ext cx="776287" cy="304800"/>
          </a:xfrm>
          <a:prstGeom prst="rect">
            <a:avLst/>
          </a:prstGeom>
          <a:noFill/>
          <a:ln w="12700" algn="ctr">
            <a:noFill/>
            <a:miter lim="800000"/>
            <a:headEnd/>
            <a:tailEnd/>
          </a:ln>
          <a:effectLst/>
        </p:spPr>
        <p:txBody>
          <a:bodyPr wrap="none" lIns="92075" tIns="0" rIns="92075" bIns="0">
            <a:spAutoFit/>
          </a:bodyPr>
          <a:lstStyle/>
          <a:p>
            <a:r>
              <a:rPr lang="en-US" sz="2000">
                <a:solidFill>
                  <a:schemeClr val="accent2"/>
                </a:solidFill>
              </a:rPr>
              <a:t>OMA</a:t>
            </a:r>
          </a:p>
        </p:txBody>
      </p:sp>
      <p:sp>
        <p:nvSpPr>
          <p:cNvPr id="1543212" name="Rectangle 44"/>
          <p:cNvSpPr>
            <a:spLocks noChangeArrowheads="1"/>
          </p:cNvSpPr>
          <p:nvPr/>
        </p:nvSpPr>
        <p:spPr bwMode="auto">
          <a:xfrm>
            <a:off x="2593975" y="3576638"/>
            <a:ext cx="708025" cy="304800"/>
          </a:xfrm>
          <a:prstGeom prst="rect">
            <a:avLst/>
          </a:prstGeom>
          <a:noFill/>
          <a:ln w="12700" algn="ctr">
            <a:noFill/>
            <a:miter lim="800000"/>
            <a:headEnd/>
            <a:tailEnd/>
          </a:ln>
          <a:effectLst/>
        </p:spPr>
        <p:txBody>
          <a:bodyPr wrap="none" lIns="92075" tIns="0" rIns="92075" bIns="0">
            <a:spAutoFit/>
          </a:bodyPr>
          <a:lstStyle/>
          <a:p>
            <a:r>
              <a:rPr lang="en-US" sz="2000">
                <a:solidFill>
                  <a:srgbClr val="009900"/>
                </a:solidFill>
              </a:rPr>
              <a:t>AFH</a:t>
            </a:r>
          </a:p>
        </p:txBody>
      </p:sp>
      <p:sp>
        <p:nvSpPr>
          <p:cNvPr id="1543213" name="Text Box 45"/>
          <p:cNvSpPr txBox="1">
            <a:spLocks noChangeArrowheads="1"/>
          </p:cNvSpPr>
          <p:nvPr/>
        </p:nvSpPr>
        <p:spPr bwMode="auto">
          <a:xfrm>
            <a:off x="3663950" y="3006725"/>
            <a:ext cx="692150" cy="274638"/>
          </a:xfrm>
          <a:prstGeom prst="rect">
            <a:avLst/>
          </a:prstGeom>
          <a:noFill/>
          <a:ln w="12700" algn="ctr">
            <a:noFill/>
            <a:miter lim="800000"/>
            <a:headEnd/>
            <a:tailEnd/>
          </a:ln>
          <a:effectLst/>
        </p:spPr>
        <p:txBody>
          <a:bodyPr wrap="none" lIns="92075" tIns="0" rIns="92075" bIns="0">
            <a:spAutoFit/>
          </a:bodyPr>
          <a:lstStyle/>
          <a:p>
            <a:r>
              <a:rPr lang="en-US" sz="1800">
                <a:solidFill>
                  <a:schemeClr val="accent2"/>
                </a:solidFill>
              </a:rPr>
              <a:t>SRM</a:t>
            </a:r>
          </a:p>
        </p:txBody>
      </p:sp>
      <p:sp>
        <p:nvSpPr>
          <p:cNvPr id="1543214" name="Text Box 46"/>
          <p:cNvSpPr txBox="1">
            <a:spLocks noChangeArrowheads="1"/>
          </p:cNvSpPr>
          <p:nvPr/>
        </p:nvSpPr>
        <p:spPr bwMode="auto">
          <a:xfrm>
            <a:off x="3530600" y="2971800"/>
            <a:ext cx="325438" cy="304800"/>
          </a:xfrm>
          <a:prstGeom prst="rect">
            <a:avLst/>
          </a:prstGeom>
          <a:noFill/>
          <a:ln w="12700" algn="ctr">
            <a:noFill/>
            <a:miter lim="800000"/>
            <a:headEnd/>
            <a:tailEnd/>
          </a:ln>
          <a:effectLst/>
        </p:spPr>
        <p:txBody>
          <a:bodyPr wrap="none" lIns="92075" tIns="0" rIns="92075" bIns="0">
            <a:spAutoFit/>
          </a:bodyPr>
          <a:lstStyle/>
          <a:p>
            <a:r>
              <a:rPr lang="en-US" sz="2000">
                <a:solidFill>
                  <a:schemeClr val="accent2"/>
                </a:solidFill>
              </a:rPr>
              <a:t>$</a:t>
            </a:r>
          </a:p>
        </p:txBody>
      </p:sp>
      <p:sp>
        <p:nvSpPr>
          <p:cNvPr id="1543215" name="Oval 47"/>
          <p:cNvSpPr>
            <a:spLocks noChangeArrowheads="1"/>
          </p:cNvSpPr>
          <p:nvPr/>
        </p:nvSpPr>
        <p:spPr bwMode="auto">
          <a:xfrm>
            <a:off x="4064000" y="3429000"/>
            <a:ext cx="1295400" cy="701675"/>
          </a:xfrm>
          <a:prstGeom prst="ellipse">
            <a:avLst/>
          </a:prstGeom>
          <a:gradFill rotWithShape="1">
            <a:gsLst>
              <a:gs pos="0">
                <a:schemeClr val="bg1"/>
              </a:gs>
              <a:gs pos="100000">
                <a:srgbClr val="990099"/>
              </a:gs>
            </a:gsLst>
            <a:path path="shape">
              <a:fillToRect l="50000" t="50000" r="50000" b="50000"/>
            </a:path>
          </a:gradFill>
          <a:ln w="12700" algn="ctr">
            <a:solidFill>
              <a:schemeClr val="tx1"/>
            </a:solidFill>
            <a:round/>
            <a:headEnd/>
            <a:tailEnd/>
          </a:ln>
          <a:effectLst/>
        </p:spPr>
        <p:txBody>
          <a:bodyPr lIns="92075" tIns="0" rIns="92075" bIns="0" anchor="ctr">
            <a:spAutoFit/>
          </a:bodyPr>
          <a:lstStyle/>
          <a:p>
            <a:endParaRPr lang="en-US"/>
          </a:p>
        </p:txBody>
      </p:sp>
      <p:sp>
        <p:nvSpPr>
          <p:cNvPr id="1543216" name="Text Box 48"/>
          <p:cNvSpPr txBox="1">
            <a:spLocks noChangeArrowheads="1"/>
          </p:cNvSpPr>
          <p:nvPr/>
        </p:nvSpPr>
        <p:spPr bwMode="auto">
          <a:xfrm>
            <a:off x="4292600" y="3673475"/>
            <a:ext cx="971550" cy="274638"/>
          </a:xfrm>
          <a:prstGeom prst="rect">
            <a:avLst/>
          </a:prstGeom>
          <a:noFill/>
          <a:ln w="12700" algn="ctr">
            <a:noFill/>
            <a:miter lim="800000"/>
            <a:headEnd/>
            <a:tailEnd/>
          </a:ln>
          <a:effectLst/>
        </p:spPr>
        <p:txBody>
          <a:bodyPr wrap="none" lIns="92075" tIns="0" rIns="92075" bIns="0">
            <a:spAutoFit/>
          </a:bodyPr>
          <a:lstStyle/>
          <a:p>
            <a:r>
              <a:rPr lang="en-US" sz="1800">
                <a:solidFill>
                  <a:srgbClr val="800000"/>
                </a:solidFill>
              </a:rPr>
              <a:t>GFEBS</a:t>
            </a:r>
          </a:p>
        </p:txBody>
      </p:sp>
      <p:sp>
        <p:nvSpPr>
          <p:cNvPr id="1543217" name="Text Box 49"/>
          <p:cNvSpPr txBox="1">
            <a:spLocks noChangeArrowheads="1"/>
          </p:cNvSpPr>
          <p:nvPr/>
        </p:nvSpPr>
        <p:spPr bwMode="auto">
          <a:xfrm>
            <a:off x="4140200" y="3673475"/>
            <a:ext cx="325438" cy="304800"/>
          </a:xfrm>
          <a:prstGeom prst="rect">
            <a:avLst/>
          </a:prstGeom>
          <a:noFill/>
          <a:ln w="12700" algn="ctr">
            <a:noFill/>
            <a:miter lim="800000"/>
            <a:headEnd/>
            <a:tailEnd/>
          </a:ln>
          <a:effectLst/>
        </p:spPr>
        <p:txBody>
          <a:bodyPr wrap="none" lIns="92075" tIns="0" rIns="92075" bIns="0">
            <a:spAutoFit/>
          </a:bodyPr>
          <a:lstStyle/>
          <a:p>
            <a:r>
              <a:rPr lang="en-US" sz="2000">
                <a:solidFill>
                  <a:srgbClr val="800000"/>
                </a:solidFill>
              </a:rPr>
              <a:t>$</a:t>
            </a:r>
          </a:p>
        </p:txBody>
      </p:sp>
      <p:sp>
        <p:nvSpPr>
          <p:cNvPr id="1543218" name="Rectangle 50"/>
          <p:cNvSpPr>
            <a:spLocks noChangeArrowheads="1"/>
          </p:cNvSpPr>
          <p:nvPr/>
        </p:nvSpPr>
        <p:spPr bwMode="auto">
          <a:xfrm>
            <a:off x="817563" y="4338638"/>
            <a:ext cx="1062037" cy="304800"/>
          </a:xfrm>
          <a:prstGeom prst="rect">
            <a:avLst/>
          </a:prstGeom>
          <a:noFill/>
          <a:ln w="12700" algn="ctr">
            <a:noFill/>
            <a:miter lim="800000"/>
            <a:headEnd/>
            <a:tailEnd/>
          </a:ln>
          <a:effectLst/>
        </p:spPr>
        <p:txBody>
          <a:bodyPr wrap="none" lIns="92075" tIns="0" rIns="92075" bIns="0">
            <a:spAutoFit/>
          </a:bodyPr>
          <a:lstStyle/>
          <a:p>
            <a:r>
              <a:rPr lang="en-US" sz="2000">
                <a:solidFill>
                  <a:srgbClr val="800000"/>
                </a:solidFill>
              </a:rPr>
              <a:t>RDT&amp;E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5218" name="Group 2"/>
          <p:cNvGrpSpPr>
            <a:grpSpLocks/>
          </p:cNvGrpSpPr>
          <p:nvPr/>
        </p:nvGrpSpPr>
        <p:grpSpPr bwMode="auto">
          <a:xfrm>
            <a:off x="152400" y="1600200"/>
            <a:ext cx="8915400" cy="4495800"/>
            <a:chOff x="96" y="1008"/>
            <a:chExt cx="5616" cy="2832"/>
          </a:xfrm>
        </p:grpSpPr>
        <p:grpSp>
          <p:nvGrpSpPr>
            <p:cNvPr id="1545219" name="Group 3"/>
            <p:cNvGrpSpPr>
              <a:grpSpLocks/>
            </p:cNvGrpSpPr>
            <p:nvPr/>
          </p:nvGrpSpPr>
          <p:grpSpPr bwMode="auto">
            <a:xfrm>
              <a:off x="96" y="1008"/>
              <a:ext cx="5616" cy="2832"/>
              <a:chOff x="96" y="1008"/>
              <a:chExt cx="5616" cy="2832"/>
            </a:xfrm>
          </p:grpSpPr>
          <p:grpSp>
            <p:nvGrpSpPr>
              <p:cNvPr id="1545220" name="Group 4"/>
              <p:cNvGrpSpPr>
                <a:grpSpLocks/>
              </p:cNvGrpSpPr>
              <p:nvPr/>
            </p:nvGrpSpPr>
            <p:grpSpPr bwMode="auto">
              <a:xfrm>
                <a:off x="96" y="1008"/>
                <a:ext cx="5616" cy="2832"/>
                <a:chOff x="96" y="1008"/>
                <a:chExt cx="5616" cy="2832"/>
              </a:xfrm>
            </p:grpSpPr>
            <p:sp>
              <p:nvSpPr>
                <p:cNvPr id="1545221" name="Oval 5"/>
                <p:cNvSpPr>
                  <a:spLocks noChangeArrowheads="1"/>
                </p:cNvSpPr>
                <p:nvPr/>
              </p:nvSpPr>
              <p:spPr bwMode="auto">
                <a:xfrm>
                  <a:off x="96" y="1104"/>
                  <a:ext cx="5616" cy="2736"/>
                </a:xfrm>
                <a:prstGeom prst="ellipse">
                  <a:avLst/>
                </a:prstGeom>
                <a:gradFill rotWithShape="1">
                  <a:gsLst>
                    <a:gs pos="0">
                      <a:srgbClr val="FFFF00"/>
                    </a:gs>
                    <a:gs pos="50000">
                      <a:schemeClr val="bg1"/>
                    </a:gs>
                    <a:gs pos="100000">
                      <a:srgbClr val="FFFF00"/>
                    </a:gs>
                  </a:gsLst>
                  <a:lin ang="5400000" scaled="1"/>
                </a:gradFill>
                <a:ln w="22225">
                  <a:solidFill>
                    <a:srgbClr val="FF0000"/>
                  </a:solidFill>
                  <a:round/>
                  <a:headEnd/>
                  <a:tailEnd/>
                </a:ln>
                <a:effectLst/>
              </p:spPr>
              <p:txBody>
                <a:bodyPr wrap="none" anchor="ctr"/>
                <a:lstStyle/>
                <a:p>
                  <a:pPr>
                    <a:buClrTx/>
                  </a:pPr>
                  <a:endParaRPr lang="en-US" sz="1800">
                    <a:solidFill>
                      <a:srgbClr val="FF0000"/>
                    </a:solidFill>
                  </a:endParaRPr>
                </a:p>
              </p:txBody>
            </p:sp>
            <p:sp>
              <p:nvSpPr>
                <p:cNvPr id="1545222" name="Text Box 6"/>
                <p:cNvSpPr txBox="1">
                  <a:spLocks noChangeArrowheads="1"/>
                </p:cNvSpPr>
                <p:nvPr/>
              </p:nvSpPr>
              <p:spPr bwMode="auto">
                <a:xfrm>
                  <a:off x="96" y="1008"/>
                  <a:ext cx="964" cy="231"/>
                </a:xfrm>
                <a:prstGeom prst="rect">
                  <a:avLst/>
                </a:prstGeom>
                <a:noFill/>
                <a:ln w="9525">
                  <a:noFill/>
                  <a:miter lim="800000"/>
                  <a:headEnd/>
                  <a:tailEnd/>
                </a:ln>
                <a:effectLst/>
              </p:spPr>
              <p:txBody>
                <a:bodyPr wrap="none">
                  <a:spAutoFit/>
                </a:bodyPr>
                <a:lstStyle/>
                <a:p>
                  <a:pPr algn="l">
                    <a:buClrTx/>
                  </a:pPr>
                  <a:r>
                    <a:rPr lang="en-US" sz="1800"/>
                    <a:t>Fund Center</a:t>
                  </a:r>
                </a:p>
              </p:txBody>
            </p:sp>
            <p:sp>
              <p:nvSpPr>
                <p:cNvPr id="1545223" name="Line 7"/>
                <p:cNvSpPr>
                  <a:spLocks noChangeShapeType="1"/>
                </p:cNvSpPr>
                <p:nvPr/>
              </p:nvSpPr>
              <p:spPr bwMode="auto">
                <a:xfrm>
                  <a:off x="384" y="1200"/>
                  <a:ext cx="384" cy="384"/>
                </a:xfrm>
                <a:prstGeom prst="line">
                  <a:avLst/>
                </a:prstGeom>
                <a:noFill/>
                <a:ln w="28575">
                  <a:solidFill>
                    <a:schemeClr val="tx1"/>
                  </a:solidFill>
                  <a:round/>
                  <a:headEnd/>
                  <a:tailEnd type="triangle" w="med" len="med"/>
                </a:ln>
                <a:effectLst/>
              </p:spPr>
              <p:txBody>
                <a:bodyPr/>
                <a:lstStyle/>
                <a:p>
                  <a:endParaRPr lang="en-US"/>
                </a:p>
              </p:txBody>
            </p:sp>
          </p:grpSp>
          <p:sp>
            <p:nvSpPr>
              <p:cNvPr id="1545224" name="Text Box 8"/>
              <p:cNvSpPr txBox="1">
                <a:spLocks noChangeArrowheads="1"/>
              </p:cNvSpPr>
              <p:nvPr/>
            </p:nvSpPr>
            <p:spPr bwMode="auto">
              <a:xfrm>
                <a:off x="2797" y="3034"/>
                <a:ext cx="1043" cy="520"/>
              </a:xfrm>
              <a:prstGeom prst="rect">
                <a:avLst/>
              </a:prstGeom>
              <a:noFill/>
              <a:ln w="9525">
                <a:noFill/>
                <a:miter lim="800000"/>
                <a:headEnd/>
                <a:tailEnd/>
              </a:ln>
              <a:effectLst/>
            </p:spPr>
            <p:txBody>
              <a:bodyPr>
                <a:spAutoFit/>
              </a:bodyPr>
              <a:lstStyle/>
              <a:p>
                <a:pPr>
                  <a:buClrTx/>
                </a:pPr>
                <a:r>
                  <a:rPr lang="en-US" sz="1600"/>
                  <a:t>Performs Funds </a:t>
                </a:r>
              </a:p>
              <a:p>
                <a:pPr>
                  <a:buClrTx/>
                </a:pPr>
                <a:r>
                  <a:rPr lang="en-US" sz="1600"/>
                  <a:t>Management</a:t>
                </a:r>
              </a:p>
            </p:txBody>
          </p:sp>
        </p:grpSp>
        <p:sp>
          <p:nvSpPr>
            <p:cNvPr id="1545225" name="Line 9"/>
            <p:cNvSpPr>
              <a:spLocks noChangeShapeType="1"/>
            </p:cNvSpPr>
            <p:nvPr/>
          </p:nvSpPr>
          <p:spPr bwMode="auto">
            <a:xfrm flipV="1">
              <a:off x="3312" y="2857"/>
              <a:ext cx="0" cy="144"/>
            </a:xfrm>
            <a:prstGeom prst="line">
              <a:avLst/>
            </a:prstGeom>
            <a:noFill/>
            <a:ln w="9525">
              <a:solidFill>
                <a:schemeClr val="tx1"/>
              </a:solidFill>
              <a:round/>
              <a:headEnd/>
              <a:tailEnd type="triangle" w="med" len="med"/>
            </a:ln>
            <a:effectLst/>
          </p:spPr>
          <p:txBody>
            <a:bodyPr/>
            <a:lstStyle/>
            <a:p>
              <a:endParaRPr lang="en-US"/>
            </a:p>
          </p:txBody>
        </p:sp>
      </p:grpSp>
      <p:grpSp>
        <p:nvGrpSpPr>
          <p:cNvPr id="1545226" name="Group 10"/>
          <p:cNvGrpSpPr>
            <a:grpSpLocks/>
          </p:cNvGrpSpPr>
          <p:nvPr/>
        </p:nvGrpSpPr>
        <p:grpSpPr bwMode="auto">
          <a:xfrm>
            <a:off x="228600" y="5905500"/>
            <a:ext cx="2422525" cy="336550"/>
            <a:chOff x="144" y="3720"/>
            <a:chExt cx="1526" cy="212"/>
          </a:xfrm>
        </p:grpSpPr>
        <p:sp>
          <p:nvSpPr>
            <p:cNvPr id="1545227" name="Rectangle 11"/>
            <p:cNvSpPr>
              <a:spLocks noChangeArrowheads="1"/>
            </p:cNvSpPr>
            <p:nvPr/>
          </p:nvSpPr>
          <p:spPr bwMode="auto">
            <a:xfrm>
              <a:off x="144" y="3730"/>
              <a:ext cx="480" cy="144"/>
            </a:xfrm>
            <a:prstGeom prst="rect">
              <a:avLst/>
            </a:prstGeom>
            <a:noFill/>
            <a:ln w="9525">
              <a:solidFill>
                <a:schemeClr val="tx1"/>
              </a:solidFill>
              <a:miter lim="800000"/>
              <a:headEnd/>
              <a:tailEnd/>
            </a:ln>
            <a:effectLst/>
          </p:spPr>
          <p:txBody>
            <a:bodyPr wrap="none" anchor="ctr"/>
            <a:lstStyle/>
            <a:p>
              <a:endParaRPr lang="en-US"/>
            </a:p>
          </p:txBody>
        </p:sp>
        <p:sp>
          <p:nvSpPr>
            <p:cNvPr id="1545228" name="Text Box 12"/>
            <p:cNvSpPr txBox="1">
              <a:spLocks noChangeArrowheads="1"/>
            </p:cNvSpPr>
            <p:nvPr/>
          </p:nvSpPr>
          <p:spPr bwMode="auto">
            <a:xfrm>
              <a:off x="758" y="3720"/>
              <a:ext cx="912" cy="212"/>
            </a:xfrm>
            <a:prstGeom prst="rect">
              <a:avLst/>
            </a:prstGeom>
            <a:noFill/>
            <a:ln w="9525">
              <a:noFill/>
              <a:miter lim="800000"/>
              <a:headEnd/>
              <a:tailEnd/>
            </a:ln>
            <a:effectLst/>
          </p:spPr>
          <p:txBody>
            <a:bodyPr wrap="none">
              <a:spAutoFit/>
            </a:bodyPr>
            <a:lstStyle/>
            <a:p>
              <a:pPr algn="l">
                <a:buClrTx/>
              </a:pPr>
              <a:r>
                <a:rPr lang="en-US" sz="1600"/>
                <a:t>Cost Centers</a:t>
              </a:r>
            </a:p>
          </p:txBody>
        </p:sp>
      </p:grpSp>
      <p:sp>
        <p:nvSpPr>
          <p:cNvPr id="1545229" name="Text Box 13"/>
          <p:cNvSpPr txBox="1">
            <a:spLocks noChangeArrowheads="1"/>
          </p:cNvSpPr>
          <p:nvPr/>
        </p:nvSpPr>
        <p:spPr bwMode="auto">
          <a:xfrm>
            <a:off x="685800" y="3544888"/>
            <a:ext cx="1098550" cy="366712"/>
          </a:xfrm>
          <a:prstGeom prst="rect">
            <a:avLst/>
          </a:prstGeom>
          <a:noFill/>
          <a:ln w="9525">
            <a:noFill/>
            <a:miter lim="800000"/>
            <a:headEnd/>
            <a:tailEnd/>
          </a:ln>
          <a:effectLst/>
        </p:spPr>
        <p:txBody>
          <a:bodyPr wrap="none">
            <a:spAutoFit/>
          </a:bodyPr>
          <a:lstStyle/>
          <a:p>
            <a:pPr algn="l">
              <a:buClrTx/>
            </a:pPr>
            <a:r>
              <a:rPr lang="en-US" sz="1800"/>
              <a:t>Ch, DOL</a:t>
            </a:r>
          </a:p>
        </p:txBody>
      </p:sp>
      <p:sp>
        <p:nvSpPr>
          <p:cNvPr id="1545230" name="Text Box 14"/>
          <p:cNvSpPr txBox="1">
            <a:spLocks noChangeArrowheads="1"/>
          </p:cNvSpPr>
          <p:nvPr/>
        </p:nvSpPr>
        <p:spPr bwMode="auto">
          <a:xfrm>
            <a:off x="2819400" y="3544888"/>
            <a:ext cx="1149350" cy="366712"/>
          </a:xfrm>
          <a:prstGeom prst="rect">
            <a:avLst/>
          </a:prstGeom>
          <a:noFill/>
          <a:ln w="9525">
            <a:noFill/>
            <a:miter lim="800000"/>
            <a:headEnd/>
            <a:tailEnd/>
          </a:ln>
          <a:effectLst/>
        </p:spPr>
        <p:txBody>
          <a:bodyPr wrap="none">
            <a:spAutoFit/>
          </a:bodyPr>
          <a:lstStyle/>
          <a:p>
            <a:pPr algn="l">
              <a:buClrTx/>
            </a:pPr>
            <a:r>
              <a:rPr lang="en-US" sz="1800"/>
              <a:t>Ch, DPW</a:t>
            </a:r>
          </a:p>
        </p:txBody>
      </p:sp>
      <p:sp>
        <p:nvSpPr>
          <p:cNvPr id="1545231" name="Text Box 15"/>
          <p:cNvSpPr txBox="1">
            <a:spLocks noChangeArrowheads="1"/>
          </p:cNvSpPr>
          <p:nvPr/>
        </p:nvSpPr>
        <p:spPr bwMode="auto">
          <a:xfrm>
            <a:off x="5181600" y="3544888"/>
            <a:ext cx="958850" cy="350837"/>
          </a:xfrm>
          <a:prstGeom prst="rect">
            <a:avLst/>
          </a:prstGeom>
          <a:noFill/>
          <a:ln w="9525">
            <a:noFill/>
            <a:miter lim="800000"/>
            <a:headEnd/>
            <a:tailEnd/>
          </a:ln>
          <a:effectLst/>
        </p:spPr>
        <p:txBody>
          <a:bodyPr>
            <a:spAutoFit/>
          </a:bodyPr>
          <a:lstStyle/>
          <a:p>
            <a:pPr algn="l">
              <a:buClrTx/>
            </a:pPr>
            <a:r>
              <a:rPr lang="en-US" sz="1700"/>
              <a:t>Ch, RM</a:t>
            </a:r>
          </a:p>
        </p:txBody>
      </p:sp>
      <p:sp>
        <p:nvSpPr>
          <p:cNvPr id="1545232" name="Text Box 16"/>
          <p:cNvSpPr txBox="1">
            <a:spLocks noChangeArrowheads="1"/>
          </p:cNvSpPr>
          <p:nvPr/>
        </p:nvSpPr>
        <p:spPr bwMode="auto">
          <a:xfrm>
            <a:off x="7239000" y="3468688"/>
            <a:ext cx="1187450" cy="366712"/>
          </a:xfrm>
          <a:prstGeom prst="rect">
            <a:avLst/>
          </a:prstGeom>
          <a:noFill/>
          <a:ln w="9525">
            <a:noFill/>
            <a:miter lim="800000"/>
            <a:headEnd/>
            <a:tailEnd/>
          </a:ln>
          <a:effectLst/>
        </p:spPr>
        <p:txBody>
          <a:bodyPr wrap="none">
            <a:spAutoFit/>
          </a:bodyPr>
          <a:lstStyle/>
          <a:p>
            <a:pPr algn="l">
              <a:buClrTx/>
            </a:pPr>
            <a:r>
              <a:rPr lang="en-US" sz="1800"/>
              <a:t>Ch, MWR</a:t>
            </a:r>
          </a:p>
        </p:txBody>
      </p:sp>
      <p:sp>
        <p:nvSpPr>
          <p:cNvPr id="1545233" name="Rectangle 17"/>
          <p:cNvSpPr>
            <a:spLocks noChangeArrowheads="1"/>
          </p:cNvSpPr>
          <p:nvPr/>
        </p:nvSpPr>
        <p:spPr bwMode="auto">
          <a:xfrm>
            <a:off x="457200" y="4230688"/>
            <a:ext cx="685800" cy="304800"/>
          </a:xfrm>
          <a:prstGeom prst="rect">
            <a:avLst/>
          </a:prstGeom>
          <a:noFill/>
          <a:ln w="9525">
            <a:solidFill>
              <a:schemeClr val="tx1"/>
            </a:solidFill>
            <a:miter lim="800000"/>
            <a:headEnd/>
            <a:tailEnd/>
          </a:ln>
          <a:effectLst/>
        </p:spPr>
        <p:txBody>
          <a:bodyPr wrap="none" anchor="ctr"/>
          <a:lstStyle/>
          <a:p>
            <a:endParaRPr lang="en-US"/>
          </a:p>
        </p:txBody>
      </p:sp>
      <p:sp>
        <p:nvSpPr>
          <p:cNvPr id="1545234" name="Rectangle 18"/>
          <p:cNvSpPr>
            <a:spLocks noChangeArrowheads="1"/>
          </p:cNvSpPr>
          <p:nvPr/>
        </p:nvSpPr>
        <p:spPr bwMode="auto">
          <a:xfrm>
            <a:off x="1371600" y="4230688"/>
            <a:ext cx="685800" cy="304800"/>
          </a:xfrm>
          <a:prstGeom prst="rect">
            <a:avLst/>
          </a:prstGeom>
          <a:noFill/>
          <a:ln w="9525">
            <a:solidFill>
              <a:schemeClr val="tx1"/>
            </a:solidFill>
            <a:miter lim="800000"/>
            <a:headEnd/>
            <a:tailEnd/>
          </a:ln>
          <a:effectLst/>
        </p:spPr>
        <p:txBody>
          <a:bodyPr wrap="none" anchor="ctr"/>
          <a:lstStyle/>
          <a:p>
            <a:endParaRPr lang="en-US"/>
          </a:p>
        </p:txBody>
      </p:sp>
      <p:sp>
        <p:nvSpPr>
          <p:cNvPr id="1545235" name="Rectangle 19"/>
          <p:cNvSpPr>
            <a:spLocks noChangeArrowheads="1"/>
          </p:cNvSpPr>
          <p:nvPr/>
        </p:nvSpPr>
        <p:spPr bwMode="auto">
          <a:xfrm>
            <a:off x="685800" y="3544888"/>
            <a:ext cx="1066800" cy="381000"/>
          </a:xfrm>
          <a:prstGeom prst="rect">
            <a:avLst/>
          </a:prstGeom>
          <a:noFill/>
          <a:ln w="9525">
            <a:solidFill>
              <a:schemeClr val="tx1"/>
            </a:solidFill>
            <a:miter lim="800000"/>
            <a:headEnd/>
            <a:tailEnd/>
          </a:ln>
          <a:effectLst/>
        </p:spPr>
        <p:txBody>
          <a:bodyPr wrap="none" anchor="ctr"/>
          <a:lstStyle/>
          <a:p>
            <a:endParaRPr lang="en-US"/>
          </a:p>
        </p:txBody>
      </p:sp>
      <p:sp>
        <p:nvSpPr>
          <p:cNvPr id="1545236" name="Rectangle 20"/>
          <p:cNvSpPr>
            <a:spLocks noChangeArrowheads="1"/>
          </p:cNvSpPr>
          <p:nvPr/>
        </p:nvSpPr>
        <p:spPr bwMode="auto">
          <a:xfrm>
            <a:off x="2743200" y="3544888"/>
            <a:ext cx="1219200" cy="381000"/>
          </a:xfrm>
          <a:prstGeom prst="rect">
            <a:avLst/>
          </a:prstGeom>
          <a:noFill/>
          <a:ln w="9525">
            <a:solidFill>
              <a:schemeClr val="tx1"/>
            </a:solidFill>
            <a:miter lim="800000"/>
            <a:headEnd/>
            <a:tailEnd/>
          </a:ln>
          <a:effectLst/>
        </p:spPr>
        <p:txBody>
          <a:bodyPr wrap="none" anchor="ctr"/>
          <a:lstStyle/>
          <a:p>
            <a:endParaRPr lang="en-US"/>
          </a:p>
        </p:txBody>
      </p:sp>
      <p:sp>
        <p:nvSpPr>
          <p:cNvPr id="1545237" name="Rectangle 21"/>
          <p:cNvSpPr>
            <a:spLocks noChangeArrowheads="1"/>
          </p:cNvSpPr>
          <p:nvPr/>
        </p:nvSpPr>
        <p:spPr bwMode="auto">
          <a:xfrm>
            <a:off x="5181600" y="3544888"/>
            <a:ext cx="990600" cy="381000"/>
          </a:xfrm>
          <a:prstGeom prst="rect">
            <a:avLst/>
          </a:prstGeom>
          <a:noFill/>
          <a:ln w="9525">
            <a:solidFill>
              <a:schemeClr val="tx1"/>
            </a:solidFill>
            <a:miter lim="800000"/>
            <a:headEnd/>
            <a:tailEnd/>
          </a:ln>
          <a:effectLst/>
        </p:spPr>
        <p:txBody>
          <a:bodyPr wrap="none" anchor="ctr"/>
          <a:lstStyle/>
          <a:p>
            <a:endParaRPr lang="en-US"/>
          </a:p>
        </p:txBody>
      </p:sp>
      <p:sp>
        <p:nvSpPr>
          <p:cNvPr id="1545238" name="Rectangle 22"/>
          <p:cNvSpPr>
            <a:spLocks noChangeArrowheads="1"/>
          </p:cNvSpPr>
          <p:nvPr/>
        </p:nvSpPr>
        <p:spPr bwMode="auto">
          <a:xfrm>
            <a:off x="2362200" y="4230688"/>
            <a:ext cx="685800" cy="304800"/>
          </a:xfrm>
          <a:prstGeom prst="rect">
            <a:avLst/>
          </a:prstGeom>
          <a:noFill/>
          <a:ln w="9525">
            <a:solidFill>
              <a:schemeClr val="tx1"/>
            </a:solidFill>
            <a:miter lim="800000"/>
            <a:headEnd/>
            <a:tailEnd/>
          </a:ln>
          <a:effectLst/>
        </p:spPr>
        <p:txBody>
          <a:bodyPr wrap="none" anchor="ctr"/>
          <a:lstStyle/>
          <a:p>
            <a:endParaRPr lang="en-US"/>
          </a:p>
        </p:txBody>
      </p:sp>
      <p:sp>
        <p:nvSpPr>
          <p:cNvPr id="1545239" name="Rectangle 23"/>
          <p:cNvSpPr>
            <a:spLocks noChangeArrowheads="1"/>
          </p:cNvSpPr>
          <p:nvPr/>
        </p:nvSpPr>
        <p:spPr bwMode="auto">
          <a:xfrm>
            <a:off x="3200400" y="4230688"/>
            <a:ext cx="609600" cy="304800"/>
          </a:xfrm>
          <a:prstGeom prst="rect">
            <a:avLst/>
          </a:prstGeom>
          <a:noFill/>
          <a:ln w="9525">
            <a:solidFill>
              <a:schemeClr val="tx1"/>
            </a:solidFill>
            <a:miter lim="800000"/>
            <a:headEnd/>
            <a:tailEnd/>
          </a:ln>
          <a:effectLst/>
        </p:spPr>
        <p:txBody>
          <a:bodyPr wrap="none" anchor="ctr"/>
          <a:lstStyle/>
          <a:p>
            <a:endParaRPr lang="en-US"/>
          </a:p>
        </p:txBody>
      </p:sp>
      <p:sp>
        <p:nvSpPr>
          <p:cNvPr id="1545240" name="Rectangle 24"/>
          <p:cNvSpPr>
            <a:spLocks noChangeArrowheads="1"/>
          </p:cNvSpPr>
          <p:nvPr/>
        </p:nvSpPr>
        <p:spPr bwMode="auto">
          <a:xfrm>
            <a:off x="4038600" y="4230688"/>
            <a:ext cx="609600" cy="304800"/>
          </a:xfrm>
          <a:prstGeom prst="rect">
            <a:avLst/>
          </a:prstGeom>
          <a:noFill/>
          <a:ln w="9525">
            <a:solidFill>
              <a:schemeClr val="tx1"/>
            </a:solidFill>
            <a:miter lim="800000"/>
            <a:headEnd/>
            <a:tailEnd/>
          </a:ln>
          <a:effectLst/>
        </p:spPr>
        <p:txBody>
          <a:bodyPr wrap="none" anchor="ctr"/>
          <a:lstStyle/>
          <a:p>
            <a:endParaRPr lang="en-US"/>
          </a:p>
        </p:txBody>
      </p:sp>
      <p:sp>
        <p:nvSpPr>
          <p:cNvPr id="1545241" name="Rectangle 25"/>
          <p:cNvSpPr>
            <a:spLocks noChangeArrowheads="1"/>
          </p:cNvSpPr>
          <p:nvPr/>
        </p:nvSpPr>
        <p:spPr bwMode="auto">
          <a:xfrm>
            <a:off x="4953000" y="4230688"/>
            <a:ext cx="609600" cy="304800"/>
          </a:xfrm>
          <a:prstGeom prst="rect">
            <a:avLst/>
          </a:prstGeom>
          <a:noFill/>
          <a:ln w="9525">
            <a:solidFill>
              <a:schemeClr val="tx1"/>
            </a:solidFill>
            <a:miter lim="800000"/>
            <a:headEnd/>
            <a:tailEnd/>
          </a:ln>
          <a:effectLst/>
        </p:spPr>
        <p:txBody>
          <a:bodyPr wrap="none" anchor="ctr"/>
          <a:lstStyle/>
          <a:p>
            <a:endParaRPr lang="en-US"/>
          </a:p>
        </p:txBody>
      </p:sp>
      <p:sp>
        <p:nvSpPr>
          <p:cNvPr id="1545242" name="Rectangle 26"/>
          <p:cNvSpPr>
            <a:spLocks noChangeArrowheads="1"/>
          </p:cNvSpPr>
          <p:nvPr/>
        </p:nvSpPr>
        <p:spPr bwMode="auto">
          <a:xfrm>
            <a:off x="5791200" y="4230688"/>
            <a:ext cx="609600" cy="304800"/>
          </a:xfrm>
          <a:prstGeom prst="rect">
            <a:avLst/>
          </a:prstGeom>
          <a:noFill/>
          <a:ln w="9525">
            <a:solidFill>
              <a:schemeClr val="tx1"/>
            </a:solidFill>
            <a:miter lim="800000"/>
            <a:headEnd/>
            <a:tailEnd/>
          </a:ln>
          <a:effectLst/>
        </p:spPr>
        <p:txBody>
          <a:bodyPr wrap="none" anchor="ctr"/>
          <a:lstStyle/>
          <a:p>
            <a:endParaRPr lang="en-US"/>
          </a:p>
        </p:txBody>
      </p:sp>
      <p:sp>
        <p:nvSpPr>
          <p:cNvPr id="1545243" name="Rectangle 27"/>
          <p:cNvSpPr>
            <a:spLocks noChangeArrowheads="1"/>
          </p:cNvSpPr>
          <p:nvPr/>
        </p:nvSpPr>
        <p:spPr bwMode="auto">
          <a:xfrm>
            <a:off x="7086600" y="3468688"/>
            <a:ext cx="1371600" cy="381000"/>
          </a:xfrm>
          <a:prstGeom prst="rect">
            <a:avLst/>
          </a:prstGeom>
          <a:noFill/>
          <a:ln w="9525">
            <a:solidFill>
              <a:schemeClr val="tx1"/>
            </a:solidFill>
            <a:miter lim="800000"/>
            <a:headEnd/>
            <a:tailEnd/>
          </a:ln>
          <a:effectLst/>
        </p:spPr>
        <p:txBody>
          <a:bodyPr wrap="none" anchor="ctr"/>
          <a:lstStyle/>
          <a:p>
            <a:endParaRPr lang="en-US"/>
          </a:p>
        </p:txBody>
      </p:sp>
      <p:sp>
        <p:nvSpPr>
          <p:cNvPr id="1545244" name="Rectangle 28"/>
          <p:cNvSpPr>
            <a:spLocks noChangeArrowheads="1"/>
          </p:cNvSpPr>
          <p:nvPr/>
        </p:nvSpPr>
        <p:spPr bwMode="auto">
          <a:xfrm>
            <a:off x="6781800" y="4230688"/>
            <a:ext cx="533400" cy="304800"/>
          </a:xfrm>
          <a:prstGeom prst="rect">
            <a:avLst/>
          </a:prstGeom>
          <a:noFill/>
          <a:ln w="9525">
            <a:solidFill>
              <a:schemeClr val="tx1"/>
            </a:solidFill>
            <a:miter lim="800000"/>
            <a:headEnd/>
            <a:tailEnd/>
          </a:ln>
          <a:effectLst/>
        </p:spPr>
        <p:txBody>
          <a:bodyPr wrap="none" anchor="ctr"/>
          <a:lstStyle/>
          <a:p>
            <a:endParaRPr lang="en-US"/>
          </a:p>
        </p:txBody>
      </p:sp>
      <p:sp>
        <p:nvSpPr>
          <p:cNvPr id="1545245" name="Rectangle 29"/>
          <p:cNvSpPr>
            <a:spLocks noChangeArrowheads="1"/>
          </p:cNvSpPr>
          <p:nvPr/>
        </p:nvSpPr>
        <p:spPr bwMode="auto">
          <a:xfrm>
            <a:off x="7467600" y="4230688"/>
            <a:ext cx="609600" cy="304800"/>
          </a:xfrm>
          <a:prstGeom prst="rect">
            <a:avLst/>
          </a:prstGeom>
          <a:noFill/>
          <a:ln w="9525">
            <a:solidFill>
              <a:schemeClr val="tx1"/>
            </a:solidFill>
            <a:miter lim="800000"/>
            <a:headEnd/>
            <a:tailEnd/>
          </a:ln>
          <a:effectLst/>
        </p:spPr>
        <p:txBody>
          <a:bodyPr wrap="none" anchor="ctr"/>
          <a:lstStyle/>
          <a:p>
            <a:endParaRPr lang="en-US"/>
          </a:p>
        </p:txBody>
      </p:sp>
      <p:sp>
        <p:nvSpPr>
          <p:cNvPr id="1545246" name="Rectangle 30"/>
          <p:cNvSpPr>
            <a:spLocks noChangeArrowheads="1"/>
          </p:cNvSpPr>
          <p:nvPr/>
        </p:nvSpPr>
        <p:spPr bwMode="auto">
          <a:xfrm>
            <a:off x="8305800" y="4230688"/>
            <a:ext cx="609600" cy="304800"/>
          </a:xfrm>
          <a:prstGeom prst="rect">
            <a:avLst/>
          </a:prstGeom>
          <a:noFill/>
          <a:ln w="9525">
            <a:solidFill>
              <a:schemeClr val="tx1"/>
            </a:solidFill>
            <a:miter lim="800000"/>
            <a:headEnd/>
            <a:tailEnd/>
          </a:ln>
          <a:effectLst/>
        </p:spPr>
        <p:txBody>
          <a:bodyPr wrap="none" anchor="ctr"/>
          <a:lstStyle/>
          <a:p>
            <a:endParaRPr lang="en-US"/>
          </a:p>
        </p:txBody>
      </p:sp>
      <p:sp>
        <p:nvSpPr>
          <p:cNvPr id="1545247" name="Line 31"/>
          <p:cNvSpPr>
            <a:spLocks noChangeShapeType="1"/>
          </p:cNvSpPr>
          <p:nvPr/>
        </p:nvSpPr>
        <p:spPr bwMode="auto">
          <a:xfrm>
            <a:off x="1219200" y="3925888"/>
            <a:ext cx="0" cy="228600"/>
          </a:xfrm>
          <a:prstGeom prst="line">
            <a:avLst/>
          </a:prstGeom>
          <a:noFill/>
          <a:ln w="9525">
            <a:solidFill>
              <a:schemeClr val="tx1"/>
            </a:solidFill>
            <a:round/>
            <a:headEnd/>
            <a:tailEnd/>
          </a:ln>
          <a:effectLst/>
        </p:spPr>
        <p:txBody>
          <a:bodyPr/>
          <a:lstStyle/>
          <a:p>
            <a:endParaRPr lang="en-US"/>
          </a:p>
        </p:txBody>
      </p:sp>
      <p:sp>
        <p:nvSpPr>
          <p:cNvPr id="1545248" name="Line 32"/>
          <p:cNvSpPr>
            <a:spLocks noChangeShapeType="1"/>
          </p:cNvSpPr>
          <p:nvPr/>
        </p:nvSpPr>
        <p:spPr bwMode="auto">
          <a:xfrm>
            <a:off x="838200" y="4154488"/>
            <a:ext cx="838200" cy="0"/>
          </a:xfrm>
          <a:prstGeom prst="line">
            <a:avLst/>
          </a:prstGeom>
          <a:noFill/>
          <a:ln w="9525">
            <a:solidFill>
              <a:schemeClr val="tx1"/>
            </a:solidFill>
            <a:round/>
            <a:headEnd/>
            <a:tailEnd/>
          </a:ln>
          <a:effectLst/>
        </p:spPr>
        <p:txBody>
          <a:bodyPr/>
          <a:lstStyle/>
          <a:p>
            <a:endParaRPr lang="en-US"/>
          </a:p>
        </p:txBody>
      </p:sp>
      <p:sp>
        <p:nvSpPr>
          <p:cNvPr id="1545249" name="Line 33"/>
          <p:cNvSpPr>
            <a:spLocks noChangeShapeType="1"/>
          </p:cNvSpPr>
          <p:nvPr/>
        </p:nvSpPr>
        <p:spPr bwMode="auto">
          <a:xfrm>
            <a:off x="838200" y="4154488"/>
            <a:ext cx="0" cy="76200"/>
          </a:xfrm>
          <a:prstGeom prst="line">
            <a:avLst/>
          </a:prstGeom>
          <a:noFill/>
          <a:ln w="9525">
            <a:solidFill>
              <a:schemeClr val="tx1"/>
            </a:solidFill>
            <a:round/>
            <a:headEnd/>
            <a:tailEnd/>
          </a:ln>
          <a:effectLst/>
        </p:spPr>
        <p:txBody>
          <a:bodyPr/>
          <a:lstStyle/>
          <a:p>
            <a:endParaRPr lang="en-US"/>
          </a:p>
        </p:txBody>
      </p:sp>
      <p:sp>
        <p:nvSpPr>
          <p:cNvPr id="1545250" name="Line 34"/>
          <p:cNvSpPr>
            <a:spLocks noChangeShapeType="1"/>
          </p:cNvSpPr>
          <p:nvPr/>
        </p:nvSpPr>
        <p:spPr bwMode="auto">
          <a:xfrm>
            <a:off x="1676400" y="4154488"/>
            <a:ext cx="0" cy="76200"/>
          </a:xfrm>
          <a:prstGeom prst="line">
            <a:avLst/>
          </a:prstGeom>
          <a:noFill/>
          <a:ln w="9525">
            <a:solidFill>
              <a:schemeClr val="tx1"/>
            </a:solidFill>
            <a:round/>
            <a:headEnd/>
            <a:tailEnd/>
          </a:ln>
          <a:effectLst/>
        </p:spPr>
        <p:txBody>
          <a:bodyPr/>
          <a:lstStyle/>
          <a:p>
            <a:endParaRPr lang="en-US"/>
          </a:p>
        </p:txBody>
      </p:sp>
      <p:sp>
        <p:nvSpPr>
          <p:cNvPr id="1545251" name="Line 35"/>
          <p:cNvSpPr>
            <a:spLocks noChangeShapeType="1"/>
          </p:cNvSpPr>
          <p:nvPr/>
        </p:nvSpPr>
        <p:spPr bwMode="auto">
          <a:xfrm>
            <a:off x="3352800" y="3925888"/>
            <a:ext cx="0" cy="152400"/>
          </a:xfrm>
          <a:prstGeom prst="line">
            <a:avLst/>
          </a:prstGeom>
          <a:noFill/>
          <a:ln w="9525">
            <a:solidFill>
              <a:schemeClr val="tx1"/>
            </a:solidFill>
            <a:round/>
            <a:headEnd/>
            <a:tailEnd/>
          </a:ln>
          <a:effectLst/>
        </p:spPr>
        <p:txBody>
          <a:bodyPr/>
          <a:lstStyle/>
          <a:p>
            <a:endParaRPr lang="en-US"/>
          </a:p>
        </p:txBody>
      </p:sp>
      <p:sp>
        <p:nvSpPr>
          <p:cNvPr id="1545252" name="Line 36"/>
          <p:cNvSpPr>
            <a:spLocks noChangeShapeType="1"/>
          </p:cNvSpPr>
          <p:nvPr/>
        </p:nvSpPr>
        <p:spPr bwMode="auto">
          <a:xfrm>
            <a:off x="2743200" y="4078288"/>
            <a:ext cx="1524000" cy="0"/>
          </a:xfrm>
          <a:prstGeom prst="line">
            <a:avLst/>
          </a:prstGeom>
          <a:noFill/>
          <a:ln w="9525">
            <a:solidFill>
              <a:schemeClr val="tx1"/>
            </a:solidFill>
            <a:round/>
            <a:headEnd/>
            <a:tailEnd/>
          </a:ln>
          <a:effectLst/>
        </p:spPr>
        <p:txBody>
          <a:bodyPr/>
          <a:lstStyle/>
          <a:p>
            <a:endParaRPr lang="en-US"/>
          </a:p>
        </p:txBody>
      </p:sp>
      <p:sp>
        <p:nvSpPr>
          <p:cNvPr id="1545253" name="Line 37"/>
          <p:cNvSpPr>
            <a:spLocks noChangeShapeType="1"/>
          </p:cNvSpPr>
          <p:nvPr/>
        </p:nvSpPr>
        <p:spPr bwMode="auto">
          <a:xfrm>
            <a:off x="2743200" y="4078288"/>
            <a:ext cx="0" cy="152400"/>
          </a:xfrm>
          <a:prstGeom prst="line">
            <a:avLst/>
          </a:prstGeom>
          <a:noFill/>
          <a:ln w="9525">
            <a:solidFill>
              <a:schemeClr val="tx1"/>
            </a:solidFill>
            <a:round/>
            <a:headEnd/>
            <a:tailEnd/>
          </a:ln>
          <a:effectLst/>
        </p:spPr>
        <p:txBody>
          <a:bodyPr/>
          <a:lstStyle/>
          <a:p>
            <a:endParaRPr lang="en-US"/>
          </a:p>
        </p:txBody>
      </p:sp>
      <p:sp>
        <p:nvSpPr>
          <p:cNvPr id="1545254" name="Line 38"/>
          <p:cNvSpPr>
            <a:spLocks noChangeShapeType="1"/>
          </p:cNvSpPr>
          <p:nvPr/>
        </p:nvSpPr>
        <p:spPr bwMode="auto">
          <a:xfrm>
            <a:off x="3505200" y="4078288"/>
            <a:ext cx="0" cy="152400"/>
          </a:xfrm>
          <a:prstGeom prst="line">
            <a:avLst/>
          </a:prstGeom>
          <a:noFill/>
          <a:ln w="9525">
            <a:solidFill>
              <a:schemeClr val="tx1"/>
            </a:solidFill>
            <a:round/>
            <a:headEnd/>
            <a:tailEnd/>
          </a:ln>
          <a:effectLst/>
        </p:spPr>
        <p:txBody>
          <a:bodyPr/>
          <a:lstStyle/>
          <a:p>
            <a:endParaRPr lang="en-US"/>
          </a:p>
        </p:txBody>
      </p:sp>
      <p:sp>
        <p:nvSpPr>
          <p:cNvPr id="1545255" name="Line 39"/>
          <p:cNvSpPr>
            <a:spLocks noChangeShapeType="1"/>
          </p:cNvSpPr>
          <p:nvPr/>
        </p:nvSpPr>
        <p:spPr bwMode="auto">
          <a:xfrm>
            <a:off x="4267200" y="4078288"/>
            <a:ext cx="0" cy="152400"/>
          </a:xfrm>
          <a:prstGeom prst="line">
            <a:avLst/>
          </a:prstGeom>
          <a:noFill/>
          <a:ln w="9525">
            <a:solidFill>
              <a:schemeClr val="tx1"/>
            </a:solidFill>
            <a:round/>
            <a:headEnd/>
            <a:tailEnd/>
          </a:ln>
          <a:effectLst/>
        </p:spPr>
        <p:txBody>
          <a:bodyPr/>
          <a:lstStyle/>
          <a:p>
            <a:endParaRPr lang="en-US"/>
          </a:p>
        </p:txBody>
      </p:sp>
      <p:sp>
        <p:nvSpPr>
          <p:cNvPr id="1545256" name="Line 40"/>
          <p:cNvSpPr>
            <a:spLocks noChangeShapeType="1"/>
          </p:cNvSpPr>
          <p:nvPr/>
        </p:nvSpPr>
        <p:spPr bwMode="auto">
          <a:xfrm>
            <a:off x="5715000" y="3925888"/>
            <a:ext cx="0" cy="152400"/>
          </a:xfrm>
          <a:prstGeom prst="line">
            <a:avLst/>
          </a:prstGeom>
          <a:noFill/>
          <a:ln w="9525">
            <a:solidFill>
              <a:schemeClr val="tx1"/>
            </a:solidFill>
            <a:round/>
            <a:headEnd/>
            <a:tailEnd/>
          </a:ln>
          <a:effectLst/>
        </p:spPr>
        <p:txBody>
          <a:bodyPr/>
          <a:lstStyle/>
          <a:p>
            <a:endParaRPr lang="en-US"/>
          </a:p>
        </p:txBody>
      </p:sp>
      <p:sp>
        <p:nvSpPr>
          <p:cNvPr id="1545257" name="Line 41"/>
          <p:cNvSpPr>
            <a:spLocks noChangeShapeType="1"/>
          </p:cNvSpPr>
          <p:nvPr/>
        </p:nvSpPr>
        <p:spPr bwMode="auto">
          <a:xfrm>
            <a:off x="5257800" y="4078288"/>
            <a:ext cx="838200" cy="0"/>
          </a:xfrm>
          <a:prstGeom prst="line">
            <a:avLst/>
          </a:prstGeom>
          <a:noFill/>
          <a:ln w="9525">
            <a:solidFill>
              <a:schemeClr val="tx1"/>
            </a:solidFill>
            <a:round/>
            <a:headEnd/>
            <a:tailEnd/>
          </a:ln>
          <a:effectLst/>
        </p:spPr>
        <p:txBody>
          <a:bodyPr/>
          <a:lstStyle/>
          <a:p>
            <a:endParaRPr lang="en-US"/>
          </a:p>
        </p:txBody>
      </p:sp>
      <p:sp>
        <p:nvSpPr>
          <p:cNvPr id="1545258" name="Line 42"/>
          <p:cNvSpPr>
            <a:spLocks noChangeShapeType="1"/>
          </p:cNvSpPr>
          <p:nvPr/>
        </p:nvSpPr>
        <p:spPr bwMode="auto">
          <a:xfrm>
            <a:off x="5257800" y="4078288"/>
            <a:ext cx="0" cy="152400"/>
          </a:xfrm>
          <a:prstGeom prst="line">
            <a:avLst/>
          </a:prstGeom>
          <a:noFill/>
          <a:ln w="9525">
            <a:solidFill>
              <a:schemeClr val="tx1"/>
            </a:solidFill>
            <a:round/>
            <a:headEnd/>
            <a:tailEnd/>
          </a:ln>
          <a:effectLst/>
        </p:spPr>
        <p:txBody>
          <a:bodyPr/>
          <a:lstStyle/>
          <a:p>
            <a:endParaRPr lang="en-US"/>
          </a:p>
        </p:txBody>
      </p:sp>
      <p:sp>
        <p:nvSpPr>
          <p:cNvPr id="1545259" name="Line 43"/>
          <p:cNvSpPr>
            <a:spLocks noChangeShapeType="1"/>
          </p:cNvSpPr>
          <p:nvPr/>
        </p:nvSpPr>
        <p:spPr bwMode="auto">
          <a:xfrm>
            <a:off x="6096000" y="4078288"/>
            <a:ext cx="0" cy="152400"/>
          </a:xfrm>
          <a:prstGeom prst="line">
            <a:avLst/>
          </a:prstGeom>
          <a:noFill/>
          <a:ln w="9525">
            <a:solidFill>
              <a:schemeClr val="tx1"/>
            </a:solidFill>
            <a:round/>
            <a:headEnd/>
            <a:tailEnd/>
          </a:ln>
          <a:effectLst/>
        </p:spPr>
        <p:txBody>
          <a:bodyPr/>
          <a:lstStyle/>
          <a:p>
            <a:endParaRPr lang="en-US"/>
          </a:p>
        </p:txBody>
      </p:sp>
      <p:sp>
        <p:nvSpPr>
          <p:cNvPr id="1545260" name="Line 44"/>
          <p:cNvSpPr>
            <a:spLocks noChangeShapeType="1"/>
          </p:cNvSpPr>
          <p:nvPr/>
        </p:nvSpPr>
        <p:spPr bwMode="auto">
          <a:xfrm>
            <a:off x="7772400" y="3849688"/>
            <a:ext cx="0" cy="381000"/>
          </a:xfrm>
          <a:prstGeom prst="line">
            <a:avLst/>
          </a:prstGeom>
          <a:noFill/>
          <a:ln w="9525">
            <a:solidFill>
              <a:schemeClr val="tx1"/>
            </a:solidFill>
            <a:round/>
            <a:headEnd/>
            <a:tailEnd/>
          </a:ln>
          <a:effectLst/>
        </p:spPr>
        <p:txBody>
          <a:bodyPr/>
          <a:lstStyle/>
          <a:p>
            <a:endParaRPr lang="en-US"/>
          </a:p>
        </p:txBody>
      </p:sp>
      <p:sp>
        <p:nvSpPr>
          <p:cNvPr id="1545261" name="Line 45"/>
          <p:cNvSpPr>
            <a:spLocks noChangeShapeType="1"/>
          </p:cNvSpPr>
          <p:nvPr/>
        </p:nvSpPr>
        <p:spPr bwMode="auto">
          <a:xfrm>
            <a:off x="7010400" y="4002088"/>
            <a:ext cx="1600200" cy="0"/>
          </a:xfrm>
          <a:prstGeom prst="line">
            <a:avLst/>
          </a:prstGeom>
          <a:noFill/>
          <a:ln w="9525">
            <a:solidFill>
              <a:schemeClr val="tx1"/>
            </a:solidFill>
            <a:round/>
            <a:headEnd/>
            <a:tailEnd/>
          </a:ln>
          <a:effectLst/>
        </p:spPr>
        <p:txBody>
          <a:bodyPr/>
          <a:lstStyle/>
          <a:p>
            <a:endParaRPr lang="en-US"/>
          </a:p>
        </p:txBody>
      </p:sp>
      <p:sp>
        <p:nvSpPr>
          <p:cNvPr id="1545262" name="Line 46"/>
          <p:cNvSpPr>
            <a:spLocks noChangeShapeType="1"/>
          </p:cNvSpPr>
          <p:nvPr/>
        </p:nvSpPr>
        <p:spPr bwMode="auto">
          <a:xfrm>
            <a:off x="7010400" y="4002088"/>
            <a:ext cx="0" cy="228600"/>
          </a:xfrm>
          <a:prstGeom prst="line">
            <a:avLst/>
          </a:prstGeom>
          <a:noFill/>
          <a:ln w="9525">
            <a:solidFill>
              <a:schemeClr val="tx1"/>
            </a:solidFill>
            <a:round/>
            <a:headEnd/>
            <a:tailEnd/>
          </a:ln>
          <a:effectLst/>
        </p:spPr>
        <p:txBody>
          <a:bodyPr/>
          <a:lstStyle/>
          <a:p>
            <a:endParaRPr lang="en-US"/>
          </a:p>
        </p:txBody>
      </p:sp>
      <p:sp>
        <p:nvSpPr>
          <p:cNvPr id="1545263" name="Line 47"/>
          <p:cNvSpPr>
            <a:spLocks noChangeShapeType="1"/>
          </p:cNvSpPr>
          <p:nvPr/>
        </p:nvSpPr>
        <p:spPr bwMode="auto">
          <a:xfrm>
            <a:off x="8610600" y="4002088"/>
            <a:ext cx="0" cy="228600"/>
          </a:xfrm>
          <a:prstGeom prst="line">
            <a:avLst/>
          </a:prstGeom>
          <a:noFill/>
          <a:ln w="9525">
            <a:solidFill>
              <a:schemeClr val="tx1"/>
            </a:solidFill>
            <a:round/>
            <a:headEnd/>
            <a:tailEnd/>
          </a:ln>
          <a:effectLst/>
        </p:spPr>
        <p:txBody>
          <a:bodyPr/>
          <a:lstStyle/>
          <a:p>
            <a:endParaRPr lang="en-US"/>
          </a:p>
        </p:txBody>
      </p:sp>
      <p:sp>
        <p:nvSpPr>
          <p:cNvPr id="1545264" name="Text Box 48"/>
          <p:cNvSpPr txBox="1">
            <a:spLocks noChangeArrowheads="1"/>
          </p:cNvSpPr>
          <p:nvPr/>
        </p:nvSpPr>
        <p:spPr bwMode="auto">
          <a:xfrm>
            <a:off x="3505200" y="2401888"/>
            <a:ext cx="1543050" cy="366712"/>
          </a:xfrm>
          <a:prstGeom prst="rect">
            <a:avLst/>
          </a:prstGeom>
          <a:noFill/>
          <a:ln w="9525">
            <a:noFill/>
            <a:miter lim="800000"/>
            <a:headEnd/>
            <a:tailEnd/>
          </a:ln>
          <a:effectLst/>
        </p:spPr>
        <p:txBody>
          <a:bodyPr wrap="none">
            <a:spAutoFit/>
          </a:bodyPr>
          <a:lstStyle/>
          <a:p>
            <a:pPr algn="l">
              <a:buClrTx/>
            </a:pPr>
            <a:r>
              <a:rPr lang="en-US" sz="1800"/>
              <a:t>   Cmdr. Ofs.</a:t>
            </a:r>
          </a:p>
        </p:txBody>
      </p:sp>
      <p:sp>
        <p:nvSpPr>
          <p:cNvPr id="1545265" name="Rectangle 49"/>
          <p:cNvSpPr>
            <a:spLocks noChangeArrowheads="1"/>
          </p:cNvSpPr>
          <p:nvPr/>
        </p:nvSpPr>
        <p:spPr bwMode="auto">
          <a:xfrm>
            <a:off x="3505200" y="2401888"/>
            <a:ext cx="1752600" cy="381000"/>
          </a:xfrm>
          <a:prstGeom prst="rect">
            <a:avLst/>
          </a:prstGeom>
          <a:noFill/>
          <a:ln w="9525">
            <a:solidFill>
              <a:schemeClr val="tx1"/>
            </a:solidFill>
            <a:miter lim="800000"/>
            <a:headEnd/>
            <a:tailEnd/>
          </a:ln>
          <a:effectLst/>
        </p:spPr>
        <p:txBody>
          <a:bodyPr wrap="none" anchor="ctr"/>
          <a:lstStyle/>
          <a:p>
            <a:endParaRPr lang="en-US"/>
          </a:p>
        </p:txBody>
      </p:sp>
      <p:sp>
        <p:nvSpPr>
          <p:cNvPr id="1545266" name="Text Box 50"/>
          <p:cNvSpPr txBox="1">
            <a:spLocks noChangeArrowheads="1"/>
          </p:cNvSpPr>
          <p:nvPr/>
        </p:nvSpPr>
        <p:spPr bwMode="auto">
          <a:xfrm>
            <a:off x="5927725" y="2362200"/>
            <a:ext cx="1555750" cy="366713"/>
          </a:xfrm>
          <a:prstGeom prst="rect">
            <a:avLst/>
          </a:prstGeom>
          <a:noFill/>
          <a:ln w="9525">
            <a:noFill/>
            <a:miter lim="800000"/>
            <a:headEnd/>
            <a:tailEnd/>
          </a:ln>
          <a:effectLst/>
        </p:spPr>
        <p:txBody>
          <a:bodyPr wrap="none">
            <a:spAutoFit/>
          </a:bodyPr>
          <a:lstStyle/>
          <a:p>
            <a:pPr algn="l">
              <a:buClrTx/>
            </a:pPr>
            <a:r>
              <a:rPr lang="en-US" sz="1800"/>
              <a:t>Special Staff</a:t>
            </a:r>
          </a:p>
        </p:txBody>
      </p:sp>
      <p:sp>
        <p:nvSpPr>
          <p:cNvPr id="1545267" name="Rectangle 51"/>
          <p:cNvSpPr>
            <a:spLocks noChangeArrowheads="1"/>
          </p:cNvSpPr>
          <p:nvPr/>
        </p:nvSpPr>
        <p:spPr bwMode="auto">
          <a:xfrm>
            <a:off x="5867400" y="2401888"/>
            <a:ext cx="1600200" cy="381000"/>
          </a:xfrm>
          <a:prstGeom prst="rect">
            <a:avLst/>
          </a:prstGeom>
          <a:noFill/>
          <a:ln w="9525">
            <a:solidFill>
              <a:schemeClr val="tx1"/>
            </a:solidFill>
            <a:miter lim="800000"/>
            <a:headEnd/>
            <a:tailEnd/>
          </a:ln>
          <a:effectLst/>
        </p:spPr>
        <p:txBody>
          <a:bodyPr wrap="none" anchor="ctr"/>
          <a:lstStyle/>
          <a:p>
            <a:endParaRPr lang="en-US"/>
          </a:p>
        </p:txBody>
      </p:sp>
      <p:sp>
        <p:nvSpPr>
          <p:cNvPr id="1545268" name="Line 52"/>
          <p:cNvSpPr>
            <a:spLocks noChangeShapeType="1"/>
          </p:cNvSpPr>
          <p:nvPr/>
        </p:nvSpPr>
        <p:spPr bwMode="auto">
          <a:xfrm>
            <a:off x="5257800" y="2554288"/>
            <a:ext cx="609600" cy="0"/>
          </a:xfrm>
          <a:prstGeom prst="line">
            <a:avLst/>
          </a:prstGeom>
          <a:noFill/>
          <a:ln w="9525">
            <a:solidFill>
              <a:schemeClr val="tx1"/>
            </a:solidFill>
            <a:round/>
            <a:headEnd/>
            <a:tailEnd/>
          </a:ln>
          <a:effectLst/>
        </p:spPr>
        <p:txBody>
          <a:bodyPr/>
          <a:lstStyle/>
          <a:p>
            <a:endParaRPr lang="en-US"/>
          </a:p>
        </p:txBody>
      </p:sp>
      <p:sp>
        <p:nvSpPr>
          <p:cNvPr id="1545269" name="Line 53"/>
          <p:cNvSpPr>
            <a:spLocks noChangeShapeType="1"/>
          </p:cNvSpPr>
          <p:nvPr/>
        </p:nvSpPr>
        <p:spPr bwMode="auto">
          <a:xfrm>
            <a:off x="4343400" y="2782888"/>
            <a:ext cx="0" cy="381000"/>
          </a:xfrm>
          <a:prstGeom prst="line">
            <a:avLst/>
          </a:prstGeom>
          <a:noFill/>
          <a:ln w="9525">
            <a:solidFill>
              <a:schemeClr val="tx1"/>
            </a:solidFill>
            <a:round/>
            <a:headEnd/>
            <a:tailEnd/>
          </a:ln>
          <a:effectLst/>
        </p:spPr>
        <p:txBody>
          <a:bodyPr/>
          <a:lstStyle/>
          <a:p>
            <a:endParaRPr lang="en-US"/>
          </a:p>
        </p:txBody>
      </p:sp>
      <p:sp>
        <p:nvSpPr>
          <p:cNvPr id="1545270" name="Line 54"/>
          <p:cNvSpPr>
            <a:spLocks noChangeShapeType="1"/>
          </p:cNvSpPr>
          <p:nvPr/>
        </p:nvSpPr>
        <p:spPr bwMode="auto">
          <a:xfrm>
            <a:off x="1295400" y="3163888"/>
            <a:ext cx="6477000" cy="0"/>
          </a:xfrm>
          <a:prstGeom prst="line">
            <a:avLst/>
          </a:prstGeom>
          <a:noFill/>
          <a:ln w="9525">
            <a:solidFill>
              <a:schemeClr val="tx1"/>
            </a:solidFill>
            <a:round/>
            <a:headEnd/>
            <a:tailEnd/>
          </a:ln>
          <a:effectLst/>
        </p:spPr>
        <p:txBody>
          <a:bodyPr/>
          <a:lstStyle/>
          <a:p>
            <a:endParaRPr lang="en-US"/>
          </a:p>
        </p:txBody>
      </p:sp>
      <p:sp>
        <p:nvSpPr>
          <p:cNvPr id="1545271" name="Line 55"/>
          <p:cNvSpPr>
            <a:spLocks noChangeShapeType="1"/>
          </p:cNvSpPr>
          <p:nvPr/>
        </p:nvSpPr>
        <p:spPr bwMode="auto">
          <a:xfrm>
            <a:off x="1295400" y="3163888"/>
            <a:ext cx="0" cy="381000"/>
          </a:xfrm>
          <a:prstGeom prst="line">
            <a:avLst/>
          </a:prstGeom>
          <a:noFill/>
          <a:ln w="9525">
            <a:solidFill>
              <a:schemeClr val="tx1"/>
            </a:solidFill>
            <a:round/>
            <a:headEnd/>
            <a:tailEnd/>
          </a:ln>
          <a:effectLst/>
        </p:spPr>
        <p:txBody>
          <a:bodyPr/>
          <a:lstStyle/>
          <a:p>
            <a:endParaRPr lang="en-US"/>
          </a:p>
        </p:txBody>
      </p:sp>
      <p:sp>
        <p:nvSpPr>
          <p:cNvPr id="1545272" name="Line 56"/>
          <p:cNvSpPr>
            <a:spLocks noChangeShapeType="1"/>
          </p:cNvSpPr>
          <p:nvPr/>
        </p:nvSpPr>
        <p:spPr bwMode="auto">
          <a:xfrm>
            <a:off x="3352800" y="3163888"/>
            <a:ext cx="0" cy="381000"/>
          </a:xfrm>
          <a:prstGeom prst="line">
            <a:avLst/>
          </a:prstGeom>
          <a:noFill/>
          <a:ln w="9525">
            <a:solidFill>
              <a:schemeClr val="tx1"/>
            </a:solidFill>
            <a:round/>
            <a:headEnd/>
            <a:tailEnd/>
          </a:ln>
          <a:effectLst/>
        </p:spPr>
        <p:txBody>
          <a:bodyPr/>
          <a:lstStyle/>
          <a:p>
            <a:endParaRPr lang="en-US"/>
          </a:p>
        </p:txBody>
      </p:sp>
      <p:sp>
        <p:nvSpPr>
          <p:cNvPr id="1545273" name="Line 57"/>
          <p:cNvSpPr>
            <a:spLocks noChangeShapeType="1"/>
          </p:cNvSpPr>
          <p:nvPr/>
        </p:nvSpPr>
        <p:spPr bwMode="auto">
          <a:xfrm>
            <a:off x="5715000" y="3163888"/>
            <a:ext cx="0" cy="381000"/>
          </a:xfrm>
          <a:prstGeom prst="line">
            <a:avLst/>
          </a:prstGeom>
          <a:noFill/>
          <a:ln w="9525">
            <a:solidFill>
              <a:schemeClr val="tx1"/>
            </a:solidFill>
            <a:round/>
            <a:headEnd/>
            <a:tailEnd/>
          </a:ln>
          <a:effectLst/>
        </p:spPr>
        <p:txBody>
          <a:bodyPr/>
          <a:lstStyle/>
          <a:p>
            <a:endParaRPr lang="en-US"/>
          </a:p>
        </p:txBody>
      </p:sp>
      <p:sp>
        <p:nvSpPr>
          <p:cNvPr id="1545274" name="Line 58"/>
          <p:cNvSpPr>
            <a:spLocks noChangeShapeType="1"/>
          </p:cNvSpPr>
          <p:nvPr/>
        </p:nvSpPr>
        <p:spPr bwMode="auto">
          <a:xfrm>
            <a:off x="7772400" y="3163888"/>
            <a:ext cx="0" cy="304800"/>
          </a:xfrm>
          <a:prstGeom prst="line">
            <a:avLst/>
          </a:prstGeom>
          <a:noFill/>
          <a:ln w="9525">
            <a:solidFill>
              <a:schemeClr val="tx1"/>
            </a:solidFill>
            <a:round/>
            <a:headEnd/>
            <a:tailEnd/>
          </a:ln>
          <a:effectLst/>
        </p:spPr>
        <p:txBody>
          <a:bodyPr/>
          <a:lstStyle/>
          <a:p>
            <a:endParaRPr lang="en-US"/>
          </a:p>
        </p:txBody>
      </p:sp>
      <p:grpSp>
        <p:nvGrpSpPr>
          <p:cNvPr id="1545275" name="Group 59"/>
          <p:cNvGrpSpPr>
            <a:grpSpLocks/>
          </p:cNvGrpSpPr>
          <p:nvPr/>
        </p:nvGrpSpPr>
        <p:grpSpPr bwMode="auto">
          <a:xfrm>
            <a:off x="228600" y="3200400"/>
            <a:ext cx="8839200" cy="3505200"/>
            <a:chOff x="144" y="2016"/>
            <a:chExt cx="5568" cy="2208"/>
          </a:xfrm>
        </p:grpSpPr>
        <p:sp>
          <p:nvSpPr>
            <p:cNvPr id="1545276" name="Oval 60"/>
            <p:cNvSpPr>
              <a:spLocks noChangeArrowheads="1"/>
            </p:cNvSpPr>
            <p:nvPr/>
          </p:nvSpPr>
          <p:spPr bwMode="auto">
            <a:xfrm>
              <a:off x="4224" y="2016"/>
              <a:ext cx="1488" cy="1104"/>
            </a:xfrm>
            <a:prstGeom prst="ellipse">
              <a:avLst/>
            </a:prstGeom>
            <a:noFill/>
            <a:ln w="22225">
              <a:solidFill>
                <a:srgbClr val="FF0000"/>
              </a:solidFill>
              <a:round/>
              <a:headEnd/>
              <a:tailEnd/>
            </a:ln>
            <a:effectLst/>
          </p:spPr>
          <p:txBody>
            <a:bodyPr wrap="none" anchor="ctr"/>
            <a:lstStyle/>
            <a:p>
              <a:endParaRPr lang="en-US"/>
            </a:p>
          </p:txBody>
        </p:sp>
        <p:grpSp>
          <p:nvGrpSpPr>
            <p:cNvPr id="1545277" name="Group 61"/>
            <p:cNvGrpSpPr>
              <a:grpSpLocks/>
            </p:cNvGrpSpPr>
            <p:nvPr/>
          </p:nvGrpSpPr>
          <p:grpSpPr bwMode="auto">
            <a:xfrm>
              <a:off x="144" y="3993"/>
              <a:ext cx="1938" cy="231"/>
              <a:chOff x="144" y="3993"/>
              <a:chExt cx="1938" cy="231"/>
            </a:xfrm>
          </p:grpSpPr>
          <p:sp>
            <p:nvSpPr>
              <p:cNvPr id="1545278" name="Oval 62"/>
              <p:cNvSpPr>
                <a:spLocks noChangeArrowheads="1"/>
              </p:cNvSpPr>
              <p:nvPr/>
            </p:nvSpPr>
            <p:spPr bwMode="auto">
              <a:xfrm>
                <a:off x="144" y="4018"/>
                <a:ext cx="480" cy="192"/>
              </a:xfrm>
              <a:prstGeom prst="ellipse">
                <a:avLst/>
              </a:prstGeom>
              <a:noFill/>
              <a:ln w="9525">
                <a:solidFill>
                  <a:srgbClr val="FF0000"/>
                </a:solidFill>
                <a:round/>
                <a:headEnd/>
                <a:tailEnd/>
              </a:ln>
              <a:effectLst/>
            </p:spPr>
            <p:txBody>
              <a:bodyPr wrap="none" anchor="ctr"/>
              <a:lstStyle/>
              <a:p>
                <a:endParaRPr lang="en-US"/>
              </a:p>
            </p:txBody>
          </p:sp>
          <p:sp>
            <p:nvSpPr>
              <p:cNvPr id="1545279" name="Text Box 63"/>
              <p:cNvSpPr txBox="1">
                <a:spLocks noChangeArrowheads="1"/>
              </p:cNvSpPr>
              <p:nvPr/>
            </p:nvSpPr>
            <p:spPr bwMode="auto">
              <a:xfrm>
                <a:off x="710" y="3993"/>
                <a:ext cx="1372" cy="231"/>
              </a:xfrm>
              <a:prstGeom prst="rect">
                <a:avLst/>
              </a:prstGeom>
              <a:noFill/>
              <a:ln w="9525">
                <a:noFill/>
                <a:miter lim="800000"/>
                <a:headEnd/>
                <a:tailEnd/>
              </a:ln>
              <a:effectLst/>
            </p:spPr>
            <p:txBody>
              <a:bodyPr wrap="none">
                <a:spAutoFit/>
              </a:bodyPr>
              <a:lstStyle/>
              <a:p>
                <a:pPr algn="l">
                  <a:buClrTx/>
                </a:pPr>
                <a:r>
                  <a:rPr lang="en-US" sz="1800"/>
                  <a:t> </a:t>
                </a:r>
                <a:r>
                  <a:rPr lang="en-US" sz="1600">
                    <a:solidFill>
                      <a:srgbClr val="FF0000"/>
                    </a:solidFill>
                  </a:rPr>
                  <a:t>Cost Center Groups</a:t>
                </a:r>
              </a:p>
            </p:txBody>
          </p:sp>
        </p:grpSp>
        <p:sp>
          <p:nvSpPr>
            <p:cNvPr id="1545280" name="Oval 64"/>
            <p:cNvSpPr>
              <a:spLocks noChangeArrowheads="1"/>
            </p:cNvSpPr>
            <p:nvPr/>
          </p:nvSpPr>
          <p:spPr bwMode="auto">
            <a:xfrm>
              <a:off x="192" y="2137"/>
              <a:ext cx="1200" cy="960"/>
            </a:xfrm>
            <a:prstGeom prst="ellipse">
              <a:avLst/>
            </a:prstGeom>
            <a:noFill/>
            <a:ln w="22225">
              <a:solidFill>
                <a:srgbClr val="FF0000"/>
              </a:solidFill>
              <a:round/>
              <a:headEnd/>
              <a:tailEnd/>
            </a:ln>
            <a:effectLst/>
          </p:spPr>
          <p:txBody>
            <a:bodyPr wrap="none" anchor="ctr"/>
            <a:lstStyle/>
            <a:p>
              <a:endParaRPr lang="en-US"/>
            </a:p>
          </p:txBody>
        </p:sp>
        <p:sp>
          <p:nvSpPr>
            <p:cNvPr id="1545281" name="Oval 65"/>
            <p:cNvSpPr>
              <a:spLocks noChangeArrowheads="1"/>
            </p:cNvSpPr>
            <p:nvPr/>
          </p:nvSpPr>
          <p:spPr bwMode="auto">
            <a:xfrm>
              <a:off x="1440" y="2185"/>
              <a:ext cx="1536" cy="912"/>
            </a:xfrm>
            <a:prstGeom prst="ellipse">
              <a:avLst/>
            </a:prstGeom>
            <a:noFill/>
            <a:ln w="22225">
              <a:solidFill>
                <a:srgbClr val="FF0000"/>
              </a:solidFill>
              <a:round/>
              <a:headEnd/>
              <a:tailEnd/>
            </a:ln>
            <a:effectLst/>
          </p:spPr>
          <p:txBody>
            <a:bodyPr wrap="none" anchor="ctr"/>
            <a:lstStyle/>
            <a:p>
              <a:endParaRPr lang="en-US"/>
            </a:p>
          </p:txBody>
        </p:sp>
        <p:sp>
          <p:nvSpPr>
            <p:cNvPr id="1545282" name="Oval 66"/>
            <p:cNvSpPr>
              <a:spLocks noChangeArrowheads="1"/>
            </p:cNvSpPr>
            <p:nvPr/>
          </p:nvSpPr>
          <p:spPr bwMode="auto">
            <a:xfrm>
              <a:off x="3072" y="2160"/>
              <a:ext cx="1056" cy="912"/>
            </a:xfrm>
            <a:prstGeom prst="ellipse">
              <a:avLst/>
            </a:prstGeom>
            <a:noFill/>
            <a:ln w="22225">
              <a:solidFill>
                <a:srgbClr val="FF0000"/>
              </a:solidFill>
              <a:round/>
              <a:headEnd/>
              <a:tailEnd/>
            </a:ln>
            <a:effectLst/>
          </p:spPr>
          <p:txBody>
            <a:bodyPr wrap="none" anchor="ctr"/>
            <a:lstStyle/>
            <a:p>
              <a:pPr>
                <a:buClrTx/>
              </a:pPr>
              <a:endParaRPr lang="en-US" sz="1800">
                <a:solidFill>
                  <a:srgbClr val="FF0000"/>
                </a:solidFill>
              </a:endParaRPr>
            </a:p>
          </p:txBody>
        </p:sp>
      </p:grpSp>
      <p:sp>
        <p:nvSpPr>
          <p:cNvPr id="1545283" name="Rectangle 67"/>
          <p:cNvSpPr>
            <a:spLocks noGrp="1" noChangeArrowheads="1"/>
          </p:cNvSpPr>
          <p:nvPr>
            <p:ph type="title"/>
          </p:nvPr>
        </p:nvSpPr>
        <p:spPr bwMode="auto">
          <a:xfrm>
            <a:off x="1219200" y="228600"/>
            <a:ext cx="6705600" cy="808038"/>
          </a:xfrm>
          <a:noFill/>
          <a:ln>
            <a:miter lim="800000"/>
            <a:headEnd/>
            <a:tailEnd/>
          </a:ln>
        </p:spPr>
        <p:txBody>
          <a:bodyPr vert="horz" wrap="square" lIns="91440" tIns="0" rIns="91440" bIns="0" numCol="1" anchor="t" anchorCtr="0" compatLnSpc="1">
            <a:prstTxWarp prst="textNoShape">
              <a:avLst/>
            </a:prstTxWarp>
          </a:bodyPr>
          <a:lstStyle/>
          <a:p>
            <a:r>
              <a:rPr lang="en-US" sz="3200"/>
              <a:t>Costing Starts with Cost Centers</a:t>
            </a:r>
          </a:p>
        </p:txBody>
      </p:sp>
      <p:pic>
        <p:nvPicPr>
          <p:cNvPr id="1545284" name="Picture 68"/>
          <p:cNvPicPr>
            <a:picLocks noChangeAspect="1" noChangeArrowheads="1"/>
          </p:cNvPicPr>
          <p:nvPr/>
        </p:nvPicPr>
        <p:blipFill>
          <a:blip r:embed="rId3" cstate="print"/>
          <a:srcRect/>
          <a:stretch>
            <a:fillRect/>
          </a:stretch>
        </p:blipFill>
        <p:spPr bwMode="auto">
          <a:xfrm>
            <a:off x="7289800" y="5953125"/>
            <a:ext cx="1454150" cy="574675"/>
          </a:xfrm>
          <a:prstGeom prst="rect">
            <a:avLst/>
          </a:prstGeom>
          <a:noFill/>
          <a:ln w="28575">
            <a:solidFill>
              <a:srgbClr val="FFFF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45275"/>
                                        </p:tgtEl>
                                        <p:attrNameLst>
                                          <p:attrName>style.visibility</p:attrName>
                                        </p:attrNameLst>
                                      </p:cBhvr>
                                      <p:to>
                                        <p:strVal val="visible"/>
                                      </p:to>
                                    </p:set>
                                    <p:animEffect transition="in" filter="checkerboard(across)">
                                      <p:cBhvr>
                                        <p:cTn id="7" dur="1000"/>
                                        <p:tgtEl>
                                          <p:spTgt spid="15452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45218"/>
                                        </p:tgtEl>
                                        <p:attrNameLst>
                                          <p:attrName>style.visibility</p:attrName>
                                        </p:attrNameLst>
                                      </p:cBhvr>
                                      <p:to>
                                        <p:strVal val="visible"/>
                                      </p:to>
                                    </p:set>
                                    <p:animEffect transition="in" filter="blinds(horizontal)">
                                      <p:cBhvr>
                                        <p:cTn id="12" dur="1000"/>
                                        <p:tgtEl>
                                          <p:spTgt spid="1545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266" name="Rectangle 2"/>
          <p:cNvSpPr>
            <a:spLocks noGrp="1" noChangeArrowheads="1"/>
          </p:cNvSpPr>
          <p:nvPr>
            <p:ph type="title"/>
          </p:nvPr>
        </p:nvSpPr>
        <p:spPr bwMode="auto">
          <a:xfrm>
            <a:off x="1219200" y="228600"/>
            <a:ext cx="6705600" cy="860425"/>
          </a:xfrm>
          <a:noFill/>
          <a:ln>
            <a:miter lim="800000"/>
            <a:headEnd/>
            <a:tailEnd/>
          </a:ln>
        </p:spPr>
        <p:txBody>
          <a:bodyPr vert="horz" wrap="square" lIns="91440" tIns="0" rIns="91440" bIns="0" numCol="1" anchor="t" anchorCtr="0" compatLnSpc="1">
            <a:prstTxWarp prst="textNoShape">
              <a:avLst/>
            </a:prstTxWarp>
          </a:bodyPr>
          <a:lstStyle/>
          <a:p>
            <a:r>
              <a:rPr lang="en-US" sz="2400"/>
              <a:t>Transforming The Army</a:t>
            </a:r>
            <a:br>
              <a:rPr lang="en-US" sz="2400"/>
            </a:br>
            <a:r>
              <a:rPr lang="en-US" sz="2400" i="1"/>
              <a:t>Enhance Budgeting with a Cost Culture</a:t>
            </a:r>
            <a:endParaRPr lang="en-US" sz="2400" i="1">
              <a:solidFill>
                <a:srgbClr val="FF0000"/>
              </a:solidFill>
            </a:endParaRPr>
          </a:p>
        </p:txBody>
      </p:sp>
      <p:sp>
        <p:nvSpPr>
          <p:cNvPr id="1547267" name="Rectangle 3"/>
          <p:cNvSpPr>
            <a:spLocks noChangeArrowheads="1"/>
          </p:cNvSpPr>
          <p:nvPr/>
        </p:nvSpPr>
        <p:spPr bwMode="auto">
          <a:xfrm>
            <a:off x="1520825" y="3154363"/>
            <a:ext cx="1092200" cy="271462"/>
          </a:xfrm>
          <a:prstGeom prst="rect">
            <a:avLst/>
          </a:prstGeom>
          <a:noFill/>
          <a:ln w="9525">
            <a:solidFill>
              <a:schemeClr val="tx1"/>
            </a:solidFill>
            <a:miter lim="800000"/>
            <a:headEnd/>
            <a:tailEnd/>
          </a:ln>
          <a:effectLst/>
        </p:spPr>
        <p:txBody>
          <a:bodyPr wrap="none" anchor="ctr"/>
          <a:lstStyle/>
          <a:p>
            <a:pPr>
              <a:buClrTx/>
            </a:pPr>
            <a:r>
              <a:rPr lang="en-US" sz="1800" b="0"/>
              <a:t>MACOMs</a:t>
            </a:r>
          </a:p>
        </p:txBody>
      </p:sp>
      <p:sp>
        <p:nvSpPr>
          <p:cNvPr id="1547268" name="Rectangle 4"/>
          <p:cNvSpPr>
            <a:spLocks noChangeArrowheads="1"/>
          </p:cNvSpPr>
          <p:nvPr/>
        </p:nvSpPr>
        <p:spPr bwMode="auto">
          <a:xfrm>
            <a:off x="862013" y="3690938"/>
            <a:ext cx="833437" cy="355600"/>
          </a:xfrm>
          <a:prstGeom prst="rect">
            <a:avLst/>
          </a:prstGeom>
          <a:solidFill>
            <a:schemeClr val="bg1"/>
          </a:solidFill>
          <a:ln w="9525">
            <a:solidFill>
              <a:schemeClr val="tx1"/>
            </a:solidFill>
            <a:miter lim="800000"/>
            <a:headEnd/>
            <a:tailEnd/>
          </a:ln>
          <a:effectLst/>
        </p:spPr>
        <p:txBody>
          <a:bodyPr wrap="none" anchor="ctr"/>
          <a:lstStyle/>
          <a:p>
            <a:pPr>
              <a:buClrTx/>
            </a:pPr>
            <a:r>
              <a:rPr lang="en-US" sz="1800" b="0"/>
              <a:t>MSC</a:t>
            </a:r>
          </a:p>
        </p:txBody>
      </p:sp>
      <p:sp>
        <p:nvSpPr>
          <p:cNvPr id="1547269" name="Rectangle 5"/>
          <p:cNvSpPr>
            <a:spLocks noChangeArrowheads="1"/>
          </p:cNvSpPr>
          <p:nvPr/>
        </p:nvSpPr>
        <p:spPr bwMode="auto">
          <a:xfrm>
            <a:off x="2160588" y="2425700"/>
            <a:ext cx="1174750" cy="477838"/>
          </a:xfrm>
          <a:prstGeom prst="rect">
            <a:avLst/>
          </a:prstGeom>
          <a:noFill/>
          <a:ln w="9525">
            <a:solidFill>
              <a:schemeClr val="tx1"/>
            </a:solidFill>
            <a:miter lim="800000"/>
            <a:headEnd/>
            <a:tailEnd/>
          </a:ln>
          <a:effectLst/>
        </p:spPr>
        <p:txBody>
          <a:bodyPr wrap="none" anchor="ctr"/>
          <a:lstStyle/>
          <a:p>
            <a:pPr>
              <a:buClrTx/>
            </a:pPr>
            <a:r>
              <a:rPr lang="en-US" sz="1800" b="0"/>
              <a:t>PEGs</a:t>
            </a:r>
          </a:p>
        </p:txBody>
      </p:sp>
      <p:sp>
        <p:nvSpPr>
          <p:cNvPr id="1547270" name="Rectangle 6"/>
          <p:cNvSpPr>
            <a:spLocks noChangeArrowheads="1"/>
          </p:cNvSpPr>
          <p:nvPr/>
        </p:nvSpPr>
        <p:spPr bwMode="auto">
          <a:xfrm>
            <a:off x="3586163" y="1503363"/>
            <a:ext cx="1487487" cy="668337"/>
          </a:xfrm>
          <a:prstGeom prst="rect">
            <a:avLst/>
          </a:prstGeom>
          <a:solidFill>
            <a:srgbClr val="CCFFCC"/>
          </a:solidFill>
          <a:ln w="9525">
            <a:solidFill>
              <a:schemeClr val="tx1"/>
            </a:solidFill>
            <a:miter lim="800000"/>
            <a:headEnd/>
            <a:tailEnd/>
          </a:ln>
          <a:effectLst/>
        </p:spPr>
        <p:txBody>
          <a:bodyPr wrap="none" anchor="ctr"/>
          <a:lstStyle/>
          <a:p>
            <a:pPr>
              <a:buClrTx/>
            </a:pPr>
            <a:r>
              <a:rPr lang="en-US" sz="1800" b="0"/>
              <a:t>ASA(FM&amp;C)</a:t>
            </a:r>
          </a:p>
        </p:txBody>
      </p:sp>
      <p:sp>
        <p:nvSpPr>
          <p:cNvPr id="1547271" name="Rectangle 7"/>
          <p:cNvSpPr>
            <a:spLocks noChangeArrowheads="1"/>
          </p:cNvSpPr>
          <p:nvPr/>
        </p:nvSpPr>
        <p:spPr bwMode="auto">
          <a:xfrm>
            <a:off x="1914525" y="3692525"/>
            <a:ext cx="874713" cy="327025"/>
          </a:xfrm>
          <a:prstGeom prst="rect">
            <a:avLst/>
          </a:prstGeom>
          <a:solidFill>
            <a:schemeClr val="bg1"/>
          </a:solidFill>
          <a:ln w="9525">
            <a:solidFill>
              <a:schemeClr val="tx1"/>
            </a:solidFill>
            <a:miter lim="800000"/>
            <a:headEnd/>
            <a:tailEnd/>
          </a:ln>
          <a:effectLst/>
        </p:spPr>
        <p:txBody>
          <a:bodyPr wrap="none" anchor="ctr"/>
          <a:lstStyle/>
          <a:p>
            <a:pPr>
              <a:buClrTx/>
            </a:pPr>
            <a:r>
              <a:rPr lang="en-US" sz="1800" b="0"/>
              <a:t>MSC</a:t>
            </a:r>
          </a:p>
        </p:txBody>
      </p:sp>
      <p:sp>
        <p:nvSpPr>
          <p:cNvPr id="1547272" name="Rectangle 8"/>
          <p:cNvSpPr>
            <a:spLocks noChangeArrowheads="1"/>
          </p:cNvSpPr>
          <p:nvPr/>
        </p:nvSpPr>
        <p:spPr bwMode="auto">
          <a:xfrm>
            <a:off x="2940050" y="3721100"/>
            <a:ext cx="874713" cy="312738"/>
          </a:xfrm>
          <a:prstGeom prst="rect">
            <a:avLst/>
          </a:prstGeom>
          <a:solidFill>
            <a:schemeClr val="bg1"/>
          </a:solidFill>
          <a:ln w="9525">
            <a:solidFill>
              <a:schemeClr val="tx1"/>
            </a:solidFill>
            <a:miter lim="800000"/>
            <a:headEnd/>
            <a:tailEnd/>
          </a:ln>
          <a:effectLst/>
        </p:spPr>
        <p:txBody>
          <a:bodyPr wrap="none" anchor="ctr"/>
          <a:lstStyle/>
          <a:p>
            <a:pPr>
              <a:buClrTx/>
            </a:pPr>
            <a:r>
              <a:rPr lang="en-US" sz="1800" b="0"/>
              <a:t>MSC</a:t>
            </a:r>
          </a:p>
        </p:txBody>
      </p:sp>
      <p:sp>
        <p:nvSpPr>
          <p:cNvPr id="1547273" name="Rectangle 9"/>
          <p:cNvSpPr>
            <a:spLocks noChangeArrowheads="1"/>
          </p:cNvSpPr>
          <p:nvPr/>
        </p:nvSpPr>
        <p:spPr bwMode="auto">
          <a:xfrm>
            <a:off x="5137150" y="2427288"/>
            <a:ext cx="1174750" cy="477837"/>
          </a:xfrm>
          <a:prstGeom prst="rect">
            <a:avLst/>
          </a:prstGeom>
          <a:solidFill>
            <a:schemeClr val="accent1"/>
          </a:solidFill>
          <a:ln w="9525">
            <a:solidFill>
              <a:schemeClr val="tx1"/>
            </a:solidFill>
            <a:miter lim="800000"/>
            <a:headEnd/>
            <a:tailEnd/>
          </a:ln>
          <a:effectLst/>
        </p:spPr>
        <p:txBody>
          <a:bodyPr wrap="none" anchor="ctr"/>
          <a:lstStyle/>
          <a:p>
            <a:pPr>
              <a:buClrTx/>
            </a:pPr>
            <a:r>
              <a:rPr lang="en-US" sz="1800" b="0"/>
              <a:t>II PEG</a:t>
            </a:r>
          </a:p>
        </p:txBody>
      </p:sp>
      <p:sp>
        <p:nvSpPr>
          <p:cNvPr id="1547274" name="Line 10"/>
          <p:cNvSpPr>
            <a:spLocks noChangeShapeType="1"/>
          </p:cNvSpPr>
          <p:nvPr/>
        </p:nvSpPr>
        <p:spPr bwMode="auto">
          <a:xfrm>
            <a:off x="4295775" y="2170113"/>
            <a:ext cx="0" cy="109537"/>
          </a:xfrm>
          <a:prstGeom prst="line">
            <a:avLst/>
          </a:prstGeom>
          <a:noFill/>
          <a:ln w="9525">
            <a:solidFill>
              <a:schemeClr val="tx1"/>
            </a:solidFill>
            <a:round/>
            <a:headEnd/>
            <a:tailEnd/>
          </a:ln>
          <a:effectLst/>
        </p:spPr>
        <p:txBody>
          <a:bodyPr/>
          <a:lstStyle/>
          <a:p>
            <a:endParaRPr lang="en-US"/>
          </a:p>
        </p:txBody>
      </p:sp>
      <p:sp>
        <p:nvSpPr>
          <p:cNvPr id="1547275" name="Line 11"/>
          <p:cNvSpPr>
            <a:spLocks noChangeShapeType="1"/>
          </p:cNvSpPr>
          <p:nvPr/>
        </p:nvSpPr>
        <p:spPr bwMode="auto">
          <a:xfrm>
            <a:off x="2862263" y="2292350"/>
            <a:ext cx="2770187" cy="0"/>
          </a:xfrm>
          <a:prstGeom prst="line">
            <a:avLst/>
          </a:prstGeom>
          <a:noFill/>
          <a:ln w="9525">
            <a:solidFill>
              <a:schemeClr val="tx1"/>
            </a:solidFill>
            <a:round/>
            <a:headEnd/>
            <a:tailEnd/>
          </a:ln>
          <a:effectLst/>
        </p:spPr>
        <p:txBody>
          <a:bodyPr/>
          <a:lstStyle/>
          <a:p>
            <a:endParaRPr lang="en-US"/>
          </a:p>
        </p:txBody>
      </p:sp>
      <p:sp>
        <p:nvSpPr>
          <p:cNvPr id="1547276" name="Line 12"/>
          <p:cNvSpPr>
            <a:spLocks noChangeShapeType="1"/>
          </p:cNvSpPr>
          <p:nvPr/>
        </p:nvSpPr>
        <p:spPr bwMode="auto">
          <a:xfrm>
            <a:off x="2847975" y="2292350"/>
            <a:ext cx="0" cy="136525"/>
          </a:xfrm>
          <a:prstGeom prst="line">
            <a:avLst/>
          </a:prstGeom>
          <a:noFill/>
          <a:ln w="9525">
            <a:solidFill>
              <a:schemeClr val="tx1"/>
            </a:solidFill>
            <a:round/>
            <a:headEnd/>
            <a:tailEnd/>
          </a:ln>
          <a:effectLst/>
        </p:spPr>
        <p:txBody>
          <a:bodyPr/>
          <a:lstStyle/>
          <a:p>
            <a:endParaRPr lang="en-US"/>
          </a:p>
        </p:txBody>
      </p:sp>
      <p:sp>
        <p:nvSpPr>
          <p:cNvPr id="1547277" name="Line 13"/>
          <p:cNvSpPr>
            <a:spLocks noChangeShapeType="1"/>
          </p:cNvSpPr>
          <p:nvPr/>
        </p:nvSpPr>
        <p:spPr bwMode="auto">
          <a:xfrm>
            <a:off x="4160838" y="2293938"/>
            <a:ext cx="0" cy="136525"/>
          </a:xfrm>
          <a:prstGeom prst="line">
            <a:avLst/>
          </a:prstGeom>
          <a:noFill/>
          <a:ln w="9525">
            <a:solidFill>
              <a:schemeClr val="tx1"/>
            </a:solidFill>
            <a:round/>
            <a:headEnd/>
            <a:tailEnd/>
          </a:ln>
          <a:effectLst/>
        </p:spPr>
        <p:txBody>
          <a:bodyPr/>
          <a:lstStyle/>
          <a:p>
            <a:endParaRPr lang="en-US"/>
          </a:p>
        </p:txBody>
      </p:sp>
      <p:sp>
        <p:nvSpPr>
          <p:cNvPr id="1547278" name="Line 14"/>
          <p:cNvSpPr>
            <a:spLocks noChangeShapeType="1"/>
          </p:cNvSpPr>
          <p:nvPr/>
        </p:nvSpPr>
        <p:spPr bwMode="auto">
          <a:xfrm>
            <a:off x="5635625" y="2297113"/>
            <a:ext cx="0" cy="136525"/>
          </a:xfrm>
          <a:prstGeom prst="line">
            <a:avLst/>
          </a:prstGeom>
          <a:noFill/>
          <a:ln w="9525">
            <a:solidFill>
              <a:schemeClr val="tx1"/>
            </a:solidFill>
            <a:round/>
            <a:headEnd/>
            <a:tailEnd/>
          </a:ln>
          <a:effectLst/>
        </p:spPr>
        <p:txBody>
          <a:bodyPr/>
          <a:lstStyle/>
          <a:p>
            <a:endParaRPr lang="en-US"/>
          </a:p>
        </p:txBody>
      </p:sp>
      <p:sp>
        <p:nvSpPr>
          <p:cNvPr id="1547279" name="Line 15"/>
          <p:cNvSpPr>
            <a:spLocks noChangeShapeType="1"/>
          </p:cNvSpPr>
          <p:nvPr/>
        </p:nvSpPr>
        <p:spPr bwMode="auto">
          <a:xfrm>
            <a:off x="5011738" y="2298700"/>
            <a:ext cx="0" cy="136525"/>
          </a:xfrm>
          <a:prstGeom prst="line">
            <a:avLst/>
          </a:prstGeom>
          <a:noFill/>
          <a:ln w="9525">
            <a:solidFill>
              <a:schemeClr val="tx1"/>
            </a:solidFill>
            <a:round/>
            <a:headEnd/>
            <a:tailEnd/>
          </a:ln>
          <a:effectLst/>
        </p:spPr>
        <p:txBody>
          <a:bodyPr/>
          <a:lstStyle/>
          <a:p>
            <a:endParaRPr lang="en-US"/>
          </a:p>
        </p:txBody>
      </p:sp>
      <p:sp>
        <p:nvSpPr>
          <p:cNvPr id="1547280" name="Rectangle 16"/>
          <p:cNvSpPr>
            <a:spLocks noChangeArrowheads="1"/>
          </p:cNvSpPr>
          <p:nvPr/>
        </p:nvSpPr>
        <p:spPr bwMode="auto">
          <a:xfrm>
            <a:off x="4687888" y="3173413"/>
            <a:ext cx="873125" cy="285750"/>
          </a:xfrm>
          <a:prstGeom prst="rect">
            <a:avLst/>
          </a:prstGeom>
          <a:solidFill>
            <a:schemeClr val="accent1"/>
          </a:solidFill>
          <a:ln w="9525">
            <a:solidFill>
              <a:schemeClr val="tx1"/>
            </a:solidFill>
            <a:miter lim="800000"/>
            <a:headEnd/>
            <a:tailEnd/>
          </a:ln>
          <a:effectLst/>
        </p:spPr>
        <p:txBody>
          <a:bodyPr wrap="none" anchor="ctr"/>
          <a:lstStyle/>
          <a:p>
            <a:pPr>
              <a:buClrTx/>
            </a:pPr>
            <a:r>
              <a:rPr lang="en-US" sz="1800" b="0"/>
              <a:t>IMCOM</a:t>
            </a:r>
          </a:p>
        </p:txBody>
      </p:sp>
      <p:sp>
        <p:nvSpPr>
          <p:cNvPr id="1547281" name="Line 17"/>
          <p:cNvSpPr>
            <a:spLocks noChangeShapeType="1"/>
          </p:cNvSpPr>
          <p:nvPr/>
        </p:nvSpPr>
        <p:spPr bwMode="auto">
          <a:xfrm>
            <a:off x="4556125" y="2303463"/>
            <a:ext cx="0" cy="136525"/>
          </a:xfrm>
          <a:prstGeom prst="line">
            <a:avLst/>
          </a:prstGeom>
          <a:noFill/>
          <a:ln w="9525">
            <a:solidFill>
              <a:schemeClr val="tx1"/>
            </a:solidFill>
            <a:round/>
            <a:headEnd/>
            <a:tailEnd/>
          </a:ln>
          <a:effectLst/>
        </p:spPr>
        <p:txBody>
          <a:bodyPr/>
          <a:lstStyle/>
          <a:p>
            <a:endParaRPr lang="en-US"/>
          </a:p>
        </p:txBody>
      </p:sp>
      <p:sp>
        <p:nvSpPr>
          <p:cNvPr id="1547282" name="Line 18"/>
          <p:cNvSpPr>
            <a:spLocks noChangeShapeType="1"/>
          </p:cNvSpPr>
          <p:nvPr/>
        </p:nvSpPr>
        <p:spPr bwMode="auto">
          <a:xfrm>
            <a:off x="3708400" y="2303463"/>
            <a:ext cx="0" cy="136525"/>
          </a:xfrm>
          <a:prstGeom prst="line">
            <a:avLst/>
          </a:prstGeom>
          <a:noFill/>
          <a:ln w="9525">
            <a:solidFill>
              <a:schemeClr val="tx1"/>
            </a:solidFill>
            <a:round/>
            <a:headEnd/>
            <a:tailEnd/>
          </a:ln>
          <a:effectLst/>
        </p:spPr>
        <p:txBody>
          <a:bodyPr/>
          <a:lstStyle/>
          <a:p>
            <a:endParaRPr lang="en-US"/>
          </a:p>
        </p:txBody>
      </p:sp>
      <p:cxnSp>
        <p:nvCxnSpPr>
          <p:cNvPr id="1547283" name="AutoShape 19"/>
          <p:cNvCxnSpPr>
            <a:cxnSpLocks noChangeShapeType="1"/>
            <a:stCxn id="1547269" idx="2"/>
            <a:endCxn id="1547267" idx="0"/>
          </p:cNvCxnSpPr>
          <p:nvPr/>
        </p:nvCxnSpPr>
        <p:spPr bwMode="auto">
          <a:xfrm rot="5400000">
            <a:off x="2282031" y="2688432"/>
            <a:ext cx="250825" cy="681038"/>
          </a:xfrm>
          <a:prstGeom prst="bentConnector3">
            <a:avLst>
              <a:gd name="adj1" fmla="val 50000"/>
            </a:avLst>
          </a:prstGeom>
          <a:noFill/>
          <a:ln w="9525">
            <a:solidFill>
              <a:schemeClr val="tx1"/>
            </a:solidFill>
            <a:miter lim="800000"/>
            <a:headEnd/>
            <a:tailEnd/>
          </a:ln>
          <a:effectLst/>
        </p:spPr>
      </p:cxnSp>
      <p:cxnSp>
        <p:nvCxnSpPr>
          <p:cNvPr id="1547284" name="AutoShape 20"/>
          <p:cNvCxnSpPr>
            <a:cxnSpLocks noChangeShapeType="1"/>
          </p:cNvCxnSpPr>
          <p:nvPr/>
        </p:nvCxnSpPr>
        <p:spPr bwMode="auto">
          <a:xfrm rot="5400000">
            <a:off x="1554957" y="3178969"/>
            <a:ext cx="265112" cy="787400"/>
          </a:xfrm>
          <a:prstGeom prst="bentConnector3">
            <a:avLst>
              <a:gd name="adj1" fmla="val 53889"/>
            </a:avLst>
          </a:prstGeom>
          <a:noFill/>
          <a:ln w="9525">
            <a:solidFill>
              <a:schemeClr val="tx1"/>
            </a:solidFill>
            <a:miter lim="800000"/>
            <a:headEnd/>
            <a:tailEnd/>
          </a:ln>
          <a:effectLst/>
        </p:spPr>
      </p:cxnSp>
      <p:cxnSp>
        <p:nvCxnSpPr>
          <p:cNvPr id="1547285" name="AutoShape 21"/>
          <p:cNvCxnSpPr>
            <a:cxnSpLocks noChangeShapeType="1"/>
            <a:stCxn id="1547267" idx="2"/>
            <a:endCxn id="1547272" idx="0"/>
          </p:cNvCxnSpPr>
          <p:nvPr/>
        </p:nvCxnSpPr>
        <p:spPr bwMode="auto">
          <a:xfrm rot="16200000" flipH="1">
            <a:off x="2574925" y="2917825"/>
            <a:ext cx="295275" cy="1311275"/>
          </a:xfrm>
          <a:prstGeom prst="bentConnector3">
            <a:avLst>
              <a:gd name="adj1" fmla="val 50000"/>
            </a:avLst>
          </a:prstGeom>
          <a:noFill/>
          <a:ln w="9525">
            <a:solidFill>
              <a:schemeClr val="tx1"/>
            </a:solidFill>
            <a:miter lim="800000"/>
            <a:headEnd/>
            <a:tailEnd/>
          </a:ln>
          <a:effectLst/>
        </p:spPr>
      </p:cxnSp>
      <p:sp>
        <p:nvSpPr>
          <p:cNvPr id="1547286" name="Line 22"/>
          <p:cNvSpPr>
            <a:spLocks noChangeShapeType="1"/>
          </p:cNvSpPr>
          <p:nvPr/>
        </p:nvSpPr>
        <p:spPr bwMode="auto">
          <a:xfrm>
            <a:off x="2370138" y="3575050"/>
            <a:ext cx="0" cy="123825"/>
          </a:xfrm>
          <a:prstGeom prst="line">
            <a:avLst/>
          </a:prstGeom>
          <a:noFill/>
          <a:ln w="9525">
            <a:solidFill>
              <a:schemeClr val="tx1"/>
            </a:solidFill>
            <a:round/>
            <a:headEnd/>
            <a:tailEnd/>
          </a:ln>
          <a:effectLst/>
        </p:spPr>
        <p:txBody>
          <a:bodyPr/>
          <a:lstStyle/>
          <a:p>
            <a:endParaRPr lang="en-US"/>
          </a:p>
        </p:txBody>
      </p:sp>
      <p:cxnSp>
        <p:nvCxnSpPr>
          <p:cNvPr id="1547287" name="AutoShape 23"/>
          <p:cNvCxnSpPr>
            <a:cxnSpLocks noChangeShapeType="1"/>
            <a:stCxn id="1547273" idx="2"/>
            <a:endCxn id="1547280" idx="0"/>
          </p:cNvCxnSpPr>
          <p:nvPr/>
        </p:nvCxnSpPr>
        <p:spPr bwMode="auto">
          <a:xfrm rot="5400000">
            <a:off x="5290344" y="2739231"/>
            <a:ext cx="268288" cy="600075"/>
          </a:xfrm>
          <a:prstGeom prst="bentConnector3">
            <a:avLst>
              <a:gd name="adj1" fmla="val 49704"/>
            </a:avLst>
          </a:prstGeom>
          <a:noFill/>
          <a:ln w="9525">
            <a:solidFill>
              <a:schemeClr val="tx1"/>
            </a:solidFill>
            <a:miter lim="800000"/>
            <a:headEnd/>
            <a:tailEnd/>
          </a:ln>
          <a:effectLst/>
        </p:spPr>
      </p:cxnSp>
      <p:sp>
        <p:nvSpPr>
          <p:cNvPr id="1547288" name="Rectangle 24"/>
          <p:cNvSpPr>
            <a:spLocks noChangeArrowheads="1"/>
          </p:cNvSpPr>
          <p:nvPr/>
        </p:nvSpPr>
        <p:spPr bwMode="auto">
          <a:xfrm>
            <a:off x="4430713" y="3709988"/>
            <a:ext cx="1365250" cy="327025"/>
          </a:xfrm>
          <a:prstGeom prst="rect">
            <a:avLst/>
          </a:prstGeom>
          <a:solidFill>
            <a:schemeClr val="accent1"/>
          </a:solidFill>
          <a:ln w="9525">
            <a:solidFill>
              <a:schemeClr val="tx1"/>
            </a:solidFill>
            <a:miter lim="800000"/>
            <a:headEnd/>
            <a:tailEnd/>
          </a:ln>
          <a:effectLst/>
        </p:spPr>
        <p:txBody>
          <a:bodyPr wrap="none" anchor="ctr"/>
          <a:lstStyle/>
          <a:p>
            <a:pPr>
              <a:buClrTx/>
            </a:pPr>
            <a:r>
              <a:rPr lang="en-US" sz="1800" b="0"/>
              <a:t>Regions </a:t>
            </a:r>
          </a:p>
        </p:txBody>
      </p:sp>
      <p:sp>
        <p:nvSpPr>
          <p:cNvPr id="1547289" name="Rectangle 25"/>
          <p:cNvSpPr>
            <a:spLocks noChangeArrowheads="1"/>
          </p:cNvSpPr>
          <p:nvPr/>
        </p:nvSpPr>
        <p:spPr bwMode="auto">
          <a:xfrm>
            <a:off x="3463925" y="4243388"/>
            <a:ext cx="1828800" cy="327025"/>
          </a:xfrm>
          <a:prstGeom prst="rect">
            <a:avLst/>
          </a:prstGeom>
          <a:solidFill>
            <a:schemeClr val="accent1"/>
          </a:solidFill>
          <a:ln w="9525">
            <a:solidFill>
              <a:schemeClr val="tx1"/>
            </a:solidFill>
            <a:miter lim="800000"/>
            <a:headEnd/>
            <a:tailEnd/>
          </a:ln>
          <a:effectLst/>
        </p:spPr>
        <p:txBody>
          <a:bodyPr wrap="none" anchor="ctr"/>
          <a:lstStyle/>
          <a:p>
            <a:pPr>
              <a:buClrTx/>
            </a:pPr>
            <a:r>
              <a:rPr lang="en-US" sz="1800" b="0"/>
              <a:t>Installations</a:t>
            </a:r>
          </a:p>
        </p:txBody>
      </p:sp>
      <p:sp>
        <p:nvSpPr>
          <p:cNvPr id="1547290" name="Rectangle 26"/>
          <p:cNvSpPr>
            <a:spLocks noChangeArrowheads="1"/>
          </p:cNvSpPr>
          <p:nvPr/>
        </p:nvSpPr>
        <p:spPr bwMode="auto">
          <a:xfrm>
            <a:off x="6245225" y="5275263"/>
            <a:ext cx="1350963" cy="288925"/>
          </a:xfrm>
          <a:prstGeom prst="rect">
            <a:avLst/>
          </a:prstGeom>
          <a:noFill/>
          <a:ln w="9525">
            <a:solidFill>
              <a:schemeClr val="tx1"/>
            </a:solidFill>
            <a:miter lim="800000"/>
            <a:headEnd/>
            <a:tailEnd/>
          </a:ln>
          <a:effectLst/>
        </p:spPr>
        <p:txBody>
          <a:bodyPr wrap="none" anchor="ctr"/>
          <a:lstStyle/>
          <a:p>
            <a:pPr>
              <a:buClrTx/>
            </a:pPr>
            <a:r>
              <a:rPr lang="en-US" sz="1600" b="0"/>
              <a:t>Food Services</a:t>
            </a:r>
          </a:p>
        </p:txBody>
      </p:sp>
      <p:sp>
        <p:nvSpPr>
          <p:cNvPr id="1547291" name="Rectangle 27"/>
          <p:cNvSpPr>
            <a:spLocks noChangeArrowheads="1"/>
          </p:cNvSpPr>
          <p:nvPr/>
        </p:nvSpPr>
        <p:spPr bwMode="auto">
          <a:xfrm>
            <a:off x="5199063" y="5275263"/>
            <a:ext cx="873125" cy="288925"/>
          </a:xfrm>
          <a:prstGeom prst="rect">
            <a:avLst/>
          </a:prstGeom>
          <a:solidFill>
            <a:schemeClr val="accent1"/>
          </a:solidFill>
          <a:ln w="9525">
            <a:solidFill>
              <a:schemeClr val="tx1"/>
            </a:solidFill>
            <a:miter lim="800000"/>
            <a:headEnd/>
            <a:tailEnd/>
          </a:ln>
          <a:effectLst/>
        </p:spPr>
        <p:txBody>
          <a:bodyPr wrap="none" anchor="ctr"/>
          <a:lstStyle/>
          <a:p>
            <a:pPr>
              <a:buClrTx/>
            </a:pPr>
            <a:r>
              <a:rPr lang="en-US" sz="1600" b="0"/>
              <a:t>CIF</a:t>
            </a:r>
          </a:p>
        </p:txBody>
      </p:sp>
      <p:sp>
        <p:nvSpPr>
          <p:cNvPr id="1547292" name="Rectangle 28"/>
          <p:cNvSpPr>
            <a:spLocks noChangeArrowheads="1"/>
          </p:cNvSpPr>
          <p:nvPr/>
        </p:nvSpPr>
        <p:spPr bwMode="auto">
          <a:xfrm>
            <a:off x="2328863" y="4803775"/>
            <a:ext cx="2333625" cy="319088"/>
          </a:xfrm>
          <a:prstGeom prst="rect">
            <a:avLst/>
          </a:prstGeom>
          <a:noFill/>
          <a:ln w="9525">
            <a:solidFill>
              <a:schemeClr val="tx1"/>
            </a:solidFill>
            <a:miter lim="800000"/>
            <a:headEnd/>
            <a:tailEnd/>
          </a:ln>
          <a:effectLst/>
        </p:spPr>
        <p:txBody>
          <a:bodyPr wrap="none" anchor="ctr"/>
          <a:lstStyle/>
          <a:p>
            <a:pPr>
              <a:buClrTx/>
            </a:pPr>
            <a:r>
              <a:rPr lang="en-US" sz="1800" b="0"/>
              <a:t>Other Directorates</a:t>
            </a:r>
          </a:p>
        </p:txBody>
      </p:sp>
      <p:cxnSp>
        <p:nvCxnSpPr>
          <p:cNvPr id="1547293" name="AutoShape 29"/>
          <p:cNvCxnSpPr>
            <a:cxnSpLocks noChangeShapeType="1"/>
            <a:stCxn id="1547288" idx="2"/>
            <a:endCxn id="1547289" idx="0"/>
          </p:cNvCxnSpPr>
          <p:nvPr/>
        </p:nvCxnSpPr>
        <p:spPr bwMode="auto">
          <a:xfrm rot="5400000">
            <a:off x="4642644" y="3772694"/>
            <a:ext cx="206375" cy="735013"/>
          </a:xfrm>
          <a:prstGeom prst="bentConnector3">
            <a:avLst>
              <a:gd name="adj1" fmla="val 50000"/>
            </a:avLst>
          </a:prstGeom>
          <a:noFill/>
          <a:ln w="9525">
            <a:solidFill>
              <a:schemeClr val="tx1"/>
            </a:solidFill>
            <a:miter lim="800000"/>
            <a:headEnd/>
            <a:tailEnd/>
          </a:ln>
          <a:effectLst/>
        </p:spPr>
      </p:cxnSp>
      <p:cxnSp>
        <p:nvCxnSpPr>
          <p:cNvPr id="1547294" name="AutoShape 30"/>
          <p:cNvCxnSpPr>
            <a:cxnSpLocks noChangeShapeType="1"/>
            <a:stCxn id="1547289" idx="2"/>
            <a:endCxn id="1547292" idx="0"/>
          </p:cNvCxnSpPr>
          <p:nvPr/>
        </p:nvCxnSpPr>
        <p:spPr bwMode="auto">
          <a:xfrm rot="5400000">
            <a:off x="3820319" y="4245769"/>
            <a:ext cx="233362" cy="882650"/>
          </a:xfrm>
          <a:prstGeom prst="bentConnector3">
            <a:avLst>
              <a:gd name="adj1" fmla="val 49662"/>
            </a:avLst>
          </a:prstGeom>
          <a:noFill/>
          <a:ln w="9525">
            <a:solidFill>
              <a:schemeClr val="tx1"/>
            </a:solidFill>
            <a:miter lim="800000"/>
            <a:headEnd/>
            <a:tailEnd/>
          </a:ln>
          <a:effectLst/>
        </p:spPr>
      </p:cxnSp>
      <p:sp>
        <p:nvSpPr>
          <p:cNvPr id="1547295" name="Rectangle 31"/>
          <p:cNvSpPr>
            <a:spLocks noChangeArrowheads="1"/>
          </p:cNvSpPr>
          <p:nvPr/>
        </p:nvSpPr>
        <p:spPr bwMode="auto">
          <a:xfrm>
            <a:off x="4951413" y="4819650"/>
            <a:ext cx="1636712" cy="309563"/>
          </a:xfrm>
          <a:prstGeom prst="rect">
            <a:avLst/>
          </a:prstGeom>
          <a:solidFill>
            <a:schemeClr val="accent1"/>
          </a:solidFill>
          <a:ln w="9525">
            <a:solidFill>
              <a:schemeClr val="tx1"/>
            </a:solidFill>
            <a:miter lim="800000"/>
            <a:headEnd/>
            <a:tailEnd/>
          </a:ln>
          <a:effectLst/>
        </p:spPr>
        <p:txBody>
          <a:bodyPr wrap="none" anchor="ctr"/>
          <a:lstStyle/>
          <a:p>
            <a:pPr>
              <a:buClrTx/>
            </a:pPr>
            <a:r>
              <a:rPr lang="en-US" sz="1800" b="0"/>
              <a:t>Dir of Logistics</a:t>
            </a:r>
          </a:p>
        </p:txBody>
      </p:sp>
      <p:cxnSp>
        <p:nvCxnSpPr>
          <p:cNvPr id="1547296" name="AutoShape 32"/>
          <p:cNvCxnSpPr>
            <a:cxnSpLocks noChangeShapeType="1"/>
            <a:stCxn id="1547289" idx="2"/>
            <a:endCxn id="1547295" idx="0"/>
          </p:cNvCxnSpPr>
          <p:nvPr/>
        </p:nvCxnSpPr>
        <p:spPr bwMode="auto">
          <a:xfrm rot="16200000" flipH="1">
            <a:off x="4949825" y="3998913"/>
            <a:ext cx="249237" cy="1392238"/>
          </a:xfrm>
          <a:prstGeom prst="bentConnector3">
            <a:avLst>
              <a:gd name="adj1" fmla="val 49681"/>
            </a:avLst>
          </a:prstGeom>
          <a:noFill/>
          <a:ln w="9525">
            <a:solidFill>
              <a:schemeClr val="tx1"/>
            </a:solidFill>
            <a:miter lim="800000"/>
            <a:headEnd/>
            <a:tailEnd/>
          </a:ln>
          <a:effectLst/>
        </p:spPr>
      </p:cxnSp>
      <p:sp>
        <p:nvSpPr>
          <p:cNvPr id="1547297" name="Rectangle 33"/>
          <p:cNvSpPr>
            <a:spLocks noChangeArrowheads="1"/>
          </p:cNvSpPr>
          <p:nvPr/>
        </p:nvSpPr>
        <p:spPr bwMode="auto">
          <a:xfrm>
            <a:off x="3316288" y="5275263"/>
            <a:ext cx="1692275" cy="288925"/>
          </a:xfrm>
          <a:prstGeom prst="rect">
            <a:avLst/>
          </a:prstGeom>
          <a:noFill/>
          <a:ln w="9525">
            <a:solidFill>
              <a:schemeClr val="tx1"/>
            </a:solidFill>
            <a:miter lim="800000"/>
            <a:headEnd/>
            <a:tailEnd/>
          </a:ln>
          <a:effectLst/>
        </p:spPr>
        <p:txBody>
          <a:bodyPr wrap="none" anchor="ctr"/>
          <a:lstStyle/>
          <a:p>
            <a:pPr>
              <a:buClrTx/>
            </a:pPr>
            <a:r>
              <a:rPr lang="en-US" sz="1800" b="0"/>
              <a:t>Transportation</a:t>
            </a:r>
          </a:p>
        </p:txBody>
      </p:sp>
      <p:sp>
        <p:nvSpPr>
          <p:cNvPr id="1547298" name="Line 34"/>
          <p:cNvSpPr>
            <a:spLocks noChangeShapeType="1"/>
          </p:cNvSpPr>
          <p:nvPr/>
        </p:nvSpPr>
        <p:spPr bwMode="auto">
          <a:xfrm>
            <a:off x="5113338" y="3452813"/>
            <a:ext cx="0" cy="273050"/>
          </a:xfrm>
          <a:prstGeom prst="line">
            <a:avLst/>
          </a:prstGeom>
          <a:noFill/>
          <a:ln w="9525">
            <a:solidFill>
              <a:schemeClr val="tx1"/>
            </a:solidFill>
            <a:round/>
            <a:headEnd/>
            <a:tailEnd/>
          </a:ln>
          <a:effectLst/>
        </p:spPr>
        <p:txBody>
          <a:bodyPr/>
          <a:lstStyle/>
          <a:p>
            <a:endParaRPr lang="en-US"/>
          </a:p>
        </p:txBody>
      </p:sp>
      <p:sp>
        <p:nvSpPr>
          <p:cNvPr id="1547299" name="Line 35"/>
          <p:cNvSpPr>
            <a:spLocks noChangeShapeType="1"/>
          </p:cNvSpPr>
          <p:nvPr/>
        </p:nvSpPr>
        <p:spPr bwMode="auto">
          <a:xfrm>
            <a:off x="1252538" y="4052888"/>
            <a:ext cx="0" cy="231775"/>
          </a:xfrm>
          <a:prstGeom prst="line">
            <a:avLst/>
          </a:prstGeom>
          <a:noFill/>
          <a:ln w="9525">
            <a:solidFill>
              <a:schemeClr val="tx1"/>
            </a:solidFill>
            <a:round/>
            <a:headEnd/>
            <a:tailEnd/>
          </a:ln>
          <a:effectLst/>
        </p:spPr>
        <p:txBody>
          <a:bodyPr/>
          <a:lstStyle/>
          <a:p>
            <a:endParaRPr lang="en-US"/>
          </a:p>
        </p:txBody>
      </p:sp>
      <p:sp>
        <p:nvSpPr>
          <p:cNvPr id="1547300" name="Line 36"/>
          <p:cNvSpPr>
            <a:spLocks noChangeShapeType="1"/>
          </p:cNvSpPr>
          <p:nvPr/>
        </p:nvSpPr>
        <p:spPr bwMode="auto">
          <a:xfrm>
            <a:off x="460375" y="4295775"/>
            <a:ext cx="2101850" cy="0"/>
          </a:xfrm>
          <a:prstGeom prst="line">
            <a:avLst/>
          </a:prstGeom>
          <a:noFill/>
          <a:ln w="9525">
            <a:solidFill>
              <a:schemeClr val="tx1"/>
            </a:solidFill>
            <a:round/>
            <a:headEnd/>
            <a:tailEnd/>
          </a:ln>
          <a:effectLst/>
        </p:spPr>
        <p:txBody>
          <a:bodyPr/>
          <a:lstStyle/>
          <a:p>
            <a:endParaRPr lang="en-US"/>
          </a:p>
        </p:txBody>
      </p:sp>
      <p:sp>
        <p:nvSpPr>
          <p:cNvPr id="1547301" name="Line 37"/>
          <p:cNvSpPr>
            <a:spLocks noChangeShapeType="1"/>
          </p:cNvSpPr>
          <p:nvPr/>
        </p:nvSpPr>
        <p:spPr bwMode="auto">
          <a:xfrm>
            <a:off x="454025" y="4310063"/>
            <a:ext cx="0" cy="163512"/>
          </a:xfrm>
          <a:prstGeom prst="line">
            <a:avLst/>
          </a:prstGeom>
          <a:noFill/>
          <a:ln w="9525">
            <a:solidFill>
              <a:schemeClr val="tx1"/>
            </a:solidFill>
            <a:round/>
            <a:headEnd/>
            <a:tailEnd/>
          </a:ln>
          <a:effectLst/>
        </p:spPr>
        <p:txBody>
          <a:bodyPr/>
          <a:lstStyle/>
          <a:p>
            <a:endParaRPr lang="en-US"/>
          </a:p>
        </p:txBody>
      </p:sp>
      <p:sp>
        <p:nvSpPr>
          <p:cNvPr id="1547302" name="Line 38"/>
          <p:cNvSpPr>
            <a:spLocks noChangeShapeType="1"/>
          </p:cNvSpPr>
          <p:nvPr/>
        </p:nvSpPr>
        <p:spPr bwMode="auto">
          <a:xfrm>
            <a:off x="1785938" y="4297363"/>
            <a:ext cx="0" cy="163512"/>
          </a:xfrm>
          <a:prstGeom prst="line">
            <a:avLst/>
          </a:prstGeom>
          <a:noFill/>
          <a:ln w="9525">
            <a:solidFill>
              <a:schemeClr val="tx1"/>
            </a:solidFill>
            <a:round/>
            <a:headEnd/>
            <a:tailEnd/>
          </a:ln>
          <a:effectLst/>
        </p:spPr>
        <p:txBody>
          <a:bodyPr/>
          <a:lstStyle/>
          <a:p>
            <a:endParaRPr lang="en-US"/>
          </a:p>
        </p:txBody>
      </p:sp>
      <p:sp>
        <p:nvSpPr>
          <p:cNvPr id="1547303" name="Line 39"/>
          <p:cNvSpPr>
            <a:spLocks noChangeShapeType="1"/>
          </p:cNvSpPr>
          <p:nvPr/>
        </p:nvSpPr>
        <p:spPr bwMode="auto">
          <a:xfrm>
            <a:off x="2563813" y="4294188"/>
            <a:ext cx="0" cy="163512"/>
          </a:xfrm>
          <a:prstGeom prst="line">
            <a:avLst/>
          </a:prstGeom>
          <a:noFill/>
          <a:ln w="9525">
            <a:solidFill>
              <a:schemeClr val="tx1"/>
            </a:solidFill>
            <a:round/>
            <a:headEnd/>
            <a:tailEnd/>
          </a:ln>
          <a:effectLst/>
        </p:spPr>
        <p:txBody>
          <a:bodyPr/>
          <a:lstStyle/>
          <a:p>
            <a:endParaRPr lang="en-US"/>
          </a:p>
        </p:txBody>
      </p:sp>
      <p:sp>
        <p:nvSpPr>
          <p:cNvPr id="1547304" name="Line 40"/>
          <p:cNvSpPr>
            <a:spLocks noChangeShapeType="1"/>
          </p:cNvSpPr>
          <p:nvPr/>
        </p:nvSpPr>
        <p:spPr bwMode="auto">
          <a:xfrm>
            <a:off x="1096963" y="4310063"/>
            <a:ext cx="0" cy="163512"/>
          </a:xfrm>
          <a:prstGeom prst="line">
            <a:avLst/>
          </a:prstGeom>
          <a:noFill/>
          <a:ln w="9525">
            <a:solidFill>
              <a:schemeClr val="tx1"/>
            </a:solidFill>
            <a:round/>
            <a:headEnd/>
            <a:tailEnd/>
          </a:ln>
          <a:effectLst/>
        </p:spPr>
        <p:txBody>
          <a:bodyPr/>
          <a:lstStyle/>
          <a:p>
            <a:endParaRPr lang="en-US"/>
          </a:p>
        </p:txBody>
      </p:sp>
      <p:sp>
        <p:nvSpPr>
          <p:cNvPr id="1547305" name="Line 41"/>
          <p:cNvSpPr>
            <a:spLocks noChangeShapeType="1"/>
          </p:cNvSpPr>
          <p:nvPr/>
        </p:nvSpPr>
        <p:spPr bwMode="auto">
          <a:xfrm flipV="1">
            <a:off x="742950" y="4624388"/>
            <a:ext cx="7324725" cy="0"/>
          </a:xfrm>
          <a:prstGeom prst="line">
            <a:avLst/>
          </a:prstGeom>
          <a:noFill/>
          <a:ln w="28575">
            <a:solidFill>
              <a:schemeClr val="tx1"/>
            </a:solidFill>
            <a:prstDash val="dash"/>
            <a:round/>
            <a:headEnd/>
            <a:tailEnd/>
          </a:ln>
          <a:effectLst/>
        </p:spPr>
        <p:txBody>
          <a:bodyPr/>
          <a:lstStyle/>
          <a:p>
            <a:endParaRPr lang="en-US"/>
          </a:p>
        </p:txBody>
      </p:sp>
      <p:grpSp>
        <p:nvGrpSpPr>
          <p:cNvPr id="1547306" name="Group 42"/>
          <p:cNvGrpSpPr>
            <a:grpSpLocks/>
          </p:cNvGrpSpPr>
          <p:nvPr/>
        </p:nvGrpSpPr>
        <p:grpSpPr bwMode="auto">
          <a:xfrm>
            <a:off x="190500" y="1219200"/>
            <a:ext cx="2019300" cy="5562600"/>
            <a:chOff x="48" y="768"/>
            <a:chExt cx="1272" cy="3504"/>
          </a:xfrm>
        </p:grpSpPr>
        <p:sp>
          <p:nvSpPr>
            <p:cNvPr id="1547307" name="Line 43"/>
            <p:cNvSpPr>
              <a:spLocks noChangeShapeType="1"/>
            </p:cNvSpPr>
            <p:nvPr/>
          </p:nvSpPr>
          <p:spPr bwMode="auto">
            <a:xfrm>
              <a:off x="409" y="1083"/>
              <a:ext cx="7" cy="3189"/>
            </a:xfrm>
            <a:prstGeom prst="line">
              <a:avLst/>
            </a:prstGeom>
            <a:noFill/>
            <a:ln w="88900">
              <a:solidFill>
                <a:schemeClr val="tx1"/>
              </a:solidFill>
              <a:round/>
              <a:headEnd/>
              <a:tailEnd type="triangle" w="med" len="med"/>
            </a:ln>
            <a:effectLst/>
          </p:spPr>
          <p:txBody>
            <a:bodyPr/>
            <a:lstStyle/>
            <a:p>
              <a:endParaRPr lang="en-US"/>
            </a:p>
          </p:txBody>
        </p:sp>
        <p:sp>
          <p:nvSpPr>
            <p:cNvPr id="1547308" name="Text Box 44"/>
            <p:cNvSpPr txBox="1">
              <a:spLocks noChangeArrowheads="1"/>
            </p:cNvSpPr>
            <p:nvPr/>
          </p:nvSpPr>
          <p:spPr bwMode="auto">
            <a:xfrm rot="-5400000">
              <a:off x="-385" y="1952"/>
              <a:ext cx="1212" cy="231"/>
            </a:xfrm>
            <a:prstGeom prst="rect">
              <a:avLst/>
            </a:prstGeom>
            <a:noFill/>
            <a:ln w="9525">
              <a:noFill/>
              <a:miter lim="800000"/>
              <a:headEnd/>
              <a:tailEnd/>
            </a:ln>
            <a:effectLst/>
          </p:spPr>
          <p:txBody>
            <a:bodyPr wrap="none">
              <a:spAutoFit/>
            </a:bodyPr>
            <a:lstStyle/>
            <a:p>
              <a:pPr algn="l">
                <a:buClrTx/>
              </a:pPr>
              <a:r>
                <a:rPr lang="en-US" sz="1800">
                  <a:solidFill>
                    <a:schemeClr val="accent2"/>
                  </a:solidFill>
                </a:rPr>
                <a:t>Budget Process</a:t>
              </a:r>
            </a:p>
          </p:txBody>
        </p:sp>
        <p:sp>
          <p:nvSpPr>
            <p:cNvPr id="1547309" name="Text Box 45"/>
            <p:cNvSpPr txBox="1">
              <a:spLocks noChangeArrowheads="1"/>
            </p:cNvSpPr>
            <p:nvPr/>
          </p:nvSpPr>
          <p:spPr bwMode="auto">
            <a:xfrm>
              <a:off x="48" y="768"/>
              <a:ext cx="1272" cy="250"/>
            </a:xfrm>
            <a:prstGeom prst="rect">
              <a:avLst/>
            </a:prstGeom>
            <a:noFill/>
            <a:ln w="9525">
              <a:noFill/>
              <a:miter lim="800000"/>
              <a:headEnd/>
              <a:tailEnd/>
            </a:ln>
            <a:effectLst/>
          </p:spPr>
          <p:txBody>
            <a:bodyPr wrap="none">
              <a:spAutoFit/>
            </a:bodyPr>
            <a:lstStyle/>
            <a:p>
              <a:pPr algn="l">
                <a:buClrTx/>
              </a:pPr>
              <a:r>
                <a:rPr lang="en-US" sz="2000" u="sng">
                  <a:solidFill>
                    <a:schemeClr val="accent2"/>
                  </a:solidFill>
                </a:rPr>
                <a:t>Budget Culture</a:t>
              </a:r>
            </a:p>
          </p:txBody>
        </p:sp>
      </p:grpSp>
      <p:sp>
        <p:nvSpPr>
          <p:cNvPr id="1547310" name="Line 46"/>
          <p:cNvSpPr>
            <a:spLocks noChangeShapeType="1"/>
          </p:cNvSpPr>
          <p:nvPr/>
        </p:nvSpPr>
        <p:spPr bwMode="auto">
          <a:xfrm>
            <a:off x="5486400" y="5199063"/>
            <a:ext cx="0" cy="76200"/>
          </a:xfrm>
          <a:prstGeom prst="line">
            <a:avLst/>
          </a:prstGeom>
          <a:noFill/>
          <a:ln w="9525">
            <a:solidFill>
              <a:schemeClr val="tx1"/>
            </a:solidFill>
            <a:round/>
            <a:headEnd/>
            <a:tailEnd/>
          </a:ln>
          <a:effectLst/>
        </p:spPr>
        <p:txBody>
          <a:bodyPr/>
          <a:lstStyle/>
          <a:p>
            <a:endParaRPr lang="en-US"/>
          </a:p>
        </p:txBody>
      </p:sp>
      <p:sp>
        <p:nvSpPr>
          <p:cNvPr id="1547311" name="Line 47"/>
          <p:cNvSpPr>
            <a:spLocks noChangeShapeType="1"/>
          </p:cNvSpPr>
          <p:nvPr/>
        </p:nvSpPr>
        <p:spPr bwMode="auto">
          <a:xfrm>
            <a:off x="6629400" y="5199063"/>
            <a:ext cx="0" cy="76200"/>
          </a:xfrm>
          <a:prstGeom prst="line">
            <a:avLst/>
          </a:prstGeom>
          <a:noFill/>
          <a:ln w="9525">
            <a:solidFill>
              <a:schemeClr val="tx1"/>
            </a:solidFill>
            <a:round/>
            <a:headEnd/>
            <a:tailEnd/>
          </a:ln>
          <a:effectLst/>
        </p:spPr>
        <p:txBody>
          <a:bodyPr/>
          <a:lstStyle/>
          <a:p>
            <a:endParaRPr lang="en-US"/>
          </a:p>
        </p:txBody>
      </p:sp>
      <p:sp>
        <p:nvSpPr>
          <p:cNvPr id="1547312" name="Line 48"/>
          <p:cNvSpPr>
            <a:spLocks noChangeShapeType="1"/>
          </p:cNvSpPr>
          <p:nvPr/>
        </p:nvSpPr>
        <p:spPr bwMode="auto">
          <a:xfrm>
            <a:off x="4419600" y="5199063"/>
            <a:ext cx="0" cy="76200"/>
          </a:xfrm>
          <a:prstGeom prst="line">
            <a:avLst/>
          </a:prstGeom>
          <a:noFill/>
          <a:ln w="9525">
            <a:solidFill>
              <a:schemeClr val="tx1"/>
            </a:solidFill>
            <a:round/>
            <a:headEnd/>
            <a:tailEnd/>
          </a:ln>
          <a:effectLst/>
        </p:spPr>
        <p:txBody>
          <a:bodyPr/>
          <a:lstStyle/>
          <a:p>
            <a:endParaRPr lang="en-US"/>
          </a:p>
        </p:txBody>
      </p:sp>
      <p:sp>
        <p:nvSpPr>
          <p:cNvPr id="1547313" name="Line 49"/>
          <p:cNvSpPr>
            <a:spLocks noChangeShapeType="1"/>
          </p:cNvSpPr>
          <p:nvPr/>
        </p:nvSpPr>
        <p:spPr bwMode="auto">
          <a:xfrm>
            <a:off x="4419600" y="5199063"/>
            <a:ext cx="2209800" cy="0"/>
          </a:xfrm>
          <a:prstGeom prst="line">
            <a:avLst/>
          </a:prstGeom>
          <a:noFill/>
          <a:ln w="9525">
            <a:solidFill>
              <a:schemeClr val="tx1"/>
            </a:solidFill>
            <a:round/>
            <a:headEnd/>
            <a:tailEnd/>
          </a:ln>
          <a:effectLst/>
        </p:spPr>
        <p:txBody>
          <a:bodyPr/>
          <a:lstStyle/>
          <a:p>
            <a:endParaRPr lang="en-US"/>
          </a:p>
        </p:txBody>
      </p:sp>
      <p:sp>
        <p:nvSpPr>
          <p:cNvPr id="1547314" name="Line 50"/>
          <p:cNvSpPr>
            <a:spLocks noChangeShapeType="1"/>
          </p:cNvSpPr>
          <p:nvPr/>
        </p:nvSpPr>
        <p:spPr bwMode="auto">
          <a:xfrm>
            <a:off x="5638800" y="5122863"/>
            <a:ext cx="0" cy="76200"/>
          </a:xfrm>
          <a:prstGeom prst="line">
            <a:avLst/>
          </a:prstGeom>
          <a:noFill/>
          <a:ln w="9525">
            <a:solidFill>
              <a:schemeClr val="tx1"/>
            </a:solidFill>
            <a:round/>
            <a:headEnd/>
            <a:tailEnd/>
          </a:ln>
          <a:effectLst/>
        </p:spPr>
        <p:txBody>
          <a:bodyPr/>
          <a:lstStyle/>
          <a:p>
            <a:endParaRPr lang="en-US"/>
          </a:p>
        </p:txBody>
      </p:sp>
      <p:grpSp>
        <p:nvGrpSpPr>
          <p:cNvPr id="1547315" name="Group 51"/>
          <p:cNvGrpSpPr>
            <a:grpSpLocks/>
          </p:cNvGrpSpPr>
          <p:nvPr/>
        </p:nvGrpSpPr>
        <p:grpSpPr bwMode="auto">
          <a:xfrm>
            <a:off x="2590800" y="6037263"/>
            <a:ext cx="4800600" cy="609600"/>
            <a:chOff x="1632" y="3803"/>
            <a:chExt cx="3024" cy="384"/>
          </a:xfrm>
        </p:grpSpPr>
        <p:sp>
          <p:nvSpPr>
            <p:cNvPr id="1547316" name="AutoShape 52"/>
            <p:cNvSpPr>
              <a:spLocks noChangeArrowheads="1"/>
            </p:cNvSpPr>
            <p:nvPr/>
          </p:nvSpPr>
          <p:spPr bwMode="auto">
            <a:xfrm>
              <a:off x="1632" y="3803"/>
              <a:ext cx="384" cy="384"/>
            </a:xfrm>
            <a:prstGeom prst="flowChartDocument">
              <a:avLst/>
            </a:prstGeom>
            <a:solidFill>
              <a:schemeClr val="accent1"/>
            </a:solidFill>
            <a:ln w="9525">
              <a:solidFill>
                <a:schemeClr val="tx1"/>
              </a:solidFill>
              <a:miter lim="800000"/>
              <a:headEnd/>
              <a:tailEnd/>
            </a:ln>
            <a:effectLst/>
          </p:spPr>
          <p:txBody>
            <a:bodyPr wrap="none" anchor="ctr"/>
            <a:lstStyle/>
            <a:p>
              <a:pPr>
                <a:buClrTx/>
              </a:pPr>
              <a:r>
                <a:rPr lang="en-US" sz="1000" b="0"/>
                <a:t>25A – </a:t>
              </a:r>
            </a:p>
            <a:p>
              <a:pPr>
                <a:buClrTx/>
              </a:pPr>
              <a:r>
                <a:rPr lang="en-US" sz="1000" b="0"/>
                <a:t>Manage</a:t>
              </a:r>
            </a:p>
            <a:p>
              <a:pPr>
                <a:buClrTx/>
              </a:pPr>
              <a:r>
                <a:rPr lang="en-US" sz="1000" b="0"/>
                <a:t>CIF</a:t>
              </a:r>
            </a:p>
          </p:txBody>
        </p:sp>
        <p:sp>
          <p:nvSpPr>
            <p:cNvPr id="1547317" name="AutoShape 53"/>
            <p:cNvSpPr>
              <a:spLocks noChangeArrowheads="1"/>
            </p:cNvSpPr>
            <p:nvPr/>
          </p:nvSpPr>
          <p:spPr bwMode="auto">
            <a:xfrm>
              <a:off x="2160" y="3803"/>
              <a:ext cx="384" cy="384"/>
            </a:xfrm>
            <a:prstGeom prst="flowChartDocument">
              <a:avLst/>
            </a:prstGeom>
            <a:solidFill>
              <a:schemeClr val="accent1"/>
            </a:solidFill>
            <a:ln w="9525">
              <a:solidFill>
                <a:schemeClr val="tx1"/>
              </a:solidFill>
              <a:miter lim="800000"/>
              <a:headEnd/>
              <a:tailEnd/>
            </a:ln>
            <a:effectLst/>
          </p:spPr>
          <p:txBody>
            <a:bodyPr wrap="none" anchor="ctr"/>
            <a:lstStyle/>
            <a:p>
              <a:pPr>
                <a:buClrTx/>
              </a:pPr>
              <a:r>
                <a:rPr lang="en-US" sz="1000" b="0"/>
                <a:t>25B – </a:t>
              </a:r>
            </a:p>
            <a:p>
              <a:pPr>
                <a:buClrTx/>
              </a:pPr>
              <a:r>
                <a:rPr lang="en-US" sz="1000" b="0"/>
                <a:t>Issue </a:t>
              </a:r>
            </a:p>
            <a:p>
              <a:pPr>
                <a:buClrTx/>
              </a:pPr>
              <a:r>
                <a:rPr lang="en-US" sz="1000" b="0"/>
                <a:t>OCIE</a:t>
              </a:r>
            </a:p>
          </p:txBody>
        </p:sp>
        <p:sp>
          <p:nvSpPr>
            <p:cNvPr id="1547318" name="AutoShape 54"/>
            <p:cNvSpPr>
              <a:spLocks noChangeArrowheads="1"/>
            </p:cNvSpPr>
            <p:nvPr/>
          </p:nvSpPr>
          <p:spPr bwMode="auto">
            <a:xfrm>
              <a:off x="2688" y="3803"/>
              <a:ext cx="384" cy="384"/>
            </a:xfrm>
            <a:prstGeom prst="flowChartDocument">
              <a:avLst/>
            </a:prstGeom>
            <a:solidFill>
              <a:schemeClr val="accent1"/>
            </a:solidFill>
            <a:ln w="9525">
              <a:solidFill>
                <a:schemeClr val="tx1"/>
              </a:solidFill>
              <a:miter lim="800000"/>
              <a:headEnd/>
              <a:tailEnd/>
            </a:ln>
            <a:effectLst/>
          </p:spPr>
          <p:txBody>
            <a:bodyPr wrap="none" anchor="ctr"/>
            <a:lstStyle/>
            <a:p>
              <a:pPr>
                <a:buClrTx/>
              </a:pPr>
              <a:r>
                <a:rPr lang="en-US" sz="1000" b="0"/>
                <a:t>25C – </a:t>
              </a:r>
            </a:p>
            <a:p>
              <a:pPr>
                <a:buClrTx/>
              </a:pPr>
              <a:r>
                <a:rPr lang="en-US" sz="1000" b="0"/>
                <a:t>Provide </a:t>
              </a:r>
            </a:p>
            <a:p>
              <a:pPr>
                <a:buClrTx/>
              </a:pPr>
              <a:r>
                <a:rPr lang="en-US" sz="1000" b="0"/>
                <a:t>Clothing</a:t>
              </a:r>
            </a:p>
          </p:txBody>
        </p:sp>
        <p:sp>
          <p:nvSpPr>
            <p:cNvPr id="1547319" name="AutoShape 55"/>
            <p:cNvSpPr>
              <a:spLocks noChangeArrowheads="1"/>
            </p:cNvSpPr>
            <p:nvPr/>
          </p:nvSpPr>
          <p:spPr bwMode="auto">
            <a:xfrm>
              <a:off x="3216" y="3803"/>
              <a:ext cx="384" cy="384"/>
            </a:xfrm>
            <a:prstGeom prst="flowChartDocument">
              <a:avLst/>
            </a:prstGeom>
            <a:solidFill>
              <a:schemeClr val="accent1"/>
            </a:solidFill>
            <a:ln w="9525">
              <a:solidFill>
                <a:schemeClr val="tx1"/>
              </a:solidFill>
              <a:miter lim="800000"/>
              <a:headEnd/>
              <a:tailEnd/>
            </a:ln>
            <a:effectLst/>
          </p:spPr>
          <p:txBody>
            <a:bodyPr wrap="none" anchor="ctr"/>
            <a:lstStyle/>
            <a:p>
              <a:pPr>
                <a:buClrTx/>
              </a:pPr>
              <a:r>
                <a:rPr lang="en-US" sz="1000" b="0"/>
                <a:t>25D – </a:t>
              </a:r>
            </a:p>
            <a:p>
              <a:pPr>
                <a:buClrTx/>
              </a:pPr>
              <a:r>
                <a:rPr lang="en-US" sz="1000" b="0"/>
                <a:t>Accept </a:t>
              </a:r>
            </a:p>
            <a:p>
              <a:pPr>
                <a:buClrTx/>
              </a:pPr>
              <a:r>
                <a:rPr lang="en-US" sz="1000" b="0"/>
                <a:t>OCIE</a:t>
              </a:r>
            </a:p>
          </p:txBody>
        </p:sp>
        <p:sp>
          <p:nvSpPr>
            <p:cNvPr id="1547320" name="AutoShape 56"/>
            <p:cNvSpPr>
              <a:spLocks noChangeArrowheads="1"/>
            </p:cNvSpPr>
            <p:nvPr/>
          </p:nvSpPr>
          <p:spPr bwMode="auto">
            <a:xfrm>
              <a:off x="3744" y="3803"/>
              <a:ext cx="384" cy="384"/>
            </a:xfrm>
            <a:prstGeom prst="flowChartDocument">
              <a:avLst/>
            </a:prstGeom>
            <a:solidFill>
              <a:schemeClr val="accent1"/>
            </a:solidFill>
            <a:ln w="9525">
              <a:solidFill>
                <a:schemeClr val="tx1"/>
              </a:solidFill>
              <a:miter lim="800000"/>
              <a:headEnd/>
              <a:tailEnd/>
            </a:ln>
            <a:effectLst/>
          </p:spPr>
          <p:txBody>
            <a:bodyPr wrap="none" anchor="ctr"/>
            <a:lstStyle/>
            <a:p>
              <a:pPr>
                <a:buClrTx/>
              </a:pPr>
              <a:r>
                <a:rPr lang="en-US" sz="1000" b="0"/>
                <a:t>25E – </a:t>
              </a:r>
            </a:p>
            <a:p>
              <a:pPr>
                <a:buClrTx/>
              </a:pPr>
              <a:r>
                <a:rPr lang="en-US" sz="1000" b="0"/>
                <a:t>Receive</a:t>
              </a:r>
            </a:p>
            <a:p>
              <a:pPr>
                <a:buClrTx/>
              </a:pPr>
              <a:r>
                <a:rPr lang="en-US" sz="1000" b="0"/>
                <a:t>Shipments</a:t>
              </a:r>
            </a:p>
          </p:txBody>
        </p:sp>
        <p:sp>
          <p:nvSpPr>
            <p:cNvPr id="1547321" name="AutoShape 57"/>
            <p:cNvSpPr>
              <a:spLocks noChangeArrowheads="1"/>
            </p:cNvSpPr>
            <p:nvPr/>
          </p:nvSpPr>
          <p:spPr bwMode="auto">
            <a:xfrm>
              <a:off x="4272" y="3803"/>
              <a:ext cx="384" cy="384"/>
            </a:xfrm>
            <a:prstGeom prst="flowChartDocument">
              <a:avLst/>
            </a:prstGeom>
            <a:solidFill>
              <a:schemeClr val="accent1"/>
            </a:solidFill>
            <a:ln w="9525">
              <a:solidFill>
                <a:schemeClr val="tx1"/>
              </a:solidFill>
              <a:miter lim="800000"/>
              <a:headEnd/>
              <a:tailEnd/>
            </a:ln>
            <a:effectLst/>
          </p:spPr>
          <p:txBody>
            <a:bodyPr wrap="none" anchor="ctr"/>
            <a:lstStyle/>
            <a:p>
              <a:pPr>
                <a:buClrTx/>
              </a:pPr>
              <a:r>
                <a:rPr lang="en-US" sz="1000" b="0"/>
                <a:t>25F – </a:t>
              </a:r>
            </a:p>
            <a:p>
              <a:pPr>
                <a:buClrTx/>
              </a:pPr>
              <a:r>
                <a:rPr lang="en-US" sz="1000" b="0"/>
                <a:t>Manage</a:t>
              </a:r>
            </a:p>
            <a:p>
              <a:pPr>
                <a:buClrTx/>
              </a:pPr>
              <a:r>
                <a:rPr lang="en-US" sz="1000" b="0"/>
                <a:t>Chemical</a:t>
              </a:r>
            </a:p>
          </p:txBody>
        </p:sp>
      </p:grpSp>
      <p:grpSp>
        <p:nvGrpSpPr>
          <p:cNvPr id="1547322" name="Group 58"/>
          <p:cNvGrpSpPr>
            <a:grpSpLocks/>
          </p:cNvGrpSpPr>
          <p:nvPr/>
        </p:nvGrpSpPr>
        <p:grpSpPr bwMode="auto">
          <a:xfrm>
            <a:off x="107950" y="1338263"/>
            <a:ext cx="8569325" cy="5227637"/>
            <a:chOff x="68" y="843"/>
            <a:chExt cx="5398" cy="3293"/>
          </a:xfrm>
        </p:grpSpPr>
        <p:grpSp>
          <p:nvGrpSpPr>
            <p:cNvPr id="1547323" name="Group 59"/>
            <p:cNvGrpSpPr>
              <a:grpSpLocks/>
            </p:cNvGrpSpPr>
            <p:nvPr/>
          </p:nvGrpSpPr>
          <p:grpSpPr bwMode="auto">
            <a:xfrm>
              <a:off x="4238" y="843"/>
              <a:ext cx="1228" cy="3293"/>
              <a:chOff x="4238" y="843"/>
              <a:chExt cx="1228" cy="3293"/>
            </a:xfrm>
          </p:grpSpPr>
          <p:sp>
            <p:nvSpPr>
              <p:cNvPr id="1547324" name="Line 60"/>
              <p:cNvSpPr>
                <a:spLocks noChangeShapeType="1"/>
              </p:cNvSpPr>
              <p:nvPr/>
            </p:nvSpPr>
            <p:spPr bwMode="auto">
              <a:xfrm flipH="1">
                <a:off x="4533" y="1210"/>
                <a:ext cx="1" cy="1685"/>
              </a:xfrm>
              <a:prstGeom prst="line">
                <a:avLst/>
              </a:prstGeom>
              <a:noFill/>
              <a:ln w="88900">
                <a:solidFill>
                  <a:schemeClr val="tx1"/>
                </a:solidFill>
                <a:round/>
                <a:headEnd/>
                <a:tailEnd type="triangle" w="med" len="med"/>
              </a:ln>
              <a:effectLst/>
            </p:spPr>
            <p:txBody>
              <a:bodyPr/>
              <a:lstStyle/>
              <a:p>
                <a:endParaRPr lang="en-US"/>
              </a:p>
            </p:txBody>
          </p:sp>
          <p:sp>
            <p:nvSpPr>
              <p:cNvPr id="1547325" name="Text Box 61"/>
              <p:cNvSpPr txBox="1">
                <a:spLocks noChangeArrowheads="1"/>
              </p:cNvSpPr>
              <p:nvPr/>
            </p:nvSpPr>
            <p:spPr bwMode="auto">
              <a:xfrm rot="-5400000">
                <a:off x="3748" y="1826"/>
                <a:ext cx="1212" cy="231"/>
              </a:xfrm>
              <a:prstGeom prst="rect">
                <a:avLst/>
              </a:prstGeom>
              <a:noFill/>
              <a:ln w="9525">
                <a:noFill/>
                <a:miter lim="800000"/>
                <a:headEnd/>
                <a:tailEnd/>
              </a:ln>
              <a:effectLst/>
            </p:spPr>
            <p:txBody>
              <a:bodyPr wrap="none">
                <a:spAutoFit/>
              </a:bodyPr>
              <a:lstStyle/>
              <a:p>
                <a:pPr algn="l">
                  <a:buClrTx/>
                </a:pPr>
                <a:r>
                  <a:rPr lang="en-US" sz="1800">
                    <a:solidFill>
                      <a:schemeClr val="accent2"/>
                    </a:solidFill>
                  </a:rPr>
                  <a:t>Budget Process</a:t>
                </a:r>
              </a:p>
            </p:txBody>
          </p:sp>
          <p:sp>
            <p:nvSpPr>
              <p:cNvPr id="1547326" name="Line 62"/>
              <p:cNvSpPr>
                <a:spLocks noChangeShapeType="1"/>
              </p:cNvSpPr>
              <p:nvPr/>
            </p:nvSpPr>
            <p:spPr bwMode="auto">
              <a:xfrm>
                <a:off x="5466" y="1101"/>
                <a:ext cx="0" cy="3035"/>
              </a:xfrm>
              <a:prstGeom prst="line">
                <a:avLst/>
              </a:prstGeom>
              <a:noFill/>
              <a:ln w="88900">
                <a:solidFill>
                  <a:schemeClr val="tx1"/>
                </a:solidFill>
                <a:round/>
                <a:headEnd type="triangle" w="med" len="med"/>
                <a:tailEnd type="triangle" w="med" len="med"/>
              </a:ln>
              <a:effectLst/>
            </p:spPr>
            <p:txBody>
              <a:bodyPr/>
              <a:lstStyle/>
              <a:p>
                <a:endParaRPr lang="en-US"/>
              </a:p>
            </p:txBody>
          </p:sp>
          <p:sp>
            <p:nvSpPr>
              <p:cNvPr id="1547327" name="Text Box 63"/>
              <p:cNvSpPr txBox="1">
                <a:spLocks noChangeArrowheads="1"/>
              </p:cNvSpPr>
              <p:nvPr/>
            </p:nvSpPr>
            <p:spPr bwMode="auto">
              <a:xfrm rot="-5400000">
                <a:off x="4030" y="2481"/>
                <a:ext cx="2420" cy="231"/>
              </a:xfrm>
              <a:prstGeom prst="rect">
                <a:avLst/>
              </a:prstGeom>
              <a:noFill/>
              <a:ln w="9525">
                <a:noFill/>
                <a:miter lim="800000"/>
                <a:headEnd/>
                <a:tailEnd/>
              </a:ln>
              <a:effectLst/>
            </p:spPr>
            <p:txBody>
              <a:bodyPr wrap="none">
                <a:spAutoFit/>
              </a:bodyPr>
              <a:lstStyle/>
              <a:p>
                <a:pPr algn="l">
                  <a:buClrTx/>
                </a:pPr>
                <a:r>
                  <a:rPr lang="en-US" sz="1800">
                    <a:solidFill>
                      <a:schemeClr val="accent2"/>
                    </a:solidFill>
                  </a:rPr>
                  <a:t>Cost &amp; Performance Management</a:t>
                </a:r>
              </a:p>
            </p:txBody>
          </p:sp>
          <p:sp>
            <p:nvSpPr>
              <p:cNvPr id="1547328" name="Text Box 64"/>
              <p:cNvSpPr txBox="1">
                <a:spLocks noChangeArrowheads="1"/>
              </p:cNvSpPr>
              <p:nvPr/>
            </p:nvSpPr>
            <p:spPr bwMode="auto">
              <a:xfrm>
                <a:off x="4344" y="843"/>
                <a:ext cx="1076" cy="250"/>
              </a:xfrm>
              <a:prstGeom prst="rect">
                <a:avLst/>
              </a:prstGeom>
              <a:noFill/>
              <a:ln w="9525">
                <a:noFill/>
                <a:miter lim="800000"/>
                <a:headEnd/>
                <a:tailEnd/>
              </a:ln>
              <a:effectLst/>
            </p:spPr>
            <p:txBody>
              <a:bodyPr wrap="none">
                <a:spAutoFit/>
              </a:bodyPr>
              <a:lstStyle/>
              <a:p>
                <a:pPr algn="l">
                  <a:buClrTx/>
                </a:pPr>
                <a:r>
                  <a:rPr lang="en-US" sz="2000" u="sng">
                    <a:solidFill>
                      <a:schemeClr val="accent2"/>
                    </a:solidFill>
                  </a:rPr>
                  <a:t>Cost Culture</a:t>
                </a:r>
              </a:p>
            </p:txBody>
          </p:sp>
        </p:grpSp>
        <p:grpSp>
          <p:nvGrpSpPr>
            <p:cNvPr id="1547329" name="Group 65"/>
            <p:cNvGrpSpPr>
              <a:grpSpLocks noChangeAspect="1"/>
            </p:cNvGrpSpPr>
            <p:nvPr/>
          </p:nvGrpSpPr>
          <p:grpSpPr bwMode="auto">
            <a:xfrm>
              <a:off x="68" y="3254"/>
              <a:ext cx="796" cy="778"/>
              <a:chOff x="-48" y="3066"/>
              <a:chExt cx="988" cy="966"/>
            </a:xfrm>
          </p:grpSpPr>
          <p:sp>
            <p:nvSpPr>
              <p:cNvPr id="1547330" name="AutoShape 66"/>
              <p:cNvSpPr>
                <a:spLocks noChangeAspect="1" noChangeArrowheads="1" noTextEdit="1"/>
              </p:cNvSpPr>
              <p:nvPr/>
            </p:nvSpPr>
            <p:spPr bwMode="auto">
              <a:xfrm>
                <a:off x="-48" y="3066"/>
                <a:ext cx="988" cy="966"/>
              </a:xfrm>
              <a:prstGeom prst="rect">
                <a:avLst/>
              </a:prstGeom>
              <a:noFill/>
              <a:ln w="9525">
                <a:noFill/>
                <a:miter lim="800000"/>
                <a:headEnd/>
                <a:tailEnd/>
              </a:ln>
            </p:spPr>
            <p:txBody>
              <a:bodyPr/>
              <a:lstStyle/>
              <a:p>
                <a:endParaRPr lang="en-US"/>
              </a:p>
            </p:txBody>
          </p:sp>
          <p:sp>
            <p:nvSpPr>
              <p:cNvPr id="1547331" name="Freeform 67"/>
              <p:cNvSpPr>
                <a:spLocks/>
              </p:cNvSpPr>
              <p:nvPr/>
            </p:nvSpPr>
            <p:spPr bwMode="auto">
              <a:xfrm>
                <a:off x="-13" y="3096"/>
                <a:ext cx="915" cy="914"/>
              </a:xfrm>
              <a:custGeom>
                <a:avLst/>
                <a:gdLst/>
                <a:ahLst/>
                <a:cxnLst>
                  <a:cxn ang="0">
                    <a:pos x="570" y="0"/>
                  </a:cxn>
                  <a:cxn ang="0">
                    <a:pos x="0" y="574"/>
                  </a:cxn>
                  <a:cxn ang="0">
                    <a:pos x="55" y="1305"/>
                  </a:cxn>
                  <a:cxn ang="0">
                    <a:pos x="635" y="1829"/>
                  </a:cxn>
                  <a:cxn ang="0">
                    <a:pos x="1299" y="1794"/>
                  </a:cxn>
                  <a:cxn ang="0">
                    <a:pos x="1829" y="1264"/>
                  </a:cxn>
                  <a:cxn ang="0">
                    <a:pos x="1805" y="541"/>
                  </a:cxn>
                  <a:cxn ang="0">
                    <a:pos x="1284" y="28"/>
                  </a:cxn>
                  <a:cxn ang="0">
                    <a:pos x="570" y="0"/>
                  </a:cxn>
                  <a:cxn ang="0">
                    <a:pos x="570" y="0"/>
                  </a:cxn>
                </a:cxnLst>
                <a:rect l="0" t="0" r="r" b="b"/>
                <a:pathLst>
                  <a:path w="1829" h="1829">
                    <a:moveTo>
                      <a:pt x="570" y="0"/>
                    </a:moveTo>
                    <a:lnTo>
                      <a:pt x="0" y="574"/>
                    </a:lnTo>
                    <a:lnTo>
                      <a:pt x="55" y="1305"/>
                    </a:lnTo>
                    <a:lnTo>
                      <a:pt x="635" y="1829"/>
                    </a:lnTo>
                    <a:lnTo>
                      <a:pt x="1299" y="1794"/>
                    </a:lnTo>
                    <a:lnTo>
                      <a:pt x="1829" y="1264"/>
                    </a:lnTo>
                    <a:lnTo>
                      <a:pt x="1805" y="541"/>
                    </a:lnTo>
                    <a:lnTo>
                      <a:pt x="1284" y="28"/>
                    </a:lnTo>
                    <a:lnTo>
                      <a:pt x="570" y="0"/>
                    </a:lnTo>
                    <a:lnTo>
                      <a:pt x="570" y="0"/>
                    </a:lnTo>
                    <a:close/>
                  </a:path>
                </a:pathLst>
              </a:custGeom>
              <a:solidFill>
                <a:srgbClr val="FFFFFF"/>
              </a:solidFill>
              <a:ln w="9525">
                <a:noFill/>
                <a:round/>
                <a:headEnd/>
                <a:tailEnd/>
              </a:ln>
            </p:spPr>
            <p:txBody>
              <a:bodyPr/>
              <a:lstStyle/>
              <a:p>
                <a:endParaRPr lang="en-US"/>
              </a:p>
            </p:txBody>
          </p:sp>
          <p:sp>
            <p:nvSpPr>
              <p:cNvPr id="1547332" name="Freeform 68"/>
              <p:cNvSpPr>
                <a:spLocks/>
              </p:cNvSpPr>
              <p:nvPr/>
            </p:nvSpPr>
            <p:spPr bwMode="auto">
              <a:xfrm>
                <a:off x="-48" y="3067"/>
                <a:ext cx="988" cy="965"/>
              </a:xfrm>
              <a:custGeom>
                <a:avLst/>
                <a:gdLst/>
                <a:ahLst/>
                <a:cxnLst>
                  <a:cxn ang="0">
                    <a:pos x="450" y="102"/>
                  </a:cxn>
                  <a:cxn ang="0">
                    <a:pos x="278" y="256"/>
                  </a:cxn>
                  <a:cxn ang="0">
                    <a:pos x="122" y="422"/>
                  </a:cxn>
                  <a:cxn ang="0">
                    <a:pos x="23" y="552"/>
                  </a:cxn>
                  <a:cxn ang="0">
                    <a:pos x="7" y="658"/>
                  </a:cxn>
                  <a:cxn ang="0">
                    <a:pos x="0" y="867"/>
                  </a:cxn>
                  <a:cxn ang="0">
                    <a:pos x="3" y="1110"/>
                  </a:cxn>
                  <a:cxn ang="0">
                    <a:pos x="16" y="1307"/>
                  </a:cxn>
                  <a:cxn ang="0">
                    <a:pos x="59" y="1404"/>
                  </a:cxn>
                  <a:cxn ang="0">
                    <a:pos x="184" y="1547"/>
                  </a:cxn>
                  <a:cxn ang="0">
                    <a:pos x="356" y="1725"/>
                  </a:cxn>
                  <a:cxn ang="0">
                    <a:pos x="516" y="1869"/>
                  </a:cxn>
                  <a:cxn ang="0">
                    <a:pos x="606" y="1922"/>
                  </a:cxn>
                  <a:cxn ang="0">
                    <a:pos x="762" y="1925"/>
                  </a:cxn>
                  <a:cxn ang="0">
                    <a:pos x="1020" y="1928"/>
                  </a:cxn>
                  <a:cxn ang="0">
                    <a:pos x="1270" y="1930"/>
                  </a:cxn>
                  <a:cxn ang="0">
                    <a:pos x="1413" y="1927"/>
                  </a:cxn>
                  <a:cxn ang="0">
                    <a:pos x="1488" y="1868"/>
                  </a:cxn>
                  <a:cxn ang="0">
                    <a:pos x="1651" y="1712"/>
                  </a:cxn>
                  <a:cxn ang="0">
                    <a:pos x="1828" y="1532"/>
                  </a:cxn>
                  <a:cxn ang="0">
                    <a:pos x="1948" y="1403"/>
                  </a:cxn>
                  <a:cxn ang="0">
                    <a:pos x="1968" y="1324"/>
                  </a:cxn>
                  <a:cxn ang="0">
                    <a:pos x="1974" y="1123"/>
                  </a:cxn>
                  <a:cxn ang="0">
                    <a:pos x="1976" y="867"/>
                  </a:cxn>
                  <a:cxn ang="0">
                    <a:pos x="1973" y="660"/>
                  </a:cxn>
                  <a:cxn ang="0">
                    <a:pos x="1953" y="581"/>
                  </a:cxn>
                  <a:cxn ang="0">
                    <a:pos x="1830" y="440"/>
                  </a:cxn>
                  <a:cxn ang="0">
                    <a:pos x="1644" y="236"/>
                  </a:cxn>
                  <a:cxn ang="0">
                    <a:pos x="1470" y="60"/>
                  </a:cxn>
                  <a:cxn ang="0">
                    <a:pos x="1385" y="5"/>
                  </a:cxn>
                  <a:cxn ang="0">
                    <a:pos x="1317" y="92"/>
                  </a:cxn>
                  <a:cxn ang="0">
                    <a:pos x="1314" y="159"/>
                  </a:cxn>
                  <a:cxn ang="0">
                    <a:pos x="1419" y="254"/>
                  </a:cxn>
                  <a:cxn ang="0">
                    <a:pos x="1570" y="404"/>
                  </a:cxn>
                  <a:cxn ang="0">
                    <a:pos x="1712" y="545"/>
                  </a:cxn>
                  <a:cxn ang="0">
                    <a:pos x="1782" y="626"/>
                  </a:cxn>
                  <a:cxn ang="0">
                    <a:pos x="1799" y="762"/>
                  </a:cxn>
                  <a:cxn ang="0">
                    <a:pos x="1808" y="985"/>
                  </a:cxn>
                  <a:cxn ang="0">
                    <a:pos x="1810" y="1201"/>
                  </a:cxn>
                  <a:cxn ang="0">
                    <a:pos x="1810" y="1316"/>
                  </a:cxn>
                  <a:cxn ang="0">
                    <a:pos x="1739" y="1399"/>
                  </a:cxn>
                  <a:cxn ang="0">
                    <a:pos x="1600" y="1544"/>
                  </a:cxn>
                  <a:cxn ang="0">
                    <a:pos x="1454" y="1685"/>
                  </a:cxn>
                  <a:cxn ang="0">
                    <a:pos x="1362" y="1766"/>
                  </a:cxn>
                  <a:cxn ang="0">
                    <a:pos x="1273" y="1767"/>
                  </a:cxn>
                  <a:cxn ang="0">
                    <a:pos x="1084" y="1767"/>
                  </a:cxn>
                  <a:cxn ang="0">
                    <a:pos x="867" y="1764"/>
                  </a:cxn>
                  <a:cxn ang="0">
                    <a:pos x="698" y="1758"/>
                  </a:cxn>
                  <a:cxn ang="0">
                    <a:pos x="601" y="1721"/>
                  </a:cxn>
                  <a:cxn ang="0">
                    <a:pos x="466" y="1605"/>
                  </a:cxn>
                  <a:cxn ang="0">
                    <a:pos x="325" y="1462"/>
                  </a:cxn>
                  <a:cxn ang="0">
                    <a:pos x="223" y="1348"/>
                  </a:cxn>
                  <a:cxn ang="0">
                    <a:pos x="195" y="1281"/>
                  </a:cxn>
                  <a:cxn ang="0">
                    <a:pos x="189" y="1102"/>
                  </a:cxn>
                  <a:cxn ang="0">
                    <a:pos x="186" y="865"/>
                  </a:cxn>
                  <a:cxn ang="0">
                    <a:pos x="191" y="670"/>
                  </a:cxn>
                  <a:cxn ang="0">
                    <a:pos x="215" y="599"/>
                  </a:cxn>
                  <a:cxn ang="0">
                    <a:pos x="310" y="499"/>
                  </a:cxn>
                  <a:cxn ang="0">
                    <a:pos x="448" y="355"/>
                  </a:cxn>
                  <a:cxn ang="0">
                    <a:pos x="575" y="223"/>
                  </a:cxn>
                  <a:cxn ang="0">
                    <a:pos x="647" y="164"/>
                  </a:cxn>
                  <a:cxn ang="0">
                    <a:pos x="636" y="88"/>
                  </a:cxn>
                  <a:cxn ang="0">
                    <a:pos x="590" y="13"/>
                  </a:cxn>
                </a:cxnLst>
                <a:rect l="0" t="0" r="r" b="b"/>
                <a:pathLst>
                  <a:path w="1976" h="1930">
                    <a:moveTo>
                      <a:pt x="586" y="5"/>
                    </a:moveTo>
                    <a:lnTo>
                      <a:pt x="577" y="10"/>
                    </a:lnTo>
                    <a:lnTo>
                      <a:pt x="568" y="14"/>
                    </a:lnTo>
                    <a:lnTo>
                      <a:pt x="560" y="19"/>
                    </a:lnTo>
                    <a:lnTo>
                      <a:pt x="552" y="26"/>
                    </a:lnTo>
                    <a:lnTo>
                      <a:pt x="542" y="31"/>
                    </a:lnTo>
                    <a:lnTo>
                      <a:pt x="532" y="37"/>
                    </a:lnTo>
                    <a:lnTo>
                      <a:pt x="524" y="44"/>
                    </a:lnTo>
                    <a:lnTo>
                      <a:pt x="516" y="52"/>
                    </a:lnTo>
                    <a:lnTo>
                      <a:pt x="503" y="59"/>
                    </a:lnTo>
                    <a:lnTo>
                      <a:pt x="494" y="67"/>
                    </a:lnTo>
                    <a:lnTo>
                      <a:pt x="483" y="75"/>
                    </a:lnTo>
                    <a:lnTo>
                      <a:pt x="473" y="83"/>
                    </a:lnTo>
                    <a:lnTo>
                      <a:pt x="462" y="92"/>
                    </a:lnTo>
                    <a:lnTo>
                      <a:pt x="450" y="102"/>
                    </a:lnTo>
                    <a:lnTo>
                      <a:pt x="440" y="110"/>
                    </a:lnTo>
                    <a:lnTo>
                      <a:pt x="429" y="121"/>
                    </a:lnTo>
                    <a:lnTo>
                      <a:pt x="417" y="129"/>
                    </a:lnTo>
                    <a:lnTo>
                      <a:pt x="406" y="139"/>
                    </a:lnTo>
                    <a:lnTo>
                      <a:pt x="394" y="149"/>
                    </a:lnTo>
                    <a:lnTo>
                      <a:pt x="383" y="159"/>
                    </a:lnTo>
                    <a:lnTo>
                      <a:pt x="371" y="169"/>
                    </a:lnTo>
                    <a:lnTo>
                      <a:pt x="358" y="179"/>
                    </a:lnTo>
                    <a:lnTo>
                      <a:pt x="348" y="189"/>
                    </a:lnTo>
                    <a:lnTo>
                      <a:pt x="337" y="202"/>
                    </a:lnTo>
                    <a:lnTo>
                      <a:pt x="325" y="212"/>
                    </a:lnTo>
                    <a:lnTo>
                      <a:pt x="312" y="223"/>
                    </a:lnTo>
                    <a:lnTo>
                      <a:pt x="301" y="233"/>
                    </a:lnTo>
                    <a:lnTo>
                      <a:pt x="289" y="244"/>
                    </a:lnTo>
                    <a:lnTo>
                      <a:pt x="278" y="256"/>
                    </a:lnTo>
                    <a:lnTo>
                      <a:pt x="268" y="267"/>
                    </a:lnTo>
                    <a:lnTo>
                      <a:pt x="256" y="279"/>
                    </a:lnTo>
                    <a:lnTo>
                      <a:pt x="246" y="290"/>
                    </a:lnTo>
                    <a:lnTo>
                      <a:pt x="233" y="302"/>
                    </a:lnTo>
                    <a:lnTo>
                      <a:pt x="223" y="313"/>
                    </a:lnTo>
                    <a:lnTo>
                      <a:pt x="210" y="323"/>
                    </a:lnTo>
                    <a:lnTo>
                      <a:pt x="200" y="335"/>
                    </a:lnTo>
                    <a:lnTo>
                      <a:pt x="189" y="346"/>
                    </a:lnTo>
                    <a:lnTo>
                      <a:pt x="179" y="356"/>
                    </a:lnTo>
                    <a:lnTo>
                      <a:pt x="169" y="368"/>
                    </a:lnTo>
                    <a:lnTo>
                      <a:pt x="159" y="379"/>
                    </a:lnTo>
                    <a:lnTo>
                      <a:pt x="149" y="389"/>
                    </a:lnTo>
                    <a:lnTo>
                      <a:pt x="138" y="401"/>
                    </a:lnTo>
                    <a:lnTo>
                      <a:pt x="130" y="412"/>
                    </a:lnTo>
                    <a:lnTo>
                      <a:pt x="122" y="422"/>
                    </a:lnTo>
                    <a:lnTo>
                      <a:pt x="112" y="432"/>
                    </a:lnTo>
                    <a:lnTo>
                      <a:pt x="103" y="442"/>
                    </a:lnTo>
                    <a:lnTo>
                      <a:pt x="95" y="451"/>
                    </a:lnTo>
                    <a:lnTo>
                      <a:pt x="87" y="463"/>
                    </a:lnTo>
                    <a:lnTo>
                      <a:pt x="80" y="471"/>
                    </a:lnTo>
                    <a:lnTo>
                      <a:pt x="72" y="479"/>
                    </a:lnTo>
                    <a:lnTo>
                      <a:pt x="66" y="489"/>
                    </a:lnTo>
                    <a:lnTo>
                      <a:pt x="59" y="499"/>
                    </a:lnTo>
                    <a:lnTo>
                      <a:pt x="53" y="506"/>
                    </a:lnTo>
                    <a:lnTo>
                      <a:pt x="46" y="516"/>
                    </a:lnTo>
                    <a:lnTo>
                      <a:pt x="41" y="524"/>
                    </a:lnTo>
                    <a:lnTo>
                      <a:pt x="38" y="530"/>
                    </a:lnTo>
                    <a:lnTo>
                      <a:pt x="31" y="539"/>
                    </a:lnTo>
                    <a:lnTo>
                      <a:pt x="28" y="545"/>
                    </a:lnTo>
                    <a:lnTo>
                      <a:pt x="23" y="552"/>
                    </a:lnTo>
                    <a:lnTo>
                      <a:pt x="21" y="558"/>
                    </a:lnTo>
                    <a:lnTo>
                      <a:pt x="20" y="565"/>
                    </a:lnTo>
                    <a:lnTo>
                      <a:pt x="16" y="570"/>
                    </a:lnTo>
                    <a:lnTo>
                      <a:pt x="15" y="575"/>
                    </a:lnTo>
                    <a:lnTo>
                      <a:pt x="15" y="581"/>
                    </a:lnTo>
                    <a:lnTo>
                      <a:pt x="13" y="585"/>
                    </a:lnTo>
                    <a:lnTo>
                      <a:pt x="13" y="591"/>
                    </a:lnTo>
                    <a:lnTo>
                      <a:pt x="11" y="598"/>
                    </a:lnTo>
                    <a:lnTo>
                      <a:pt x="11" y="604"/>
                    </a:lnTo>
                    <a:lnTo>
                      <a:pt x="10" y="612"/>
                    </a:lnTo>
                    <a:lnTo>
                      <a:pt x="10" y="621"/>
                    </a:lnTo>
                    <a:lnTo>
                      <a:pt x="8" y="631"/>
                    </a:lnTo>
                    <a:lnTo>
                      <a:pt x="8" y="639"/>
                    </a:lnTo>
                    <a:lnTo>
                      <a:pt x="7" y="649"/>
                    </a:lnTo>
                    <a:lnTo>
                      <a:pt x="7" y="658"/>
                    </a:lnTo>
                    <a:lnTo>
                      <a:pt x="5" y="670"/>
                    </a:lnTo>
                    <a:lnTo>
                      <a:pt x="5" y="681"/>
                    </a:lnTo>
                    <a:lnTo>
                      <a:pt x="5" y="695"/>
                    </a:lnTo>
                    <a:lnTo>
                      <a:pt x="5" y="708"/>
                    </a:lnTo>
                    <a:lnTo>
                      <a:pt x="3" y="719"/>
                    </a:lnTo>
                    <a:lnTo>
                      <a:pt x="3" y="734"/>
                    </a:lnTo>
                    <a:lnTo>
                      <a:pt x="3" y="747"/>
                    </a:lnTo>
                    <a:lnTo>
                      <a:pt x="3" y="762"/>
                    </a:lnTo>
                    <a:lnTo>
                      <a:pt x="2" y="777"/>
                    </a:lnTo>
                    <a:lnTo>
                      <a:pt x="2" y="790"/>
                    </a:lnTo>
                    <a:lnTo>
                      <a:pt x="2" y="806"/>
                    </a:lnTo>
                    <a:lnTo>
                      <a:pt x="2" y="819"/>
                    </a:lnTo>
                    <a:lnTo>
                      <a:pt x="2" y="836"/>
                    </a:lnTo>
                    <a:lnTo>
                      <a:pt x="2" y="852"/>
                    </a:lnTo>
                    <a:lnTo>
                      <a:pt x="0" y="867"/>
                    </a:lnTo>
                    <a:lnTo>
                      <a:pt x="0" y="884"/>
                    </a:lnTo>
                    <a:lnTo>
                      <a:pt x="0" y="900"/>
                    </a:lnTo>
                    <a:lnTo>
                      <a:pt x="0" y="916"/>
                    </a:lnTo>
                    <a:lnTo>
                      <a:pt x="0" y="933"/>
                    </a:lnTo>
                    <a:lnTo>
                      <a:pt x="0" y="949"/>
                    </a:lnTo>
                    <a:lnTo>
                      <a:pt x="0" y="966"/>
                    </a:lnTo>
                    <a:lnTo>
                      <a:pt x="2" y="982"/>
                    </a:lnTo>
                    <a:lnTo>
                      <a:pt x="2" y="999"/>
                    </a:lnTo>
                    <a:lnTo>
                      <a:pt x="2" y="1015"/>
                    </a:lnTo>
                    <a:lnTo>
                      <a:pt x="2" y="1031"/>
                    </a:lnTo>
                    <a:lnTo>
                      <a:pt x="2" y="1048"/>
                    </a:lnTo>
                    <a:lnTo>
                      <a:pt x="2" y="1063"/>
                    </a:lnTo>
                    <a:lnTo>
                      <a:pt x="2" y="1079"/>
                    </a:lnTo>
                    <a:lnTo>
                      <a:pt x="2" y="1095"/>
                    </a:lnTo>
                    <a:lnTo>
                      <a:pt x="3" y="1110"/>
                    </a:lnTo>
                    <a:lnTo>
                      <a:pt x="3" y="1127"/>
                    </a:lnTo>
                    <a:lnTo>
                      <a:pt x="3" y="1141"/>
                    </a:lnTo>
                    <a:lnTo>
                      <a:pt x="3" y="1156"/>
                    </a:lnTo>
                    <a:lnTo>
                      <a:pt x="5" y="1173"/>
                    </a:lnTo>
                    <a:lnTo>
                      <a:pt x="5" y="1186"/>
                    </a:lnTo>
                    <a:lnTo>
                      <a:pt x="7" y="1201"/>
                    </a:lnTo>
                    <a:lnTo>
                      <a:pt x="8" y="1214"/>
                    </a:lnTo>
                    <a:lnTo>
                      <a:pt x="8" y="1229"/>
                    </a:lnTo>
                    <a:lnTo>
                      <a:pt x="10" y="1240"/>
                    </a:lnTo>
                    <a:lnTo>
                      <a:pt x="11" y="1253"/>
                    </a:lnTo>
                    <a:lnTo>
                      <a:pt x="11" y="1265"/>
                    </a:lnTo>
                    <a:lnTo>
                      <a:pt x="13" y="1276"/>
                    </a:lnTo>
                    <a:lnTo>
                      <a:pt x="15" y="1288"/>
                    </a:lnTo>
                    <a:lnTo>
                      <a:pt x="15" y="1298"/>
                    </a:lnTo>
                    <a:lnTo>
                      <a:pt x="16" y="1307"/>
                    </a:lnTo>
                    <a:lnTo>
                      <a:pt x="20" y="1319"/>
                    </a:lnTo>
                    <a:lnTo>
                      <a:pt x="20" y="1327"/>
                    </a:lnTo>
                    <a:lnTo>
                      <a:pt x="21" y="1335"/>
                    </a:lnTo>
                    <a:lnTo>
                      <a:pt x="23" y="1344"/>
                    </a:lnTo>
                    <a:lnTo>
                      <a:pt x="26" y="1350"/>
                    </a:lnTo>
                    <a:lnTo>
                      <a:pt x="28" y="1357"/>
                    </a:lnTo>
                    <a:lnTo>
                      <a:pt x="31" y="1363"/>
                    </a:lnTo>
                    <a:lnTo>
                      <a:pt x="33" y="1368"/>
                    </a:lnTo>
                    <a:lnTo>
                      <a:pt x="36" y="1373"/>
                    </a:lnTo>
                    <a:lnTo>
                      <a:pt x="38" y="1376"/>
                    </a:lnTo>
                    <a:lnTo>
                      <a:pt x="41" y="1381"/>
                    </a:lnTo>
                    <a:lnTo>
                      <a:pt x="44" y="1386"/>
                    </a:lnTo>
                    <a:lnTo>
                      <a:pt x="49" y="1393"/>
                    </a:lnTo>
                    <a:lnTo>
                      <a:pt x="54" y="1398"/>
                    </a:lnTo>
                    <a:lnTo>
                      <a:pt x="59" y="1404"/>
                    </a:lnTo>
                    <a:lnTo>
                      <a:pt x="64" y="1411"/>
                    </a:lnTo>
                    <a:lnTo>
                      <a:pt x="71" y="1419"/>
                    </a:lnTo>
                    <a:lnTo>
                      <a:pt x="77" y="1427"/>
                    </a:lnTo>
                    <a:lnTo>
                      <a:pt x="84" y="1436"/>
                    </a:lnTo>
                    <a:lnTo>
                      <a:pt x="92" y="1444"/>
                    </a:lnTo>
                    <a:lnTo>
                      <a:pt x="100" y="1454"/>
                    </a:lnTo>
                    <a:lnTo>
                      <a:pt x="108" y="1463"/>
                    </a:lnTo>
                    <a:lnTo>
                      <a:pt x="115" y="1472"/>
                    </a:lnTo>
                    <a:lnTo>
                      <a:pt x="125" y="1483"/>
                    </a:lnTo>
                    <a:lnTo>
                      <a:pt x="135" y="1493"/>
                    </a:lnTo>
                    <a:lnTo>
                      <a:pt x="143" y="1505"/>
                    </a:lnTo>
                    <a:lnTo>
                      <a:pt x="153" y="1514"/>
                    </a:lnTo>
                    <a:lnTo>
                      <a:pt x="163" y="1524"/>
                    </a:lnTo>
                    <a:lnTo>
                      <a:pt x="174" y="1536"/>
                    </a:lnTo>
                    <a:lnTo>
                      <a:pt x="184" y="1547"/>
                    </a:lnTo>
                    <a:lnTo>
                      <a:pt x="195" y="1559"/>
                    </a:lnTo>
                    <a:lnTo>
                      <a:pt x="205" y="1570"/>
                    </a:lnTo>
                    <a:lnTo>
                      <a:pt x="217" y="1582"/>
                    </a:lnTo>
                    <a:lnTo>
                      <a:pt x="227" y="1593"/>
                    </a:lnTo>
                    <a:lnTo>
                      <a:pt x="238" y="1605"/>
                    </a:lnTo>
                    <a:lnTo>
                      <a:pt x="250" y="1618"/>
                    </a:lnTo>
                    <a:lnTo>
                      <a:pt x="261" y="1629"/>
                    </a:lnTo>
                    <a:lnTo>
                      <a:pt x="274" y="1641"/>
                    </a:lnTo>
                    <a:lnTo>
                      <a:pt x="286" y="1652"/>
                    </a:lnTo>
                    <a:lnTo>
                      <a:pt x="297" y="1666"/>
                    </a:lnTo>
                    <a:lnTo>
                      <a:pt x="309" y="1677"/>
                    </a:lnTo>
                    <a:lnTo>
                      <a:pt x="322" y="1689"/>
                    </a:lnTo>
                    <a:lnTo>
                      <a:pt x="333" y="1700"/>
                    </a:lnTo>
                    <a:lnTo>
                      <a:pt x="345" y="1712"/>
                    </a:lnTo>
                    <a:lnTo>
                      <a:pt x="356" y="1725"/>
                    </a:lnTo>
                    <a:lnTo>
                      <a:pt x="370" y="1735"/>
                    </a:lnTo>
                    <a:lnTo>
                      <a:pt x="379" y="1746"/>
                    </a:lnTo>
                    <a:lnTo>
                      <a:pt x="391" y="1756"/>
                    </a:lnTo>
                    <a:lnTo>
                      <a:pt x="402" y="1767"/>
                    </a:lnTo>
                    <a:lnTo>
                      <a:pt x="414" y="1779"/>
                    </a:lnTo>
                    <a:lnTo>
                      <a:pt x="424" y="1789"/>
                    </a:lnTo>
                    <a:lnTo>
                      <a:pt x="434" y="1799"/>
                    </a:lnTo>
                    <a:lnTo>
                      <a:pt x="447" y="1808"/>
                    </a:lnTo>
                    <a:lnTo>
                      <a:pt x="457" y="1818"/>
                    </a:lnTo>
                    <a:lnTo>
                      <a:pt x="466" y="1828"/>
                    </a:lnTo>
                    <a:lnTo>
                      <a:pt x="478" y="1836"/>
                    </a:lnTo>
                    <a:lnTo>
                      <a:pt x="488" y="1846"/>
                    </a:lnTo>
                    <a:lnTo>
                      <a:pt x="496" y="1853"/>
                    </a:lnTo>
                    <a:lnTo>
                      <a:pt x="506" y="1861"/>
                    </a:lnTo>
                    <a:lnTo>
                      <a:pt x="516" y="1869"/>
                    </a:lnTo>
                    <a:lnTo>
                      <a:pt x="524" y="1876"/>
                    </a:lnTo>
                    <a:lnTo>
                      <a:pt x="532" y="1881"/>
                    </a:lnTo>
                    <a:lnTo>
                      <a:pt x="540" y="1887"/>
                    </a:lnTo>
                    <a:lnTo>
                      <a:pt x="547" y="1894"/>
                    </a:lnTo>
                    <a:lnTo>
                      <a:pt x="555" y="1900"/>
                    </a:lnTo>
                    <a:lnTo>
                      <a:pt x="562" y="1904"/>
                    </a:lnTo>
                    <a:lnTo>
                      <a:pt x="568" y="1909"/>
                    </a:lnTo>
                    <a:lnTo>
                      <a:pt x="575" y="1912"/>
                    </a:lnTo>
                    <a:lnTo>
                      <a:pt x="580" y="1915"/>
                    </a:lnTo>
                    <a:lnTo>
                      <a:pt x="585" y="1917"/>
                    </a:lnTo>
                    <a:lnTo>
                      <a:pt x="590" y="1919"/>
                    </a:lnTo>
                    <a:lnTo>
                      <a:pt x="595" y="1920"/>
                    </a:lnTo>
                    <a:lnTo>
                      <a:pt x="598" y="1922"/>
                    </a:lnTo>
                    <a:lnTo>
                      <a:pt x="601" y="1922"/>
                    </a:lnTo>
                    <a:lnTo>
                      <a:pt x="606" y="1922"/>
                    </a:lnTo>
                    <a:lnTo>
                      <a:pt x="611" y="1922"/>
                    </a:lnTo>
                    <a:lnTo>
                      <a:pt x="618" y="1922"/>
                    </a:lnTo>
                    <a:lnTo>
                      <a:pt x="624" y="1922"/>
                    </a:lnTo>
                    <a:lnTo>
                      <a:pt x="632" y="1922"/>
                    </a:lnTo>
                    <a:lnTo>
                      <a:pt x="641" y="1922"/>
                    </a:lnTo>
                    <a:lnTo>
                      <a:pt x="650" y="1923"/>
                    </a:lnTo>
                    <a:lnTo>
                      <a:pt x="660" y="1923"/>
                    </a:lnTo>
                    <a:lnTo>
                      <a:pt x="670" y="1923"/>
                    </a:lnTo>
                    <a:lnTo>
                      <a:pt x="682" y="1923"/>
                    </a:lnTo>
                    <a:lnTo>
                      <a:pt x="695" y="1923"/>
                    </a:lnTo>
                    <a:lnTo>
                      <a:pt x="706" y="1923"/>
                    </a:lnTo>
                    <a:lnTo>
                      <a:pt x="719" y="1925"/>
                    </a:lnTo>
                    <a:lnTo>
                      <a:pt x="734" y="1925"/>
                    </a:lnTo>
                    <a:lnTo>
                      <a:pt x="749" y="1925"/>
                    </a:lnTo>
                    <a:lnTo>
                      <a:pt x="762" y="1925"/>
                    </a:lnTo>
                    <a:lnTo>
                      <a:pt x="779" y="1925"/>
                    </a:lnTo>
                    <a:lnTo>
                      <a:pt x="793" y="1925"/>
                    </a:lnTo>
                    <a:lnTo>
                      <a:pt x="810" y="1925"/>
                    </a:lnTo>
                    <a:lnTo>
                      <a:pt x="826" y="1925"/>
                    </a:lnTo>
                    <a:lnTo>
                      <a:pt x="841" y="1927"/>
                    </a:lnTo>
                    <a:lnTo>
                      <a:pt x="859" y="1927"/>
                    </a:lnTo>
                    <a:lnTo>
                      <a:pt x="877" y="1927"/>
                    </a:lnTo>
                    <a:lnTo>
                      <a:pt x="894" y="1927"/>
                    </a:lnTo>
                    <a:lnTo>
                      <a:pt x="912" y="1927"/>
                    </a:lnTo>
                    <a:lnTo>
                      <a:pt x="930" y="1927"/>
                    </a:lnTo>
                    <a:lnTo>
                      <a:pt x="948" y="1928"/>
                    </a:lnTo>
                    <a:lnTo>
                      <a:pt x="964" y="1928"/>
                    </a:lnTo>
                    <a:lnTo>
                      <a:pt x="982" y="1928"/>
                    </a:lnTo>
                    <a:lnTo>
                      <a:pt x="1000" y="1928"/>
                    </a:lnTo>
                    <a:lnTo>
                      <a:pt x="1020" y="1928"/>
                    </a:lnTo>
                    <a:lnTo>
                      <a:pt x="1036" y="1928"/>
                    </a:lnTo>
                    <a:lnTo>
                      <a:pt x="1055" y="1928"/>
                    </a:lnTo>
                    <a:lnTo>
                      <a:pt x="1073" y="1928"/>
                    </a:lnTo>
                    <a:lnTo>
                      <a:pt x="1091" y="1928"/>
                    </a:lnTo>
                    <a:lnTo>
                      <a:pt x="1107" y="1928"/>
                    </a:lnTo>
                    <a:lnTo>
                      <a:pt x="1125" y="1928"/>
                    </a:lnTo>
                    <a:lnTo>
                      <a:pt x="1142" y="1928"/>
                    </a:lnTo>
                    <a:lnTo>
                      <a:pt x="1160" y="1930"/>
                    </a:lnTo>
                    <a:lnTo>
                      <a:pt x="1176" y="1930"/>
                    </a:lnTo>
                    <a:lnTo>
                      <a:pt x="1192" y="1930"/>
                    </a:lnTo>
                    <a:lnTo>
                      <a:pt x="1207" y="1930"/>
                    </a:lnTo>
                    <a:lnTo>
                      <a:pt x="1224" y="1930"/>
                    </a:lnTo>
                    <a:lnTo>
                      <a:pt x="1240" y="1930"/>
                    </a:lnTo>
                    <a:lnTo>
                      <a:pt x="1255" y="1930"/>
                    </a:lnTo>
                    <a:lnTo>
                      <a:pt x="1270" y="1930"/>
                    </a:lnTo>
                    <a:lnTo>
                      <a:pt x="1283" y="1930"/>
                    </a:lnTo>
                    <a:lnTo>
                      <a:pt x="1296" y="1930"/>
                    </a:lnTo>
                    <a:lnTo>
                      <a:pt x="1311" y="1930"/>
                    </a:lnTo>
                    <a:lnTo>
                      <a:pt x="1322" y="1930"/>
                    </a:lnTo>
                    <a:lnTo>
                      <a:pt x="1335" y="1930"/>
                    </a:lnTo>
                    <a:lnTo>
                      <a:pt x="1345" y="1928"/>
                    </a:lnTo>
                    <a:lnTo>
                      <a:pt x="1355" y="1928"/>
                    </a:lnTo>
                    <a:lnTo>
                      <a:pt x="1365" y="1928"/>
                    </a:lnTo>
                    <a:lnTo>
                      <a:pt x="1375" y="1928"/>
                    </a:lnTo>
                    <a:lnTo>
                      <a:pt x="1381" y="1928"/>
                    </a:lnTo>
                    <a:lnTo>
                      <a:pt x="1391" y="1928"/>
                    </a:lnTo>
                    <a:lnTo>
                      <a:pt x="1396" y="1928"/>
                    </a:lnTo>
                    <a:lnTo>
                      <a:pt x="1403" y="1928"/>
                    </a:lnTo>
                    <a:lnTo>
                      <a:pt x="1409" y="1927"/>
                    </a:lnTo>
                    <a:lnTo>
                      <a:pt x="1413" y="1927"/>
                    </a:lnTo>
                    <a:lnTo>
                      <a:pt x="1416" y="1927"/>
                    </a:lnTo>
                    <a:lnTo>
                      <a:pt x="1418" y="1927"/>
                    </a:lnTo>
                    <a:lnTo>
                      <a:pt x="1419" y="1925"/>
                    </a:lnTo>
                    <a:lnTo>
                      <a:pt x="1421" y="1923"/>
                    </a:lnTo>
                    <a:lnTo>
                      <a:pt x="1426" y="1920"/>
                    </a:lnTo>
                    <a:lnTo>
                      <a:pt x="1429" y="1919"/>
                    </a:lnTo>
                    <a:lnTo>
                      <a:pt x="1434" y="1914"/>
                    </a:lnTo>
                    <a:lnTo>
                      <a:pt x="1439" y="1910"/>
                    </a:lnTo>
                    <a:lnTo>
                      <a:pt x="1444" y="1905"/>
                    </a:lnTo>
                    <a:lnTo>
                      <a:pt x="1450" y="1900"/>
                    </a:lnTo>
                    <a:lnTo>
                      <a:pt x="1457" y="1896"/>
                    </a:lnTo>
                    <a:lnTo>
                      <a:pt x="1464" y="1889"/>
                    </a:lnTo>
                    <a:lnTo>
                      <a:pt x="1472" y="1881"/>
                    </a:lnTo>
                    <a:lnTo>
                      <a:pt x="1480" y="1876"/>
                    </a:lnTo>
                    <a:lnTo>
                      <a:pt x="1488" y="1868"/>
                    </a:lnTo>
                    <a:lnTo>
                      <a:pt x="1498" y="1859"/>
                    </a:lnTo>
                    <a:lnTo>
                      <a:pt x="1506" y="1851"/>
                    </a:lnTo>
                    <a:lnTo>
                      <a:pt x="1516" y="1843"/>
                    </a:lnTo>
                    <a:lnTo>
                      <a:pt x="1526" y="1831"/>
                    </a:lnTo>
                    <a:lnTo>
                      <a:pt x="1536" y="1823"/>
                    </a:lnTo>
                    <a:lnTo>
                      <a:pt x="1547" y="1812"/>
                    </a:lnTo>
                    <a:lnTo>
                      <a:pt x="1557" y="1802"/>
                    </a:lnTo>
                    <a:lnTo>
                      <a:pt x="1567" y="1790"/>
                    </a:lnTo>
                    <a:lnTo>
                      <a:pt x="1580" y="1781"/>
                    </a:lnTo>
                    <a:lnTo>
                      <a:pt x="1590" y="1771"/>
                    </a:lnTo>
                    <a:lnTo>
                      <a:pt x="1603" y="1759"/>
                    </a:lnTo>
                    <a:lnTo>
                      <a:pt x="1615" y="1748"/>
                    </a:lnTo>
                    <a:lnTo>
                      <a:pt x="1626" y="1735"/>
                    </a:lnTo>
                    <a:lnTo>
                      <a:pt x="1639" y="1725"/>
                    </a:lnTo>
                    <a:lnTo>
                      <a:pt x="1651" y="1712"/>
                    </a:lnTo>
                    <a:lnTo>
                      <a:pt x="1662" y="1702"/>
                    </a:lnTo>
                    <a:lnTo>
                      <a:pt x="1675" y="1689"/>
                    </a:lnTo>
                    <a:lnTo>
                      <a:pt x="1687" y="1677"/>
                    </a:lnTo>
                    <a:lnTo>
                      <a:pt x="1702" y="1666"/>
                    </a:lnTo>
                    <a:lnTo>
                      <a:pt x="1712" y="1652"/>
                    </a:lnTo>
                    <a:lnTo>
                      <a:pt x="1723" y="1641"/>
                    </a:lnTo>
                    <a:lnTo>
                      <a:pt x="1736" y="1628"/>
                    </a:lnTo>
                    <a:lnTo>
                      <a:pt x="1748" y="1615"/>
                    </a:lnTo>
                    <a:lnTo>
                      <a:pt x="1759" y="1603"/>
                    </a:lnTo>
                    <a:lnTo>
                      <a:pt x="1771" y="1590"/>
                    </a:lnTo>
                    <a:lnTo>
                      <a:pt x="1782" y="1580"/>
                    </a:lnTo>
                    <a:lnTo>
                      <a:pt x="1794" y="1569"/>
                    </a:lnTo>
                    <a:lnTo>
                      <a:pt x="1805" y="1555"/>
                    </a:lnTo>
                    <a:lnTo>
                      <a:pt x="1817" y="1544"/>
                    </a:lnTo>
                    <a:lnTo>
                      <a:pt x="1828" y="1532"/>
                    </a:lnTo>
                    <a:lnTo>
                      <a:pt x="1838" y="1521"/>
                    </a:lnTo>
                    <a:lnTo>
                      <a:pt x="1850" y="1511"/>
                    </a:lnTo>
                    <a:lnTo>
                      <a:pt x="1858" y="1500"/>
                    </a:lnTo>
                    <a:lnTo>
                      <a:pt x="1868" y="1490"/>
                    </a:lnTo>
                    <a:lnTo>
                      <a:pt x="1877" y="1482"/>
                    </a:lnTo>
                    <a:lnTo>
                      <a:pt x="1886" y="1472"/>
                    </a:lnTo>
                    <a:lnTo>
                      <a:pt x="1894" y="1462"/>
                    </a:lnTo>
                    <a:lnTo>
                      <a:pt x="1902" y="1452"/>
                    </a:lnTo>
                    <a:lnTo>
                      <a:pt x="1910" y="1444"/>
                    </a:lnTo>
                    <a:lnTo>
                      <a:pt x="1917" y="1436"/>
                    </a:lnTo>
                    <a:lnTo>
                      <a:pt x="1925" y="1427"/>
                    </a:lnTo>
                    <a:lnTo>
                      <a:pt x="1932" y="1421"/>
                    </a:lnTo>
                    <a:lnTo>
                      <a:pt x="1937" y="1414"/>
                    </a:lnTo>
                    <a:lnTo>
                      <a:pt x="1943" y="1408"/>
                    </a:lnTo>
                    <a:lnTo>
                      <a:pt x="1948" y="1403"/>
                    </a:lnTo>
                    <a:lnTo>
                      <a:pt x="1951" y="1396"/>
                    </a:lnTo>
                    <a:lnTo>
                      <a:pt x="1955" y="1393"/>
                    </a:lnTo>
                    <a:lnTo>
                      <a:pt x="1958" y="1388"/>
                    </a:lnTo>
                    <a:lnTo>
                      <a:pt x="1960" y="1385"/>
                    </a:lnTo>
                    <a:lnTo>
                      <a:pt x="1961" y="1383"/>
                    </a:lnTo>
                    <a:lnTo>
                      <a:pt x="1963" y="1380"/>
                    </a:lnTo>
                    <a:lnTo>
                      <a:pt x="1963" y="1376"/>
                    </a:lnTo>
                    <a:lnTo>
                      <a:pt x="1965" y="1373"/>
                    </a:lnTo>
                    <a:lnTo>
                      <a:pt x="1965" y="1368"/>
                    </a:lnTo>
                    <a:lnTo>
                      <a:pt x="1966" y="1365"/>
                    </a:lnTo>
                    <a:lnTo>
                      <a:pt x="1966" y="1357"/>
                    </a:lnTo>
                    <a:lnTo>
                      <a:pt x="1966" y="1350"/>
                    </a:lnTo>
                    <a:lnTo>
                      <a:pt x="1966" y="1344"/>
                    </a:lnTo>
                    <a:lnTo>
                      <a:pt x="1968" y="1335"/>
                    </a:lnTo>
                    <a:lnTo>
                      <a:pt x="1968" y="1324"/>
                    </a:lnTo>
                    <a:lnTo>
                      <a:pt x="1968" y="1316"/>
                    </a:lnTo>
                    <a:lnTo>
                      <a:pt x="1968" y="1304"/>
                    </a:lnTo>
                    <a:lnTo>
                      <a:pt x="1969" y="1294"/>
                    </a:lnTo>
                    <a:lnTo>
                      <a:pt x="1969" y="1281"/>
                    </a:lnTo>
                    <a:lnTo>
                      <a:pt x="1969" y="1270"/>
                    </a:lnTo>
                    <a:lnTo>
                      <a:pt x="1969" y="1256"/>
                    </a:lnTo>
                    <a:lnTo>
                      <a:pt x="1971" y="1245"/>
                    </a:lnTo>
                    <a:lnTo>
                      <a:pt x="1971" y="1230"/>
                    </a:lnTo>
                    <a:lnTo>
                      <a:pt x="1971" y="1217"/>
                    </a:lnTo>
                    <a:lnTo>
                      <a:pt x="1973" y="1201"/>
                    </a:lnTo>
                    <a:lnTo>
                      <a:pt x="1973" y="1187"/>
                    </a:lnTo>
                    <a:lnTo>
                      <a:pt x="1973" y="1171"/>
                    </a:lnTo>
                    <a:lnTo>
                      <a:pt x="1973" y="1155"/>
                    </a:lnTo>
                    <a:lnTo>
                      <a:pt x="1973" y="1140"/>
                    </a:lnTo>
                    <a:lnTo>
                      <a:pt x="1974" y="1123"/>
                    </a:lnTo>
                    <a:lnTo>
                      <a:pt x="1974" y="1107"/>
                    </a:lnTo>
                    <a:lnTo>
                      <a:pt x="1974" y="1091"/>
                    </a:lnTo>
                    <a:lnTo>
                      <a:pt x="1974" y="1074"/>
                    </a:lnTo>
                    <a:lnTo>
                      <a:pt x="1974" y="1056"/>
                    </a:lnTo>
                    <a:lnTo>
                      <a:pt x="1974" y="1038"/>
                    </a:lnTo>
                    <a:lnTo>
                      <a:pt x="1974" y="1022"/>
                    </a:lnTo>
                    <a:lnTo>
                      <a:pt x="1976" y="1005"/>
                    </a:lnTo>
                    <a:lnTo>
                      <a:pt x="1976" y="987"/>
                    </a:lnTo>
                    <a:lnTo>
                      <a:pt x="1976" y="971"/>
                    </a:lnTo>
                    <a:lnTo>
                      <a:pt x="1976" y="953"/>
                    </a:lnTo>
                    <a:lnTo>
                      <a:pt x="1976" y="934"/>
                    </a:lnTo>
                    <a:lnTo>
                      <a:pt x="1976" y="918"/>
                    </a:lnTo>
                    <a:lnTo>
                      <a:pt x="1976" y="902"/>
                    </a:lnTo>
                    <a:lnTo>
                      <a:pt x="1976" y="884"/>
                    </a:lnTo>
                    <a:lnTo>
                      <a:pt x="1976" y="867"/>
                    </a:lnTo>
                    <a:lnTo>
                      <a:pt x="1976" y="852"/>
                    </a:lnTo>
                    <a:lnTo>
                      <a:pt x="1976" y="834"/>
                    </a:lnTo>
                    <a:lnTo>
                      <a:pt x="1976" y="818"/>
                    </a:lnTo>
                    <a:lnTo>
                      <a:pt x="1976" y="803"/>
                    </a:lnTo>
                    <a:lnTo>
                      <a:pt x="1976" y="788"/>
                    </a:lnTo>
                    <a:lnTo>
                      <a:pt x="1976" y="773"/>
                    </a:lnTo>
                    <a:lnTo>
                      <a:pt x="1976" y="759"/>
                    </a:lnTo>
                    <a:lnTo>
                      <a:pt x="1976" y="744"/>
                    </a:lnTo>
                    <a:lnTo>
                      <a:pt x="1976" y="731"/>
                    </a:lnTo>
                    <a:lnTo>
                      <a:pt x="1974" y="718"/>
                    </a:lnTo>
                    <a:lnTo>
                      <a:pt x="1974" y="706"/>
                    </a:lnTo>
                    <a:lnTo>
                      <a:pt x="1974" y="693"/>
                    </a:lnTo>
                    <a:lnTo>
                      <a:pt x="1974" y="681"/>
                    </a:lnTo>
                    <a:lnTo>
                      <a:pt x="1973" y="670"/>
                    </a:lnTo>
                    <a:lnTo>
                      <a:pt x="1973" y="660"/>
                    </a:lnTo>
                    <a:lnTo>
                      <a:pt x="1973" y="650"/>
                    </a:lnTo>
                    <a:lnTo>
                      <a:pt x="1973" y="642"/>
                    </a:lnTo>
                    <a:lnTo>
                      <a:pt x="1973" y="634"/>
                    </a:lnTo>
                    <a:lnTo>
                      <a:pt x="1971" y="626"/>
                    </a:lnTo>
                    <a:lnTo>
                      <a:pt x="1969" y="619"/>
                    </a:lnTo>
                    <a:lnTo>
                      <a:pt x="1969" y="614"/>
                    </a:lnTo>
                    <a:lnTo>
                      <a:pt x="1969" y="609"/>
                    </a:lnTo>
                    <a:lnTo>
                      <a:pt x="1968" y="604"/>
                    </a:lnTo>
                    <a:lnTo>
                      <a:pt x="1968" y="601"/>
                    </a:lnTo>
                    <a:lnTo>
                      <a:pt x="1968" y="599"/>
                    </a:lnTo>
                    <a:lnTo>
                      <a:pt x="1966" y="598"/>
                    </a:lnTo>
                    <a:lnTo>
                      <a:pt x="1963" y="594"/>
                    </a:lnTo>
                    <a:lnTo>
                      <a:pt x="1960" y="591"/>
                    </a:lnTo>
                    <a:lnTo>
                      <a:pt x="1958" y="586"/>
                    </a:lnTo>
                    <a:lnTo>
                      <a:pt x="1953" y="581"/>
                    </a:lnTo>
                    <a:lnTo>
                      <a:pt x="1950" y="575"/>
                    </a:lnTo>
                    <a:lnTo>
                      <a:pt x="1943" y="568"/>
                    </a:lnTo>
                    <a:lnTo>
                      <a:pt x="1937" y="563"/>
                    </a:lnTo>
                    <a:lnTo>
                      <a:pt x="1932" y="553"/>
                    </a:lnTo>
                    <a:lnTo>
                      <a:pt x="1925" y="547"/>
                    </a:lnTo>
                    <a:lnTo>
                      <a:pt x="1917" y="539"/>
                    </a:lnTo>
                    <a:lnTo>
                      <a:pt x="1909" y="529"/>
                    </a:lnTo>
                    <a:lnTo>
                      <a:pt x="1900" y="519"/>
                    </a:lnTo>
                    <a:lnTo>
                      <a:pt x="1891" y="509"/>
                    </a:lnTo>
                    <a:lnTo>
                      <a:pt x="1881" y="499"/>
                    </a:lnTo>
                    <a:lnTo>
                      <a:pt x="1874" y="488"/>
                    </a:lnTo>
                    <a:lnTo>
                      <a:pt x="1861" y="476"/>
                    </a:lnTo>
                    <a:lnTo>
                      <a:pt x="1851" y="465"/>
                    </a:lnTo>
                    <a:lnTo>
                      <a:pt x="1841" y="451"/>
                    </a:lnTo>
                    <a:lnTo>
                      <a:pt x="1830" y="440"/>
                    </a:lnTo>
                    <a:lnTo>
                      <a:pt x="1818" y="427"/>
                    </a:lnTo>
                    <a:lnTo>
                      <a:pt x="1808" y="414"/>
                    </a:lnTo>
                    <a:lnTo>
                      <a:pt x="1795" y="401"/>
                    </a:lnTo>
                    <a:lnTo>
                      <a:pt x="1784" y="389"/>
                    </a:lnTo>
                    <a:lnTo>
                      <a:pt x="1771" y="374"/>
                    </a:lnTo>
                    <a:lnTo>
                      <a:pt x="1758" y="359"/>
                    </a:lnTo>
                    <a:lnTo>
                      <a:pt x="1746" y="348"/>
                    </a:lnTo>
                    <a:lnTo>
                      <a:pt x="1733" y="333"/>
                    </a:lnTo>
                    <a:lnTo>
                      <a:pt x="1720" y="320"/>
                    </a:lnTo>
                    <a:lnTo>
                      <a:pt x="1708" y="307"/>
                    </a:lnTo>
                    <a:lnTo>
                      <a:pt x="1695" y="292"/>
                    </a:lnTo>
                    <a:lnTo>
                      <a:pt x="1682" y="279"/>
                    </a:lnTo>
                    <a:lnTo>
                      <a:pt x="1669" y="266"/>
                    </a:lnTo>
                    <a:lnTo>
                      <a:pt x="1657" y="251"/>
                    </a:lnTo>
                    <a:lnTo>
                      <a:pt x="1644" y="236"/>
                    </a:lnTo>
                    <a:lnTo>
                      <a:pt x="1631" y="225"/>
                    </a:lnTo>
                    <a:lnTo>
                      <a:pt x="1618" y="210"/>
                    </a:lnTo>
                    <a:lnTo>
                      <a:pt x="1605" y="197"/>
                    </a:lnTo>
                    <a:lnTo>
                      <a:pt x="1593" y="182"/>
                    </a:lnTo>
                    <a:lnTo>
                      <a:pt x="1582" y="171"/>
                    </a:lnTo>
                    <a:lnTo>
                      <a:pt x="1567" y="157"/>
                    </a:lnTo>
                    <a:lnTo>
                      <a:pt x="1557" y="146"/>
                    </a:lnTo>
                    <a:lnTo>
                      <a:pt x="1544" y="133"/>
                    </a:lnTo>
                    <a:lnTo>
                      <a:pt x="1534" y="123"/>
                    </a:lnTo>
                    <a:lnTo>
                      <a:pt x="1521" y="110"/>
                    </a:lnTo>
                    <a:lnTo>
                      <a:pt x="1511" y="100"/>
                    </a:lnTo>
                    <a:lnTo>
                      <a:pt x="1500" y="88"/>
                    </a:lnTo>
                    <a:lnTo>
                      <a:pt x="1491" y="80"/>
                    </a:lnTo>
                    <a:lnTo>
                      <a:pt x="1482" y="69"/>
                    </a:lnTo>
                    <a:lnTo>
                      <a:pt x="1470" y="60"/>
                    </a:lnTo>
                    <a:lnTo>
                      <a:pt x="1462" y="52"/>
                    </a:lnTo>
                    <a:lnTo>
                      <a:pt x="1454" y="44"/>
                    </a:lnTo>
                    <a:lnTo>
                      <a:pt x="1445" y="36"/>
                    </a:lnTo>
                    <a:lnTo>
                      <a:pt x="1437" y="29"/>
                    </a:lnTo>
                    <a:lnTo>
                      <a:pt x="1429" y="23"/>
                    </a:lnTo>
                    <a:lnTo>
                      <a:pt x="1424" y="18"/>
                    </a:lnTo>
                    <a:lnTo>
                      <a:pt x="1418" y="13"/>
                    </a:lnTo>
                    <a:lnTo>
                      <a:pt x="1413" y="8"/>
                    </a:lnTo>
                    <a:lnTo>
                      <a:pt x="1406" y="3"/>
                    </a:lnTo>
                    <a:lnTo>
                      <a:pt x="1403" y="1"/>
                    </a:lnTo>
                    <a:lnTo>
                      <a:pt x="1396" y="0"/>
                    </a:lnTo>
                    <a:lnTo>
                      <a:pt x="1395" y="0"/>
                    </a:lnTo>
                    <a:lnTo>
                      <a:pt x="1391" y="1"/>
                    </a:lnTo>
                    <a:lnTo>
                      <a:pt x="1388" y="3"/>
                    </a:lnTo>
                    <a:lnTo>
                      <a:pt x="1385" y="5"/>
                    </a:lnTo>
                    <a:lnTo>
                      <a:pt x="1380" y="10"/>
                    </a:lnTo>
                    <a:lnTo>
                      <a:pt x="1376" y="14"/>
                    </a:lnTo>
                    <a:lnTo>
                      <a:pt x="1372" y="18"/>
                    </a:lnTo>
                    <a:lnTo>
                      <a:pt x="1368" y="24"/>
                    </a:lnTo>
                    <a:lnTo>
                      <a:pt x="1365" y="29"/>
                    </a:lnTo>
                    <a:lnTo>
                      <a:pt x="1360" y="34"/>
                    </a:lnTo>
                    <a:lnTo>
                      <a:pt x="1353" y="41"/>
                    </a:lnTo>
                    <a:lnTo>
                      <a:pt x="1349" y="47"/>
                    </a:lnTo>
                    <a:lnTo>
                      <a:pt x="1345" y="54"/>
                    </a:lnTo>
                    <a:lnTo>
                      <a:pt x="1340" y="59"/>
                    </a:lnTo>
                    <a:lnTo>
                      <a:pt x="1335" y="65"/>
                    </a:lnTo>
                    <a:lnTo>
                      <a:pt x="1330" y="72"/>
                    </a:lnTo>
                    <a:lnTo>
                      <a:pt x="1326" y="80"/>
                    </a:lnTo>
                    <a:lnTo>
                      <a:pt x="1322" y="85"/>
                    </a:lnTo>
                    <a:lnTo>
                      <a:pt x="1317" y="92"/>
                    </a:lnTo>
                    <a:lnTo>
                      <a:pt x="1312" y="98"/>
                    </a:lnTo>
                    <a:lnTo>
                      <a:pt x="1309" y="105"/>
                    </a:lnTo>
                    <a:lnTo>
                      <a:pt x="1306" y="110"/>
                    </a:lnTo>
                    <a:lnTo>
                      <a:pt x="1303" y="115"/>
                    </a:lnTo>
                    <a:lnTo>
                      <a:pt x="1299" y="121"/>
                    </a:lnTo>
                    <a:lnTo>
                      <a:pt x="1298" y="128"/>
                    </a:lnTo>
                    <a:lnTo>
                      <a:pt x="1296" y="131"/>
                    </a:lnTo>
                    <a:lnTo>
                      <a:pt x="1294" y="136"/>
                    </a:lnTo>
                    <a:lnTo>
                      <a:pt x="1294" y="139"/>
                    </a:lnTo>
                    <a:lnTo>
                      <a:pt x="1294" y="143"/>
                    </a:lnTo>
                    <a:lnTo>
                      <a:pt x="1296" y="149"/>
                    </a:lnTo>
                    <a:lnTo>
                      <a:pt x="1301" y="152"/>
                    </a:lnTo>
                    <a:lnTo>
                      <a:pt x="1304" y="154"/>
                    </a:lnTo>
                    <a:lnTo>
                      <a:pt x="1311" y="157"/>
                    </a:lnTo>
                    <a:lnTo>
                      <a:pt x="1314" y="159"/>
                    </a:lnTo>
                    <a:lnTo>
                      <a:pt x="1319" y="164"/>
                    </a:lnTo>
                    <a:lnTo>
                      <a:pt x="1322" y="166"/>
                    </a:lnTo>
                    <a:lnTo>
                      <a:pt x="1329" y="172"/>
                    </a:lnTo>
                    <a:lnTo>
                      <a:pt x="1334" y="175"/>
                    </a:lnTo>
                    <a:lnTo>
                      <a:pt x="1340" y="182"/>
                    </a:lnTo>
                    <a:lnTo>
                      <a:pt x="1345" y="187"/>
                    </a:lnTo>
                    <a:lnTo>
                      <a:pt x="1353" y="194"/>
                    </a:lnTo>
                    <a:lnTo>
                      <a:pt x="1360" y="200"/>
                    </a:lnTo>
                    <a:lnTo>
                      <a:pt x="1368" y="207"/>
                    </a:lnTo>
                    <a:lnTo>
                      <a:pt x="1375" y="213"/>
                    </a:lnTo>
                    <a:lnTo>
                      <a:pt x="1385" y="223"/>
                    </a:lnTo>
                    <a:lnTo>
                      <a:pt x="1393" y="230"/>
                    </a:lnTo>
                    <a:lnTo>
                      <a:pt x="1401" y="236"/>
                    </a:lnTo>
                    <a:lnTo>
                      <a:pt x="1409" y="246"/>
                    </a:lnTo>
                    <a:lnTo>
                      <a:pt x="1419" y="254"/>
                    </a:lnTo>
                    <a:lnTo>
                      <a:pt x="1427" y="263"/>
                    </a:lnTo>
                    <a:lnTo>
                      <a:pt x="1437" y="272"/>
                    </a:lnTo>
                    <a:lnTo>
                      <a:pt x="1447" y="282"/>
                    </a:lnTo>
                    <a:lnTo>
                      <a:pt x="1457" y="292"/>
                    </a:lnTo>
                    <a:lnTo>
                      <a:pt x="1467" y="302"/>
                    </a:lnTo>
                    <a:lnTo>
                      <a:pt x="1477" y="310"/>
                    </a:lnTo>
                    <a:lnTo>
                      <a:pt x="1487" y="322"/>
                    </a:lnTo>
                    <a:lnTo>
                      <a:pt x="1498" y="332"/>
                    </a:lnTo>
                    <a:lnTo>
                      <a:pt x="1508" y="341"/>
                    </a:lnTo>
                    <a:lnTo>
                      <a:pt x="1518" y="351"/>
                    </a:lnTo>
                    <a:lnTo>
                      <a:pt x="1529" y="363"/>
                    </a:lnTo>
                    <a:lnTo>
                      <a:pt x="1541" y="373"/>
                    </a:lnTo>
                    <a:lnTo>
                      <a:pt x="1549" y="382"/>
                    </a:lnTo>
                    <a:lnTo>
                      <a:pt x="1560" y="394"/>
                    </a:lnTo>
                    <a:lnTo>
                      <a:pt x="1570" y="404"/>
                    </a:lnTo>
                    <a:lnTo>
                      <a:pt x="1582" y="414"/>
                    </a:lnTo>
                    <a:lnTo>
                      <a:pt x="1592" y="424"/>
                    </a:lnTo>
                    <a:lnTo>
                      <a:pt x="1601" y="435"/>
                    </a:lnTo>
                    <a:lnTo>
                      <a:pt x="1611" y="445"/>
                    </a:lnTo>
                    <a:lnTo>
                      <a:pt x="1623" y="455"/>
                    </a:lnTo>
                    <a:lnTo>
                      <a:pt x="1633" y="465"/>
                    </a:lnTo>
                    <a:lnTo>
                      <a:pt x="1641" y="473"/>
                    </a:lnTo>
                    <a:lnTo>
                      <a:pt x="1651" y="484"/>
                    </a:lnTo>
                    <a:lnTo>
                      <a:pt x="1661" y="494"/>
                    </a:lnTo>
                    <a:lnTo>
                      <a:pt x="1669" y="502"/>
                    </a:lnTo>
                    <a:lnTo>
                      <a:pt x="1677" y="512"/>
                    </a:lnTo>
                    <a:lnTo>
                      <a:pt x="1687" y="520"/>
                    </a:lnTo>
                    <a:lnTo>
                      <a:pt x="1695" y="529"/>
                    </a:lnTo>
                    <a:lnTo>
                      <a:pt x="1703" y="539"/>
                    </a:lnTo>
                    <a:lnTo>
                      <a:pt x="1712" y="545"/>
                    </a:lnTo>
                    <a:lnTo>
                      <a:pt x="1718" y="553"/>
                    </a:lnTo>
                    <a:lnTo>
                      <a:pt x="1725" y="562"/>
                    </a:lnTo>
                    <a:lnTo>
                      <a:pt x="1733" y="568"/>
                    </a:lnTo>
                    <a:lnTo>
                      <a:pt x="1739" y="575"/>
                    </a:lnTo>
                    <a:lnTo>
                      <a:pt x="1744" y="581"/>
                    </a:lnTo>
                    <a:lnTo>
                      <a:pt x="1751" y="588"/>
                    </a:lnTo>
                    <a:lnTo>
                      <a:pt x="1756" y="593"/>
                    </a:lnTo>
                    <a:lnTo>
                      <a:pt x="1761" y="598"/>
                    </a:lnTo>
                    <a:lnTo>
                      <a:pt x="1764" y="601"/>
                    </a:lnTo>
                    <a:lnTo>
                      <a:pt x="1769" y="608"/>
                    </a:lnTo>
                    <a:lnTo>
                      <a:pt x="1774" y="614"/>
                    </a:lnTo>
                    <a:lnTo>
                      <a:pt x="1779" y="617"/>
                    </a:lnTo>
                    <a:lnTo>
                      <a:pt x="1781" y="621"/>
                    </a:lnTo>
                    <a:lnTo>
                      <a:pt x="1781" y="622"/>
                    </a:lnTo>
                    <a:lnTo>
                      <a:pt x="1782" y="626"/>
                    </a:lnTo>
                    <a:lnTo>
                      <a:pt x="1784" y="632"/>
                    </a:lnTo>
                    <a:lnTo>
                      <a:pt x="1785" y="637"/>
                    </a:lnTo>
                    <a:lnTo>
                      <a:pt x="1787" y="642"/>
                    </a:lnTo>
                    <a:lnTo>
                      <a:pt x="1787" y="649"/>
                    </a:lnTo>
                    <a:lnTo>
                      <a:pt x="1789" y="657"/>
                    </a:lnTo>
                    <a:lnTo>
                      <a:pt x="1789" y="665"/>
                    </a:lnTo>
                    <a:lnTo>
                      <a:pt x="1792" y="673"/>
                    </a:lnTo>
                    <a:lnTo>
                      <a:pt x="1792" y="683"/>
                    </a:lnTo>
                    <a:lnTo>
                      <a:pt x="1794" y="693"/>
                    </a:lnTo>
                    <a:lnTo>
                      <a:pt x="1794" y="703"/>
                    </a:lnTo>
                    <a:lnTo>
                      <a:pt x="1795" y="714"/>
                    </a:lnTo>
                    <a:lnTo>
                      <a:pt x="1797" y="724"/>
                    </a:lnTo>
                    <a:lnTo>
                      <a:pt x="1797" y="739"/>
                    </a:lnTo>
                    <a:lnTo>
                      <a:pt x="1797" y="752"/>
                    </a:lnTo>
                    <a:lnTo>
                      <a:pt x="1799" y="762"/>
                    </a:lnTo>
                    <a:lnTo>
                      <a:pt x="1799" y="777"/>
                    </a:lnTo>
                    <a:lnTo>
                      <a:pt x="1800" y="790"/>
                    </a:lnTo>
                    <a:lnTo>
                      <a:pt x="1802" y="803"/>
                    </a:lnTo>
                    <a:lnTo>
                      <a:pt x="1802" y="818"/>
                    </a:lnTo>
                    <a:lnTo>
                      <a:pt x="1802" y="833"/>
                    </a:lnTo>
                    <a:lnTo>
                      <a:pt x="1804" y="847"/>
                    </a:lnTo>
                    <a:lnTo>
                      <a:pt x="1804" y="862"/>
                    </a:lnTo>
                    <a:lnTo>
                      <a:pt x="1804" y="877"/>
                    </a:lnTo>
                    <a:lnTo>
                      <a:pt x="1805" y="890"/>
                    </a:lnTo>
                    <a:lnTo>
                      <a:pt x="1805" y="907"/>
                    </a:lnTo>
                    <a:lnTo>
                      <a:pt x="1805" y="923"/>
                    </a:lnTo>
                    <a:lnTo>
                      <a:pt x="1807" y="938"/>
                    </a:lnTo>
                    <a:lnTo>
                      <a:pt x="1807" y="954"/>
                    </a:lnTo>
                    <a:lnTo>
                      <a:pt x="1808" y="971"/>
                    </a:lnTo>
                    <a:lnTo>
                      <a:pt x="1808" y="985"/>
                    </a:lnTo>
                    <a:lnTo>
                      <a:pt x="1808" y="1002"/>
                    </a:lnTo>
                    <a:lnTo>
                      <a:pt x="1808" y="1015"/>
                    </a:lnTo>
                    <a:lnTo>
                      <a:pt x="1808" y="1031"/>
                    </a:lnTo>
                    <a:lnTo>
                      <a:pt x="1808" y="1046"/>
                    </a:lnTo>
                    <a:lnTo>
                      <a:pt x="1810" y="1061"/>
                    </a:lnTo>
                    <a:lnTo>
                      <a:pt x="1810" y="1077"/>
                    </a:lnTo>
                    <a:lnTo>
                      <a:pt x="1810" y="1092"/>
                    </a:lnTo>
                    <a:lnTo>
                      <a:pt x="1810" y="1107"/>
                    </a:lnTo>
                    <a:lnTo>
                      <a:pt x="1810" y="1120"/>
                    </a:lnTo>
                    <a:lnTo>
                      <a:pt x="1810" y="1133"/>
                    </a:lnTo>
                    <a:lnTo>
                      <a:pt x="1810" y="1148"/>
                    </a:lnTo>
                    <a:lnTo>
                      <a:pt x="1810" y="1161"/>
                    </a:lnTo>
                    <a:lnTo>
                      <a:pt x="1810" y="1174"/>
                    </a:lnTo>
                    <a:lnTo>
                      <a:pt x="1810" y="1187"/>
                    </a:lnTo>
                    <a:lnTo>
                      <a:pt x="1810" y="1201"/>
                    </a:lnTo>
                    <a:lnTo>
                      <a:pt x="1810" y="1212"/>
                    </a:lnTo>
                    <a:lnTo>
                      <a:pt x="1810" y="1224"/>
                    </a:lnTo>
                    <a:lnTo>
                      <a:pt x="1810" y="1232"/>
                    </a:lnTo>
                    <a:lnTo>
                      <a:pt x="1810" y="1245"/>
                    </a:lnTo>
                    <a:lnTo>
                      <a:pt x="1810" y="1253"/>
                    </a:lnTo>
                    <a:lnTo>
                      <a:pt x="1810" y="1263"/>
                    </a:lnTo>
                    <a:lnTo>
                      <a:pt x="1810" y="1271"/>
                    </a:lnTo>
                    <a:lnTo>
                      <a:pt x="1810" y="1279"/>
                    </a:lnTo>
                    <a:lnTo>
                      <a:pt x="1810" y="1288"/>
                    </a:lnTo>
                    <a:lnTo>
                      <a:pt x="1810" y="1294"/>
                    </a:lnTo>
                    <a:lnTo>
                      <a:pt x="1810" y="1299"/>
                    </a:lnTo>
                    <a:lnTo>
                      <a:pt x="1810" y="1304"/>
                    </a:lnTo>
                    <a:lnTo>
                      <a:pt x="1810" y="1307"/>
                    </a:lnTo>
                    <a:lnTo>
                      <a:pt x="1810" y="1312"/>
                    </a:lnTo>
                    <a:lnTo>
                      <a:pt x="1810" y="1316"/>
                    </a:lnTo>
                    <a:lnTo>
                      <a:pt x="1810" y="1319"/>
                    </a:lnTo>
                    <a:lnTo>
                      <a:pt x="1807" y="1321"/>
                    </a:lnTo>
                    <a:lnTo>
                      <a:pt x="1804" y="1327"/>
                    </a:lnTo>
                    <a:lnTo>
                      <a:pt x="1800" y="1330"/>
                    </a:lnTo>
                    <a:lnTo>
                      <a:pt x="1797" y="1335"/>
                    </a:lnTo>
                    <a:lnTo>
                      <a:pt x="1792" y="1339"/>
                    </a:lnTo>
                    <a:lnTo>
                      <a:pt x="1789" y="1345"/>
                    </a:lnTo>
                    <a:lnTo>
                      <a:pt x="1784" y="1350"/>
                    </a:lnTo>
                    <a:lnTo>
                      <a:pt x="1779" y="1357"/>
                    </a:lnTo>
                    <a:lnTo>
                      <a:pt x="1772" y="1363"/>
                    </a:lnTo>
                    <a:lnTo>
                      <a:pt x="1767" y="1370"/>
                    </a:lnTo>
                    <a:lnTo>
                      <a:pt x="1759" y="1376"/>
                    </a:lnTo>
                    <a:lnTo>
                      <a:pt x="1753" y="1385"/>
                    </a:lnTo>
                    <a:lnTo>
                      <a:pt x="1746" y="1393"/>
                    </a:lnTo>
                    <a:lnTo>
                      <a:pt x="1739" y="1399"/>
                    </a:lnTo>
                    <a:lnTo>
                      <a:pt x="1730" y="1409"/>
                    </a:lnTo>
                    <a:lnTo>
                      <a:pt x="1721" y="1416"/>
                    </a:lnTo>
                    <a:lnTo>
                      <a:pt x="1713" y="1426"/>
                    </a:lnTo>
                    <a:lnTo>
                      <a:pt x="1705" y="1434"/>
                    </a:lnTo>
                    <a:lnTo>
                      <a:pt x="1695" y="1444"/>
                    </a:lnTo>
                    <a:lnTo>
                      <a:pt x="1687" y="1454"/>
                    </a:lnTo>
                    <a:lnTo>
                      <a:pt x="1677" y="1463"/>
                    </a:lnTo>
                    <a:lnTo>
                      <a:pt x="1669" y="1473"/>
                    </a:lnTo>
                    <a:lnTo>
                      <a:pt x="1661" y="1483"/>
                    </a:lnTo>
                    <a:lnTo>
                      <a:pt x="1649" y="1491"/>
                    </a:lnTo>
                    <a:lnTo>
                      <a:pt x="1639" y="1501"/>
                    </a:lnTo>
                    <a:lnTo>
                      <a:pt x="1629" y="1513"/>
                    </a:lnTo>
                    <a:lnTo>
                      <a:pt x="1620" y="1523"/>
                    </a:lnTo>
                    <a:lnTo>
                      <a:pt x="1610" y="1532"/>
                    </a:lnTo>
                    <a:lnTo>
                      <a:pt x="1600" y="1544"/>
                    </a:lnTo>
                    <a:lnTo>
                      <a:pt x="1590" y="1554"/>
                    </a:lnTo>
                    <a:lnTo>
                      <a:pt x="1580" y="1564"/>
                    </a:lnTo>
                    <a:lnTo>
                      <a:pt x="1569" y="1574"/>
                    </a:lnTo>
                    <a:lnTo>
                      <a:pt x="1559" y="1583"/>
                    </a:lnTo>
                    <a:lnTo>
                      <a:pt x="1547" y="1593"/>
                    </a:lnTo>
                    <a:lnTo>
                      <a:pt x="1539" y="1603"/>
                    </a:lnTo>
                    <a:lnTo>
                      <a:pt x="1528" y="1613"/>
                    </a:lnTo>
                    <a:lnTo>
                      <a:pt x="1518" y="1623"/>
                    </a:lnTo>
                    <a:lnTo>
                      <a:pt x="1510" y="1633"/>
                    </a:lnTo>
                    <a:lnTo>
                      <a:pt x="1500" y="1641"/>
                    </a:lnTo>
                    <a:lnTo>
                      <a:pt x="1488" y="1651"/>
                    </a:lnTo>
                    <a:lnTo>
                      <a:pt x="1480" y="1659"/>
                    </a:lnTo>
                    <a:lnTo>
                      <a:pt x="1470" y="1669"/>
                    </a:lnTo>
                    <a:lnTo>
                      <a:pt x="1462" y="1677"/>
                    </a:lnTo>
                    <a:lnTo>
                      <a:pt x="1454" y="1685"/>
                    </a:lnTo>
                    <a:lnTo>
                      <a:pt x="1445" y="1693"/>
                    </a:lnTo>
                    <a:lnTo>
                      <a:pt x="1437" y="1702"/>
                    </a:lnTo>
                    <a:lnTo>
                      <a:pt x="1429" y="1708"/>
                    </a:lnTo>
                    <a:lnTo>
                      <a:pt x="1421" y="1715"/>
                    </a:lnTo>
                    <a:lnTo>
                      <a:pt x="1414" y="1721"/>
                    </a:lnTo>
                    <a:lnTo>
                      <a:pt x="1406" y="1728"/>
                    </a:lnTo>
                    <a:lnTo>
                      <a:pt x="1399" y="1733"/>
                    </a:lnTo>
                    <a:lnTo>
                      <a:pt x="1395" y="1739"/>
                    </a:lnTo>
                    <a:lnTo>
                      <a:pt x="1388" y="1744"/>
                    </a:lnTo>
                    <a:lnTo>
                      <a:pt x="1385" y="1749"/>
                    </a:lnTo>
                    <a:lnTo>
                      <a:pt x="1378" y="1754"/>
                    </a:lnTo>
                    <a:lnTo>
                      <a:pt x="1375" y="1758"/>
                    </a:lnTo>
                    <a:lnTo>
                      <a:pt x="1370" y="1759"/>
                    </a:lnTo>
                    <a:lnTo>
                      <a:pt x="1367" y="1762"/>
                    </a:lnTo>
                    <a:lnTo>
                      <a:pt x="1362" y="1766"/>
                    </a:lnTo>
                    <a:lnTo>
                      <a:pt x="1358" y="1767"/>
                    </a:lnTo>
                    <a:lnTo>
                      <a:pt x="1355" y="1767"/>
                    </a:lnTo>
                    <a:lnTo>
                      <a:pt x="1353" y="1767"/>
                    </a:lnTo>
                    <a:lnTo>
                      <a:pt x="1350" y="1767"/>
                    </a:lnTo>
                    <a:lnTo>
                      <a:pt x="1347" y="1767"/>
                    </a:lnTo>
                    <a:lnTo>
                      <a:pt x="1340" y="1767"/>
                    </a:lnTo>
                    <a:lnTo>
                      <a:pt x="1337" y="1767"/>
                    </a:lnTo>
                    <a:lnTo>
                      <a:pt x="1330" y="1767"/>
                    </a:lnTo>
                    <a:lnTo>
                      <a:pt x="1324" y="1767"/>
                    </a:lnTo>
                    <a:lnTo>
                      <a:pt x="1317" y="1767"/>
                    </a:lnTo>
                    <a:lnTo>
                      <a:pt x="1309" y="1767"/>
                    </a:lnTo>
                    <a:lnTo>
                      <a:pt x="1301" y="1767"/>
                    </a:lnTo>
                    <a:lnTo>
                      <a:pt x="1293" y="1767"/>
                    </a:lnTo>
                    <a:lnTo>
                      <a:pt x="1283" y="1767"/>
                    </a:lnTo>
                    <a:lnTo>
                      <a:pt x="1273" y="1767"/>
                    </a:lnTo>
                    <a:lnTo>
                      <a:pt x="1263" y="1767"/>
                    </a:lnTo>
                    <a:lnTo>
                      <a:pt x="1253" y="1767"/>
                    </a:lnTo>
                    <a:lnTo>
                      <a:pt x="1242" y="1767"/>
                    </a:lnTo>
                    <a:lnTo>
                      <a:pt x="1230" y="1767"/>
                    </a:lnTo>
                    <a:lnTo>
                      <a:pt x="1219" y="1767"/>
                    </a:lnTo>
                    <a:lnTo>
                      <a:pt x="1206" y="1767"/>
                    </a:lnTo>
                    <a:lnTo>
                      <a:pt x="1194" y="1767"/>
                    </a:lnTo>
                    <a:lnTo>
                      <a:pt x="1181" y="1767"/>
                    </a:lnTo>
                    <a:lnTo>
                      <a:pt x="1168" y="1767"/>
                    </a:lnTo>
                    <a:lnTo>
                      <a:pt x="1155" y="1767"/>
                    </a:lnTo>
                    <a:lnTo>
                      <a:pt x="1142" y="1767"/>
                    </a:lnTo>
                    <a:lnTo>
                      <a:pt x="1127" y="1767"/>
                    </a:lnTo>
                    <a:lnTo>
                      <a:pt x="1114" y="1767"/>
                    </a:lnTo>
                    <a:lnTo>
                      <a:pt x="1099" y="1767"/>
                    </a:lnTo>
                    <a:lnTo>
                      <a:pt x="1084" y="1767"/>
                    </a:lnTo>
                    <a:lnTo>
                      <a:pt x="1071" y="1767"/>
                    </a:lnTo>
                    <a:lnTo>
                      <a:pt x="1056" y="1767"/>
                    </a:lnTo>
                    <a:lnTo>
                      <a:pt x="1041" y="1767"/>
                    </a:lnTo>
                    <a:lnTo>
                      <a:pt x="1027" y="1767"/>
                    </a:lnTo>
                    <a:lnTo>
                      <a:pt x="1012" y="1767"/>
                    </a:lnTo>
                    <a:lnTo>
                      <a:pt x="997" y="1767"/>
                    </a:lnTo>
                    <a:lnTo>
                      <a:pt x="982" y="1767"/>
                    </a:lnTo>
                    <a:lnTo>
                      <a:pt x="967" y="1766"/>
                    </a:lnTo>
                    <a:lnTo>
                      <a:pt x="953" y="1766"/>
                    </a:lnTo>
                    <a:lnTo>
                      <a:pt x="938" y="1766"/>
                    </a:lnTo>
                    <a:lnTo>
                      <a:pt x="925" y="1766"/>
                    </a:lnTo>
                    <a:lnTo>
                      <a:pt x="910" y="1766"/>
                    </a:lnTo>
                    <a:lnTo>
                      <a:pt x="895" y="1766"/>
                    </a:lnTo>
                    <a:lnTo>
                      <a:pt x="882" y="1764"/>
                    </a:lnTo>
                    <a:lnTo>
                      <a:pt x="867" y="1764"/>
                    </a:lnTo>
                    <a:lnTo>
                      <a:pt x="854" y="1764"/>
                    </a:lnTo>
                    <a:lnTo>
                      <a:pt x="841" y="1764"/>
                    </a:lnTo>
                    <a:lnTo>
                      <a:pt x="828" y="1764"/>
                    </a:lnTo>
                    <a:lnTo>
                      <a:pt x="815" y="1764"/>
                    </a:lnTo>
                    <a:lnTo>
                      <a:pt x="803" y="1764"/>
                    </a:lnTo>
                    <a:lnTo>
                      <a:pt x="790" y="1762"/>
                    </a:lnTo>
                    <a:lnTo>
                      <a:pt x="779" y="1762"/>
                    </a:lnTo>
                    <a:lnTo>
                      <a:pt x="767" y="1762"/>
                    </a:lnTo>
                    <a:lnTo>
                      <a:pt x="756" y="1762"/>
                    </a:lnTo>
                    <a:lnTo>
                      <a:pt x="744" y="1761"/>
                    </a:lnTo>
                    <a:lnTo>
                      <a:pt x="736" y="1761"/>
                    </a:lnTo>
                    <a:lnTo>
                      <a:pt x="726" y="1761"/>
                    </a:lnTo>
                    <a:lnTo>
                      <a:pt x="716" y="1759"/>
                    </a:lnTo>
                    <a:lnTo>
                      <a:pt x="708" y="1759"/>
                    </a:lnTo>
                    <a:lnTo>
                      <a:pt x="698" y="1758"/>
                    </a:lnTo>
                    <a:lnTo>
                      <a:pt x="692" y="1758"/>
                    </a:lnTo>
                    <a:lnTo>
                      <a:pt x="683" y="1756"/>
                    </a:lnTo>
                    <a:lnTo>
                      <a:pt x="677" y="1756"/>
                    </a:lnTo>
                    <a:lnTo>
                      <a:pt x="672" y="1756"/>
                    </a:lnTo>
                    <a:lnTo>
                      <a:pt x="667" y="1756"/>
                    </a:lnTo>
                    <a:lnTo>
                      <a:pt x="662" y="1754"/>
                    </a:lnTo>
                    <a:lnTo>
                      <a:pt x="657" y="1751"/>
                    </a:lnTo>
                    <a:lnTo>
                      <a:pt x="650" y="1749"/>
                    </a:lnTo>
                    <a:lnTo>
                      <a:pt x="644" y="1748"/>
                    </a:lnTo>
                    <a:lnTo>
                      <a:pt x="637" y="1743"/>
                    </a:lnTo>
                    <a:lnTo>
                      <a:pt x="632" y="1739"/>
                    </a:lnTo>
                    <a:lnTo>
                      <a:pt x="624" y="1735"/>
                    </a:lnTo>
                    <a:lnTo>
                      <a:pt x="618" y="1731"/>
                    </a:lnTo>
                    <a:lnTo>
                      <a:pt x="609" y="1726"/>
                    </a:lnTo>
                    <a:lnTo>
                      <a:pt x="601" y="1721"/>
                    </a:lnTo>
                    <a:lnTo>
                      <a:pt x="595" y="1715"/>
                    </a:lnTo>
                    <a:lnTo>
                      <a:pt x="586" y="1710"/>
                    </a:lnTo>
                    <a:lnTo>
                      <a:pt x="577" y="1703"/>
                    </a:lnTo>
                    <a:lnTo>
                      <a:pt x="568" y="1697"/>
                    </a:lnTo>
                    <a:lnTo>
                      <a:pt x="560" y="1689"/>
                    </a:lnTo>
                    <a:lnTo>
                      <a:pt x="552" y="1682"/>
                    </a:lnTo>
                    <a:lnTo>
                      <a:pt x="542" y="1674"/>
                    </a:lnTo>
                    <a:lnTo>
                      <a:pt x="532" y="1666"/>
                    </a:lnTo>
                    <a:lnTo>
                      <a:pt x="524" y="1657"/>
                    </a:lnTo>
                    <a:lnTo>
                      <a:pt x="516" y="1651"/>
                    </a:lnTo>
                    <a:lnTo>
                      <a:pt x="504" y="1641"/>
                    </a:lnTo>
                    <a:lnTo>
                      <a:pt x="496" y="1631"/>
                    </a:lnTo>
                    <a:lnTo>
                      <a:pt x="486" y="1623"/>
                    </a:lnTo>
                    <a:lnTo>
                      <a:pt x="476" y="1615"/>
                    </a:lnTo>
                    <a:lnTo>
                      <a:pt x="466" y="1605"/>
                    </a:lnTo>
                    <a:lnTo>
                      <a:pt x="457" y="1595"/>
                    </a:lnTo>
                    <a:lnTo>
                      <a:pt x="447" y="1587"/>
                    </a:lnTo>
                    <a:lnTo>
                      <a:pt x="439" y="1577"/>
                    </a:lnTo>
                    <a:lnTo>
                      <a:pt x="427" y="1567"/>
                    </a:lnTo>
                    <a:lnTo>
                      <a:pt x="419" y="1559"/>
                    </a:lnTo>
                    <a:lnTo>
                      <a:pt x="409" y="1547"/>
                    </a:lnTo>
                    <a:lnTo>
                      <a:pt x="399" y="1539"/>
                    </a:lnTo>
                    <a:lnTo>
                      <a:pt x="389" y="1529"/>
                    </a:lnTo>
                    <a:lnTo>
                      <a:pt x="379" y="1518"/>
                    </a:lnTo>
                    <a:lnTo>
                      <a:pt x="371" y="1508"/>
                    </a:lnTo>
                    <a:lnTo>
                      <a:pt x="361" y="1498"/>
                    </a:lnTo>
                    <a:lnTo>
                      <a:pt x="352" y="1490"/>
                    </a:lnTo>
                    <a:lnTo>
                      <a:pt x="343" y="1482"/>
                    </a:lnTo>
                    <a:lnTo>
                      <a:pt x="333" y="1472"/>
                    </a:lnTo>
                    <a:lnTo>
                      <a:pt x="325" y="1462"/>
                    </a:lnTo>
                    <a:lnTo>
                      <a:pt x="317" y="1452"/>
                    </a:lnTo>
                    <a:lnTo>
                      <a:pt x="307" y="1444"/>
                    </a:lnTo>
                    <a:lnTo>
                      <a:pt x="301" y="1434"/>
                    </a:lnTo>
                    <a:lnTo>
                      <a:pt x="292" y="1426"/>
                    </a:lnTo>
                    <a:lnTo>
                      <a:pt x="284" y="1417"/>
                    </a:lnTo>
                    <a:lnTo>
                      <a:pt x="276" y="1409"/>
                    </a:lnTo>
                    <a:lnTo>
                      <a:pt x="271" y="1401"/>
                    </a:lnTo>
                    <a:lnTo>
                      <a:pt x="263" y="1394"/>
                    </a:lnTo>
                    <a:lnTo>
                      <a:pt x="256" y="1386"/>
                    </a:lnTo>
                    <a:lnTo>
                      <a:pt x="250" y="1380"/>
                    </a:lnTo>
                    <a:lnTo>
                      <a:pt x="245" y="1373"/>
                    </a:lnTo>
                    <a:lnTo>
                      <a:pt x="238" y="1367"/>
                    </a:lnTo>
                    <a:lnTo>
                      <a:pt x="232" y="1360"/>
                    </a:lnTo>
                    <a:lnTo>
                      <a:pt x="227" y="1353"/>
                    </a:lnTo>
                    <a:lnTo>
                      <a:pt x="223" y="1348"/>
                    </a:lnTo>
                    <a:lnTo>
                      <a:pt x="220" y="1344"/>
                    </a:lnTo>
                    <a:lnTo>
                      <a:pt x="215" y="1339"/>
                    </a:lnTo>
                    <a:lnTo>
                      <a:pt x="210" y="1334"/>
                    </a:lnTo>
                    <a:lnTo>
                      <a:pt x="209" y="1329"/>
                    </a:lnTo>
                    <a:lnTo>
                      <a:pt x="207" y="1327"/>
                    </a:lnTo>
                    <a:lnTo>
                      <a:pt x="202" y="1322"/>
                    </a:lnTo>
                    <a:lnTo>
                      <a:pt x="200" y="1319"/>
                    </a:lnTo>
                    <a:lnTo>
                      <a:pt x="200" y="1317"/>
                    </a:lnTo>
                    <a:lnTo>
                      <a:pt x="199" y="1314"/>
                    </a:lnTo>
                    <a:lnTo>
                      <a:pt x="197" y="1311"/>
                    </a:lnTo>
                    <a:lnTo>
                      <a:pt x="197" y="1306"/>
                    </a:lnTo>
                    <a:lnTo>
                      <a:pt x="197" y="1302"/>
                    </a:lnTo>
                    <a:lnTo>
                      <a:pt x="197" y="1296"/>
                    </a:lnTo>
                    <a:lnTo>
                      <a:pt x="195" y="1289"/>
                    </a:lnTo>
                    <a:lnTo>
                      <a:pt x="195" y="1281"/>
                    </a:lnTo>
                    <a:lnTo>
                      <a:pt x="195" y="1273"/>
                    </a:lnTo>
                    <a:lnTo>
                      <a:pt x="195" y="1265"/>
                    </a:lnTo>
                    <a:lnTo>
                      <a:pt x="194" y="1255"/>
                    </a:lnTo>
                    <a:lnTo>
                      <a:pt x="194" y="1245"/>
                    </a:lnTo>
                    <a:lnTo>
                      <a:pt x="192" y="1235"/>
                    </a:lnTo>
                    <a:lnTo>
                      <a:pt x="192" y="1224"/>
                    </a:lnTo>
                    <a:lnTo>
                      <a:pt x="192" y="1212"/>
                    </a:lnTo>
                    <a:lnTo>
                      <a:pt x="192" y="1201"/>
                    </a:lnTo>
                    <a:lnTo>
                      <a:pt x="191" y="1187"/>
                    </a:lnTo>
                    <a:lnTo>
                      <a:pt x="191" y="1174"/>
                    </a:lnTo>
                    <a:lnTo>
                      <a:pt x="191" y="1160"/>
                    </a:lnTo>
                    <a:lnTo>
                      <a:pt x="191" y="1146"/>
                    </a:lnTo>
                    <a:lnTo>
                      <a:pt x="189" y="1132"/>
                    </a:lnTo>
                    <a:lnTo>
                      <a:pt x="189" y="1118"/>
                    </a:lnTo>
                    <a:lnTo>
                      <a:pt x="189" y="1102"/>
                    </a:lnTo>
                    <a:lnTo>
                      <a:pt x="189" y="1087"/>
                    </a:lnTo>
                    <a:lnTo>
                      <a:pt x="187" y="1072"/>
                    </a:lnTo>
                    <a:lnTo>
                      <a:pt x="187" y="1058"/>
                    </a:lnTo>
                    <a:lnTo>
                      <a:pt x="186" y="1040"/>
                    </a:lnTo>
                    <a:lnTo>
                      <a:pt x="186" y="1026"/>
                    </a:lnTo>
                    <a:lnTo>
                      <a:pt x="186" y="1010"/>
                    </a:lnTo>
                    <a:lnTo>
                      <a:pt x="186" y="994"/>
                    </a:lnTo>
                    <a:lnTo>
                      <a:pt x="186" y="977"/>
                    </a:lnTo>
                    <a:lnTo>
                      <a:pt x="186" y="962"/>
                    </a:lnTo>
                    <a:lnTo>
                      <a:pt x="186" y="946"/>
                    </a:lnTo>
                    <a:lnTo>
                      <a:pt x="186" y="930"/>
                    </a:lnTo>
                    <a:lnTo>
                      <a:pt x="186" y="913"/>
                    </a:lnTo>
                    <a:lnTo>
                      <a:pt x="186" y="898"/>
                    </a:lnTo>
                    <a:lnTo>
                      <a:pt x="186" y="882"/>
                    </a:lnTo>
                    <a:lnTo>
                      <a:pt x="186" y="865"/>
                    </a:lnTo>
                    <a:lnTo>
                      <a:pt x="186" y="851"/>
                    </a:lnTo>
                    <a:lnTo>
                      <a:pt x="186" y="834"/>
                    </a:lnTo>
                    <a:lnTo>
                      <a:pt x="186" y="819"/>
                    </a:lnTo>
                    <a:lnTo>
                      <a:pt x="186" y="805"/>
                    </a:lnTo>
                    <a:lnTo>
                      <a:pt x="186" y="790"/>
                    </a:lnTo>
                    <a:lnTo>
                      <a:pt x="186" y="777"/>
                    </a:lnTo>
                    <a:lnTo>
                      <a:pt x="186" y="762"/>
                    </a:lnTo>
                    <a:lnTo>
                      <a:pt x="187" y="749"/>
                    </a:lnTo>
                    <a:lnTo>
                      <a:pt x="189" y="737"/>
                    </a:lnTo>
                    <a:lnTo>
                      <a:pt x="189" y="724"/>
                    </a:lnTo>
                    <a:lnTo>
                      <a:pt x="189" y="713"/>
                    </a:lnTo>
                    <a:lnTo>
                      <a:pt x="189" y="701"/>
                    </a:lnTo>
                    <a:lnTo>
                      <a:pt x="189" y="690"/>
                    </a:lnTo>
                    <a:lnTo>
                      <a:pt x="191" y="680"/>
                    </a:lnTo>
                    <a:lnTo>
                      <a:pt x="191" y="670"/>
                    </a:lnTo>
                    <a:lnTo>
                      <a:pt x="191" y="660"/>
                    </a:lnTo>
                    <a:lnTo>
                      <a:pt x="191" y="652"/>
                    </a:lnTo>
                    <a:lnTo>
                      <a:pt x="192" y="645"/>
                    </a:lnTo>
                    <a:lnTo>
                      <a:pt x="192" y="639"/>
                    </a:lnTo>
                    <a:lnTo>
                      <a:pt x="194" y="632"/>
                    </a:lnTo>
                    <a:lnTo>
                      <a:pt x="195" y="626"/>
                    </a:lnTo>
                    <a:lnTo>
                      <a:pt x="195" y="622"/>
                    </a:lnTo>
                    <a:lnTo>
                      <a:pt x="197" y="617"/>
                    </a:lnTo>
                    <a:lnTo>
                      <a:pt x="197" y="616"/>
                    </a:lnTo>
                    <a:lnTo>
                      <a:pt x="199" y="614"/>
                    </a:lnTo>
                    <a:lnTo>
                      <a:pt x="200" y="614"/>
                    </a:lnTo>
                    <a:lnTo>
                      <a:pt x="204" y="609"/>
                    </a:lnTo>
                    <a:lnTo>
                      <a:pt x="209" y="606"/>
                    </a:lnTo>
                    <a:lnTo>
                      <a:pt x="210" y="601"/>
                    </a:lnTo>
                    <a:lnTo>
                      <a:pt x="215" y="599"/>
                    </a:lnTo>
                    <a:lnTo>
                      <a:pt x="220" y="596"/>
                    </a:lnTo>
                    <a:lnTo>
                      <a:pt x="225" y="591"/>
                    </a:lnTo>
                    <a:lnTo>
                      <a:pt x="228" y="586"/>
                    </a:lnTo>
                    <a:lnTo>
                      <a:pt x="233" y="581"/>
                    </a:lnTo>
                    <a:lnTo>
                      <a:pt x="240" y="575"/>
                    </a:lnTo>
                    <a:lnTo>
                      <a:pt x="246" y="568"/>
                    </a:lnTo>
                    <a:lnTo>
                      <a:pt x="251" y="562"/>
                    </a:lnTo>
                    <a:lnTo>
                      <a:pt x="258" y="553"/>
                    </a:lnTo>
                    <a:lnTo>
                      <a:pt x="264" y="547"/>
                    </a:lnTo>
                    <a:lnTo>
                      <a:pt x="273" y="540"/>
                    </a:lnTo>
                    <a:lnTo>
                      <a:pt x="279" y="534"/>
                    </a:lnTo>
                    <a:lnTo>
                      <a:pt x="286" y="524"/>
                    </a:lnTo>
                    <a:lnTo>
                      <a:pt x="296" y="516"/>
                    </a:lnTo>
                    <a:lnTo>
                      <a:pt x="302" y="509"/>
                    </a:lnTo>
                    <a:lnTo>
                      <a:pt x="310" y="499"/>
                    </a:lnTo>
                    <a:lnTo>
                      <a:pt x="319" y="489"/>
                    </a:lnTo>
                    <a:lnTo>
                      <a:pt x="327" y="479"/>
                    </a:lnTo>
                    <a:lnTo>
                      <a:pt x="337" y="471"/>
                    </a:lnTo>
                    <a:lnTo>
                      <a:pt x="347" y="463"/>
                    </a:lnTo>
                    <a:lnTo>
                      <a:pt x="355" y="453"/>
                    </a:lnTo>
                    <a:lnTo>
                      <a:pt x="363" y="443"/>
                    </a:lnTo>
                    <a:lnTo>
                      <a:pt x="373" y="432"/>
                    </a:lnTo>
                    <a:lnTo>
                      <a:pt x="381" y="424"/>
                    </a:lnTo>
                    <a:lnTo>
                      <a:pt x="391" y="414"/>
                    </a:lnTo>
                    <a:lnTo>
                      <a:pt x="401" y="404"/>
                    </a:lnTo>
                    <a:lnTo>
                      <a:pt x="411" y="394"/>
                    </a:lnTo>
                    <a:lnTo>
                      <a:pt x="420" y="384"/>
                    </a:lnTo>
                    <a:lnTo>
                      <a:pt x="429" y="374"/>
                    </a:lnTo>
                    <a:lnTo>
                      <a:pt x="439" y="364"/>
                    </a:lnTo>
                    <a:lnTo>
                      <a:pt x="448" y="355"/>
                    </a:lnTo>
                    <a:lnTo>
                      <a:pt x="457" y="343"/>
                    </a:lnTo>
                    <a:lnTo>
                      <a:pt x="466" y="333"/>
                    </a:lnTo>
                    <a:lnTo>
                      <a:pt x="476" y="325"/>
                    </a:lnTo>
                    <a:lnTo>
                      <a:pt x="486" y="315"/>
                    </a:lnTo>
                    <a:lnTo>
                      <a:pt x="494" y="305"/>
                    </a:lnTo>
                    <a:lnTo>
                      <a:pt x="503" y="295"/>
                    </a:lnTo>
                    <a:lnTo>
                      <a:pt x="512" y="286"/>
                    </a:lnTo>
                    <a:lnTo>
                      <a:pt x="521" y="277"/>
                    </a:lnTo>
                    <a:lnTo>
                      <a:pt x="529" y="269"/>
                    </a:lnTo>
                    <a:lnTo>
                      <a:pt x="537" y="261"/>
                    </a:lnTo>
                    <a:lnTo>
                      <a:pt x="545" y="253"/>
                    </a:lnTo>
                    <a:lnTo>
                      <a:pt x="554" y="246"/>
                    </a:lnTo>
                    <a:lnTo>
                      <a:pt x="562" y="236"/>
                    </a:lnTo>
                    <a:lnTo>
                      <a:pt x="568" y="230"/>
                    </a:lnTo>
                    <a:lnTo>
                      <a:pt x="575" y="223"/>
                    </a:lnTo>
                    <a:lnTo>
                      <a:pt x="583" y="217"/>
                    </a:lnTo>
                    <a:lnTo>
                      <a:pt x="590" y="210"/>
                    </a:lnTo>
                    <a:lnTo>
                      <a:pt x="596" y="203"/>
                    </a:lnTo>
                    <a:lnTo>
                      <a:pt x="601" y="198"/>
                    </a:lnTo>
                    <a:lnTo>
                      <a:pt x="608" y="194"/>
                    </a:lnTo>
                    <a:lnTo>
                      <a:pt x="613" y="189"/>
                    </a:lnTo>
                    <a:lnTo>
                      <a:pt x="618" y="185"/>
                    </a:lnTo>
                    <a:lnTo>
                      <a:pt x="623" y="180"/>
                    </a:lnTo>
                    <a:lnTo>
                      <a:pt x="627" y="177"/>
                    </a:lnTo>
                    <a:lnTo>
                      <a:pt x="631" y="174"/>
                    </a:lnTo>
                    <a:lnTo>
                      <a:pt x="636" y="172"/>
                    </a:lnTo>
                    <a:lnTo>
                      <a:pt x="637" y="171"/>
                    </a:lnTo>
                    <a:lnTo>
                      <a:pt x="641" y="171"/>
                    </a:lnTo>
                    <a:lnTo>
                      <a:pt x="644" y="169"/>
                    </a:lnTo>
                    <a:lnTo>
                      <a:pt x="647" y="164"/>
                    </a:lnTo>
                    <a:lnTo>
                      <a:pt x="649" y="161"/>
                    </a:lnTo>
                    <a:lnTo>
                      <a:pt x="652" y="157"/>
                    </a:lnTo>
                    <a:lnTo>
                      <a:pt x="652" y="152"/>
                    </a:lnTo>
                    <a:lnTo>
                      <a:pt x="652" y="148"/>
                    </a:lnTo>
                    <a:lnTo>
                      <a:pt x="652" y="141"/>
                    </a:lnTo>
                    <a:lnTo>
                      <a:pt x="652" y="136"/>
                    </a:lnTo>
                    <a:lnTo>
                      <a:pt x="650" y="129"/>
                    </a:lnTo>
                    <a:lnTo>
                      <a:pt x="649" y="123"/>
                    </a:lnTo>
                    <a:lnTo>
                      <a:pt x="647" y="116"/>
                    </a:lnTo>
                    <a:lnTo>
                      <a:pt x="644" y="110"/>
                    </a:lnTo>
                    <a:lnTo>
                      <a:pt x="642" y="106"/>
                    </a:lnTo>
                    <a:lnTo>
                      <a:pt x="641" y="102"/>
                    </a:lnTo>
                    <a:lnTo>
                      <a:pt x="641" y="98"/>
                    </a:lnTo>
                    <a:lnTo>
                      <a:pt x="637" y="97"/>
                    </a:lnTo>
                    <a:lnTo>
                      <a:pt x="636" y="88"/>
                    </a:lnTo>
                    <a:lnTo>
                      <a:pt x="632" y="82"/>
                    </a:lnTo>
                    <a:lnTo>
                      <a:pt x="629" y="77"/>
                    </a:lnTo>
                    <a:lnTo>
                      <a:pt x="627" y="74"/>
                    </a:lnTo>
                    <a:lnTo>
                      <a:pt x="626" y="69"/>
                    </a:lnTo>
                    <a:lnTo>
                      <a:pt x="624" y="65"/>
                    </a:lnTo>
                    <a:lnTo>
                      <a:pt x="619" y="59"/>
                    </a:lnTo>
                    <a:lnTo>
                      <a:pt x="616" y="54"/>
                    </a:lnTo>
                    <a:lnTo>
                      <a:pt x="611" y="44"/>
                    </a:lnTo>
                    <a:lnTo>
                      <a:pt x="608" y="39"/>
                    </a:lnTo>
                    <a:lnTo>
                      <a:pt x="603" y="33"/>
                    </a:lnTo>
                    <a:lnTo>
                      <a:pt x="601" y="28"/>
                    </a:lnTo>
                    <a:lnTo>
                      <a:pt x="596" y="23"/>
                    </a:lnTo>
                    <a:lnTo>
                      <a:pt x="595" y="18"/>
                    </a:lnTo>
                    <a:lnTo>
                      <a:pt x="591" y="14"/>
                    </a:lnTo>
                    <a:lnTo>
                      <a:pt x="590" y="13"/>
                    </a:lnTo>
                    <a:lnTo>
                      <a:pt x="586" y="8"/>
                    </a:lnTo>
                    <a:lnTo>
                      <a:pt x="586" y="5"/>
                    </a:lnTo>
                    <a:lnTo>
                      <a:pt x="586" y="5"/>
                    </a:lnTo>
                    <a:close/>
                  </a:path>
                </a:pathLst>
              </a:custGeom>
              <a:solidFill>
                <a:srgbClr val="438DE0"/>
              </a:solidFill>
              <a:ln w="9525">
                <a:noFill/>
                <a:round/>
                <a:headEnd/>
                <a:tailEnd/>
              </a:ln>
            </p:spPr>
            <p:txBody>
              <a:bodyPr/>
              <a:lstStyle/>
              <a:p>
                <a:endParaRPr lang="en-US"/>
              </a:p>
            </p:txBody>
          </p:sp>
          <p:sp>
            <p:nvSpPr>
              <p:cNvPr id="1547333" name="Freeform 69"/>
              <p:cNvSpPr>
                <a:spLocks/>
              </p:cNvSpPr>
              <p:nvPr/>
            </p:nvSpPr>
            <p:spPr bwMode="auto">
              <a:xfrm>
                <a:off x="73" y="3424"/>
                <a:ext cx="156" cy="229"/>
              </a:xfrm>
              <a:custGeom>
                <a:avLst/>
                <a:gdLst/>
                <a:ahLst/>
                <a:cxnLst>
                  <a:cxn ang="0">
                    <a:pos x="304" y="71"/>
                  </a:cxn>
                  <a:cxn ang="0">
                    <a:pos x="286" y="45"/>
                  </a:cxn>
                  <a:cxn ang="0">
                    <a:pos x="260" y="22"/>
                  </a:cxn>
                  <a:cxn ang="0">
                    <a:pos x="219" y="5"/>
                  </a:cxn>
                  <a:cxn ang="0">
                    <a:pos x="191" y="0"/>
                  </a:cxn>
                  <a:cxn ang="0">
                    <a:pos x="165" y="0"/>
                  </a:cxn>
                  <a:cxn ang="0">
                    <a:pos x="137" y="5"/>
                  </a:cxn>
                  <a:cxn ang="0">
                    <a:pos x="112" y="9"/>
                  </a:cxn>
                  <a:cxn ang="0">
                    <a:pos x="86" y="18"/>
                  </a:cxn>
                  <a:cxn ang="0">
                    <a:pos x="56" y="35"/>
                  </a:cxn>
                  <a:cxn ang="0">
                    <a:pos x="38" y="56"/>
                  </a:cxn>
                  <a:cxn ang="0">
                    <a:pos x="30" y="81"/>
                  </a:cxn>
                  <a:cxn ang="0">
                    <a:pos x="25" y="107"/>
                  </a:cxn>
                  <a:cxn ang="0">
                    <a:pos x="22" y="133"/>
                  </a:cxn>
                  <a:cxn ang="0">
                    <a:pos x="25" y="160"/>
                  </a:cxn>
                  <a:cxn ang="0">
                    <a:pos x="33" y="186"/>
                  </a:cxn>
                  <a:cxn ang="0">
                    <a:pos x="65" y="220"/>
                  </a:cxn>
                  <a:cxn ang="0">
                    <a:pos x="89" y="234"/>
                  </a:cxn>
                  <a:cxn ang="0">
                    <a:pos x="115" y="243"/>
                  </a:cxn>
                  <a:cxn ang="0">
                    <a:pos x="140" y="252"/>
                  </a:cxn>
                  <a:cxn ang="0">
                    <a:pos x="178" y="271"/>
                  </a:cxn>
                  <a:cxn ang="0">
                    <a:pos x="201" y="304"/>
                  </a:cxn>
                  <a:cxn ang="0">
                    <a:pos x="204" y="335"/>
                  </a:cxn>
                  <a:cxn ang="0">
                    <a:pos x="183" y="360"/>
                  </a:cxn>
                  <a:cxn ang="0">
                    <a:pos x="158" y="368"/>
                  </a:cxn>
                  <a:cxn ang="0">
                    <a:pos x="134" y="370"/>
                  </a:cxn>
                  <a:cxn ang="0">
                    <a:pos x="109" y="357"/>
                  </a:cxn>
                  <a:cxn ang="0">
                    <a:pos x="92" y="326"/>
                  </a:cxn>
                  <a:cxn ang="0">
                    <a:pos x="79" y="308"/>
                  </a:cxn>
                  <a:cxn ang="0">
                    <a:pos x="45" y="308"/>
                  </a:cxn>
                  <a:cxn ang="0">
                    <a:pos x="9" y="308"/>
                  </a:cxn>
                  <a:cxn ang="0">
                    <a:pos x="0" y="316"/>
                  </a:cxn>
                  <a:cxn ang="0">
                    <a:pos x="4" y="340"/>
                  </a:cxn>
                  <a:cxn ang="0">
                    <a:pos x="10" y="373"/>
                  </a:cxn>
                  <a:cxn ang="0">
                    <a:pos x="30" y="409"/>
                  </a:cxn>
                  <a:cxn ang="0">
                    <a:pos x="61" y="436"/>
                  </a:cxn>
                  <a:cxn ang="0">
                    <a:pos x="83" y="447"/>
                  </a:cxn>
                  <a:cxn ang="0">
                    <a:pos x="106" y="454"/>
                  </a:cxn>
                  <a:cxn ang="0">
                    <a:pos x="129" y="457"/>
                  </a:cxn>
                  <a:cxn ang="0">
                    <a:pos x="150" y="459"/>
                  </a:cxn>
                  <a:cxn ang="0">
                    <a:pos x="179" y="457"/>
                  </a:cxn>
                  <a:cxn ang="0">
                    <a:pos x="207" y="450"/>
                  </a:cxn>
                  <a:cxn ang="0">
                    <a:pos x="245" y="436"/>
                  </a:cxn>
                  <a:cxn ang="0">
                    <a:pos x="275" y="416"/>
                  </a:cxn>
                  <a:cxn ang="0">
                    <a:pos x="294" y="390"/>
                  </a:cxn>
                  <a:cxn ang="0">
                    <a:pos x="304" y="352"/>
                  </a:cxn>
                  <a:cxn ang="0">
                    <a:pos x="309" y="311"/>
                  </a:cxn>
                  <a:cxn ang="0">
                    <a:pos x="304" y="281"/>
                  </a:cxn>
                  <a:cxn ang="0">
                    <a:pos x="286" y="245"/>
                  </a:cxn>
                  <a:cxn ang="0">
                    <a:pos x="260" y="220"/>
                  </a:cxn>
                  <a:cxn ang="0">
                    <a:pos x="222" y="207"/>
                  </a:cxn>
                  <a:cxn ang="0">
                    <a:pos x="186" y="194"/>
                  </a:cxn>
                  <a:cxn ang="0">
                    <a:pos x="155" y="184"/>
                  </a:cxn>
                  <a:cxn ang="0">
                    <a:pos x="134" y="170"/>
                  </a:cxn>
                  <a:cxn ang="0">
                    <a:pos x="124" y="140"/>
                  </a:cxn>
                  <a:cxn ang="0">
                    <a:pos x="129" y="114"/>
                  </a:cxn>
                  <a:cxn ang="0">
                    <a:pos x="150" y="92"/>
                  </a:cxn>
                  <a:cxn ang="0">
                    <a:pos x="179" y="92"/>
                  </a:cxn>
                  <a:cxn ang="0">
                    <a:pos x="202" y="107"/>
                  </a:cxn>
                  <a:cxn ang="0">
                    <a:pos x="212" y="135"/>
                  </a:cxn>
                </a:cxnLst>
                <a:rect l="0" t="0" r="r" b="b"/>
                <a:pathLst>
                  <a:path w="313" h="459">
                    <a:moveTo>
                      <a:pt x="313" y="94"/>
                    </a:moveTo>
                    <a:lnTo>
                      <a:pt x="311" y="89"/>
                    </a:lnTo>
                    <a:lnTo>
                      <a:pt x="311" y="82"/>
                    </a:lnTo>
                    <a:lnTo>
                      <a:pt x="309" y="79"/>
                    </a:lnTo>
                    <a:lnTo>
                      <a:pt x="308" y="76"/>
                    </a:lnTo>
                    <a:lnTo>
                      <a:pt x="304" y="71"/>
                    </a:lnTo>
                    <a:lnTo>
                      <a:pt x="303" y="66"/>
                    </a:lnTo>
                    <a:lnTo>
                      <a:pt x="301" y="63"/>
                    </a:lnTo>
                    <a:lnTo>
                      <a:pt x="298" y="58"/>
                    </a:lnTo>
                    <a:lnTo>
                      <a:pt x="294" y="53"/>
                    </a:lnTo>
                    <a:lnTo>
                      <a:pt x="291" y="48"/>
                    </a:lnTo>
                    <a:lnTo>
                      <a:pt x="286" y="45"/>
                    </a:lnTo>
                    <a:lnTo>
                      <a:pt x="285" y="41"/>
                    </a:lnTo>
                    <a:lnTo>
                      <a:pt x="280" y="38"/>
                    </a:lnTo>
                    <a:lnTo>
                      <a:pt x="275" y="32"/>
                    </a:lnTo>
                    <a:lnTo>
                      <a:pt x="270" y="30"/>
                    </a:lnTo>
                    <a:lnTo>
                      <a:pt x="265" y="25"/>
                    </a:lnTo>
                    <a:lnTo>
                      <a:pt x="260" y="22"/>
                    </a:lnTo>
                    <a:lnTo>
                      <a:pt x="253" y="20"/>
                    </a:lnTo>
                    <a:lnTo>
                      <a:pt x="247" y="15"/>
                    </a:lnTo>
                    <a:lnTo>
                      <a:pt x="240" y="13"/>
                    </a:lnTo>
                    <a:lnTo>
                      <a:pt x="232" y="9"/>
                    </a:lnTo>
                    <a:lnTo>
                      <a:pt x="225" y="7"/>
                    </a:lnTo>
                    <a:lnTo>
                      <a:pt x="219" y="5"/>
                    </a:lnTo>
                    <a:lnTo>
                      <a:pt x="212" y="5"/>
                    </a:lnTo>
                    <a:lnTo>
                      <a:pt x="207" y="4"/>
                    </a:lnTo>
                    <a:lnTo>
                      <a:pt x="204" y="4"/>
                    </a:lnTo>
                    <a:lnTo>
                      <a:pt x="199" y="2"/>
                    </a:lnTo>
                    <a:lnTo>
                      <a:pt x="196" y="2"/>
                    </a:lnTo>
                    <a:lnTo>
                      <a:pt x="191" y="0"/>
                    </a:lnTo>
                    <a:lnTo>
                      <a:pt x="188" y="0"/>
                    </a:lnTo>
                    <a:lnTo>
                      <a:pt x="183" y="0"/>
                    </a:lnTo>
                    <a:lnTo>
                      <a:pt x="179" y="0"/>
                    </a:lnTo>
                    <a:lnTo>
                      <a:pt x="175" y="0"/>
                    </a:lnTo>
                    <a:lnTo>
                      <a:pt x="170" y="0"/>
                    </a:lnTo>
                    <a:lnTo>
                      <a:pt x="165" y="0"/>
                    </a:lnTo>
                    <a:lnTo>
                      <a:pt x="161" y="2"/>
                    </a:lnTo>
                    <a:lnTo>
                      <a:pt x="156" y="2"/>
                    </a:lnTo>
                    <a:lnTo>
                      <a:pt x="153" y="4"/>
                    </a:lnTo>
                    <a:lnTo>
                      <a:pt x="147" y="4"/>
                    </a:lnTo>
                    <a:lnTo>
                      <a:pt x="142" y="5"/>
                    </a:lnTo>
                    <a:lnTo>
                      <a:pt x="137" y="5"/>
                    </a:lnTo>
                    <a:lnTo>
                      <a:pt x="132" y="5"/>
                    </a:lnTo>
                    <a:lnTo>
                      <a:pt x="129" y="5"/>
                    </a:lnTo>
                    <a:lnTo>
                      <a:pt x="124" y="7"/>
                    </a:lnTo>
                    <a:lnTo>
                      <a:pt x="119" y="7"/>
                    </a:lnTo>
                    <a:lnTo>
                      <a:pt x="115" y="9"/>
                    </a:lnTo>
                    <a:lnTo>
                      <a:pt x="112" y="9"/>
                    </a:lnTo>
                    <a:lnTo>
                      <a:pt x="107" y="10"/>
                    </a:lnTo>
                    <a:lnTo>
                      <a:pt x="102" y="10"/>
                    </a:lnTo>
                    <a:lnTo>
                      <a:pt x="99" y="13"/>
                    </a:lnTo>
                    <a:lnTo>
                      <a:pt x="96" y="15"/>
                    </a:lnTo>
                    <a:lnTo>
                      <a:pt x="92" y="15"/>
                    </a:lnTo>
                    <a:lnTo>
                      <a:pt x="86" y="18"/>
                    </a:lnTo>
                    <a:lnTo>
                      <a:pt x="81" y="22"/>
                    </a:lnTo>
                    <a:lnTo>
                      <a:pt x="74" y="23"/>
                    </a:lnTo>
                    <a:lnTo>
                      <a:pt x="68" y="25"/>
                    </a:lnTo>
                    <a:lnTo>
                      <a:pt x="65" y="28"/>
                    </a:lnTo>
                    <a:lnTo>
                      <a:pt x="60" y="32"/>
                    </a:lnTo>
                    <a:lnTo>
                      <a:pt x="56" y="35"/>
                    </a:lnTo>
                    <a:lnTo>
                      <a:pt x="51" y="40"/>
                    </a:lnTo>
                    <a:lnTo>
                      <a:pt x="48" y="41"/>
                    </a:lnTo>
                    <a:lnTo>
                      <a:pt x="46" y="46"/>
                    </a:lnTo>
                    <a:lnTo>
                      <a:pt x="43" y="50"/>
                    </a:lnTo>
                    <a:lnTo>
                      <a:pt x="40" y="53"/>
                    </a:lnTo>
                    <a:lnTo>
                      <a:pt x="38" y="56"/>
                    </a:lnTo>
                    <a:lnTo>
                      <a:pt x="37" y="61"/>
                    </a:lnTo>
                    <a:lnTo>
                      <a:pt x="35" y="64"/>
                    </a:lnTo>
                    <a:lnTo>
                      <a:pt x="33" y="69"/>
                    </a:lnTo>
                    <a:lnTo>
                      <a:pt x="32" y="73"/>
                    </a:lnTo>
                    <a:lnTo>
                      <a:pt x="32" y="78"/>
                    </a:lnTo>
                    <a:lnTo>
                      <a:pt x="30" y="81"/>
                    </a:lnTo>
                    <a:lnTo>
                      <a:pt x="30" y="86"/>
                    </a:lnTo>
                    <a:lnTo>
                      <a:pt x="27" y="91"/>
                    </a:lnTo>
                    <a:lnTo>
                      <a:pt x="27" y="94"/>
                    </a:lnTo>
                    <a:lnTo>
                      <a:pt x="27" y="99"/>
                    </a:lnTo>
                    <a:lnTo>
                      <a:pt x="27" y="104"/>
                    </a:lnTo>
                    <a:lnTo>
                      <a:pt x="25" y="107"/>
                    </a:lnTo>
                    <a:lnTo>
                      <a:pt x="25" y="114"/>
                    </a:lnTo>
                    <a:lnTo>
                      <a:pt x="23" y="117"/>
                    </a:lnTo>
                    <a:lnTo>
                      <a:pt x="23" y="120"/>
                    </a:lnTo>
                    <a:lnTo>
                      <a:pt x="23" y="124"/>
                    </a:lnTo>
                    <a:lnTo>
                      <a:pt x="23" y="128"/>
                    </a:lnTo>
                    <a:lnTo>
                      <a:pt x="22" y="133"/>
                    </a:lnTo>
                    <a:lnTo>
                      <a:pt x="22" y="138"/>
                    </a:lnTo>
                    <a:lnTo>
                      <a:pt x="23" y="143"/>
                    </a:lnTo>
                    <a:lnTo>
                      <a:pt x="23" y="148"/>
                    </a:lnTo>
                    <a:lnTo>
                      <a:pt x="23" y="151"/>
                    </a:lnTo>
                    <a:lnTo>
                      <a:pt x="23" y="155"/>
                    </a:lnTo>
                    <a:lnTo>
                      <a:pt x="25" y="160"/>
                    </a:lnTo>
                    <a:lnTo>
                      <a:pt x="27" y="163"/>
                    </a:lnTo>
                    <a:lnTo>
                      <a:pt x="27" y="168"/>
                    </a:lnTo>
                    <a:lnTo>
                      <a:pt x="28" y="173"/>
                    </a:lnTo>
                    <a:lnTo>
                      <a:pt x="30" y="176"/>
                    </a:lnTo>
                    <a:lnTo>
                      <a:pt x="32" y="179"/>
                    </a:lnTo>
                    <a:lnTo>
                      <a:pt x="33" y="186"/>
                    </a:lnTo>
                    <a:lnTo>
                      <a:pt x="38" y="194"/>
                    </a:lnTo>
                    <a:lnTo>
                      <a:pt x="42" y="201"/>
                    </a:lnTo>
                    <a:lnTo>
                      <a:pt x="48" y="209"/>
                    </a:lnTo>
                    <a:lnTo>
                      <a:pt x="55" y="214"/>
                    </a:lnTo>
                    <a:lnTo>
                      <a:pt x="61" y="219"/>
                    </a:lnTo>
                    <a:lnTo>
                      <a:pt x="65" y="220"/>
                    </a:lnTo>
                    <a:lnTo>
                      <a:pt x="68" y="224"/>
                    </a:lnTo>
                    <a:lnTo>
                      <a:pt x="73" y="225"/>
                    </a:lnTo>
                    <a:lnTo>
                      <a:pt x="78" y="229"/>
                    </a:lnTo>
                    <a:lnTo>
                      <a:pt x="83" y="230"/>
                    </a:lnTo>
                    <a:lnTo>
                      <a:pt x="86" y="232"/>
                    </a:lnTo>
                    <a:lnTo>
                      <a:pt x="89" y="234"/>
                    </a:lnTo>
                    <a:lnTo>
                      <a:pt x="92" y="235"/>
                    </a:lnTo>
                    <a:lnTo>
                      <a:pt x="97" y="237"/>
                    </a:lnTo>
                    <a:lnTo>
                      <a:pt x="102" y="239"/>
                    </a:lnTo>
                    <a:lnTo>
                      <a:pt x="107" y="240"/>
                    </a:lnTo>
                    <a:lnTo>
                      <a:pt x="112" y="242"/>
                    </a:lnTo>
                    <a:lnTo>
                      <a:pt x="115" y="243"/>
                    </a:lnTo>
                    <a:lnTo>
                      <a:pt x="119" y="243"/>
                    </a:lnTo>
                    <a:lnTo>
                      <a:pt x="122" y="247"/>
                    </a:lnTo>
                    <a:lnTo>
                      <a:pt x="129" y="248"/>
                    </a:lnTo>
                    <a:lnTo>
                      <a:pt x="132" y="248"/>
                    </a:lnTo>
                    <a:lnTo>
                      <a:pt x="137" y="250"/>
                    </a:lnTo>
                    <a:lnTo>
                      <a:pt x="140" y="252"/>
                    </a:lnTo>
                    <a:lnTo>
                      <a:pt x="143" y="253"/>
                    </a:lnTo>
                    <a:lnTo>
                      <a:pt x="150" y="257"/>
                    </a:lnTo>
                    <a:lnTo>
                      <a:pt x="158" y="260"/>
                    </a:lnTo>
                    <a:lnTo>
                      <a:pt x="165" y="263"/>
                    </a:lnTo>
                    <a:lnTo>
                      <a:pt x="173" y="266"/>
                    </a:lnTo>
                    <a:lnTo>
                      <a:pt x="178" y="271"/>
                    </a:lnTo>
                    <a:lnTo>
                      <a:pt x="183" y="275"/>
                    </a:lnTo>
                    <a:lnTo>
                      <a:pt x="188" y="281"/>
                    </a:lnTo>
                    <a:lnTo>
                      <a:pt x="191" y="286"/>
                    </a:lnTo>
                    <a:lnTo>
                      <a:pt x="196" y="291"/>
                    </a:lnTo>
                    <a:lnTo>
                      <a:pt x="199" y="298"/>
                    </a:lnTo>
                    <a:lnTo>
                      <a:pt x="201" y="304"/>
                    </a:lnTo>
                    <a:lnTo>
                      <a:pt x="204" y="311"/>
                    </a:lnTo>
                    <a:lnTo>
                      <a:pt x="204" y="316"/>
                    </a:lnTo>
                    <a:lnTo>
                      <a:pt x="206" y="321"/>
                    </a:lnTo>
                    <a:lnTo>
                      <a:pt x="206" y="326"/>
                    </a:lnTo>
                    <a:lnTo>
                      <a:pt x="206" y="331"/>
                    </a:lnTo>
                    <a:lnTo>
                      <a:pt x="204" y="335"/>
                    </a:lnTo>
                    <a:lnTo>
                      <a:pt x="202" y="339"/>
                    </a:lnTo>
                    <a:lnTo>
                      <a:pt x="201" y="342"/>
                    </a:lnTo>
                    <a:lnTo>
                      <a:pt x="199" y="347"/>
                    </a:lnTo>
                    <a:lnTo>
                      <a:pt x="193" y="354"/>
                    </a:lnTo>
                    <a:lnTo>
                      <a:pt x="186" y="358"/>
                    </a:lnTo>
                    <a:lnTo>
                      <a:pt x="183" y="360"/>
                    </a:lnTo>
                    <a:lnTo>
                      <a:pt x="179" y="362"/>
                    </a:lnTo>
                    <a:lnTo>
                      <a:pt x="175" y="363"/>
                    </a:lnTo>
                    <a:lnTo>
                      <a:pt x="170" y="365"/>
                    </a:lnTo>
                    <a:lnTo>
                      <a:pt x="166" y="367"/>
                    </a:lnTo>
                    <a:lnTo>
                      <a:pt x="163" y="368"/>
                    </a:lnTo>
                    <a:lnTo>
                      <a:pt x="158" y="368"/>
                    </a:lnTo>
                    <a:lnTo>
                      <a:pt x="155" y="370"/>
                    </a:lnTo>
                    <a:lnTo>
                      <a:pt x="150" y="370"/>
                    </a:lnTo>
                    <a:lnTo>
                      <a:pt x="147" y="370"/>
                    </a:lnTo>
                    <a:lnTo>
                      <a:pt x="142" y="370"/>
                    </a:lnTo>
                    <a:lnTo>
                      <a:pt x="140" y="370"/>
                    </a:lnTo>
                    <a:lnTo>
                      <a:pt x="134" y="370"/>
                    </a:lnTo>
                    <a:lnTo>
                      <a:pt x="130" y="370"/>
                    </a:lnTo>
                    <a:lnTo>
                      <a:pt x="125" y="368"/>
                    </a:lnTo>
                    <a:lnTo>
                      <a:pt x="120" y="365"/>
                    </a:lnTo>
                    <a:lnTo>
                      <a:pt x="117" y="363"/>
                    </a:lnTo>
                    <a:lnTo>
                      <a:pt x="115" y="362"/>
                    </a:lnTo>
                    <a:lnTo>
                      <a:pt x="109" y="357"/>
                    </a:lnTo>
                    <a:lnTo>
                      <a:pt x="106" y="354"/>
                    </a:lnTo>
                    <a:lnTo>
                      <a:pt x="102" y="347"/>
                    </a:lnTo>
                    <a:lnTo>
                      <a:pt x="99" y="342"/>
                    </a:lnTo>
                    <a:lnTo>
                      <a:pt x="96" y="337"/>
                    </a:lnTo>
                    <a:lnTo>
                      <a:pt x="96" y="332"/>
                    </a:lnTo>
                    <a:lnTo>
                      <a:pt x="92" y="326"/>
                    </a:lnTo>
                    <a:lnTo>
                      <a:pt x="91" y="321"/>
                    </a:lnTo>
                    <a:lnTo>
                      <a:pt x="89" y="317"/>
                    </a:lnTo>
                    <a:lnTo>
                      <a:pt x="89" y="314"/>
                    </a:lnTo>
                    <a:lnTo>
                      <a:pt x="86" y="308"/>
                    </a:lnTo>
                    <a:lnTo>
                      <a:pt x="83" y="308"/>
                    </a:lnTo>
                    <a:lnTo>
                      <a:pt x="79" y="308"/>
                    </a:lnTo>
                    <a:lnTo>
                      <a:pt x="76" y="308"/>
                    </a:lnTo>
                    <a:lnTo>
                      <a:pt x="69" y="308"/>
                    </a:lnTo>
                    <a:lnTo>
                      <a:pt x="66" y="308"/>
                    </a:lnTo>
                    <a:lnTo>
                      <a:pt x="60" y="308"/>
                    </a:lnTo>
                    <a:lnTo>
                      <a:pt x="51" y="308"/>
                    </a:lnTo>
                    <a:lnTo>
                      <a:pt x="45" y="308"/>
                    </a:lnTo>
                    <a:lnTo>
                      <a:pt x="38" y="308"/>
                    </a:lnTo>
                    <a:lnTo>
                      <a:pt x="32" y="308"/>
                    </a:lnTo>
                    <a:lnTo>
                      <a:pt x="25" y="308"/>
                    </a:lnTo>
                    <a:lnTo>
                      <a:pt x="19" y="308"/>
                    </a:lnTo>
                    <a:lnTo>
                      <a:pt x="14" y="308"/>
                    </a:lnTo>
                    <a:lnTo>
                      <a:pt x="9" y="308"/>
                    </a:lnTo>
                    <a:lnTo>
                      <a:pt x="5" y="308"/>
                    </a:lnTo>
                    <a:lnTo>
                      <a:pt x="2" y="308"/>
                    </a:lnTo>
                    <a:lnTo>
                      <a:pt x="0" y="308"/>
                    </a:lnTo>
                    <a:lnTo>
                      <a:pt x="0" y="312"/>
                    </a:lnTo>
                    <a:lnTo>
                      <a:pt x="0" y="314"/>
                    </a:lnTo>
                    <a:lnTo>
                      <a:pt x="0" y="316"/>
                    </a:lnTo>
                    <a:lnTo>
                      <a:pt x="0" y="319"/>
                    </a:lnTo>
                    <a:lnTo>
                      <a:pt x="0" y="324"/>
                    </a:lnTo>
                    <a:lnTo>
                      <a:pt x="0" y="326"/>
                    </a:lnTo>
                    <a:lnTo>
                      <a:pt x="0" y="331"/>
                    </a:lnTo>
                    <a:lnTo>
                      <a:pt x="2" y="335"/>
                    </a:lnTo>
                    <a:lnTo>
                      <a:pt x="4" y="340"/>
                    </a:lnTo>
                    <a:lnTo>
                      <a:pt x="5" y="345"/>
                    </a:lnTo>
                    <a:lnTo>
                      <a:pt x="5" y="352"/>
                    </a:lnTo>
                    <a:lnTo>
                      <a:pt x="7" y="357"/>
                    </a:lnTo>
                    <a:lnTo>
                      <a:pt x="9" y="363"/>
                    </a:lnTo>
                    <a:lnTo>
                      <a:pt x="9" y="368"/>
                    </a:lnTo>
                    <a:lnTo>
                      <a:pt x="10" y="373"/>
                    </a:lnTo>
                    <a:lnTo>
                      <a:pt x="14" y="380"/>
                    </a:lnTo>
                    <a:lnTo>
                      <a:pt x="15" y="386"/>
                    </a:lnTo>
                    <a:lnTo>
                      <a:pt x="17" y="390"/>
                    </a:lnTo>
                    <a:lnTo>
                      <a:pt x="20" y="396"/>
                    </a:lnTo>
                    <a:lnTo>
                      <a:pt x="25" y="403"/>
                    </a:lnTo>
                    <a:lnTo>
                      <a:pt x="30" y="409"/>
                    </a:lnTo>
                    <a:lnTo>
                      <a:pt x="33" y="413"/>
                    </a:lnTo>
                    <a:lnTo>
                      <a:pt x="37" y="418"/>
                    </a:lnTo>
                    <a:lnTo>
                      <a:pt x="42" y="423"/>
                    </a:lnTo>
                    <a:lnTo>
                      <a:pt x="48" y="429"/>
                    </a:lnTo>
                    <a:lnTo>
                      <a:pt x="55" y="432"/>
                    </a:lnTo>
                    <a:lnTo>
                      <a:pt x="61" y="436"/>
                    </a:lnTo>
                    <a:lnTo>
                      <a:pt x="63" y="439"/>
                    </a:lnTo>
                    <a:lnTo>
                      <a:pt x="68" y="441"/>
                    </a:lnTo>
                    <a:lnTo>
                      <a:pt x="71" y="442"/>
                    </a:lnTo>
                    <a:lnTo>
                      <a:pt x="76" y="444"/>
                    </a:lnTo>
                    <a:lnTo>
                      <a:pt x="79" y="446"/>
                    </a:lnTo>
                    <a:lnTo>
                      <a:pt x="83" y="447"/>
                    </a:lnTo>
                    <a:lnTo>
                      <a:pt x="86" y="447"/>
                    </a:lnTo>
                    <a:lnTo>
                      <a:pt x="91" y="450"/>
                    </a:lnTo>
                    <a:lnTo>
                      <a:pt x="92" y="450"/>
                    </a:lnTo>
                    <a:lnTo>
                      <a:pt x="97" y="452"/>
                    </a:lnTo>
                    <a:lnTo>
                      <a:pt x="102" y="452"/>
                    </a:lnTo>
                    <a:lnTo>
                      <a:pt x="106" y="454"/>
                    </a:lnTo>
                    <a:lnTo>
                      <a:pt x="109" y="454"/>
                    </a:lnTo>
                    <a:lnTo>
                      <a:pt x="114" y="455"/>
                    </a:lnTo>
                    <a:lnTo>
                      <a:pt x="115" y="455"/>
                    </a:lnTo>
                    <a:lnTo>
                      <a:pt x="120" y="457"/>
                    </a:lnTo>
                    <a:lnTo>
                      <a:pt x="124" y="457"/>
                    </a:lnTo>
                    <a:lnTo>
                      <a:pt x="129" y="457"/>
                    </a:lnTo>
                    <a:lnTo>
                      <a:pt x="132" y="459"/>
                    </a:lnTo>
                    <a:lnTo>
                      <a:pt x="137" y="459"/>
                    </a:lnTo>
                    <a:lnTo>
                      <a:pt x="138" y="459"/>
                    </a:lnTo>
                    <a:lnTo>
                      <a:pt x="142" y="459"/>
                    </a:lnTo>
                    <a:lnTo>
                      <a:pt x="147" y="459"/>
                    </a:lnTo>
                    <a:lnTo>
                      <a:pt x="150" y="459"/>
                    </a:lnTo>
                    <a:lnTo>
                      <a:pt x="155" y="459"/>
                    </a:lnTo>
                    <a:lnTo>
                      <a:pt x="158" y="459"/>
                    </a:lnTo>
                    <a:lnTo>
                      <a:pt x="161" y="459"/>
                    </a:lnTo>
                    <a:lnTo>
                      <a:pt x="165" y="459"/>
                    </a:lnTo>
                    <a:lnTo>
                      <a:pt x="173" y="457"/>
                    </a:lnTo>
                    <a:lnTo>
                      <a:pt x="179" y="457"/>
                    </a:lnTo>
                    <a:lnTo>
                      <a:pt x="183" y="455"/>
                    </a:lnTo>
                    <a:lnTo>
                      <a:pt x="186" y="455"/>
                    </a:lnTo>
                    <a:lnTo>
                      <a:pt x="189" y="454"/>
                    </a:lnTo>
                    <a:lnTo>
                      <a:pt x="193" y="454"/>
                    </a:lnTo>
                    <a:lnTo>
                      <a:pt x="199" y="452"/>
                    </a:lnTo>
                    <a:lnTo>
                      <a:pt x="207" y="450"/>
                    </a:lnTo>
                    <a:lnTo>
                      <a:pt x="214" y="449"/>
                    </a:lnTo>
                    <a:lnTo>
                      <a:pt x="221" y="446"/>
                    </a:lnTo>
                    <a:lnTo>
                      <a:pt x="225" y="444"/>
                    </a:lnTo>
                    <a:lnTo>
                      <a:pt x="232" y="441"/>
                    </a:lnTo>
                    <a:lnTo>
                      <a:pt x="239" y="439"/>
                    </a:lnTo>
                    <a:lnTo>
                      <a:pt x="245" y="436"/>
                    </a:lnTo>
                    <a:lnTo>
                      <a:pt x="248" y="432"/>
                    </a:lnTo>
                    <a:lnTo>
                      <a:pt x="255" y="429"/>
                    </a:lnTo>
                    <a:lnTo>
                      <a:pt x="260" y="426"/>
                    </a:lnTo>
                    <a:lnTo>
                      <a:pt x="263" y="423"/>
                    </a:lnTo>
                    <a:lnTo>
                      <a:pt x="270" y="419"/>
                    </a:lnTo>
                    <a:lnTo>
                      <a:pt x="275" y="416"/>
                    </a:lnTo>
                    <a:lnTo>
                      <a:pt x="278" y="413"/>
                    </a:lnTo>
                    <a:lnTo>
                      <a:pt x="281" y="409"/>
                    </a:lnTo>
                    <a:lnTo>
                      <a:pt x="285" y="404"/>
                    </a:lnTo>
                    <a:lnTo>
                      <a:pt x="286" y="401"/>
                    </a:lnTo>
                    <a:lnTo>
                      <a:pt x="290" y="395"/>
                    </a:lnTo>
                    <a:lnTo>
                      <a:pt x="294" y="390"/>
                    </a:lnTo>
                    <a:lnTo>
                      <a:pt x="296" y="385"/>
                    </a:lnTo>
                    <a:lnTo>
                      <a:pt x="298" y="378"/>
                    </a:lnTo>
                    <a:lnTo>
                      <a:pt x="301" y="372"/>
                    </a:lnTo>
                    <a:lnTo>
                      <a:pt x="303" y="365"/>
                    </a:lnTo>
                    <a:lnTo>
                      <a:pt x="304" y="358"/>
                    </a:lnTo>
                    <a:lnTo>
                      <a:pt x="304" y="352"/>
                    </a:lnTo>
                    <a:lnTo>
                      <a:pt x="306" y="345"/>
                    </a:lnTo>
                    <a:lnTo>
                      <a:pt x="308" y="339"/>
                    </a:lnTo>
                    <a:lnTo>
                      <a:pt x="308" y="331"/>
                    </a:lnTo>
                    <a:lnTo>
                      <a:pt x="309" y="324"/>
                    </a:lnTo>
                    <a:lnTo>
                      <a:pt x="309" y="317"/>
                    </a:lnTo>
                    <a:lnTo>
                      <a:pt x="309" y="311"/>
                    </a:lnTo>
                    <a:lnTo>
                      <a:pt x="308" y="306"/>
                    </a:lnTo>
                    <a:lnTo>
                      <a:pt x="306" y="301"/>
                    </a:lnTo>
                    <a:lnTo>
                      <a:pt x="306" y="298"/>
                    </a:lnTo>
                    <a:lnTo>
                      <a:pt x="306" y="296"/>
                    </a:lnTo>
                    <a:lnTo>
                      <a:pt x="304" y="288"/>
                    </a:lnTo>
                    <a:lnTo>
                      <a:pt x="304" y="281"/>
                    </a:lnTo>
                    <a:lnTo>
                      <a:pt x="303" y="275"/>
                    </a:lnTo>
                    <a:lnTo>
                      <a:pt x="301" y="268"/>
                    </a:lnTo>
                    <a:lnTo>
                      <a:pt x="298" y="263"/>
                    </a:lnTo>
                    <a:lnTo>
                      <a:pt x="294" y="257"/>
                    </a:lnTo>
                    <a:lnTo>
                      <a:pt x="290" y="250"/>
                    </a:lnTo>
                    <a:lnTo>
                      <a:pt x="286" y="245"/>
                    </a:lnTo>
                    <a:lnTo>
                      <a:pt x="283" y="240"/>
                    </a:lnTo>
                    <a:lnTo>
                      <a:pt x="280" y="235"/>
                    </a:lnTo>
                    <a:lnTo>
                      <a:pt x="275" y="232"/>
                    </a:lnTo>
                    <a:lnTo>
                      <a:pt x="270" y="227"/>
                    </a:lnTo>
                    <a:lnTo>
                      <a:pt x="263" y="224"/>
                    </a:lnTo>
                    <a:lnTo>
                      <a:pt x="260" y="220"/>
                    </a:lnTo>
                    <a:lnTo>
                      <a:pt x="253" y="217"/>
                    </a:lnTo>
                    <a:lnTo>
                      <a:pt x="247" y="216"/>
                    </a:lnTo>
                    <a:lnTo>
                      <a:pt x="239" y="212"/>
                    </a:lnTo>
                    <a:lnTo>
                      <a:pt x="234" y="211"/>
                    </a:lnTo>
                    <a:lnTo>
                      <a:pt x="227" y="209"/>
                    </a:lnTo>
                    <a:lnTo>
                      <a:pt x="222" y="207"/>
                    </a:lnTo>
                    <a:lnTo>
                      <a:pt x="216" y="204"/>
                    </a:lnTo>
                    <a:lnTo>
                      <a:pt x="209" y="202"/>
                    </a:lnTo>
                    <a:lnTo>
                      <a:pt x="204" y="199"/>
                    </a:lnTo>
                    <a:lnTo>
                      <a:pt x="198" y="197"/>
                    </a:lnTo>
                    <a:lnTo>
                      <a:pt x="191" y="196"/>
                    </a:lnTo>
                    <a:lnTo>
                      <a:pt x="186" y="194"/>
                    </a:lnTo>
                    <a:lnTo>
                      <a:pt x="179" y="193"/>
                    </a:lnTo>
                    <a:lnTo>
                      <a:pt x="175" y="191"/>
                    </a:lnTo>
                    <a:lnTo>
                      <a:pt x="170" y="189"/>
                    </a:lnTo>
                    <a:lnTo>
                      <a:pt x="165" y="188"/>
                    </a:lnTo>
                    <a:lnTo>
                      <a:pt x="158" y="186"/>
                    </a:lnTo>
                    <a:lnTo>
                      <a:pt x="155" y="184"/>
                    </a:lnTo>
                    <a:lnTo>
                      <a:pt x="150" y="181"/>
                    </a:lnTo>
                    <a:lnTo>
                      <a:pt x="147" y="179"/>
                    </a:lnTo>
                    <a:lnTo>
                      <a:pt x="142" y="176"/>
                    </a:lnTo>
                    <a:lnTo>
                      <a:pt x="138" y="174"/>
                    </a:lnTo>
                    <a:lnTo>
                      <a:pt x="135" y="173"/>
                    </a:lnTo>
                    <a:lnTo>
                      <a:pt x="134" y="170"/>
                    </a:lnTo>
                    <a:lnTo>
                      <a:pt x="129" y="163"/>
                    </a:lnTo>
                    <a:lnTo>
                      <a:pt x="125" y="156"/>
                    </a:lnTo>
                    <a:lnTo>
                      <a:pt x="122" y="151"/>
                    </a:lnTo>
                    <a:lnTo>
                      <a:pt x="122" y="148"/>
                    </a:lnTo>
                    <a:lnTo>
                      <a:pt x="122" y="143"/>
                    </a:lnTo>
                    <a:lnTo>
                      <a:pt x="124" y="140"/>
                    </a:lnTo>
                    <a:lnTo>
                      <a:pt x="124" y="135"/>
                    </a:lnTo>
                    <a:lnTo>
                      <a:pt x="125" y="128"/>
                    </a:lnTo>
                    <a:lnTo>
                      <a:pt x="125" y="125"/>
                    </a:lnTo>
                    <a:lnTo>
                      <a:pt x="127" y="122"/>
                    </a:lnTo>
                    <a:lnTo>
                      <a:pt x="129" y="119"/>
                    </a:lnTo>
                    <a:lnTo>
                      <a:pt x="129" y="114"/>
                    </a:lnTo>
                    <a:lnTo>
                      <a:pt x="130" y="110"/>
                    </a:lnTo>
                    <a:lnTo>
                      <a:pt x="132" y="107"/>
                    </a:lnTo>
                    <a:lnTo>
                      <a:pt x="135" y="102"/>
                    </a:lnTo>
                    <a:lnTo>
                      <a:pt x="140" y="97"/>
                    </a:lnTo>
                    <a:lnTo>
                      <a:pt x="143" y="94"/>
                    </a:lnTo>
                    <a:lnTo>
                      <a:pt x="150" y="92"/>
                    </a:lnTo>
                    <a:lnTo>
                      <a:pt x="155" y="91"/>
                    </a:lnTo>
                    <a:lnTo>
                      <a:pt x="158" y="89"/>
                    </a:lnTo>
                    <a:lnTo>
                      <a:pt x="163" y="89"/>
                    </a:lnTo>
                    <a:lnTo>
                      <a:pt x="170" y="89"/>
                    </a:lnTo>
                    <a:lnTo>
                      <a:pt x="175" y="89"/>
                    </a:lnTo>
                    <a:lnTo>
                      <a:pt x="179" y="92"/>
                    </a:lnTo>
                    <a:lnTo>
                      <a:pt x="183" y="94"/>
                    </a:lnTo>
                    <a:lnTo>
                      <a:pt x="189" y="96"/>
                    </a:lnTo>
                    <a:lnTo>
                      <a:pt x="191" y="97"/>
                    </a:lnTo>
                    <a:lnTo>
                      <a:pt x="196" y="102"/>
                    </a:lnTo>
                    <a:lnTo>
                      <a:pt x="198" y="104"/>
                    </a:lnTo>
                    <a:lnTo>
                      <a:pt x="202" y="107"/>
                    </a:lnTo>
                    <a:lnTo>
                      <a:pt x="204" y="112"/>
                    </a:lnTo>
                    <a:lnTo>
                      <a:pt x="206" y="115"/>
                    </a:lnTo>
                    <a:lnTo>
                      <a:pt x="207" y="119"/>
                    </a:lnTo>
                    <a:lnTo>
                      <a:pt x="209" y="122"/>
                    </a:lnTo>
                    <a:lnTo>
                      <a:pt x="209" y="128"/>
                    </a:lnTo>
                    <a:lnTo>
                      <a:pt x="212" y="135"/>
                    </a:lnTo>
                    <a:lnTo>
                      <a:pt x="212" y="138"/>
                    </a:lnTo>
                    <a:lnTo>
                      <a:pt x="212" y="140"/>
                    </a:lnTo>
                    <a:lnTo>
                      <a:pt x="313" y="133"/>
                    </a:lnTo>
                    <a:lnTo>
                      <a:pt x="313" y="94"/>
                    </a:lnTo>
                    <a:lnTo>
                      <a:pt x="313" y="94"/>
                    </a:lnTo>
                    <a:close/>
                  </a:path>
                </a:pathLst>
              </a:custGeom>
              <a:solidFill>
                <a:srgbClr val="438DE0"/>
              </a:solidFill>
              <a:ln w="9525">
                <a:noFill/>
                <a:round/>
                <a:headEnd/>
                <a:tailEnd/>
              </a:ln>
            </p:spPr>
            <p:txBody>
              <a:bodyPr/>
              <a:lstStyle/>
              <a:p>
                <a:endParaRPr lang="en-US"/>
              </a:p>
            </p:txBody>
          </p:sp>
          <p:sp>
            <p:nvSpPr>
              <p:cNvPr id="1547334" name="Freeform 70"/>
              <p:cNvSpPr>
                <a:spLocks/>
              </p:cNvSpPr>
              <p:nvPr/>
            </p:nvSpPr>
            <p:spPr bwMode="auto">
              <a:xfrm>
                <a:off x="250" y="3429"/>
                <a:ext cx="174" cy="218"/>
              </a:xfrm>
              <a:custGeom>
                <a:avLst/>
                <a:gdLst/>
                <a:ahLst/>
                <a:cxnLst>
                  <a:cxn ang="0">
                    <a:pos x="0" y="0"/>
                  </a:cxn>
                  <a:cxn ang="0">
                    <a:pos x="0" y="7"/>
                  </a:cxn>
                  <a:cxn ang="0">
                    <a:pos x="0" y="15"/>
                  </a:cxn>
                  <a:cxn ang="0">
                    <a:pos x="0" y="17"/>
                  </a:cxn>
                  <a:cxn ang="0">
                    <a:pos x="0" y="22"/>
                  </a:cxn>
                  <a:cxn ang="0">
                    <a:pos x="0" y="25"/>
                  </a:cxn>
                  <a:cxn ang="0">
                    <a:pos x="0" y="30"/>
                  </a:cxn>
                  <a:cxn ang="0">
                    <a:pos x="0" y="33"/>
                  </a:cxn>
                  <a:cxn ang="0">
                    <a:pos x="0" y="38"/>
                  </a:cxn>
                  <a:cxn ang="0">
                    <a:pos x="0" y="41"/>
                  </a:cxn>
                  <a:cxn ang="0">
                    <a:pos x="0" y="46"/>
                  </a:cxn>
                  <a:cxn ang="0">
                    <a:pos x="0" y="51"/>
                  </a:cxn>
                  <a:cxn ang="0">
                    <a:pos x="2" y="56"/>
                  </a:cxn>
                  <a:cxn ang="0">
                    <a:pos x="2" y="59"/>
                  </a:cxn>
                  <a:cxn ang="0">
                    <a:pos x="4" y="64"/>
                  </a:cxn>
                  <a:cxn ang="0">
                    <a:pos x="4" y="68"/>
                  </a:cxn>
                  <a:cxn ang="0">
                    <a:pos x="4" y="71"/>
                  </a:cxn>
                  <a:cxn ang="0">
                    <a:pos x="4" y="76"/>
                  </a:cxn>
                  <a:cxn ang="0">
                    <a:pos x="4" y="79"/>
                  </a:cxn>
                  <a:cxn ang="0">
                    <a:pos x="4" y="82"/>
                  </a:cxn>
                  <a:cxn ang="0">
                    <a:pos x="5" y="86"/>
                  </a:cxn>
                  <a:cxn ang="0">
                    <a:pos x="5" y="89"/>
                  </a:cxn>
                  <a:cxn ang="0">
                    <a:pos x="5" y="92"/>
                  </a:cxn>
                  <a:cxn ang="0">
                    <a:pos x="5" y="97"/>
                  </a:cxn>
                  <a:cxn ang="0">
                    <a:pos x="5" y="102"/>
                  </a:cxn>
                  <a:cxn ang="0">
                    <a:pos x="5" y="104"/>
                  </a:cxn>
                  <a:cxn ang="0">
                    <a:pos x="7" y="105"/>
                  </a:cxn>
                  <a:cxn ang="0">
                    <a:pos x="115" y="110"/>
                  </a:cxn>
                  <a:cxn ang="0">
                    <a:pos x="110" y="436"/>
                  </a:cxn>
                  <a:cxn ang="0">
                    <a:pos x="225" y="436"/>
                  </a:cxn>
                  <a:cxn ang="0">
                    <a:pos x="229" y="112"/>
                  </a:cxn>
                  <a:cxn ang="0">
                    <a:pos x="348" y="114"/>
                  </a:cxn>
                  <a:cxn ang="0">
                    <a:pos x="348" y="12"/>
                  </a:cxn>
                  <a:cxn ang="0">
                    <a:pos x="0" y="0"/>
                  </a:cxn>
                  <a:cxn ang="0">
                    <a:pos x="0" y="0"/>
                  </a:cxn>
                </a:cxnLst>
                <a:rect l="0" t="0" r="r" b="b"/>
                <a:pathLst>
                  <a:path w="348" h="436">
                    <a:moveTo>
                      <a:pt x="0" y="0"/>
                    </a:moveTo>
                    <a:lnTo>
                      <a:pt x="0" y="7"/>
                    </a:lnTo>
                    <a:lnTo>
                      <a:pt x="0" y="15"/>
                    </a:lnTo>
                    <a:lnTo>
                      <a:pt x="0" y="17"/>
                    </a:lnTo>
                    <a:lnTo>
                      <a:pt x="0" y="22"/>
                    </a:lnTo>
                    <a:lnTo>
                      <a:pt x="0" y="25"/>
                    </a:lnTo>
                    <a:lnTo>
                      <a:pt x="0" y="30"/>
                    </a:lnTo>
                    <a:lnTo>
                      <a:pt x="0" y="33"/>
                    </a:lnTo>
                    <a:lnTo>
                      <a:pt x="0" y="38"/>
                    </a:lnTo>
                    <a:lnTo>
                      <a:pt x="0" y="41"/>
                    </a:lnTo>
                    <a:lnTo>
                      <a:pt x="0" y="46"/>
                    </a:lnTo>
                    <a:lnTo>
                      <a:pt x="0" y="51"/>
                    </a:lnTo>
                    <a:lnTo>
                      <a:pt x="2" y="56"/>
                    </a:lnTo>
                    <a:lnTo>
                      <a:pt x="2" y="59"/>
                    </a:lnTo>
                    <a:lnTo>
                      <a:pt x="4" y="64"/>
                    </a:lnTo>
                    <a:lnTo>
                      <a:pt x="4" y="68"/>
                    </a:lnTo>
                    <a:lnTo>
                      <a:pt x="4" y="71"/>
                    </a:lnTo>
                    <a:lnTo>
                      <a:pt x="4" y="76"/>
                    </a:lnTo>
                    <a:lnTo>
                      <a:pt x="4" y="79"/>
                    </a:lnTo>
                    <a:lnTo>
                      <a:pt x="4" y="82"/>
                    </a:lnTo>
                    <a:lnTo>
                      <a:pt x="5" y="86"/>
                    </a:lnTo>
                    <a:lnTo>
                      <a:pt x="5" y="89"/>
                    </a:lnTo>
                    <a:lnTo>
                      <a:pt x="5" y="92"/>
                    </a:lnTo>
                    <a:lnTo>
                      <a:pt x="5" y="97"/>
                    </a:lnTo>
                    <a:lnTo>
                      <a:pt x="5" y="102"/>
                    </a:lnTo>
                    <a:lnTo>
                      <a:pt x="5" y="104"/>
                    </a:lnTo>
                    <a:lnTo>
                      <a:pt x="7" y="105"/>
                    </a:lnTo>
                    <a:lnTo>
                      <a:pt x="115" y="110"/>
                    </a:lnTo>
                    <a:lnTo>
                      <a:pt x="110" y="436"/>
                    </a:lnTo>
                    <a:lnTo>
                      <a:pt x="225" y="436"/>
                    </a:lnTo>
                    <a:lnTo>
                      <a:pt x="229" y="112"/>
                    </a:lnTo>
                    <a:lnTo>
                      <a:pt x="348" y="114"/>
                    </a:lnTo>
                    <a:lnTo>
                      <a:pt x="348" y="12"/>
                    </a:lnTo>
                    <a:lnTo>
                      <a:pt x="0" y="0"/>
                    </a:lnTo>
                    <a:lnTo>
                      <a:pt x="0" y="0"/>
                    </a:lnTo>
                    <a:close/>
                  </a:path>
                </a:pathLst>
              </a:custGeom>
              <a:solidFill>
                <a:srgbClr val="438DE0"/>
              </a:solidFill>
              <a:ln w="9525">
                <a:noFill/>
                <a:round/>
                <a:headEnd/>
                <a:tailEnd/>
              </a:ln>
            </p:spPr>
            <p:txBody>
              <a:bodyPr/>
              <a:lstStyle/>
              <a:p>
                <a:endParaRPr lang="en-US"/>
              </a:p>
            </p:txBody>
          </p:sp>
          <p:sp>
            <p:nvSpPr>
              <p:cNvPr id="1547335" name="Freeform 71"/>
              <p:cNvSpPr>
                <a:spLocks/>
              </p:cNvSpPr>
              <p:nvPr/>
            </p:nvSpPr>
            <p:spPr bwMode="auto">
              <a:xfrm>
                <a:off x="431" y="3426"/>
                <a:ext cx="220" cy="225"/>
              </a:xfrm>
              <a:custGeom>
                <a:avLst/>
                <a:gdLst/>
                <a:ahLst/>
                <a:cxnLst>
                  <a:cxn ang="0">
                    <a:pos x="305" y="16"/>
                  </a:cxn>
                  <a:cxn ang="0">
                    <a:pos x="282" y="6"/>
                  </a:cxn>
                  <a:cxn ang="0">
                    <a:pos x="254" y="1"/>
                  </a:cxn>
                  <a:cxn ang="0">
                    <a:pos x="225" y="0"/>
                  </a:cxn>
                  <a:cxn ang="0">
                    <a:pos x="193" y="0"/>
                  </a:cxn>
                  <a:cxn ang="0">
                    <a:pos x="162" y="3"/>
                  </a:cxn>
                  <a:cxn ang="0">
                    <a:pos x="131" y="13"/>
                  </a:cxn>
                  <a:cxn ang="0">
                    <a:pos x="101" y="26"/>
                  </a:cxn>
                  <a:cxn ang="0">
                    <a:pos x="77" y="46"/>
                  </a:cxn>
                  <a:cxn ang="0">
                    <a:pos x="54" y="72"/>
                  </a:cxn>
                  <a:cxn ang="0">
                    <a:pos x="34" y="103"/>
                  </a:cxn>
                  <a:cxn ang="0">
                    <a:pos x="19" y="136"/>
                  </a:cxn>
                  <a:cxn ang="0">
                    <a:pos x="8" y="170"/>
                  </a:cxn>
                  <a:cxn ang="0">
                    <a:pos x="1" y="205"/>
                  </a:cxn>
                  <a:cxn ang="0">
                    <a:pos x="0" y="239"/>
                  </a:cxn>
                  <a:cxn ang="0">
                    <a:pos x="1" y="274"/>
                  </a:cxn>
                  <a:cxn ang="0">
                    <a:pos x="9" y="307"/>
                  </a:cxn>
                  <a:cxn ang="0">
                    <a:pos x="26" y="338"/>
                  </a:cxn>
                  <a:cxn ang="0">
                    <a:pos x="47" y="368"/>
                  </a:cxn>
                  <a:cxn ang="0">
                    <a:pos x="77" y="397"/>
                  </a:cxn>
                  <a:cxn ang="0">
                    <a:pos x="113" y="422"/>
                  </a:cxn>
                  <a:cxn ang="0">
                    <a:pos x="151" y="438"/>
                  </a:cxn>
                  <a:cxn ang="0">
                    <a:pos x="189" y="448"/>
                  </a:cxn>
                  <a:cxn ang="0">
                    <a:pos x="223" y="448"/>
                  </a:cxn>
                  <a:cxn ang="0">
                    <a:pos x="257" y="446"/>
                  </a:cxn>
                  <a:cxn ang="0">
                    <a:pos x="289" y="435"/>
                  </a:cxn>
                  <a:cxn ang="0">
                    <a:pos x="315" y="423"/>
                  </a:cxn>
                  <a:cxn ang="0">
                    <a:pos x="341" y="407"/>
                  </a:cxn>
                  <a:cxn ang="0">
                    <a:pos x="368" y="387"/>
                  </a:cxn>
                  <a:cxn ang="0">
                    <a:pos x="397" y="353"/>
                  </a:cxn>
                  <a:cxn ang="0">
                    <a:pos x="415" y="320"/>
                  </a:cxn>
                  <a:cxn ang="0">
                    <a:pos x="427" y="290"/>
                  </a:cxn>
                  <a:cxn ang="0">
                    <a:pos x="435" y="262"/>
                  </a:cxn>
                  <a:cxn ang="0">
                    <a:pos x="438" y="238"/>
                  </a:cxn>
                  <a:cxn ang="0">
                    <a:pos x="440" y="210"/>
                  </a:cxn>
                  <a:cxn ang="0">
                    <a:pos x="437" y="184"/>
                  </a:cxn>
                  <a:cxn ang="0">
                    <a:pos x="430" y="161"/>
                  </a:cxn>
                  <a:cxn ang="0">
                    <a:pos x="418" y="124"/>
                  </a:cxn>
                  <a:cxn ang="0">
                    <a:pos x="318" y="174"/>
                  </a:cxn>
                  <a:cxn ang="0">
                    <a:pos x="320" y="195"/>
                  </a:cxn>
                  <a:cxn ang="0">
                    <a:pos x="323" y="230"/>
                  </a:cxn>
                  <a:cxn ang="0">
                    <a:pos x="318" y="267"/>
                  </a:cxn>
                  <a:cxn ang="0">
                    <a:pos x="302" y="305"/>
                  </a:cxn>
                  <a:cxn ang="0">
                    <a:pos x="272" y="333"/>
                  </a:cxn>
                  <a:cxn ang="0">
                    <a:pos x="233" y="348"/>
                  </a:cxn>
                  <a:cxn ang="0">
                    <a:pos x="197" y="346"/>
                  </a:cxn>
                  <a:cxn ang="0">
                    <a:pos x="166" y="335"/>
                  </a:cxn>
                  <a:cxn ang="0">
                    <a:pos x="143" y="315"/>
                  </a:cxn>
                  <a:cxn ang="0">
                    <a:pos x="126" y="290"/>
                  </a:cxn>
                  <a:cxn ang="0">
                    <a:pos x="116" y="259"/>
                  </a:cxn>
                  <a:cxn ang="0">
                    <a:pos x="111" y="228"/>
                  </a:cxn>
                  <a:cxn ang="0">
                    <a:pos x="113" y="198"/>
                  </a:cxn>
                  <a:cxn ang="0">
                    <a:pos x="120" y="170"/>
                  </a:cxn>
                  <a:cxn ang="0">
                    <a:pos x="133" y="144"/>
                  </a:cxn>
                  <a:cxn ang="0">
                    <a:pos x="161" y="116"/>
                  </a:cxn>
                  <a:cxn ang="0">
                    <a:pos x="184" y="106"/>
                  </a:cxn>
                  <a:cxn ang="0">
                    <a:pos x="212" y="103"/>
                  </a:cxn>
                  <a:cxn ang="0">
                    <a:pos x="241" y="108"/>
                  </a:cxn>
                  <a:cxn ang="0">
                    <a:pos x="274" y="120"/>
                  </a:cxn>
                  <a:cxn ang="0">
                    <a:pos x="295" y="110"/>
                  </a:cxn>
                  <a:cxn ang="0">
                    <a:pos x="308" y="83"/>
                  </a:cxn>
                  <a:cxn ang="0">
                    <a:pos x="320" y="55"/>
                  </a:cxn>
                  <a:cxn ang="0">
                    <a:pos x="331" y="29"/>
                  </a:cxn>
                </a:cxnLst>
                <a:rect l="0" t="0" r="r" b="b"/>
                <a:pathLst>
                  <a:path w="440" h="450">
                    <a:moveTo>
                      <a:pt x="331" y="29"/>
                    </a:moveTo>
                    <a:lnTo>
                      <a:pt x="326" y="26"/>
                    </a:lnTo>
                    <a:lnTo>
                      <a:pt x="322" y="23"/>
                    </a:lnTo>
                    <a:lnTo>
                      <a:pt x="315" y="19"/>
                    </a:lnTo>
                    <a:lnTo>
                      <a:pt x="308" y="18"/>
                    </a:lnTo>
                    <a:lnTo>
                      <a:pt x="305" y="16"/>
                    </a:lnTo>
                    <a:lnTo>
                      <a:pt x="300" y="14"/>
                    </a:lnTo>
                    <a:lnTo>
                      <a:pt x="297" y="13"/>
                    </a:lnTo>
                    <a:lnTo>
                      <a:pt x="294" y="11"/>
                    </a:lnTo>
                    <a:lnTo>
                      <a:pt x="290" y="11"/>
                    </a:lnTo>
                    <a:lnTo>
                      <a:pt x="287" y="9"/>
                    </a:lnTo>
                    <a:lnTo>
                      <a:pt x="282" y="6"/>
                    </a:lnTo>
                    <a:lnTo>
                      <a:pt x="277" y="6"/>
                    </a:lnTo>
                    <a:lnTo>
                      <a:pt x="272" y="5"/>
                    </a:lnTo>
                    <a:lnTo>
                      <a:pt x="269" y="5"/>
                    </a:lnTo>
                    <a:lnTo>
                      <a:pt x="264" y="3"/>
                    </a:lnTo>
                    <a:lnTo>
                      <a:pt x="259" y="3"/>
                    </a:lnTo>
                    <a:lnTo>
                      <a:pt x="254" y="1"/>
                    </a:lnTo>
                    <a:lnTo>
                      <a:pt x="249" y="1"/>
                    </a:lnTo>
                    <a:lnTo>
                      <a:pt x="246" y="1"/>
                    </a:lnTo>
                    <a:lnTo>
                      <a:pt x="241" y="1"/>
                    </a:lnTo>
                    <a:lnTo>
                      <a:pt x="234" y="0"/>
                    </a:lnTo>
                    <a:lnTo>
                      <a:pt x="230" y="0"/>
                    </a:lnTo>
                    <a:lnTo>
                      <a:pt x="225" y="0"/>
                    </a:lnTo>
                    <a:lnTo>
                      <a:pt x="220" y="0"/>
                    </a:lnTo>
                    <a:lnTo>
                      <a:pt x="215" y="0"/>
                    </a:lnTo>
                    <a:lnTo>
                      <a:pt x="210" y="0"/>
                    </a:lnTo>
                    <a:lnTo>
                      <a:pt x="203" y="0"/>
                    </a:lnTo>
                    <a:lnTo>
                      <a:pt x="200" y="0"/>
                    </a:lnTo>
                    <a:lnTo>
                      <a:pt x="193" y="0"/>
                    </a:lnTo>
                    <a:lnTo>
                      <a:pt x="189" y="0"/>
                    </a:lnTo>
                    <a:lnTo>
                      <a:pt x="184" y="1"/>
                    </a:lnTo>
                    <a:lnTo>
                      <a:pt x="179" y="1"/>
                    </a:lnTo>
                    <a:lnTo>
                      <a:pt x="172" y="1"/>
                    </a:lnTo>
                    <a:lnTo>
                      <a:pt x="167" y="3"/>
                    </a:lnTo>
                    <a:lnTo>
                      <a:pt x="162" y="3"/>
                    </a:lnTo>
                    <a:lnTo>
                      <a:pt x="157" y="5"/>
                    </a:lnTo>
                    <a:lnTo>
                      <a:pt x="151" y="5"/>
                    </a:lnTo>
                    <a:lnTo>
                      <a:pt x="147" y="6"/>
                    </a:lnTo>
                    <a:lnTo>
                      <a:pt x="141" y="9"/>
                    </a:lnTo>
                    <a:lnTo>
                      <a:pt x="136" y="11"/>
                    </a:lnTo>
                    <a:lnTo>
                      <a:pt x="131" y="13"/>
                    </a:lnTo>
                    <a:lnTo>
                      <a:pt x="126" y="14"/>
                    </a:lnTo>
                    <a:lnTo>
                      <a:pt x="121" y="16"/>
                    </a:lnTo>
                    <a:lnTo>
                      <a:pt x="118" y="19"/>
                    </a:lnTo>
                    <a:lnTo>
                      <a:pt x="111" y="21"/>
                    </a:lnTo>
                    <a:lnTo>
                      <a:pt x="106" y="23"/>
                    </a:lnTo>
                    <a:lnTo>
                      <a:pt x="101" y="26"/>
                    </a:lnTo>
                    <a:lnTo>
                      <a:pt x="97" y="28"/>
                    </a:lnTo>
                    <a:lnTo>
                      <a:pt x="93" y="31"/>
                    </a:lnTo>
                    <a:lnTo>
                      <a:pt x="88" y="36"/>
                    </a:lnTo>
                    <a:lnTo>
                      <a:pt x="85" y="37"/>
                    </a:lnTo>
                    <a:lnTo>
                      <a:pt x="82" y="42"/>
                    </a:lnTo>
                    <a:lnTo>
                      <a:pt x="77" y="46"/>
                    </a:lnTo>
                    <a:lnTo>
                      <a:pt x="72" y="49"/>
                    </a:lnTo>
                    <a:lnTo>
                      <a:pt x="69" y="54"/>
                    </a:lnTo>
                    <a:lnTo>
                      <a:pt x="65" y="59"/>
                    </a:lnTo>
                    <a:lnTo>
                      <a:pt x="60" y="62"/>
                    </a:lnTo>
                    <a:lnTo>
                      <a:pt x="55" y="67"/>
                    </a:lnTo>
                    <a:lnTo>
                      <a:pt x="54" y="72"/>
                    </a:lnTo>
                    <a:lnTo>
                      <a:pt x="51" y="78"/>
                    </a:lnTo>
                    <a:lnTo>
                      <a:pt x="46" y="83"/>
                    </a:lnTo>
                    <a:lnTo>
                      <a:pt x="44" y="88"/>
                    </a:lnTo>
                    <a:lnTo>
                      <a:pt x="39" y="93"/>
                    </a:lnTo>
                    <a:lnTo>
                      <a:pt x="37" y="98"/>
                    </a:lnTo>
                    <a:lnTo>
                      <a:pt x="34" y="103"/>
                    </a:lnTo>
                    <a:lnTo>
                      <a:pt x="31" y="110"/>
                    </a:lnTo>
                    <a:lnTo>
                      <a:pt x="28" y="115"/>
                    </a:lnTo>
                    <a:lnTo>
                      <a:pt x="26" y="120"/>
                    </a:lnTo>
                    <a:lnTo>
                      <a:pt x="23" y="126"/>
                    </a:lnTo>
                    <a:lnTo>
                      <a:pt x="21" y="133"/>
                    </a:lnTo>
                    <a:lnTo>
                      <a:pt x="19" y="136"/>
                    </a:lnTo>
                    <a:lnTo>
                      <a:pt x="18" y="144"/>
                    </a:lnTo>
                    <a:lnTo>
                      <a:pt x="16" y="147"/>
                    </a:lnTo>
                    <a:lnTo>
                      <a:pt x="11" y="154"/>
                    </a:lnTo>
                    <a:lnTo>
                      <a:pt x="11" y="159"/>
                    </a:lnTo>
                    <a:lnTo>
                      <a:pt x="9" y="166"/>
                    </a:lnTo>
                    <a:lnTo>
                      <a:pt x="8" y="170"/>
                    </a:lnTo>
                    <a:lnTo>
                      <a:pt x="5" y="175"/>
                    </a:lnTo>
                    <a:lnTo>
                      <a:pt x="5" y="182"/>
                    </a:lnTo>
                    <a:lnTo>
                      <a:pt x="3" y="189"/>
                    </a:lnTo>
                    <a:lnTo>
                      <a:pt x="1" y="193"/>
                    </a:lnTo>
                    <a:lnTo>
                      <a:pt x="1" y="198"/>
                    </a:lnTo>
                    <a:lnTo>
                      <a:pt x="1" y="205"/>
                    </a:lnTo>
                    <a:lnTo>
                      <a:pt x="1" y="212"/>
                    </a:lnTo>
                    <a:lnTo>
                      <a:pt x="0" y="216"/>
                    </a:lnTo>
                    <a:lnTo>
                      <a:pt x="0" y="223"/>
                    </a:lnTo>
                    <a:lnTo>
                      <a:pt x="0" y="228"/>
                    </a:lnTo>
                    <a:lnTo>
                      <a:pt x="0" y="235"/>
                    </a:lnTo>
                    <a:lnTo>
                      <a:pt x="0" y="239"/>
                    </a:lnTo>
                    <a:lnTo>
                      <a:pt x="0" y="246"/>
                    </a:lnTo>
                    <a:lnTo>
                      <a:pt x="0" y="253"/>
                    </a:lnTo>
                    <a:lnTo>
                      <a:pt x="1" y="259"/>
                    </a:lnTo>
                    <a:lnTo>
                      <a:pt x="1" y="262"/>
                    </a:lnTo>
                    <a:lnTo>
                      <a:pt x="1" y="269"/>
                    </a:lnTo>
                    <a:lnTo>
                      <a:pt x="1" y="274"/>
                    </a:lnTo>
                    <a:lnTo>
                      <a:pt x="3" y="281"/>
                    </a:lnTo>
                    <a:lnTo>
                      <a:pt x="3" y="285"/>
                    </a:lnTo>
                    <a:lnTo>
                      <a:pt x="5" y="290"/>
                    </a:lnTo>
                    <a:lnTo>
                      <a:pt x="6" y="295"/>
                    </a:lnTo>
                    <a:lnTo>
                      <a:pt x="9" y="302"/>
                    </a:lnTo>
                    <a:lnTo>
                      <a:pt x="9" y="307"/>
                    </a:lnTo>
                    <a:lnTo>
                      <a:pt x="11" y="312"/>
                    </a:lnTo>
                    <a:lnTo>
                      <a:pt x="16" y="317"/>
                    </a:lnTo>
                    <a:lnTo>
                      <a:pt x="18" y="322"/>
                    </a:lnTo>
                    <a:lnTo>
                      <a:pt x="19" y="328"/>
                    </a:lnTo>
                    <a:lnTo>
                      <a:pt x="23" y="333"/>
                    </a:lnTo>
                    <a:lnTo>
                      <a:pt x="26" y="338"/>
                    </a:lnTo>
                    <a:lnTo>
                      <a:pt x="29" y="345"/>
                    </a:lnTo>
                    <a:lnTo>
                      <a:pt x="31" y="350"/>
                    </a:lnTo>
                    <a:lnTo>
                      <a:pt x="34" y="354"/>
                    </a:lnTo>
                    <a:lnTo>
                      <a:pt x="39" y="359"/>
                    </a:lnTo>
                    <a:lnTo>
                      <a:pt x="44" y="364"/>
                    </a:lnTo>
                    <a:lnTo>
                      <a:pt x="47" y="368"/>
                    </a:lnTo>
                    <a:lnTo>
                      <a:pt x="51" y="374"/>
                    </a:lnTo>
                    <a:lnTo>
                      <a:pt x="55" y="377"/>
                    </a:lnTo>
                    <a:lnTo>
                      <a:pt x="62" y="382"/>
                    </a:lnTo>
                    <a:lnTo>
                      <a:pt x="65" y="386"/>
                    </a:lnTo>
                    <a:lnTo>
                      <a:pt x="70" y="391"/>
                    </a:lnTo>
                    <a:lnTo>
                      <a:pt x="77" y="397"/>
                    </a:lnTo>
                    <a:lnTo>
                      <a:pt x="82" y="400"/>
                    </a:lnTo>
                    <a:lnTo>
                      <a:pt x="88" y="405"/>
                    </a:lnTo>
                    <a:lnTo>
                      <a:pt x="93" y="409"/>
                    </a:lnTo>
                    <a:lnTo>
                      <a:pt x="100" y="414"/>
                    </a:lnTo>
                    <a:lnTo>
                      <a:pt x="106" y="417"/>
                    </a:lnTo>
                    <a:lnTo>
                      <a:pt x="113" y="422"/>
                    </a:lnTo>
                    <a:lnTo>
                      <a:pt x="120" y="425"/>
                    </a:lnTo>
                    <a:lnTo>
                      <a:pt x="124" y="427"/>
                    </a:lnTo>
                    <a:lnTo>
                      <a:pt x="131" y="430"/>
                    </a:lnTo>
                    <a:lnTo>
                      <a:pt x="139" y="433"/>
                    </a:lnTo>
                    <a:lnTo>
                      <a:pt x="144" y="435"/>
                    </a:lnTo>
                    <a:lnTo>
                      <a:pt x="151" y="438"/>
                    </a:lnTo>
                    <a:lnTo>
                      <a:pt x="157" y="440"/>
                    </a:lnTo>
                    <a:lnTo>
                      <a:pt x="164" y="442"/>
                    </a:lnTo>
                    <a:lnTo>
                      <a:pt x="169" y="443"/>
                    </a:lnTo>
                    <a:lnTo>
                      <a:pt x="175" y="446"/>
                    </a:lnTo>
                    <a:lnTo>
                      <a:pt x="180" y="446"/>
                    </a:lnTo>
                    <a:lnTo>
                      <a:pt x="189" y="448"/>
                    </a:lnTo>
                    <a:lnTo>
                      <a:pt x="193" y="448"/>
                    </a:lnTo>
                    <a:lnTo>
                      <a:pt x="200" y="448"/>
                    </a:lnTo>
                    <a:lnTo>
                      <a:pt x="207" y="450"/>
                    </a:lnTo>
                    <a:lnTo>
                      <a:pt x="212" y="448"/>
                    </a:lnTo>
                    <a:lnTo>
                      <a:pt x="218" y="448"/>
                    </a:lnTo>
                    <a:lnTo>
                      <a:pt x="223" y="448"/>
                    </a:lnTo>
                    <a:lnTo>
                      <a:pt x="230" y="448"/>
                    </a:lnTo>
                    <a:lnTo>
                      <a:pt x="234" y="448"/>
                    </a:lnTo>
                    <a:lnTo>
                      <a:pt x="241" y="448"/>
                    </a:lnTo>
                    <a:lnTo>
                      <a:pt x="246" y="448"/>
                    </a:lnTo>
                    <a:lnTo>
                      <a:pt x="253" y="446"/>
                    </a:lnTo>
                    <a:lnTo>
                      <a:pt x="257" y="446"/>
                    </a:lnTo>
                    <a:lnTo>
                      <a:pt x="262" y="443"/>
                    </a:lnTo>
                    <a:lnTo>
                      <a:pt x="267" y="442"/>
                    </a:lnTo>
                    <a:lnTo>
                      <a:pt x="272" y="442"/>
                    </a:lnTo>
                    <a:lnTo>
                      <a:pt x="277" y="438"/>
                    </a:lnTo>
                    <a:lnTo>
                      <a:pt x="284" y="438"/>
                    </a:lnTo>
                    <a:lnTo>
                      <a:pt x="289" y="435"/>
                    </a:lnTo>
                    <a:lnTo>
                      <a:pt x="294" y="435"/>
                    </a:lnTo>
                    <a:lnTo>
                      <a:pt x="297" y="432"/>
                    </a:lnTo>
                    <a:lnTo>
                      <a:pt x="302" y="430"/>
                    </a:lnTo>
                    <a:lnTo>
                      <a:pt x="307" y="427"/>
                    </a:lnTo>
                    <a:lnTo>
                      <a:pt x="312" y="425"/>
                    </a:lnTo>
                    <a:lnTo>
                      <a:pt x="315" y="423"/>
                    </a:lnTo>
                    <a:lnTo>
                      <a:pt x="320" y="422"/>
                    </a:lnTo>
                    <a:lnTo>
                      <a:pt x="325" y="417"/>
                    </a:lnTo>
                    <a:lnTo>
                      <a:pt x="330" y="415"/>
                    </a:lnTo>
                    <a:lnTo>
                      <a:pt x="333" y="412"/>
                    </a:lnTo>
                    <a:lnTo>
                      <a:pt x="338" y="409"/>
                    </a:lnTo>
                    <a:lnTo>
                      <a:pt x="341" y="407"/>
                    </a:lnTo>
                    <a:lnTo>
                      <a:pt x="346" y="405"/>
                    </a:lnTo>
                    <a:lnTo>
                      <a:pt x="349" y="400"/>
                    </a:lnTo>
                    <a:lnTo>
                      <a:pt x="354" y="399"/>
                    </a:lnTo>
                    <a:lnTo>
                      <a:pt x="358" y="397"/>
                    </a:lnTo>
                    <a:lnTo>
                      <a:pt x="361" y="392"/>
                    </a:lnTo>
                    <a:lnTo>
                      <a:pt x="368" y="387"/>
                    </a:lnTo>
                    <a:lnTo>
                      <a:pt x="372" y="382"/>
                    </a:lnTo>
                    <a:lnTo>
                      <a:pt x="379" y="376"/>
                    </a:lnTo>
                    <a:lnTo>
                      <a:pt x="386" y="369"/>
                    </a:lnTo>
                    <a:lnTo>
                      <a:pt x="389" y="364"/>
                    </a:lnTo>
                    <a:lnTo>
                      <a:pt x="394" y="358"/>
                    </a:lnTo>
                    <a:lnTo>
                      <a:pt x="397" y="353"/>
                    </a:lnTo>
                    <a:lnTo>
                      <a:pt x="404" y="348"/>
                    </a:lnTo>
                    <a:lnTo>
                      <a:pt x="405" y="341"/>
                    </a:lnTo>
                    <a:lnTo>
                      <a:pt x="409" y="336"/>
                    </a:lnTo>
                    <a:lnTo>
                      <a:pt x="410" y="330"/>
                    </a:lnTo>
                    <a:lnTo>
                      <a:pt x="414" y="325"/>
                    </a:lnTo>
                    <a:lnTo>
                      <a:pt x="415" y="320"/>
                    </a:lnTo>
                    <a:lnTo>
                      <a:pt x="417" y="315"/>
                    </a:lnTo>
                    <a:lnTo>
                      <a:pt x="418" y="310"/>
                    </a:lnTo>
                    <a:lnTo>
                      <a:pt x="422" y="305"/>
                    </a:lnTo>
                    <a:lnTo>
                      <a:pt x="422" y="300"/>
                    </a:lnTo>
                    <a:lnTo>
                      <a:pt x="427" y="294"/>
                    </a:lnTo>
                    <a:lnTo>
                      <a:pt x="427" y="290"/>
                    </a:lnTo>
                    <a:lnTo>
                      <a:pt x="428" y="285"/>
                    </a:lnTo>
                    <a:lnTo>
                      <a:pt x="430" y="281"/>
                    </a:lnTo>
                    <a:lnTo>
                      <a:pt x="432" y="277"/>
                    </a:lnTo>
                    <a:lnTo>
                      <a:pt x="433" y="271"/>
                    </a:lnTo>
                    <a:lnTo>
                      <a:pt x="435" y="267"/>
                    </a:lnTo>
                    <a:lnTo>
                      <a:pt x="435" y="262"/>
                    </a:lnTo>
                    <a:lnTo>
                      <a:pt x="435" y="259"/>
                    </a:lnTo>
                    <a:lnTo>
                      <a:pt x="437" y="254"/>
                    </a:lnTo>
                    <a:lnTo>
                      <a:pt x="437" y="248"/>
                    </a:lnTo>
                    <a:lnTo>
                      <a:pt x="437" y="244"/>
                    </a:lnTo>
                    <a:lnTo>
                      <a:pt x="438" y="241"/>
                    </a:lnTo>
                    <a:lnTo>
                      <a:pt x="438" y="238"/>
                    </a:lnTo>
                    <a:lnTo>
                      <a:pt x="438" y="233"/>
                    </a:lnTo>
                    <a:lnTo>
                      <a:pt x="438" y="230"/>
                    </a:lnTo>
                    <a:lnTo>
                      <a:pt x="438" y="225"/>
                    </a:lnTo>
                    <a:lnTo>
                      <a:pt x="438" y="221"/>
                    </a:lnTo>
                    <a:lnTo>
                      <a:pt x="440" y="216"/>
                    </a:lnTo>
                    <a:lnTo>
                      <a:pt x="440" y="210"/>
                    </a:lnTo>
                    <a:lnTo>
                      <a:pt x="440" y="203"/>
                    </a:lnTo>
                    <a:lnTo>
                      <a:pt x="438" y="198"/>
                    </a:lnTo>
                    <a:lnTo>
                      <a:pt x="438" y="195"/>
                    </a:lnTo>
                    <a:lnTo>
                      <a:pt x="438" y="190"/>
                    </a:lnTo>
                    <a:lnTo>
                      <a:pt x="438" y="187"/>
                    </a:lnTo>
                    <a:lnTo>
                      <a:pt x="437" y="184"/>
                    </a:lnTo>
                    <a:lnTo>
                      <a:pt x="437" y="180"/>
                    </a:lnTo>
                    <a:lnTo>
                      <a:pt x="435" y="175"/>
                    </a:lnTo>
                    <a:lnTo>
                      <a:pt x="435" y="172"/>
                    </a:lnTo>
                    <a:lnTo>
                      <a:pt x="433" y="169"/>
                    </a:lnTo>
                    <a:lnTo>
                      <a:pt x="433" y="164"/>
                    </a:lnTo>
                    <a:lnTo>
                      <a:pt x="430" y="161"/>
                    </a:lnTo>
                    <a:lnTo>
                      <a:pt x="430" y="157"/>
                    </a:lnTo>
                    <a:lnTo>
                      <a:pt x="428" y="149"/>
                    </a:lnTo>
                    <a:lnTo>
                      <a:pt x="427" y="144"/>
                    </a:lnTo>
                    <a:lnTo>
                      <a:pt x="422" y="136"/>
                    </a:lnTo>
                    <a:lnTo>
                      <a:pt x="420" y="131"/>
                    </a:lnTo>
                    <a:lnTo>
                      <a:pt x="418" y="124"/>
                    </a:lnTo>
                    <a:lnTo>
                      <a:pt x="417" y="120"/>
                    </a:lnTo>
                    <a:lnTo>
                      <a:pt x="415" y="116"/>
                    </a:lnTo>
                    <a:lnTo>
                      <a:pt x="414" y="115"/>
                    </a:lnTo>
                    <a:lnTo>
                      <a:pt x="414" y="111"/>
                    </a:lnTo>
                    <a:lnTo>
                      <a:pt x="318" y="172"/>
                    </a:lnTo>
                    <a:lnTo>
                      <a:pt x="318" y="174"/>
                    </a:lnTo>
                    <a:lnTo>
                      <a:pt x="318" y="177"/>
                    </a:lnTo>
                    <a:lnTo>
                      <a:pt x="318" y="180"/>
                    </a:lnTo>
                    <a:lnTo>
                      <a:pt x="320" y="184"/>
                    </a:lnTo>
                    <a:lnTo>
                      <a:pt x="320" y="187"/>
                    </a:lnTo>
                    <a:lnTo>
                      <a:pt x="320" y="192"/>
                    </a:lnTo>
                    <a:lnTo>
                      <a:pt x="320" y="195"/>
                    </a:lnTo>
                    <a:lnTo>
                      <a:pt x="322" y="200"/>
                    </a:lnTo>
                    <a:lnTo>
                      <a:pt x="322" y="205"/>
                    </a:lnTo>
                    <a:lnTo>
                      <a:pt x="323" y="212"/>
                    </a:lnTo>
                    <a:lnTo>
                      <a:pt x="323" y="216"/>
                    </a:lnTo>
                    <a:lnTo>
                      <a:pt x="323" y="221"/>
                    </a:lnTo>
                    <a:lnTo>
                      <a:pt x="323" y="230"/>
                    </a:lnTo>
                    <a:lnTo>
                      <a:pt x="323" y="236"/>
                    </a:lnTo>
                    <a:lnTo>
                      <a:pt x="322" y="243"/>
                    </a:lnTo>
                    <a:lnTo>
                      <a:pt x="322" y="248"/>
                    </a:lnTo>
                    <a:lnTo>
                      <a:pt x="320" y="254"/>
                    </a:lnTo>
                    <a:lnTo>
                      <a:pt x="320" y="261"/>
                    </a:lnTo>
                    <a:lnTo>
                      <a:pt x="318" y="267"/>
                    </a:lnTo>
                    <a:lnTo>
                      <a:pt x="317" y="274"/>
                    </a:lnTo>
                    <a:lnTo>
                      <a:pt x="315" y="281"/>
                    </a:lnTo>
                    <a:lnTo>
                      <a:pt x="313" y="287"/>
                    </a:lnTo>
                    <a:lnTo>
                      <a:pt x="308" y="292"/>
                    </a:lnTo>
                    <a:lnTo>
                      <a:pt x="307" y="300"/>
                    </a:lnTo>
                    <a:lnTo>
                      <a:pt x="302" y="305"/>
                    </a:lnTo>
                    <a:lnTo>
                      <a:pt x="299" y="310"/>
                    </a:lnTo>
                    <a:lnTo>
                      <a:pt x="294" y="315"/>
                    </a:lnTo>
                    <a:lnTo>
                      <a:pt x="289" y="320"/>
                    </a:lnTo>
                    <a:lnTo>
                      <a:pt x="284" y="327"/>
                    </a:lnTo>
                    <a:lnTo>
                      <a:pt x="279" y="330"/>
                    </a:lnTo>
                    <a:lnTo>
                      <a:pt x="272" y="333"/>
                    </a:lnTo>
                    <a:lnTo>
                      <a:pt x="266" y="336"/>
                    </a:lnTo>
                    <a:lnTo>
                      <a:pt x="259" y="340"/>
                    </a:lnTo>
                    <a:lnTo>
                      <a:pt x="253" y="343"/>
                    </a:lnTo>
                    <a:lnTo>
                      <a:pt x="246" y="343"/>
                    </a:lnTo>
                    <a:lnTo>
                      <a:pt x="239" y="345"/>
                    </a:lnTo>
                    <a:lnTo>
                      <a:pt x="233" y="348"/>
                    </a:lnTo>
                    <a:lnTo>
                      <a:pt x="228" y="350"/>
                    </a:lnTo>
                    <a:lnTo>
                      <a:pt x="221" y="350"/>
                    </a:lnTo>
                    <a:lnTo>
                      <a:pt x="216" y="350"/>
                    </a:lnTo>
                    <a:lnTo>
                      <a:pt x="210" y="348"/>
                    </a:lnTo>
                    <a:lnTo>
                      <a:pt x="203" y="348"/>
                    </a:lnTo>
                    <a:lnTo>
                      <a:pt x="197" y="346"/>
                    </a:lnTo>
                    <a:lnTo>
                      <a:pt x="192" y="345"/>
                    </a:lnTo>
                    <a:lnTo>
                      <a:pt x="187" y="343"/>
                    </a:lnTo>
                    <a:lnTo>
                      <a:pt x="182" y="343"/>
                    </a:lnTo>
                    <a:lnTo>
                      <a:pt x="175" y="340"/>
                    </a:lnTo>
                    <a:lnTo>
                      <a:pt x="172" y="338"/>
                    </a:lnTo>
                    <a:lnTo>
                      <a:pt x="166" y="335"/>
                    </a:lnTo>
                    <a:lnTo>
                      <a:pt x="162" y="333"/>
                    </a:lnTo>
                    <a:lnTo>
                      <a:pt x="157" y="330"/>
                    </a:lnTo>
                    <a:lnTo>
                      <a:pt x="152" y="327"/>
                    </a:lnTo>
                    <a:lnTo>
                      <a:pt x="149" y="322"/>
                    </a:lnTo>
                    <a:lnTo>
                      <a:pt x="146" y="320"/>
                    </a:lnTo>
                    <a:lnTo>
                      <a:pt x="143" y="315"/>
                    </a:lnTo>
                    <a:lnTo>
                      <a:pt x="139" y="312"/>
                    </a:lnTo>
                    <a:lnTo>
                      <a:pt x="136" y="308"/>
                    </a:lnTo>
                    <a:lnTo>
                      <a:pt x="133" y="304"/>
                    </a:lnTo>
                    <a:lnTo>
                      <a:pt x="129" y="300"/>
                    </a:lnTo>
                    <a:lnTo>
                      <a:pt x="128" y="295"/>
                    </a:lnTo>
                    <a:lnTo>
                      <a:pt x="126" y="290"/>
                    </a:lnTo>
                    <a:lnTo>
                      <a:pt x="124" y="287"/>
                    </a:lnTo>
                    <a:lnTo>
                      <a:pt x="123" y="281"/>
                    </a:lnTo>
                    <a:lnTo>
                      <a:pt x="120" y="276"/>
                    </a:lnTo>
                    <a:lnTo>
                      <a:pt x="118" y="269"/>
                    </a:lnTo>
                    <a:lnTo>
                      <a:pt x="118" y="264"/>
                    </a:lnTo>
                    <a:lnTo>
                      <a:pt x="116" y="259"/>
                    </a:lnTo>
                    <a:lnTo>
                      <a:pt x="115" y="254"/>
                    </a:lnTo>
                    <a:lnTo>
                      <a:pt x="113" y="248"/>
                    </a:lnTo>
                    <a:lnTo>
                      <a:pt x="113" y="244"/>
                    </a:lnTo>
                    <a:lnTo>
                      <a:pt x="111" y="238"/>
                    </a:lnTo>
                    <a:lnTo>
                      <a:pt x="111" y="233"/>
                    </a:lnTo>
                    <a:lnTo>
                      <a:pt x="111" y="228"/>
                    </a:lnTo>
                    <a:lnTo>
                      <a:pt x="111" y="223"/>
                    </a:lnTo>
                    <a:lnTo>
                      <a:pt x="111" y="216"/>
                    </a:lnTo>
                    <a:lnTo>
                      <a:pt x="111" y="213"/>
                    </a:lnTo>
                    <a:lnTo>
                      <a:pt x="111" y="208"/>
                    </a:lnTo>
                    <a:lnTo>
                      <a:pt x="113" y="203"/>
                    </a:lnTo>
                    <a:lnTo>
                      <a:pt x="113" y="198"/>
                    </a:lnTo>
                    <a:lnTo>
                      <a:pt x="113" y="193"/>
                    </a:lnTo>
                    <a:lnTo>
                      <a:pt x="115" y="189"/>
                    </a:lnTo>
                    <a:lnTo>
                      <a:pt x="116" y="184"/>
                    </a:lnTo>
                    <a:lnTo>
                      <a:pt x="116" y="180"/>
                    </a:lnTo>
                    <a:lnTo>
                      <a:pt x="118" y="174"/>
                    </a:lnTo>
                    <a:lnTo>
                      <a:pt x="120" y="170"/>
                    </a:lnTo>
                    <a:lnTo>
                      <a:pt x="123" y="166"/>
                    </a:lnTo>
                    <a:lnTo>
                      <a:pt x="123" y="162"/>
                    </a:lnTo>
                    <a:lnTo>
                      <a:pt x="124" y="159"/>
                    </a:lnTo>
                    <a:lnTo>
                      <a:pt x="126" y="156"/>
                    </a:lnTo>
                    <a:lnTo>
                      <a:pt x="129" y="149"/>
                    </a:lnTo>
                    <a:lnTo>
                      <a:pt x="133" y="144"/>
                    </a:lnTo>
                    <a:lnTo>
                      <a:pt x="141" y="136"/>
                    </a:lnTo>
                    <a:lnTo>
                      <a:pt x="144" y="131"/>
                    </a:lnTo>
                    <a:lnTo>
                      <a:pt x="151" y="124"/>
                    </a:lnTo>
                    <a:lnTo>
                      <a:pt x="152" y="121"/>
                    </a:lnTo>
                    <a:lnTo>
                      <a:pt x="157" y="118"/>
                    </a:lnTo>
                    <a:lnTo>
                      <a:pt x="161" y="116"/>
                    </a:lnTo>
                    <a:lnTo>
                      <a:pt x="166" y="115"/>
                    </a:lnTo>
                    <a:lnTo>
                      <a:pt x="169" y="113"/>
                    </a:lnTo>
                    <a:lnTo>
                      <a:pt x="172" y="111"/>
                    </a:lnTo>
                    <a:lnTo>
                      <a:pt x="175" y="110"/>
                    </a:lnTo>
                    <a:lnTo>
                      <a:pt x="180" y="108"/>
                    </a:lnTo>
                    <a:lnTo>
                      <a:pt x="184" y="106"/>
                    </a:lnTo>
                    <a:lnTo>
                      <a:pt x="189" y="106"/>
                    </a:lnTo>
                    <a:lnTo>
                      <a:pt x="192" y="103"/>
                    </a:lnTo>
                    <a:lnTo>
                      <a:pt x="197" y="103"/>
                    </a:lnTo>
                    <a:lnTo>
                      <a:pt x="202" y="103"/>
                    </a:lnTo>
                    <a:lnTo>
                      <a:pt x="207" y="103"/>
                    </a:lnTo>
                    <a:lnTo>
                      <a:pt x="212" y="103"/>
                    </a:lnTo>
                    <a:lnTo>
                      <a:pt x="216" y="103"/>
                    </a:lnTo>
                    <a:lnTo>
                      <a:pt x="220" y="103"/>
                    </a:lnTo>
                    <a:lnTo>
                      <a:pt x="225" y="103"/>
                    </a:lnTo>
                    <a:lnTo>
                      <a:pt x="230" y="103"/>
                    </a:lnTo>
                    <a:lnTo>
                      <a:pt x="236" y="106"/>
                    </a:lnTo>
                    <a:lnTo>
                      <a:pt x="241" y="108"/>
                    </a:lnTo>
                    <a:lnTo>
                      <a:pt x="246" y="110"/>
                    </a:lnTo>
                    <a:lnTo>
                      <a:pt x="251" y="111"/>
                    </a:lnTo>
                    <a:lnTo>
                      <a:pt x="257" y="115"/>
                    </a:lnTo>
                    <a:lnTo>
                      <a:pt x="262" y="116"/>
                    </a:lnTo>
                    <a:lnTo>
                      <a:pt x="269" y="118"/>
                    </a:lnTo>
                    <a:lnTo>
                      <a:pt x="274" y="120"/>
                    </a:lnTo>
                    <a:lnTo>
                      <a:pt x="280" y="124"/>
                    </a:lnTo>
                    <a:lnTo>
                      <a:pt x="282" y="124"/>
                    </a:lnTo>
                    <a:lnTo>
                      <a:pt x="285" y="123"/>
                    </a:lnTo>
                    <a:lnTo>
                      <a:pt x="289" y="118"/>
                    </a:lnTo>
                    <a:lnTo>
                      <a:pt x="292" y="113"/>
                    </a:lnTo>
                    <a:lnTo>
                      <a:pt x="295" y="110"/>
                    </a:lnTo>
                    <a:lnTo>
                      <a:pt x="297" y="103"/>
                    </a:lnTo>
                    <a:lnTo>
                      <a:pt x="299" y="100"/>
                    </a:lnTo>
                    <a:lnTo>
                      <a:pt x="302" y="98"/>
                    </a:lnTo>
                    <a:lnTo>
                      <a:pt x="305" y="93"/>
                    </a:lnTo>
                    <a:lnTo>
                      <a:pt x="307" y="88"/>
                    </a:lnTo>
                    <a:lnTo>
                      <a:pt x="308" y="83"/>
                    </a:lnTo>
                    <a:lnTo>
                      <a:pt x="312" y="78"/>
                    </a:lnTo>
                    <a:lnTo>
                      <a:pt x="312" y="75"/>
                    </a:lnTo>
                    <a:lnTo>
                      <a:pt x="313" y="70"/>
                    </a:lnTo>
                    <a:lnTo>
                      <a:pt x="315" y="65"/>
                    </a:lnTo>
                    <a:lnTo>
                      <a:pt x="318" y="60"/>
                    </a:lnTo>
                    <a:lnTo>
                      <a:pt x="320" y="55"/>
                    </a:lnTo>
                    <a:lnTo>
                      <a:pt x="322" y="52"/>
                    </a:lnTo>
                    <a:lnTo>
                      <a:pt x="323" y="47"/>
                    </a:lnTo>
                    <a:lnTo>
                      <a:pt x="325" y="44"/>
                    </a:lnTo>
                    <a:lnTo>
                      <a:pt x="326" y="37"/>
                    </a:lnTo>
                    <a:lnTo>
                      <a:pt x="330" y="34"/>
                    </a:lnTo>
                    <a:lnTo>
                      <a:pt x="331" y="29"/>
                    </a:lnTo>
                    <a:lnTo>
                      <a:pt x="331" y="29"/>
                    </a:lnTo>
                    <a:lnTo>
                      <a:pt x="331" y="29"/>
                    </a:lnTo>
                    <a:close/>
                  </a:path>
                </a:pathLst>
              </a:custGeom>
              <a:solidFill>
                <a:srgbClr val="438DE0"/>
              </a:solidFill>
              <a:ln w="9525">
                <a:noFill/>
                <a:round/>
                <a:headEnd/>
                <a:tailEnd/>
              </a:ln>
            </p:spPr>
            <p:txBody>
              <a:bodyPr/>
              <a:lstStyle/>
              <a:p>
                <a:endParaRPr lang="en-US"/>
              </a:p>
            </p:txBody>
          </p:sp>
          <p:sp>
            <p:nvSpPr>
              <p:cNvPr id="1547336" name="Freeform 72"/>
              <p:cNvSpPr>
                <a:spLocks/>
              </p:cNvSpPr>
              <p:nvPr/>
            </p:nvSpPr>
            <p:spPr bwMode="auto">
              <a:xfrm>
                <a:off x="551" y="3436"/>
                <a:ext cx="90" cy="84"/>
              </a:xfrm>
              <a:custGeom>
                <a:avLst/>
                <a:gdLst/>
                <a:ahLst/>
                <a:cxnLst>
                  <a:cxn ang="0">
                    <a:pos x="84" y="4"/>
                  </a:cxn>
                  <a:cxn ang="0">
                    <a:pos x="97" y="15"/>
                  </a:cxn>
                  <a:cxn ang="0">
                    <a:pos x="110" y="23"/>
                  </a:cxn>
                  <a:cxn ang="0">
                    <a:pos x="122" y="33"/>
                  </a:cxn>
                  <a:cxn ang="0">
                    <a:pos x="132" y="43"/>
                  </a:cxn>
                  <a:cxn ang="0">
                    <a:pos x="142" y="53"/>
                  </a:cxn>
                  <a:cxn ang="0">
                    <a:pos x="150" y="59"/>
                  </a:cxn>
                  <a:cxn ang="0">
                    <a:pos x="156" y="69"/>
                  </a:cxn>
                  <a:cxn ang="0">
                    <a:pos x="165" y="81"/>
                  </a:cxn>
                  <a:cxn ang="0">
                    <a:pos x="173" y="94"/>
                  </a:cxn>
                  <a:cxn ang="0">
                    <a:pos x="178" y="104"/>
                  </a:cxn>
                  <a:cxn ang="0">
                    <a:pos x="179" y="109"/>
                  </a:cxn>
                  <a:cxn ang="0">
                    <a:pos x="84" y="170"/>
                  </a:cxn>
                  <a:cxn ang="0">
                    <a:pos x="83" y="168"/>
                  </a:cxn>
                  <a:cxn ang="0">
                    <a:pos x="81" y="161"/>
                  </a:cxn>
                  <a:cxn ang="0">
                    <a:pos x="74" y="151"/>
                  </a:cxn>
                  <a:cxn ang="0">
                    <a:pos x="68" y="138"/>
                  </a:cxn>
                  <a:cxn ang="0">
                    <a:pos x="58" y="125"/>
                  </a:cxn>
                  <a:cxn ang="0">
                    <a:pos x="46" y="112"/>
                  </a:cxn>
                  <a:cxn ang="0">
                    <a:pos x="38" y="105"/>
                  </a:cxn>
                  <a:cxn ang="0">
                    <a:pos x="32" y="99"/>
                  </a:cxn>
                  <a:cxn ang="0">
                    <a:pos x="23" y="94"/>
                  </a:cxn>
                  <a:cxn ang="0">
                    <a:pos x="14" y="91"/>
                  </a:cxn>
                  <a:cxn ang="0">
                    <a:pos x="7" y="82"/>
                  </a:cxn>
                  <a:cxn ang="0">
                    <a:pos x="2" y="78"/>
                  </a:cxn>
                  <a:cxn ang="0">
                    <a:pos x="2" y="64"/>
                  </a:cxn>
                  <a:cxn ang="0">
                    <a:pos x="5" y="56"/>
                  </a:cxn>
                  <a:cxn ang="0">
                    <a:pos x="10" y="50"/>
                  </a:cxn>
                  <a:cxn ang="0">
                    <a:pos x="18" y="41"/>
                  </a:cxn>
                  <a:cxn ang="0">
                    <a:pos x="27" y="35"/>
                  </a:cxn>
                  <a:cxn ang="0">
                    <a:pos x="33" y="27"/>
                  </a:cxn>
                  <a:cxn ang="0">
                    <a:pos x="43" y="20"/>
                  </a:cxn>
                  <a:cxn ang="0">
                    <a:pos x="51" y="15"/>
                  </a:cxn>
                  <a:cxn ang="0">
                    <a:pos x="60" y="10"/>
                  </a:cxn>
                  <a:cxn ang="0">
                    <a:pos x="73" y="2"/>
                  </a:cxn>
                  <a:cxn ang="0">
                    <a:pos x="76" y="0"/>
                  </a:cxn>
                </a:cxnLst>
                <a:rect l="0" t="0" r="r" b="b"/>
                <a:pathLst>
                  <a:path w="181" h="170">
                    <a:moveTo>
                      <a:pt x="76" y="0"/>
                    </a:moveTo>
                    <a:lnTo>
                      <a:pt x="84" y="4"/>
                    </a:lnTo>
                    <a:lnTo>
                      <a:pt x="91" y="9"/>
                    </a:lnTo>
                    <a:lnTo>
                      <a:pt x="97" y="15"/>
                    </a:lnTo>
                    <a:lnTo>
                      <a:pt x="106" y="20"/>
                    </a:lnTo>
                    <a:lnTo>
                      <a:pt x="110" y="23"/>
                    </a:lnTo>
                    <a:lnTo>
                      <a:pt x="117" y="28"/>
                    </a:lnTo>
                    <a:lnTo>
                      <a:pt x="122" y="33"/>
                    </a:lnTo>
                    <a:lnTo>
                      <a:pt x="127" y="40"/>
                    </a:lnTo>
                    <a:lnTo>
                      <a:pt x="132" y="43"/>
                    </a:lnTo>
                    <a:lnTo>
                      <a:pt x="138" y="48"/>
                    </a:lnTo>
                    <a:lnTo>
                      <a:pt x="142" y="53"/>
                    </a:lnTo>
                    <a:lnTo>
                      <a:pt x="147" y="56"/>
                    </a:lnTo>
                    <a:lnTo>
                      <a:pt x="150" y="59"/>
                    </a:lnTo>
                    <a:lnTo>
                      <a:pt x="153" y="66"/>
                    </a:lnTo>
                    <a:lnTo>
                      <a:pt x="156" y="69"/>
                    </a:lnTo>
                    <a:lnTo>
                      <a:pt x="160" y="74"/>
                    </a:lnTo>
                    <a:lnTo>
                      <a:pt x="165" y="81"/>
                    </a:lnTo>
                    <a:lnTo>
                      <a:pt x="170" y="87"/>
                    </a:lnTo>
                    <a:lnTo>
                      <a:pt x="173" y="94"/>
                    </a:lnTo>
                    <a:lnTo>
                      <a:pt x="176" y="99"/>
                    </a:lnTo>
                    <a:lnTo>
                      <a:pt x="178" y="104"/>
                    </a:lnTo>
                    <a:lnTo>
                      <a:pt x="179" y="105"/>
                    </a:lnTo>
                    <a:lnTo>
                      <a:pt x="179" y="109"/>
                    </a:lnTo>
                    <a:lnTo>
                      <a:pt x="181" y="110"/>
                    </a:lnTo>
                    <a:lnTo>
                      <a:pt x="84" y="170"/>
                    </a:lnTo>
                    <a:lnTo>
                      <a:pt x="84" y="170"/>
                    </a:lnTo>
                    <a:lnTo>
                      <a:pt x="83" y="168"/>
                    </a:lnTo>
                    <a:lnTo>
                      <a:pt x="81" y="165"/>
                    </a:lnTo>
                    <a:lnTo>
                      <a:pt x="81" y="161"/>
                    </a:lnTo>
                    <a:lnTo>
                      <a:pt x="78" y="155"/>
                    </a:lnTo>
                    <a:lnTo>
                      <a:pt x="74" y="151"/>
                    </a:lnTo>
                    <a:lnTo>
                      <a:pt x="73" y="145"/>
                    </a:lnTo>
                    <a:lnTo>
                      <a:pt x="68" y="138"/>
                    </a:lnTo>
                    <a:lnTo>
                      <a:pt x="63" y="130"/>
                    </a:lnTo>
                    <a:lnTo>
                      <a:pt x="58" y="125"/>
                    </a:lnTo>
                    <a:lnTo>
                      <a:pt x="51" y="117"/>
                    </a:lnTo>
                    <a:lnTo>
                      <a:pt x="46" y="112"/>
                    </a:lnTo>
                    <a:lnTo>
                      <a:pt x="43" y="109"/>
                    </a:lnTo>
                    <a:lnTo>
                      <a:pt x="38" y="105"/>
                    </a:lnTo>
                    <a:lnTo>
                      <a:pt x="35" y="102"/>
                    </a:lnTo>
                    <a:lnTo>
                      <a:pt x="32" y="99"/>
                    </a:lnTo>
                    <a:lnTo>
                      <a:pt x="27" y="97"/>
                    </a:lnTo>
                    <a:lnTo>
                      <a:pt x="23" y="94"/>
                    </a:lnTo>
                    <a:lnTo>
                      <a:pt x="18" y="92"/>
                    </a:lnTo>
                    <a:lnTo>
                      <a:pt x="14" y="91"/>
                    </a:lnTo>
                    <a:lnTo>
                      <a:pt x="9" y="87"/>
                    </a:lnTo>
                    <a:lnTo>
                      <a:pt x="7" y="82"/>
                    </a:lnTo>
                    <a:lnTo>
                      <a:pt x="4" y="81"/>
                    </a:lnTo>
                    <a:lnTo>
                      <a:pt x="2" y="78"/>
                    </a:lnTo>
                    <a:lnTo>
                      <a:pt x="0" y="71"/>
                    </a:lnTo>
                    <a:lnTo>
                      <a:pt x="2" y="64"/>
                    </a:lnTo>
                    <a:lnTo>
                      <a:pt x="2" y="59"/>
                    </a:lnTo>
                    <a:lnTo>
                      <a:pt x="5" y="56"/>
                    </a:lnTo>
                    <a:lnTo>
                      <a:pt x="7" y="53"/>
                    </a:lnTo>
                    <a:lnTo>
                      <a:pt x="10" y="50"/>
                    </a:lnTo>
                    <a:lnTo>
                      <a:pt x="14" y="46"/>
                    </a:lnTo>
                    <a:lnTo>
                      <a:pt x="18" y="41"/>
                    </a:lnTo>
                    <a:lnTo>
                      <a:pt x="22" y="40"/>
                    </a:lnTo>
                    <a:lnTo>
                      <a:pt x="27" y="35"/>
                    </a:lnTo>
                    <a:lnTo>
                      <a:pt x="30" y="32"/>
                    </a:lnTo>
                    <a:lnTo>
                      <a:pt x="33" y="27"/>
                    </a:lnTo>
                    <a:lnTo>
                      <a:pt x="37" y="23"/>
                    </a:lnTo>
                    <a:lnTo>
                      <a:pt x="43" y="20"/>
                    </a:lnTo>
                    <a:lnTo>
                      <a:pt x="48" y="18"/>
                    </a:lnTo>
                    <a:lnTo>
                      <a:pt x="51" y="15"/>
                    </a:lnTo>
                    <a:lnTo>
                      <a:pt x="55" y="12"/>
                    </a:lnTo>
                    <a:lnTo>
                      <a:pt x="60" y="10"/>
                    </a:lnTo>
                    <a:lnTo>
                      <a:pt x="66" y="5"/>
                    </a:lnTo>
                    <a:lnTo>
                      <a:pt x="73" y="2"/>
                    </a:lnTo>
                    <a:lnTo>
                      <a:pt x="74" y="0"/>
                    </a:lnTo>
                    <a:lnTo>
                      <a:pt x="76" y="0"/>
                    </a:lnTo>
                    <a:lnTo>
                      <a:pt x="76" y="0"/>
                    </a:lnTo>
                    <a:close/>
                  </a:path>
                </a:pathLst>
              </a:custGeom>
              <a:solidFill>
                <a:srgbClr val="438DE0"/>
              </a:solidFill>
              <a:ln w="9525">
                <a:noFill/>
                <a:round/>
                <a:headEnd/>
                <a:tailEnd/>
              </a:ln>
            </p:spPr>
            <p:txBody>
              <a:bodyPr/>
              <a:lstStyle/>
              <a:p>
                <a:endParaRPr lang="en-US"/>
              </a:p>
            </p:txBody>
          </p:sp>
          <p:sp>
            <p:nvSpPr>
              <p:cNvPr id="1547337" name="Freeform 73"/>
              <p:cNvSpPr>
                <a:spLocks/>
              </p:cNvSpPr>
              <p:nvPr/>
            </p:nvSpPr>
            <p:spPr bwMode="auto">
              <a:xfrm>
                <a:off x="675" y="3432"/>
                <a:ext cx="155" cy="218"/>
              </a:xfrm>
              <a:custGeom>
                <a:avLst/>
                <a:gdLst/>
                <a:ahLst/>
                <a:cxnLst>
                  <a:cxn ang="0">
                    <a:pos x="4" y="16"/>
                  </a:cxn>
                  <a:cxn ang="0">
                    <a:pos x="4" y="42"/>
                  </a:cxn>
                  <a:cxn ang="0">
                    <a:pos x="4" y="80"/>
                  </a:cxn>
                  <a:cxn ang="0">
                    <a:pos x="2" y="121"/>
                  </a:cxn>
                  <a:cxn ang="0">
                    <a:pos x="2" y="167"/>
                  </a:cxn>
                  <a:cxn ang="0">
                    <a:pos x="2" y="217"/>
                  </a:cxn>
                  <a:cxn ang="0">
                    <a:pos x="2" y="264"/>
                  </a:cxn>
                  <a:cxn ang="0">
                    <a:pos x="0" y="309"/>
                  </a:cxn>
                  <a:cxn ang="0">
                    <a:pos x="0" y="351"/>
                  </a:cxn>
                  <a:cxn ang="0">
                    <a:pos x="0" y="386"/>
                  </a:cxn>
                  <a:cxn ang="0">
                    <a:pos x="0" y="412"/>
                  </a:cxn>
                  <a:cxn ang="0">
                    <a:pos x="0" y="429"/>
                  </a:cxn>
                  <a:cxn ang="0">
                    <a:pos x="17" y="430"/>
                  </a:cxn>
                  <a:cxn ang="0">
                    <a:pos x="38" y="433"/>
                  </a:cxn>
                  <a:cxn ang="0">
                    <a:pos x="61" y="435"/>
                  </a:cxn>
                  <a:cxn ang="0">
                    <a:pos x="84" y="435"/>
                  </a:cxn>
                  <a:cxn ang="0">
                    <a:pos x="104" y="429"/>
                  </a:cxn>
                  <a:cxn ang="0">
                    <a:pos x="104" y="404"/>
                  </a:cxn>
                  <a:cxn ang="0">
                    <a:pos x="104" y="376"/>
                  </a:cxn>
                  <a:cxn ang="0">
                    <a:pos x="106" y="346"/>
                  </a:cxn>
                  <a:cxn ang="0">
                    <a:pos x="106" y="317"/>
                  </a:cxn>
                  <a:cxn ang="0">
                    <a:pos x="106" y="295"/>
                  </a:cxn>
                  <a:cxn ang="0">
                    <a:pos x="114" y="289"/>
                  </a:cxn>
                  <a:cxn ang="0">
                    <a:pos x="135" y="291"/>
                  </a:cxn>
                  <a:cxn ang="0">
                    <a:pos x="168" y="291"/>
                  </a:cxn>
                  <a:cxn ang="0">
                    <a:pos x="188" y="289"/>
                  </a:cxn>
                  <a:cxn ang="0">
                    <a:pos x="207" y="287"/>
                  </a:cxn>
                  <a:cxn ang="0">
                    <a:pos x="227" y="281"/>
                  </a:cxn>
                  <a:cxn ang="0">
                    <a:pos x="245" y="276"/>
                  </a:cxn>
                  <a:cxn ang="0">
                    <a:pos x="276" y="256"/>
                  </a:cxn>
                  <a:cxn ang="0">
                    <a:pos x="294" y="231"/>
                  </a:cxn>
                  <a:cxn ang="0">
                    <a:pos x="301" y="213"/>
                  </a:cxn>
                  <a:cxn ang="0">
                    <a:pos x="306" y="195"/>
                  </a:cxn>
                  <a:cxn ang="0">
                    <a:pos x="309" y="174"/>
                  </a:cxn>
                  <a:cxn ang="0">
                    <a:pos x="311" y="154"/>
                  </a:cxn>
                  <a:cxn ang="0">
                    <a:pos x="311" y="134"/>
                  </a:cxn>
                  <a:cxn ang="0">
                    <a:pos x="309" y="115"/>
                  </a:cxn>
                  <a:cxn ang="0">
                    <a:pos x="304" y="95"/>
                  </a:cxn>
                  <a:cxn ang="0">
                    <a:pos x="298" y="75"/>
                  </a:cxn>
                  <a:cxn ang="0">
                    <a:pos x="286" y="49"/>
                  </a:cxn>
                  <a:cxn ang="0">
                    <a:pos x="262" y="26"/>
                  </a:cxn>
                  <a:cxn ang="0">
                    <a:pos x="232" y="11"/>
                  </a:cxn>
                  <a:cxn ang="0">
                    <a:pos x="211" y="6"/>
                  </a:cxn>
                  <a:cxn ang="0">
                    <a:pos x="191" y="3"/>
                  </a:cxn>
                  <a:cxn ang="0">
                    <a:pos x="171" y="0"/>
                  </a:cxn>
                  <a:cxn ang="0">
                    <a:pos x="153" y="0"/>
                  </a:cxn>
                  <a:cxn ang="0">
                    <a:pos x="120" y="0"/>
                  </a:cxn>
                  <a:cxn ang="0">
                    <a:pos x="91" y="0"/>
                  </a:cxn>
                  <a:cxn ang="0">
                    <a:pos x="73" y="0"/>
                  </a:cxn>
                  <a:cxn ang="0">
                    <a:pos x="112" y="85"/>
                  </a:cxn>
                  <a:cxn ang="0">
                    <a:pos x="137" y="85"/>
                  </a:cxn>
                  <a:cxn ang="0">
                    <a:pos x="155" y="85"/>
                  </a:cxn>
                  <a:cxn ang="0">
                    <a:pos x="173" y="87"/>
                  </a:cxn>
                  <a:cxn ang="0">
                    <a:pos x="202" y="97"/>
                  </a:cxn>
                  <a:cxn ang="0">
                    <a:pos x="227" y="123"/>
                  </a:cxn>
                  <a:cxn ang="0">
                    <a:pos x="232" y="146"/>
                  </a:cxn>
                  <a:cxn ang="0">
                    <a:pos x="224" y="180"/>
                  </a:cxn>
                  <a:cxn ang="0">
                    <a:pos x="202" y="202"/>
                  </a:cxn>
                  <a:cxn ang="0">
                    <a:pos x="183" y="210"/>
                  </a:cxn>
                  <a:cxn ang="0">
                    <a:pos x="160" y="215"/>
                  </a:cxn>
                  <a:cxn ang="0">
                    <a:pos x="137" y="217"/>
                  </a:cxn>
                  <a:cxn ang="0">
                    <a:pos x="112" y="213"/>
                  </a:cxn>
                  <a:cxn ang="0">
                    <a:pos x="97" y="85"/>
                  </a:cxn>
                </a:cxnLst>
                <a:rect l="0" t="0" r="r" b="b"/>
                <a:pathLst>
                  <a:path w="311" h="435">
                    <a:moveTo>
                      <a:pt x="5" y="0"/>
                    </a:moveTo>
                    <a:lnTo>
                      <a:pt x="4" y="3"/>
                    </a:lnTo>
                    <a:lnTo>
                      <a:pt x="4" y="8"/>
                    </a:lnTo>
                    <a:lnTo>
                      <a:pt x="4" y="11"/>
                    </a:lnTo>
                    <a:lnTo>
                      <a:pt x="4" y="16"/>
                    </a:lnTo>
                    <a:lnTo>
                      <a:pt x="4" y="21"/>
                    </a:lnTo>
                    <a:lnTo>
                      <a:pt x="4" y="26"/>
                    </a:lnTo>
                    <a:lnTo>
                      <a:pt x="4" y="31"/>
                    </a:lnTo>
                    <a:lnTo>
                      <a:pt x="4" y="38"/>
                    </a:lnTo>
                    <a:lnTo>
                      <a:pt x="4" y="42"/>
                    </a:lnTo>
                    <a:lnTo>
                      <a:pt x="4" y="49"/>
                    </a:lnTo>
                    <a:lnTo>
                      <a:pt x="4" y="57"/>
                    </a:lnTo>
                    <a:lnTo>
                      <a:pt x="4" y="64"/>
                    </a:lnTo>
                    <a:lnTo>
                      <a:pt x="4" y="72"/>
                    </a:lnTo>
                    <a:lnTo>
                      <a:pt x="4" y="80"/>
                    </a:lnTo>
                    <a:lnTo>
                      <a:pt x="2" y="87"/>
                    </a:lnTo>
                    <a:lnTo>
                      <a:pt x="2" y="95"/>
                    </a:lnTo>
                    <a:lnTo>
                      <a:pt x="2" y="103"/>
                    </a:lnTo>
                    <a:lnTo>
                      <a:pt x="2" y="111"/>
                    </a:lnTo>
                    <a:lnTo>
                      <a:pt x="2" y="121"/>
                    </a:lnTo>
                    <a:lnTo>
                      <a:pt x="2" y="131"/>
                    </a:lnTo>
                    <a:lnTo>
                      <a:pt x="2" y="139"/>
                    </a:lnTo>
                    <a:lnTo>
                      <a:pt x="2" y="148"/>
                    </a:lnTo>
                    <a:lnTo>
                      <a:pt x="2" y="157"/>
                    </a:lnTo>
                    <a:lnTo>
                      <a:pt x="2" y="167"/>
                    </a:lnTo>
                    <a:lnTo>
                      <a:pt x="2" y="176"/>
                    </a:lnTo>
                    <a:lnTo>
                      <a:pt x="2" y="185"/>
                    </a:lnTo>
                    <a:lnTo>
                      <a:pt x="2" y="195"/>
                    </a:lnTo>
                    <a:lnTo>
                      <a:pt x="2" y="207"/>
                    </a:lnTo>
                    <a:lnTo>
                      <a:pt x="2" y="217"/>
                    </a:lnTo>
                    <a:lnTo>
                      <a:pt x="2" y="226"/>
                    </a:lnTo>
                    <a:lnTo>
                      <a:pt x="2" y="235"/>
                    </a:lnTo>
                    <a:lnTo>
                      <a:pt x="2" y="246"/>
                    </a:lnTo>
                    <a:lnTo>
                      <a:pt x="2" y="254"/>
                    </a:lnTo>
                    <a:lnTo>
                      <a:pt x="2" y="264"/>
                    </a:lnTo>
                    <a:lnTo>
                      <a:pt x="2" y="272"/>
                    </a:lnTo>
                    <a:lnTo>
                      <a:pt x="2" y="282"/>
                    </a:lnTo>
                    <a:lnTo>
                      <a:pt x="2" y="292"/>
                    </a:lnTo>
                    <a:lnTo>
                      <a:pt x="2" y="300"/>
                    </a:lnTo>
                    <a:lnTo>
                      <a:pt x="0" y="309"/>
                    </a:lnTo>
                    <a:lnTo>
                      <a:pt x="0" y="318"/>
                    </a:lnTo>
                    <a:lnTo>
                      <a:pt x="0" y="327"/>
                    </a:lnTo>
                    <a:lnTo>
                      <a:pt x="0" y="337"/>
                    </a:lnTo>
                    <a:lnTo>
                      <a:pt x="0" y="343"/>
                    </a:lnTo>
                    <a:lnTo>
                      <a:pt x="0" y="351"/>
                    </a:lnTo>
                    <a:lnTo>
                      <a:pt x="0" y="358"/>
                    </a:lnTo>
                    <a:lnTo>
                      <a:pt x="0" y="368"/>
                    </a:lnTo>
                    <a:lnTo>
                      <a:pt x="0" y="373"/>
                    </a:lnTo>
                    <a:lnTo>
                      <a:pt x="0" y="379"/>
                    </a:lnTo>
                    <a:lnTo>
                      <a:pt x="0" y="386"/>
                    </a:lnTo>
                    <a:lnTo>
                      <a:pt x="0" y="392"/>
                    </a:lnTo>
                    <a:lnTo>
                      <a:pt x="0" y="397"/>
                    </a:lnTo>
                    <a:lnTo>
                      <a:pt x="0" y="402"/>
                    </a:lnTo>
                    <a:lnTo>
                      <a:pt x="0" y="409"/>
                    </a:lnTo>
                    <a:lnTo>
                      <a:pt x="0" y="412"/>
                    </a:lnTo>
                    <a:lnTo>
                      <a:pt x="0" y="415"/>
                    </a:lnTo>
                    <a:lnTo>
                      <a:pt x="0" y="419"/>
                    </a:lnTo>
                    <a:lnTo>
                      <a:pt x="0" y="422"/>
                    </a:lnTo>
                    <a:lnTo>
                      <a:pt x="0" y="425"/>
                    </a:lnTo>
                    <a:lnTo>
                      <a:pt x="0" y="429"/>
                    </a:lnTo>
                    <a:lnTo>
                      <a:pt x="0" y="429"/>
                    </a:lnTo>
                    <a:lnTo>
                      <a:pt x="2" y="429"/>
                    </a:lnTo>
                    <a:lnTo>
                      <a:pt x="5" y="429"/>
                    </a:lnTo>
                    <a:lnTo>
                      <a:pt x="9" y="430"/>
                    </a:lnTo>
                    <a:lnTo>
                      <a:pt x="17" y="430"/>
                    </a:lnTo>
                    <a:lnTo>
                      <a:pt x="20" y="430"/>
                    </a:lnTo>
                    <a:lnTo>
                      <a:pt x="23" y="432"/>
                    </a:lnTo>
                    <a:lnTo>
                      <a:pt x="28" y="433"/>
                    </a:lnTo>
                    <a:lnTo>
                      <a:pt x="33" y="433"/>
                    </a:lnTo>
                    <a:lnTo>
                      <a:pt x="38" y="433"/>
                    </a:lnTo>
                    <a:lnTo>
                      <a:pt x="43" y="433"/>
                    </a:lnTo>
                    <a:lnTo>
                      <a:pt x="48" y="435"/>
                    </a:lnTo>
                    <a:lnTo>
                      <a:pt x="53" y="435"/>
                    </a:lnTo>
                    <a:lnTo>
                      <a:pt x="56" y="435"/>
                    </a:lnTo>
                    <a:lnTo>
                      <a:pt x="61" y="435"/>
                    </a:lnTo>
                    <a:lnTo>
                      <a:pt x="66" y="435"/>
                    </a:lnTo>
                    <a:lnTo>
                      <a:pt x="71" y="435"/>
                    </a:lnTo>
                    <a:lnTo>
                      <a:pt x="74" y="435"/>
                    </a:lnTo>
                    <a:lnTo>
                      <a:pt x="79" y="435"/>
                    </a:lnTo>
                    <a:lnTo>
                      <a:pt x="84" y="435"/>
                    </a:lnTo>
                    <a:lnTo>
                      <a:pt x="88" y="435"/>
                    </a:lnTo>
                    <a:lnTo>
                      <a:pt x="94" y="435"/>
                    </a:lnTo>
                    <a:lnTo>
                      <a:pt x="99" y="433"/>
                    </a:lnTo>
                    <a:lnTo>
                      <a:pt x="102" y="432"/>
                    </a:lnTo>
                    <a:lnTo>
                      <a:pt x="104" y="429"/>
                    </a:lnTo>
                    <a:lnTo>
                      <a:pt x="104" y="424"/>
                    </a:lnTo>
                    <a:lnTo>
                      <a:pt x="104" y="419"/>
                    </a:lnTo>
                    <a:lnTo>
                      <a:pt x="104" y="414"/>
                    </a:lnTo>
                    <a:lnTo>
                      <a:pt x="104" y="410"/>
                    </a:lnTo>
                    <a:lnTo>
                      <a:pt x="104" y="404"/>
                    </a:lnTo>
                    <a:lnTo>
                      <a:pt x="104" y="401"/>
                    </a:lnTo>
                    <a:lnTo>
                      <a:pt x="104" y="394"/>
                    </a:lnTo>
                    <a:lnTo>
                      <a:pt x="104" y="387"/>
                    </a:lnTo>
                    <a:lnTo>
                      <a:pt x="104" y="381"/>
                    </a:lnTo>
                    <a:lnTo>
                      <a:pt x="104" y="376"/>
                    </a:lnTo>
                    <a:lnTo>
                      <a:pt x="104" y="371"/>
                    </a:lnTo>
                    <a:lnTo>
                      <a:pt x="104" y="364"/>
                    </a:lnTo>
                    <a:lnTo>
                      <a:pt x="104" y="358"/>
                    </a:lnTo>
                    <a:lnTo>
                      <a:pt x="106" y="353"/>
                    </a:lnTo>
                    <a:lnTo>
                      <a:pt x="106" y="346"/>
                    </a:lnTo>
                    <a:lnTo>
                      <a:pt x="106" y="340"/>
                    </a:lnTo>
                    <a:lnTo>
                      <a:pt x="106" y="333"/>
                    </a:lnTo>
                    <a:lnTo>
                      <a:pt x="106" y="327"/>
                    </a:lnTo>
                    <a:lnTo>
                      <a:pt x="106" y="322"/>
                    </a:lnTo>
                    <a:lnTo>
                      <a:pt x="106" y="317"/>
                    </a:lnTo>
                    <a:lnTo>
                      <a:pt x="106" y="312"/>
                    </a:lnTo>
                    <a:lnTo>
                      <a:pt x="106" y="307"/>
                    </a:lnTo>
                    <a:lnTo>
                      <a:pt x="106" y="302"/>
                    </a:lnTo>
                    <a:lnTo>
                      <a:pt x="106" y="299"/>
                    </a:lnTo>
                    <a:lnTo>
                      <a:pt x="106" y="295"/>
                    </a:lnTo>
                    <a:lnTo>
                      <a:pt x="106" y="292"/>
                    </a:lnTo>
                    <a:lnTo>
                      <a:pt x="106" y="289"/>
                    </a:lnTo>
                    <a:lnTo>
                      <a:pt x="107" y="289"/>
                    </a:lnTo>
                    <a:lnTo>
                      <a:pt x="109" y="289"/>
                    </a:lnTo>
                    <a:lnTo>
                      <a:pt x="114" y="289"/>
                    </a:lnTo>
                    <a:lnTo>
                      <a:pt x="115" y="289"/>
                    </a:lnTo>
                    <a:lnTo>
                      <a:pt x="120" y="289"/>
                    </a:lnTo>
                    <a:lnTo>
                      <a:pt x="124" y="289"/>
                    </a:lnTo>
                    <a:lnTo>
                      <a:pt x="130" y="291"/>
                    </a:lnTo>
                    <a:lnTo>
                      <a:pt x="135" y="291"/>
                    </a:lnTo>
                    <a:lnTo>
                      <a:pt x="142" y="291"/>
                    </a:lnTo>
                    <a:lnTo>
                      <a:pt x="147" y="291"/>
                    </a:lnTo>
                    <a:lnTo>
                      <a:pt x="155" y="291"/>
                    </a:lnTo>
                    <a:lnTo>
                      <a:pt x="161" y="291"/>
                    </a:lnTo>
                    <a:lnTo>
                      <a:pt x="168" y="291"/>
                    </a:lnTo>
                    <a:lnTo>
                      <a:pt x="173" y="291"/>
                    </a:lnTo>
                    <a:lnTo>
                      <a:pt x="176" y="291"/>
                    </a:lnTo>
                    <a:lnTo>
                      <a:pt x="179" y="291"/>
                    </a:lnTo>
                    <a:lnTo>
                      <a:pt x="184" y="291"/>
                    </a:lnTo>
                    <a:lnTo>
                      <a:pt x="188" y="289"/>
                    </a:lnTo>
                    <a:lnTo>
                      <a:pt x="193" y="289"/>
                    </a:lnTo>
                    <a:lnTo>
                      <a:pt x="196" y="289"/>
                    </a:lnTo>
                    <a:lnTo>
                      <a:pt x="201" y="289"/>
                    </a:lnTo>
                    <a:lnTo>
                      <a:pt x="202" y="287"/>
                    </a:lnTo>
                    <a:lnTo>
                      <a:pt x="207" y="287"/>
                    </a:lnTo>
                    <a:lnTo>
                      <a:pt x="212" y="287"/>
                    </a:lnTo>
                    <a:lnTo>
                      <a:pt x="216" y="284"/>
                    </a:lnTo>
                    <a:lnTo>
                      <a:pt x="219" y="284"/>
                    </a:lnTo>
                    <a:lnTo>
                      <a:pt x="224" y="282"/>
                    </a:lnTo>
                    <a:lnTo>
                      <a:pt x="227" y="281"/>
                    </a:lnTo>
                    <a:lnTo>
                      <a:pt x="232" y="281"/>
                    </a:lnTo>
                    <a:lnTo>
                      <a:pt x="235" y="279"/>
                    </a:lnTo>
                    <a:lnTo>
                      <a:pt x="239" y="279"/>
                    </a:lnTo>
                    <a:lnTo>
                      <a:pt x="242" y="277"/>
                    </a:lnTo>
                    <a:lnTo>
                      <a:pt x="245" y="276"/>
                    </a:lnTo>
                    <a:lnTo>
                      <a:pt x="252" y="272"/>
                    </a:lnTo>
                    <a:lnTo>
                      <a:pt x="260" y="271"/>
                    </a:lnTo>
                    <a:lnTo>
                      <a:pt x="267" y="266"/>
                    </a:lnTo>
                    <a:lnTo>
                      <a:pt x="271" y="261"/>
                    </a:lnTo>
                    <a:lnTo>
                      <a:pt x="276" y="256"/>
                    </a:lnTo>
                    <a:lnTo>
                      <a:pt x="283" y="251"/>
                    </a:lnTo>
                    <a:lnTo>
                      <a:pt x="286" y="246"/>
                    </a:lnTo>
                    <a:lnTo>
                      <a:pt x="291" y="240"/>
                    </a:lnTo>
                    <a:lnTo>
                      <a:pt x="293" y="235"/>
                    </a:lnTo>
                    <a:lnTo>
                      <a:pt x="294" y="231"/>
                    </a:lnTo>
                    <a:lnTo>
                      <a:pt x="294" y="228"/>
                    </a:lnTo>
                    <a:lnTo>
                      <a:pt x="296" y="225"/>
                    </a:lnTo>
                    <a:lnTo>
                      <a:pt x="298" y="220"/>
                    </a:lnTo>
                    <a:lnTo>
                      <a:pt x="299" y="218"/>
                    </a:lnTo>
                    <a:lnTo>
                      <a:pt x="301" y="213"/>
                    </a:lnTo>
                    <a:lnTo>
                      <a:pt x="303" y="210"/>
                    </a:lnTo>
                    <a:lnTo>
                      <a:pt x="303" y="207"/>
                    </a:lnTo>
                    <a:lnTo>
                      <a:pt x="304" y="202"/>
                    </a:lnTo>
                    <a:lnTo>
                      <a:pt x="304" y="199"/>
                    </a:lnTo>
                    <a:lnTo>
                      <a:pt x="306" y="195"/>
                    </a:lnTo>
                    <a:lnTo>
                      <a:pt x="308" y="190"/>
                    </a:lnTo>
                    <a:lnTo>
                      <a:pt x="308" y="185"/>
                    </a:lnTo>
                    <a:lnTo>
                      <a:pt x="308" y="182"/>
                    </a:lnTo>
                    <a:lnTo>
                      <a:pt x="309" y="179"/>
                    </a:lnTo>
                    <a:lnTo>
                      <a:pt x="309" y="174"/>
                    </a:lnTo>
                    <a:lnTo>
                      <a:pt x="309" y="171"/>
                    </a:lnTo>
                    <a:lnTo>
                      <a:pt x="309" y="167"/>
                    </a:lnTo>
                    <a:lnTo>
                      <a:pt x="311" y="162"/>
                    </a:lnTo>
                    <a:lnTo>
                      <a:pt x="311" y="157"/>
                    </a:lnTo>
                    <a:lnTo>
                      <a:pt x="311" y="154"/>
                    </a:lnTo>
                    <a:lnTo>
                      <a:pt x="311" y="151"/>
                    </a:lnTo>
                    <a:lnTo>
                      <a:pt x="311" y="146"/>
                    </a:lnTo>
                    <a:lnTo>
                      <a:pt x="311" y="143"/>
                    </a:lnTo>
                    <a:lnTo>
                      <a:pt x="311" y="138"/>
                    </a:lnTo>
                    <a:lnTo>
                      <a:pt x="311" y="134"/>
                    </a:lnTo>
                    <a:lnTo>
                      <a:pt x="311" y="131"/>
                    </a:lnTo>
                    <a:lnTo>
                      <a:pt x="309" y="126"/>
                    </a:lnTo>
                    <a:lnTo>
                      <a:pt x="309" y="121"/>
                    </a:lnTo>
                    <a:lnTo>
                      <a:pt x="309" y="118"/>
                    </a:lnTo>
                    <a:lnTo>
                      <a:pt x="309" y="115"/>
                    </a:lnTo>
                    <a:lnTo>
                      <a:pt x="308" y="110"/>
                    </a:lnTo>
                    <a:lnTo>
                      <a:pt x="308" y="107"/>
                    </a:lnTo>
                    <a:lnTo>
                      <a:pt x="308" y="103"/>
                    </a:lnTo>
                    <a:lnTo>
                      <a:pt x="306" y="98"/>
                    </a:lnTo>
                    <a:lnTo>
                      <a:pt x="304" y="95"/>
                    </a:lnTo>
                    <a:lnTo>
                      <a:pt x="304" y="90"/>
                    </a:lnTo>
                    <a:lnTo>
                      <a:pt x="303" y="87"/>
                    </a:lnTo>
                    <a:lnTo>
                      <a:pt x="303" y="84"/>
                    </a:lnTo>
                    <a:lnTo>
                      <a:pt x="299" y="80"/>
                    </a:lnTo>
                    <a:lnTo>
                      <a:pt x="298" y="75"/>
                    </a:lnTo>
                    <a:lnTo>
                      <a:pt x="296" y="72"/>
                    </a:lnTo>
                    <a:lnTo>
                      <a:pt x="296" y="69"/>
                    </a:lnTo>
                    <a:lnTo>
                      <a:pt x="293" y="62"/>
                    </a:lnTo>
                    <a:lnTo>
                      <a:pt x="290" y="57"/>
                    </a:lnTo>
                    <a:lnTo>
                      <a:pt x="286" y="49"/>
                    </a:lnTo>
                    <a:lnTo>
                      <a:pt x="283" y="46"/>
                    </a:lnTo>
                    <a:lnTo>
                      <a:pt x="276" y="38"/>
                    </a:lnTo>
                    <a:lnTo>
                      <a:pt x="273" y="34"/>
                    </a:lnTo>
                    <a:lnTo>
                      <a:pt x="268" y="29"/>
                    </a:lnTo>
                    <a:lnTo>
                      <a:pt x="262" y="26"/>
                    </a:lnTo>
                    <a:lnTo>
                      <a:pt x="258" y="23"/>
                    </a:lnTo>
                    <a:lnTo>
                      <a:pt x="252" y="21"/>
                    </a:lnTo>
                    <a:lnTo>
                      <a:pt x="245" y="16"/>
                    </a:lnTo>
                    <a:lnTo>
                      <a:pt x="239" y="13"/>
                    </a:lnTo>
                    <a:lnTo>
                      <a:pt x="232" y="11"/>
                    </a:lnTo>
                    <a:lnTo>
                      <a:pt x="224" y="10"/>
                    </a:lnTo>
                    <a:lnTo>
                      <a:pt x="221" y="8"/>
                    </a:lnTo>
                    <a:lnTo>
                      <a:pt x="217" y="8"/>
                    </a:lnTo>
                    <a:lnTo>
                      <a:pt x="212" y="6"/>
                    </a:lnTo>
                    <a:lnTo>
                      <a:pt x="211" y="6"/>
                    </a:lnTo>
                    <a:lnTo>
                      <a:pt x="206" y="6"/>
                    </a:lnTo>
                    <a:lnTo>
                      <a:pt x="202" y="5"/>
                    </a:lnTo>
                    <a:lnTo>
                      <a:pt x="199" y="5"/>
                    </a:lnTo>
                    <a:lnTo>
                      <a:pt x="194" y="5"/>
                    </a:lnTo>
                    <a:lnTo>
                      <a:pt x="191" y="3"/>
                    </a:lnTo>
                    <a:lnTo>
                      <a:pt x="188" y="3"/>
                    </a:lnTo>
                    <a:lnTo>
                      <a:pt x="183" y="3"/>
                    </a:lnTo>
                    <a:lnTo>
                      <a:pt x="179" y="3"/>
                    </a:lnTo>
                    <a:lnTo>
                      <a:pt x="176" y="1"/>
                    </a:lnTo>
                    <a:lnTo>
                      <a:pt x="171" y="0"/>
                    </a:lnTo>
                    <a:lnTo>
                      <a:pt x="166" y="0"/>
                    </a:lnTo>
                    <a:lnTo>
                      <a:pt x="165" y="0"/>
                    </a:lnTo>
                    <a:lnTo>
                      <a:pt x="160" y="0"/>
                    </a:lnTo>
                    <a:lnTo>
                      <a:pt x="155" y="0"/>
                    </a:lnTo>
                    <a:lnTo>
                      <a:pt x="153" y="0"/>
                    </a:lnTo>
                    <a:lnTo>
                      <a:pt x="148" y="0"/>
                    </a:lnTo>
                    <a:lnTo>
                      <a:pt x="142" y="0"/>
                    </a:lnTo>
                    <a:lnTo>
                      <a:pt x="135" y="0"/>
                    </a:lnTo>
                    <a:lnTo>
                      <a:pt x="127" y="0"/>
                    </a:lnTo>
                    <a:lnTo>
                      <a:pt x="120" y="0"/>
                    </a:lnTo>
                    <a:lnTo>
                      <a:pt x="114" y="0"/>
                    </a:lnTo>
                    <a:lnTo>
                      <a:pt x="109" y="0"/>
                    </a:lnTo>
                    <a:lnTo>
                      <a:pt x="102" y="0"/>
                    </a:lnTo>
                    <a:lnTo>
                      <a:pt x="97" y="0"/>
                    </a:lnTo>
                    <a:lnTo>
                      <a:pt x="91" y="0"/>
                    </a:lnTo>
                    <a:lnTo>
                      <a:pt x="88" y="0"/>
                    </a:lnTo>
                    <a:lnTo>
                      <a:pt x="83" y="0"/>
                    </a:lnTo>
                    <a:lnTo>
                      <a:pt x="79" y="0"/>
                    </a:lnTo>
                    <a:lnTo>
                      <a:pt x="74" y="0"/>
                    </a:lnTo>
                    <a:lnTo>
                      <a:pt x="73" y="0"/>
                    </a:lnTo>
                    <a:lnTo>
                      <a:pt x="69" y="1"/>
                    </a:lnTo>
                    <a:lnTo>
                      <a:pt x="69" y="3"/>
                    </a:lnTo>
                    <a:lnTo>
                      <a:pt x="111" y="85"/>
                    </a:lnTo>
                    <a:lnTo>
                      <a:pt x="111" y="85"/>
                    </a:lnTo>
                    <a:lnTo>
                      <a:pt x="112" y="85"/>
                    </a:lnTo>
                    <a:lnTo>
                      <a:pt x="115" y="85"/>
                    </a:lnTo>
                    <a:lnTo>
                      <a:pt x="120" y="85"/>
                    </a:lnTo>
                    <a:lnTo>
                      <a:pt x="125" y="85"/>
                    </a:lnTo>
                    <a:lnTo>
                      <a:pt x="132" y="85"/>
                    </a:lnTo>
                    <a:lnTo>
                      <a:pt x="137" y="85"/>
                    </a:lnTo>
                    <a:lnTo>
                      <a:pt x="138" y="85"/>
                    </a:lnTo>
                    <a:lnTo>
                      <a:pt x="143" y="85"/>
                    </a:lnTo>
                    <a:lnTo>
                      <a:pt x="147" y="85"/>
                    </a:lnTo>
                    <a:lnTo>
                      <a:pt x="150" y="85"/>
                    </a:lnTo>
                    <a:lnTo>
                      <a:pt x="155" y="85"/>
                    </a:lnTo>
                    <a:lnTo>
                      <a:pt x="158" y="85"/>
                    </a:lnTo>
                    <a:lnTo>
                      <a:pt x="161" y="85"/>
                    </a:lnTo>
                    <a:lnTo>
                      <a:pt x="165" y="85"/>
                    </a:lnTo>
                    <a:lnTo>
                      <a:pt x="170" y="85"/>
                    </a:lnTo>
                    <a:lnTo>
                      <a:pt x="173" y="87"/>
                    </a:lnTo>
                    <a:lnTo>
                      <a:pt x="178" y="87"/>
                    </a:lnTo>
                    <a:lnTo>
                      <a:pt x="184" y="88"/>
                    </a:lnTo>
                    <a:lnTo>
                      <a:pt x="191" y="90"/>
                    </a:lnTo>
                    <a:lnTo>
                      <a:pt x="196" y="93"/>
                    </a:lnTo>
                    <a:lnTo>
                      <a:pt x="202" y="97"/>
                    </a:lnTo>
                    <a:lnTo>
                      <a:pt x="209" y="100"/>
                    </a:lnTo>
                    <a:lnTo>
                      <a:pt x="216" y="105"/>
                    </a:lnTo>
                    <a:lnTo>
                      <a:pt x="219" y="110"/>
                    </a:lnTo>
                    <a:lnTo>
                      <a:pt x="224" y="118"/>
                    </a:lnTo>
                    <a:lnTo>
                      <a:pt x="227" y="123"/>
                    </a:lnTo>
                    <a:lnTo>
                      <a:pt x="230" y="131"/>
                    </a:lnTo>
                    <a:lnTo>
                      <a:pt x="230" y="134"/>
                    </a:lnTo>
                    <a:lnTo>
                      <a:pt x="232" y="138"/>
                    </a:lnTo>
                    <a:lnTo>
                      <a:pt x="232" y="143"/>
                    </a:lnTo>
                    <a:lnTo>
                      <a:pt x="232" y="146"/>
                    </a:lnTo>
                    <a:lnTo>
                      <a:pt x="232" y="153"/>
                    </a:lnTo>
                    <a:lnTo>
                      <a:pt x="230" y="159"/>
                    </a:lnTo>
                    <a:lnTo>
                      <a:pt x="227" y="167"/>
                    </a:lnTo>
                    <a:lnTo>
                      <a:pt x="227" y="174"/>
                    </a:lnTo>
                    <a:lnTo>
                      <a:pt x="224" y="180"/>
                    </a:lnTo>
                    <a:lnTo>
                      <a:pt x="219" y="185"/>
                    </a:lnTo>
                    <a:lnTo>
                      <a:pt x="216" y="192"/>
                    </a:lnTo>
                    <a:lnTo>
                      <a:pt x="211" y="197"/>
                    </a:lnTo>
                    <a:lnTo>
                      <a:pt x="207" y="199"/>
                    </a:lnTo>
                    <a:lnTo>
                      <a:pt x="202" y="202"/>
                    </a:lnTo>
                    <a:lnTo>
                      <a:pt x="199" y="203"/>
                    </a:lnTo>
                    <a:lnTo>
                      <a:pt x="196" y="205"/>
                    </a:lnTo>
                    <a:lnTo>
                      <a:pt x="191" y="207"/>
                    </a:lnTo>
                    <a:lnTo>
                      <a:pt x="188" y="208"/>
                    </a:lnTo>
                    <a:lnTo>
                      <a:pt x="183" y="210"/>
                    </a:lnTo>
                    <a:lnTo>
                      <a:pt x="178" y="212"/>
                    </a:lnTo>
                    <a:lnTo>
                      <a:pt x="173" y="213"/>
                    </a:lnTo>
                    <a:lnTo>
                      <a:pt x="168" y="213"/>
                    </a:lnTo>
                    <a:lnTo>
                      <a:pt x="163" y="215"/>
                    </a:lnTo>
                    <a:lnTo>
                      <a:pt x="160" y="215"/>
                    </a:lnTo>
                    <a:lnTo>
                      <a:pt x="155" y="215"/>
                    </a:lnTo>
                    <a:lnTo>
                      <a:pt x="150" y="217"/>
                    </a:lnTo>
                    <a:lnTo>
                      <a:pt x="145" y="217"/>
                    </a:lnTo>
                    <a:lnTo>
                      <a:pt x="142" y="217"/>
                    </a:lnTo>
                    <a:lnTo>
                      <a:pt x="137" y="217"/>
                    </a:lnTo>
                    <a:lnTo>
                      <a:pt x="134" y="217"/>
                    </a:lnTo>
                    <a:lnTo>
                      <a:pt x="129" y="215"/>
                    </a:lnTo>
                    <a:lnTo>
                      <a:pt x="125" y="215"/>
                    </a:lnTo>
                    <a:lnTo>
                      <a:pt x="119" y="215"/>
                    </a:lnTo>
                    <a:lnTo>
                      <a:pt x="112" y="213"/>
                    </a:lnTo>
                    <a:lnTo>
                      <a:pt x="107" y="210"/>
                    </a:lnTo>
                    <a:lnTo>
                      <a:pt x="104" y="208"/>
                    </a:lnTo>
                    <a:lnTo>
                      <a:pt x="101" y="205"/>
                    </a:lnTo>
                    <a:lnTo>
                      <a:pt x="101" y="202"/>
                    </a:lnTo>
                    <a:lnTo>
                      <a:pt x="97" y="85"/>
                    </a:lnTo>
                    <a:lnTo>
                      <a:pt x="5" y="0"/>
                    </a:lnTo>
                    <a:lnTo>
                      <a:pt x="5" y="0"/>
                    </a:lnTo>
                    <a:close/>
                  </a:path>
                </a:pathLst>
              </a:custGeom>
              <a:solidFill>
                <a:srgbClr val="438DE0"/>
              </a:solidFill>
              <a:ln w="9525">
                <a:noFill/>
                <a:round/>
                <a:headEnd/>
                <a:tailEnd/>
              </a:ln>
            </p:spPr>
            <p:txBody>
              <a:bodyPr/>
              <a:lstStyle/>
              <a:p>
                <a:endParaRPr lang="en-US"/>
              </a:p>
            </p:txBody>
          </p:sp>
          <p:sp>
            <p:nvSpPr>
              <p:cNvPr id="1547338" name="Freeform 74"/>
              <p:cNvSpPr>
                <a:spLocks/>
              </p:cNvSpPr>
              <p:nvPr/>
            </p:nvSpPr>
            <p:spPr bwMode="auto">
              <a:xfrm>
                <a:off x="236" y="3066"/>
                <a:ext cx="421" cy="99"/>
              </a:xfrm>
              <a:custGeom>
                <a:avLst/>
                <a:gdLst/>
                <a:ahLst/>
                <a:cxnLst>
                  <a:cxn ang="0">
                    <a:pos x="15" y="12"/>
                  </a:cxn>
                  <a:cxn ang="0">
                    <a:pos x="50" y="7"/>
                  </a:cxn>
                  <a:cxn ang="0">
                    <a:pos x="94" y="3"/>
                  </a:cxn>
                  <a:cxn ang="0">
                    <a:pos x="148" y="2"/>
                  </a:cxn>
                  <a:cxn ang="0">
                    <a:pos x="212" y="0"/>
                  </a:cxn>
                  <a:cxn ang="0">
                    <a:pos x="281" y="0"/>
                  </a:cxn>
                  <a:cxn ang="0">
                    <a:pos x="355" y="0"/>
                  </a:cxn>
                  <a:cxn ang="0">
                    <a:pos x="429" y="2"/>
                  </a:cxn>
                  <a:cxn ang="0">
                    <a:pos x="503" y="2"/>
                  </a:cxn>
                  <a:cxn ang="0">
                    <a:pos x="575" y="3"/>
                  </a:cxn>
                  <a:cxn ang="0">
                    <a:pos x="643" y="3"/>
                  </a:cxn>
                  <a:cxn ang="0">
                    <a:pos x="702" y="5"/>
                  </a:cxn>
                  <a:cxn ang="0">
                    <a:pos x="754" y="7"/>
                  </a:cxn>
                  <a:cxn ang="0">
                    <a:pos x="795" y="8"/>
                  </a:cxn>
                  <a:cxn ang="0">
                    <a:pos x="823" y="10"/>
                  </a:cxn>
                  <a:cxn ang="0">
                    <a:pos x="835" y="10"/>
                  </a:cxn>
                  <a:cxn ang="0">
                    <a:pos x="836" y="18"/>
                  </a:cxn>
                  <a:cxn ang="0">
                    <a:pos x="838" y="41"/>
                  </a:cxn>
                  <a:cxn ang="0">
                    <a:pos x="841" y="56"/>
                  </a:cxn>
                  <a:cxn ang="0">
                    <a:pos x="841" y="71"/>
                  </a:cxn>
                  <a:cxn ang="0">
                    <a:pos x="843" y="89"/>
                  </a:cxn>
                  <a:cxn ang="0">
                    <a:pos x="843" y="107"/>
                  </a:cxn>
                  <a:cxn ang="0">
                    <a:pos x="843" y="125"/>
                  </a:cxn>
                  <a:cxn ang="0">
                    <a:pos x="843" y="141"/>
                  </a:cxn>
                  <a:cxn ang="0">
                    <a:pos x="838" y="156"/>
                  </a:cxn>
                  <a:cxn ang="0">
                    <a:pos x="833" y="182"/>
                  </a:cxn>
                  <a:cxn ang="0">
                    <a:pos x="823" y="196"/>
                  </a:cxn>
                  <a:cxn ang="0">
                    <a:pos x="807" y="196"/>
                  </a:cxn>
                  <a:cxn ang="0">
                    <a:pos x="784" y="194"/>
                  </a:cxn>
                  <a:cxn ang="0">
                    <a:pos x="748" y="191"/>
                  </a:cxn>
                  <a:cxn ang="0">
                    <a:pos x="702" y="189"/>
                  </a:cxn>
                  <a:cxn ang="0">
                    <a:pos x="647" y="187"/>
                  </a:cxn>
                  <a:cxn ang="0">
                    <a:pos x="585" y="187"/>
                  </a:cxn>
                  <a:cxn ang="0">
                    <a:pos x="521" y="186"/>
                  </a:cxn>
                  <a:cxn ang="0">
                    <a:pos x="452" y="184"/>
                  </a:cxn>
                  <a:cxn ang="0">
                    <a:pos x="385" y="182"/>
                  </a:cxn>
                  <a:cxn ang="0">
                    <a:pos x="316" y="182"/>
                  </a:cxn>
                  <a:cxn ang="0">
                    <a:pos x="252" y="179"/>
                  </a:cxn>
                  <a:cxn ang="0">
                    <a:pos x="193" y="179"/>
                  </a:cxn>
                  <a:cxn ang="0">
                    <a:pos x="140" y="177"/>
                  </a:cxn>
                  <a:cxn ang="0">
                    <a:pos x="97" y="176"/>
                  </a:cxn>
                  <a:cxn ang="0">
                    <a:pos x="66" y="173"/>
                  </a:cxn>
                  <a:cxn ang="0">
                    <a:pos x="46" y="173"/>
                  </a:cxn>
                  <a:cxn ang="0">
                    <a:pos x="40" y="166"/>
                  </a:cxn>
                  <a:cxn ang="0">
                    <a:pos x="30" y="151"/>
                  </a:cxn>
                  <a:cxn ang="0">
                    <a:pos x="22" y="128"/>
                  </a:cxn>
                  <a:cxn ang="0">
                    <a:pos x="15" y="102"/>
                  </a:cxn>
                  <a:cxn ang="0">
                    <a:pos x="9" y="74"/>
                  </a:cxn>
                  <a:cxn ang="0">
                    <a:pos x="5" y="49"/>
                  </a:cxn>
                  <a:cxn ang="0">
                    <a:pos x="0" y="30"/>
                  </a:cxn>
                  <a:cxn ang="0">
                    <a:pos x="0" y="16"/>
                  </a:cxn>
                </a:cxnLst>
                <a:rect l="0" t="0" r="r" b="b"/>
                <a:pathLst>
                  <a:path w="843" h="197">
                    <a:moveTo>
                      <a:pt x="0" y="16"/>
                    </a:moveTo>
                    <a:lnTo>
                      <a:pt x="4" y="15"/>
                    </a:lnTo>
                    <a:lnTo>
                      <a:pt x="9" y="13"/>
                    </a:lnTo>
                    <a:lnTo>
                      <a:pt x="15" y="12"/>
                    </a:lnTo>
                    <a:lnTo>
                      <a:pt x="23" y="10"/>
                    </a:lnTo>
                    <a:lnTo>
                      <a:pt x="30" y="10"/>
                    </a:lnTo>
                    <a:lnTo>
                      <a:pt x="40" y="8"/>
                    </a:lnTo>
                    <a:lnTo>
                      <a:pt x="50" y="7"/>
                    </a:lnTo>
                    <a:lnTo>
                      <a:pt x="59" y="7"/>
                    </a:lnTo>
                    <a:lnTo>
                      <a:pt x="69" y="5"/>
                    </a:lnTo>
                    <a:lnTo>
                      <a:pt x="81" y="5"/>
                    </a:lnTo>
                    <a:lnTo>
                      <a:pt x="94" y="3"/>
                    </a:lnTo>
                    <a:lnTo>
                      <a:pt x="107" y="3"/>
                    </a:lnTo>
                    <a:lnTo>
                      <a:pt x="120" y="3"/>
                    </a:lnTo>
                    <a:lnTo>
                      <a:pt x="133" y="2"/>
                    </a:lnTo>
                    <a:lnTo>
                      <a:pt x="148" y="2"/>
                    </a:lnTo>
                    <a:lnTo>
                      <a:pt x="165" y="2"/>
                    </a:lnTo>
                    <a:lnTo>
                      <a:pt x="179" y="2"/>
                    </a:lnTo>
                    <a:lnTo>
                      <a:pt x="196" y="2"/>
                    </a:lnTo>
                    <a:lnTo>
                      <a:pt x="212" y="0"/>
                    </a:lnTo>
                    <a:lnTo>
                      <a:pt x="229" y="0"/>
                    </a:lnTo>
                    <a:lnTo>
                      <a:pt x="245" y="0"/>
                    </a:lnTo>
                    <a:lnTo>
                      <a:pt x="263" y="0"/>
                    </a:lnTo>
                    <a:lnTo>
                      <a:pt x="281" y="0"/>
                    </a:lnTo>
                    <a:lnTo>
                      <a:pt x="299" y="0"/>
                    </a:lnTo>
                    <a:lnTo>
                      <a:pt x="317" y="0"/>
                    </a:lnTo>
                    <a:lnTo>
                      <a:pt x="337" y="0"/>
                    </a:lnTo>
                    <a:lnTo>
                      <a:pt x="355" y="0"/>
                    </a:lnTo>
                    <a:lnTo>
                      <a:pt x="373" y="0"/>
                    </a:lnTo>
                    <a:lnTo>
                      <a:pt x="391" y="0"/>
                    </a:lnTo>
                    <a:lnTo>
                      <a:pt x="411" y="2"/>
                    </a:lnTo>
                    <a:lnTo>
                      <a:pt x="429" y="2"/>
                    </a:lnTo>
                    <a:lnTo>
                      <a:pt x="449" y="2"/>
                    </a:lnTo>
                    <a:lnTo>
                      <a:pt x="467" y="2"/>
                    </a:lnTo>
                    <a:lnTo>
                      <a:pt x="485" y="2"/>
                    </a:lnTo>
                    <a:lnTo>
                      <a:pt x="503" y="2"/>
                    </a:lnTo>
                    <a:lnTo>
                      <a:pt x="521" y="2"/>
                    </a:lnTo>
                    <a:lnTo>
                      <a:pt x="539" y="2"/>
                    </a:lnTo>
                    <a:lnTo>
                      <a:pt x="557" y="3"/>
                    </a:lnTo>
                    <a:lnTo>
                      <a:pt x="575" y="3"/>
                    </a:lnTo>
                    <a:lnTo>
                      <a:pt x="592" y="3"/>
                    </a:lnTo>
                    <a:lnTo>
                      <a:pt x="608" y="3"/>
                    </a:lnTo>
                    <a:lnTo>
                      <a:pt x="626" y="3"/>
                    </a:lnTo>
                    <a:lnTo>
                      <a:pt x="643" y="3"/>
                    </a:lnTo>
                    <a:lnTo>
                      <a:pt x="659" y="5"/>
                    </a:lnTo>
                    <a:lnTo>
                      <a:pt x="672" y="5"/>
                    </a:lnTo>
                    <a:lnTo>
                      <a:pt x="687" y="5"/>
                    </a:lnTo>
                    <a:lnTo>
                      <a:pt x="702" y="5"/>
                    </a:lnTo>
                    <a:lnTo>
                      <a:pt x="716" y="7"/>
                    </a:lnTo>
                    <a:lnTo>
                      <a:pt x="730" y="7"/>
                    </a:lnTo>
                    <a:lnTo>
                      <a:pt x="743" y="7"/>
                    </a:lnTo>
                    <a:lnTo>
                      <a:pt x="754" y="7"/>
                    </a:lnTo>
                    <a:lnTo>
                      <a:pt x="766" y="7"/>
                    </a:lnTo>
                    <a:lnTo>
                      <a:pt x="776" y="7"/>
                    </a:lnTo>
                    <a:lnTo>
                      <a:pt x="785" y="7"/>
                    </a:lnTo>
                    <a:lnTo>
                      <a:pt x="795" y="8"/>
                    </a:lnTo>
                    <a:lnTo>
                      <a:pt x="804" y="10"/>
                    </a:lnTo>
                    <a:lnTo>
                      <a:pt x="810" y="10"/>
                    </a:lnTo>
                    <a:lnTo>
                      <a:pt x="818" y="10"/>
                    </a:lnTo>
                    <a:lnTo>
                      <a:pt x="823" y="10"/>
                    </a:lnTo>
                    <a:lnTo>
                      <a:pt x="828" y="10"/>
                    </a:lnTo>
                    <a:lnTo>
                      <a:pt x="831" y="10"/>
                    </a:lnTo>
                    <a:lnTo>
                      <a:pt x="833" y="10"/>
                    </a:lnTo>
                    <a:lnTo>
                      <a:pt x="835" y="10"/>
                    </a:lnTo>
                    <a:lnTo>
                      <a:pt x="836" y="10"/>
                    </a:lnTo>
                    <a:lnTo>
                      <a:pt x="836" y="12"/>
                    </a:lnTo>
                    <a:lnTo>
                      <a:pt x="836" y="15"/>
                    </a:lnTo>
                    <a:lnTo>
                      <a:pt x="836" y="18"/>
                    </a:lnTo>
                    <a:lnTo>
                      <a:pt x="836" y="23"/>
                    </a:lnTo>
                    <a:lnTo>
                      <a:pt x="836" y="28"/>
                    </a:lnTo>
                    <a:lnTo>
                      <a:pt x="838" y="33"/>
                    </a:lnTo>
                    <a:lnTo>
                      <a:pt x="838" y="41"/>
                    </a:lnTo>
                    <a:lnTo>
                      <a:pt x="838" y="43"/>
                    </a:lnTo>
                    <a:lnTo>
                      <a:pt x="838" y="46"/>
                    </a:lnTo>
                    <a:lnTo>
                      <a:pt x="838" y="51"/>
                    </a:lnTo>
                    <a:lnTo>
                      <a:pt x="841" y="56"/>
                    </a:lnTo>
                    <a:lnTo>
                      <a:pt x="841" y="59"/>
                    </a:lnTo>
                    <a:lnTo>
                      <a:pt x="841" y="62"/>
                    </a:lnTo>
                    <a:lnTo>
                      <a:pt x="841" y="67"/>
                    </a:lnTo>
                    <a:lnTo>
                      <a:pt x="841" y="71"/>
                    </a:lnTo>
                    <a:lnTo>
                      <a:pt x="841" y="76"/>
                    </a:lnTo>
                    <a:lnTo>
                      <a:pt x="841" y="79"/>
                    </a:lnTo>
                    <a:lnTo>
                      <a:pt x="841" y="84"/>
                    </a:lnTo>
                    <a:lnTo>
                      <a:pt x="843" y="89"/>
                    </a:lnTo>
                    <a:lnTo>
                      <a:pt x="843" y="92"/>
                    </a:lnTo>
                    <a:lnTo>
                      <a:pt x="843" y="99"/>
                    </a:lnTo>
                    <a:lnTo>
                      <a:pt x="843" y="102"/>
                    </a:lnTo>
                    <a:lnTo>
                      <a:pt x="843" y="107"/>
                    </a:lnTo>
                    <a:lnTo>
                      <a:pt x="843" y="112"/>
                    </a:lnTo>
                    <a:lnTo>
                      <a:pt x="843" y="115"/>
                    </a:lnTo>
                    <a:lnTo>
                      <a:pt x="843" y="120"/>
                    </a:lnTo>
                    <a:lnTo>
                      <a:pt x="843" y="125"/>
                    </a:lnTo>
                    <a:lnTo>
                      <a:pt x="843" y="128"/>
                    </a:lnTo>
                    <a:lnTo>
                      <a:pt x="843" y="133"/>
                    </a:lnTo>
                    <a:lnTo>
                      <a:pt x="843" y="136"/>
                    </a:lnTo>
                    <a:lnTo>
                      <a:pt x="843" y="141"/>
                    </a:lnTo>
                    <a:lnTo>
                      <a:pt x="841" y="145"/>
                    </a:lnTo>
                    <a:lnTo>
                      <a:pt x="841" y="150"/>
                    </a:lnTo>
                    <a:lnTo>
                      <a:pt x="841" y="153"/>
                    </a:lnTo>
                    <a:lnTo>
                      <a:pt x="838" y="156"/>
                    </a:lnTo>
                    <a:lnTo>
                      <a:pt x="836" y="164"/>
                    </a:lnTo>
                    <a:lnTo>
                      <a:pt x="836" y="171"/>
                    </a:lnTo>
                    <a:lnTo>
                      <a:pt x="835" y="176"/>
                    </a:lnTo>
                    <a:lnTo>
                      <a:pt x="833" y="182"/>
                    </a:lnTo>
                    <a:lnTo>
                      <a:pt x="831" y="187"/>
                    </a:lnTo>
                    <a:lnTo>
                      <a:pt x="828" y="191"/>
                    </a:lnTo>
                    <a:lnTo>
                      <a:pt x="825" y="194"/>
                    </a:lnTo>
                    <a:lnTo>
                      <a:pt x="823" y="196"/>
                    </a:lnTo>
                    <a:lnTo>
                      <a:pt x="818" y="196"/>
                    </a:lnTo>
                    <a:lnTo>
                      <a:pt x="813" y="197"/>
                    </a:lnTo>
                    <a:lnTo>
                      <a:pt x="810" y="196"/>
                    </a:lnTo>
                    <a:lnTo>
                      <a:pt x="807" y="196"/>
                    </a:lnTo>
                    <a:lnTo>
                      <a:pt x="802" y="196"/>
                    </a:lnTo>
                    <a:lnTo>
                      <a:pt x="797" y="196"/>
                    </a:lnTo>
                    <a:lnTo>
                      <a:pt x="790" y="194"/>
                    </a:lnTo>
                    <a:lnTo>
                      <a:pt x="784" y="194"/>
                    </a:lnTo>
                    <a:lnTo>
                      <a:pt x="776" y="192"/>
                    </a:lnTo>
                    <a:lnTo>
                      <a:pt x="767" y="192"/>
                    </a:lnTo>
                    <a:lnTo>
                      <a:pt x="758" y="191"/>
                    </a:lnTo>
                    <a:lnTo>
                      <a:pt x="748" y="191"/>
                    </a:lnTo>
                    <a:lnTo>
                      <a:pt x="736" y="191"/>
                    </a:lnTo>
                    <a:lnTo>
                      <a:pt x="726" y="191"/>
                    </a:lnTo>
                    <a:lnTo>
                      <a:pt x="713" y="189"/>
                    </a:lnTo>
                    <a:lnTo>
                      <a:pt x="702" y="189"/>
                    </a:lnTo>
                    <a:lnTo>
                      <a:pt x="689" y="189"/>
                    </a:lnTo>
                    <a:lnTo>
                      <a:pt x="677" y="189"/>
                    </a:lnTo>
                    <a:lnTo>
                      <a:pt x="661" y="189"/>
                    </a:lnTo>
                    <a:lnTo>
                      <a:pt x="647" y="187"/>
                    </a:lnTo>
                    <a:lnTo>
                      <a:pt x="631" y="187"/>
                    </a:lnTo>
                    <a:lnTo>
                      <a:pt x="616" y="187"/>
                    </a:lnTo>
                    <a:lnTo>
                      <a:pt x="602" y="187"/>
                    </a:lnTo>
                    <a:lnTo>
                      <a:pt x="585" y="187"/>
                    </a:lnTo>
                    <a:lnTo>
                      <a:pt x="569" y="187"/>
                    </a:lnTo>
                    <a:lnTo>
                      <a:pt x="554" y="187"/>
                    </a:lnTo>
                    <a:lnTo>
                      <a:pt x="537" y="186"/>
                    </a:lnTo>
                    <a:lnTo>
                      <a:pt x="521" y="186"/>
                    </a:lnTo>
                    <a:lnTo>
                      <a:pt x="503" y="184"/>
                    </a:lnTo>
                    <a:lnTo>
                      <a:pt x="487" y="184"/>
                    </a:lnTo>
                    <a:lnTo>
                      <a:pt x="468" y="184"/>
                    </a:lnTo>
                    <a:lnTo>
                      <a:pt x="452" y="184"/>
                    </a:lnTo>
                    <a:lnTo>
                      <a:pt x="436" y="184"/>
                    </a:lnTo>
                    <a:lnTo>
                      <a:pt x="418" y="184"/>
                    </a:lnTo>
                    <a:lnTo>
                      <a:pt x="399" y="184"/>
                    </a:lnTo>
                    <a:lnTo>
                      <a:pt x="385" y="182"/>
                    </a:lnTo>
                    <a:lnTo>
                      <a:pt x="367" y="182"/>
                    </a:lnTo>
                    <a:lnTo>
                      <a:pt x="350" y="182"/>
                    </a:lnTo>
                    <a:lnTo>
                      <a:pt x="334" y="182"/>
                    </a:lnTo>
                    <a:lnTo>
                      <a:pt x="316" y="182"/>
                    </a:lnTo>
                    <a:lnTo>
                      <a:pt x="299" y="181"/>
                    </a:lnTo>
                    <a:lnTo>
                      <a:pt x="284" y="181"/>
                    </a:lnTo>
                    <a:lnTo>
                      <a:pt x="268" y="181"/>
                    </a:lnTo>
                    <a:lnTo>
                      <a:pt x="252" y="179"/>
                    </a:lnTo>
                    <a:lnTo>
                      <a:pt x="237" y="179"/>
                    </a:lnTo>
                    <a:lnTo>
                      <a:pt x="222" y="179"/>
                    </a:lnTo>
                    <a:lnTo>
                      <a:pt x="206" y="179"/>
                    </a:lnTo>
                    <a:lnTo>
                      <a:pt x="193" y="179"/>
                    </a:lnTo>
                    <a:lnTo>
                      <a:pt x="179" y="179"/>
                    </a:lnTo>
                    <a:lnTo>
                      <a:pt x="166" y="179"/>
                    </a:lnTo>
                    <a:lnTo>
                      <a:pt x="151" y="177"/>
                    </a:lnTo>
                    <a:lnTo>
                      <a:pt x="140" y="177"/>
                    </a:lnTo>
                    <a:lnTo>
                      <a:pt x="128" y="176"/>
                    </a:lnTo>
                    <a:lnTo>
                      <a:pt x="117" y="176"/>
                    </a:lnTo>
                    <a:lnTo>
                      <a:pt x="107" y="176"/>
                    </a:lnTo>
                    <a:lnTo>
                      <a:pt x="97" y="176"/>
                    </a:lnTo>
                    <a:lnTo>
                      <a:pt x="89" y="174"/>
                    </a:lnTo>
                    <a:lnTo>
                      <a:pt x="81" y="174"/>
                    </a:lnTo>
                    <a:lnTo>
                      <a:pt x="73" y="174"/>
                    </a:lnTo>
                    <a:lnTo>
                      <a:pt x="66" y="173"/>
                    </a:lnTo>
                    <a:lnTo>
                      <a:pt x="59" y="173"/>
                    </a:lnTo>
                    <a:lnTo>
                      <a:pt x="55" y="173"/>
                    </a:lnTo>
                    <a:lnTo>
                      <a:pt x="50" y="173"/>
                    </a:lnTo>
                    <a:lnTo>
                      <a:pt x="46" y="173"/>
                    </a:lnTo>
                    <a:lnTo>
                      <a:pt x="45" y="171"/>
                    </a:lnTo>
                    <a:lnTo>
                      <a:pt x="43" y="171"/>
                    </a:lnTo>
                    <a:lnTo>
                      <a:pt x="41" y="168"/>
                    </a:lnTo>
                    <a:lnTo>
                      <a:pt x="40" y="166"/>
                    </a:lnTo>
                    <a:lnTo>
                      <a:pt x="35" y="163"/>
                    </a:lnTo>
                    <a:lnTo>
                      <a:pt x="33" y="159"/>
                    </a:lnTo>
                    <a:lnTo>
                      <a:pt x="32" y="154"/>
                    </a:lnTo>
                    <a:lnTo>
                      <a:pt x="30" y="151"/>
                    </a:lnTo>
                    <a:lnTo>
                      <a:pt x="28" y="145"/>
                    </a:lnTo>
                    <a:lnTo>
                      <a:pt x="27" y="141"/>
                    </a:lnTo>
                    <a:lnTo>
                      <a:pt x="23" y="133"/>
                    </a:lnTo>
                    <a:lnTo>
                      <a:pt x="22" y="128"/>
                    </a:lnTo>
                    <a:lnTo>
                      <a:pt x="20" y="122"/>
                    </a:lnTo>
                    <a:lnTo>
                      <a:pt x="18" y="115"/>
                    </a:lnTo>
                    <a:lnTo>
                      <a:pt x="17" y="108"/>
                    </a:lnTo>
                    <a:lnTo>
                      <a:pt x="15" y="102"/>
                    </a:lnTo>
                    <a:lnTo>
                      <a:pt x="15" y="95"/>
                    </a:lnTo>
                    <a:lnTo>
                      <a:pt x="12" y="87"/>
                    </a:lnTo>
                    <a:lnTo>
                      <a:pt x="10" y="82"/>
                    </a:lnTo>
                    <a:lnTo>
                      <a:pt x="9" y="74"/>
                    </a:lnTo>
                    <a:lnTo>
                      <a:pt x="7" y="67"/>
                    </a:lnTo>
                    <a:lnTo>
                      <a:pt x="7" y="61"/>
                    </a:lnTo>
                    <a:lnTo>
                      <a:pt x="5" y="56"/>
                    </a:lnTo>
                    <a:lnTo>
                      <a:pt x="5" y="49"/>
                    </a:lnTo>
                    <a:lnTo>
                      <a:pt x="4" y="43"/>
                    </a:lnTo>
                    <a:lnTo>
                      <a:pt x="4" y="39"/>
                    </a:lnTo>
                    <a:lnTo>
                      <a:pt x="2" y="33"/>
                    </a:lnTo>
                    <a:lnTo>
                      <a:pt x="0" y="30"/>
                    </a:lnTo>
                    <a:lnTo>
                      <a:pt x="0" y="26"/>
                    </a:lnTo>
                    <a:lnTo>
                      <a:pt x="0" y="23"/>
                    </a:lnTo>
                    <a:lnTo>
                      <a:pt x="0" y="18"/>
                    </a:lnTo>
                    <a:lnTo>
                      <a:pt x="0" y="16"/>
                    </a:lnTo>
                    <a:lnTo>
                      <a:pt x="0" y="16"/>
                    </a:lnTo>
                    <a:close/>
                  </a:path>
                </a:pathLst>
              </a:custGeom>
              <a:solidFill>
                <a:srgbClr val="438DE0"/>
              </a:solidFill>
              <a:ln w="9525">
                <a:noFill/>
                <a:round/>
                <a:headEnd/>
                <a:tailEnd/>
              </a:ln>
            </p:spPr>
            <p:txBody>
              <a:bodyPr/>
              <a:lstStyle/>
              <a:p>
                <a:endParaRPr lang="en-US"/>
              </a:p>
            </p:txBody>
          </p:sp>
          <p:sp>
            <p:nvSpPr>
              <p:cNvPr id="1547339" name="Freeform 75"/>
              <p:cNvSpPr>
                <a:spLocks/>
              </p:cNvSpPr>
              <p:nvPr/>
            </p:nvSpPr>
            <p:spPr bwMode="auto">
              <a:xfrm>
                <a:off x="138" y="3214"/>
                <a:ext cx="616" cy="181"/>
              </a:xfrm>
              <a:custGeom>
                <a:avLst/>
                <a:gdLst/>
                <a:ahLst/>
                <a:cxnLst>
                  <a:cxn ang="0">
                    <a:pos x="46" y="297"/>
                  </a:cxn>
                  <a:cxn ang="0">
                    <a:pos x="54" y="287"/>
                  </a:cxn>
                  <a:cxn ang="0">
                    <a:pos x="67" y="274"/>
                  </a:cxn>
                  <a:cxn ang="0">
                    <a:pos x="80" y="258"/>
                  </a:cxn>
                  <a:cxn ang="0">
                    <a:pos x="97" y="243"/>
                  </a:cxn>
                  <a:cxn ang="0">
                    <a:pos x="113" y="223"/>
                  </a:cxn>
                  <a:cxn ang="0">
                    <a:pos x="130" y="205"/>
                  </a:cxn>
                  <a:cxn ang="0">
                    <a:pos x="148" y="184"/>
                  </a:cxn>
                  <a:cxn ang="0">
                    <a:pos x="167" y="166"/>
                  </a:cxn>
                  <a:cxn ang="0">
                    <a:pos x="187" y="144"/>
                  </a:cxn>
                  <a:cxn ang="0">
                    <a:pos x="204" y="125"/>
                  </a:cxn>
                  <a:cxn ang="0">
                    <a:pos x="222" y="103"/>
                  </a:cxn>
                  <a:cxn ang="0">
                    <a:pos x="240" y="85"/>
                  </a:cxn>
                  <a:cxn ang="0">
                    <a:pos x="254" y="67"/>
                  </a:cxn>
                  <a:cxn ang="0">
                    <a:pos x="271" y="52"/>
                  </a:cxn>
                  <a:cxn ang="0">
                    <a:pos x="286" y="36"/>
                  </a:cxn>
                  <a:cxn ang="0">
                    <a:pos x="296" y="24"/>
                  </a:cxn>
                  <a:cxn ang="0">
                    <a:pos x="305" y="13"/>
                  </a:cxn>
                  <a:cxn ang="0">
                    <a:pos x="317" y="1"/>
                  </a:cxn>
                  <a:cxn ang="0">
                    <a:pos x="898" y="5"/>
                  </a:cxn>
                  <a:cxn ang="0">
                    <a:pos x="903" y="11"/>
                  </a:cxn>
                  <a:cxn ang="0">
                    <a:pos x="913" y="21"/>
                  </a:cxn>
                  <a:cxn ang="0">
                    <a:pos x="925" y="33"/>
                  </a:cxn>
                  <a:cxn ang="0">
                    <a:pos x="943" y="49"/>
                  </a:cxn>
                  <a:cxn ang="0">
                    <a:pos x="962" y="67"/>
                  </a:cxn>
                  <a:cxn ang="0">
                    <a:pos x="982" y="88"/>
                  </a:cxn>
                  <a:cxn ang="0">
                    <a:pos x="1005" y="111"/>
                  </a:cxn>
                  <a:cxn ang="0">
                    <a:pos x="1028" y="136"/>
                  </a:cxn>
                  <a:cxn ang="0">
                    <a:pos x="1053" y="161"/>
                  </a:cxn>
                  <a:cxn ang="0">
                    <a:pos x="1079" y="185"/>
                  </a:cxn>
                  <a:cxn ang="0">
                    <a:pos x="1104" y="210"/>
                  </a:cxn>
                  <a:cxn ang="0">
                    <a:pos x="1127" y="235"/>
                  </a:cxn>
                  <a:cxn ang="0">
                    <a:pos x="1150" y="259"/>
                  </a:cxn>
                  <a:cxn ang="0">
                    <a:pos x="1169" y="282"/>
                  </a:cxn>
                  <a:cxn ang="0">
                    <a:pos x="1187" y="304"/>
                  </a:cxn>
                  <a:cxn ang="0">
                    <a:pos x="1204" y="322"/>
                  </a:cxn>
                  <a:cxn ang="0">
                    <a:pos x="1217" y="337"/>
                  </a:cxn>
                  <a:cxn ang="0">
                    <a:pos x="1225" y="350"/>
                  </a:cxn>
                  <a:cxn ang="0">
                    <a:pos x="1230" y="363"/>
                  </a:cxn>
                  <a:cxn ang="0">
                    <a:pos x="1219" y="363"/>
                  </a:cxn>
                  <a:cxn ang="0">
                    <a:pos x="1194" y="361"/>
                  </a:cxn>
                  <a:cxn ang="0">
                    <a:pos x="1161" y="361"/>
                  </a:cxn>
                  <a:cxn ang="0">
                    <a:pos x="1114" y="360"/>
                  </a:cxn>
                  <a:cxn ang="0">
                    <a:pos x="1056" y="358"/>
                  </a:cxn>
                  <a:cxn ang="0">
                    <a:pos x="994" y="358"/>
                  </a:cxn>
                  <a:cxn ang="0">
                    <a:pos x="921" y="356"/>
                  </a:cxn>
                  <a:cxn ang="0">
                    <a:pos x="844" y="356"/>
                  </a:cxn>
                  <a:cxn ang="0">
                    <a:pos x="762" y="356"/>
                  </a:cxn>
                  <a:cxn ang="0">
                    <a:pos x="680" y="356"/>
                  </a:cxn>
                  <a:cxn ang="0">
                    <a:pos x="596" y="356"/>
                  </a:cxn>
                  <a:cxn ang="0">
                    <a:pos x="511" y="355"/>
                  </a:cxn>
                  <a:cxn ang="0">
                    <a:pos x="430" y="355"/>
                  </a:cxn>
                  <a:cxn ang="0">
                    <a:pos x="350" y="355"/>
                  </a:cxn>
                  <a:cxn ang="0">
                    <a:pos x="276" y="355"/>
                  </a:cxn>
                  <a:cxn ang="0">
                    <a:pos x="205" y="355"/>
                  </a:cxn>
                  <a:cxn ang="0">
                    <a:pos x="146" y="355"/>
                  </a:cxn>
                  <a:cxn ang="0">
                    <a:pos x="92" y="355"/>
                  </a:cxn>
                  <a:cxn ang="0">
                    <a:pos x="51" y="355"/>
                  </a:cxn>
                  <a:cxn ang="0">
                    <a:pos x="21" y="355"/>
                  </a:cxn>
                  <a:cxn ang="0">
                    <a:pos x="3" y="355"/>
                  </a:cxn>
                  <a:cxn ang="0">
                    <a:pos x="36" y="307"/>
                  </a:cxn>
                </a:cxnLst>
                <a:rect l="0" t="0" r="r" b="b"/>
                <a:pathLst>
                  <a:path w="1232" h="363">
                    <a:moveTo>
                      <a:pt x="36" y="307"/>
                    </a:moveTo>
                    <a:lnTo>
                      <a:pt x="39" y="304"/>
                    </a:lnTo>
                    <a:lnTo>
                      <a:pt x="46" y="297"/>
                    </a:lnTo>
                    <a:lnTo>
                      <a:pt x="47" y="294"/>
                    </a:lnTo>
                    <a:lnTo>
                      <a:pt x="51" y="291"/>
                    </a:lnTo>
                    <a:lnTo>
                      <a:pt x="54" y="287"/>
                    </a:lnTo>
                    <a:lnTo>
                      <a:pt x="59" y="282"/>
                    </a:lnTo>
                    <a:lnTo>
                      <a:pt x="62" y="277"/>
                    </a:lnTo>
                    <a:lnTo>
                      <a:pt x="67" y="274"/>
                    </a:lnTo>
                    <a:lnTo>
                      <a:pt x="70" y="269"/>
                    </a:lnTo>
                    <a:lnTo>
                      <a:pt x="75" y="264"/>
                    </a:lnTo>
                    <a:lnTo>
                      <a:pt x="80" y="258"/>
                    </a:lnTo>
                    <a:lnTo>
                      <a:pt x="85" y="253"/>
                    </a:lnTo>
                    <a:lnTo>
                      <a:pt x="90" y="248"/>
                    </a:lnTo>
                    <a:lnTo>
                      <a:pt x="97" y="243"/>
                    </a:lnTo>
                    <a:lnTo>
                      <a:pt x="100" y="235"/>
                    </a:lnTo>
                    <a:lnTo>
                      <a:pt x="107" y="230"/>
                    </a:lnTo>
                    <a:lnTo>
                      <a:pt x="113" y="223"/>
                    </a:lnTo>
                    <a:lnTo>
                      <a:pt x="118" y="218"/>
                    </a:lnTo>
                    <a:lnTo>
                      <a:pt x="125" y="210"/>
                    </a:lnTo>
                    <a:lnTo>
                      <a:pt x="130" y="205"/>
                    </a:lnTo>
                    <a:lnTo>
                      <a:pt x="138" y="197"/>
                    </a:lnTo>
                    <a:lnTo>
                      <a:pt x="143" y="192"/>
                    </a:lnTo>
                    <a:lnTo>
                      <a:pt x="148" y="184"/>
                    </a:lnTo>
                    <a:lnTo>
                      <a:pt x="154" y="179"/>
                    </a:lnTo>
                    <a:lnTo>
                      <a:pt x="161" y="171"/>
                    </a:lnTo>
                    <a:lnTo>
                      <a:pt x="167" y="166"/>
                    </a:lnTo>
                    <a:lnTo>
                      <a:pt x="172" y="157"/>
                    </a:lnTo>
                    <a:lnTo>
                      <a:pt x="179" y="153"/>
                    </a:lnTo>
                    <a:lnTo>
                      <a:pt x="187" y="144"/>
                    </a:lnTo>
                    <a:lnTo>
                      <a:pt x="194" y="138"/>
                    </a:lnTo>
                    <a:lnTo>
                      <a:pt x="199" y="131"/>
                    </a:lnTo>
                    <a:lnTo>
                      <a:pt x="204" y="125"/>
                    </a:lnTo>
                    <a:lnTo>
                      <a:pt x="210" y="118"/>
                    </a:lnTo>
                    <a:lnTo>
                      <a:pt x="217" y="110"/>
                    </a:lnTo>
                    <a:lnTo>
                      <a:pt x="222" y="103"/>
                    </a:lnTo>
                    <a:lnTo>
                      <a:pt x="228" y="98"/>
                    </a:lnTo>
                    <a:lnTo>
                      <a:pt x="235" y="93"/>
                    </a:lnTo>
                    <a:lnTo>
                      <a:pt x="240" y="85"/>
                    </a:lnTo>
                    <a:lnTo>
                      <a:pt x="245" y="79"/>
                    </a:lnTo>
                    <a:lnTo>
                      <a:pt x="251" y="74"/>
                    </a:lnTo>
                    <a:lnTo>
                      <a:pt x="254" y="67"/>
                    </a:lnTo>
                    <a:lnTo>
                      <a:pt x="261" y="62"/>
                    </a:lnTo>
                    <a:lnTo>
                      <a:pt x="266" y="56"/>
                    </a:lnTo>
                    <a:lnTo>
                      <a:pt x="271" y="52"/>
                    </a:lnTo>
                    <a:lnTo>
                      <a:pt x="276" y="46"/>
                    </a:lnTo>
                    <a:lnTo>
                      <a:pt x="279" y="41"/>
                    </a:lnTo>
                    <a:lnTo>
                      <a:pt x="286" y="36"/>
                    </a:lnTo>
                    <a:lnTo>
                      <a:pt x="289" y="31"/>
                    </a:lnTo>
                    <a:lnTo>
                      <a:pt x="292" y="28"/>
                    </a:lnTo>
                    <a:lnTo>
                      <a:pt x="296" y="24"/>
                    </a:lnTo>
                    <a:lnTo>
                      <a:pt x="299" y="21"/>
                    </a:lnTo>
                    <a:lnTo>
                      <a:pt x="302" y="16"/>
                    </a:lnTo>
                    <a:lnTo>
                      <a:pt x="305" y="13"/>
                    </a:lnTo>
                    <a:lnTo>
                      <a:pt x="310" y="11"/>
                    </a:lnTo>
                    <a:lnTo>
                      <a:pt x="314" y="5"/>
                    </a:lnTo>
                    <a:lnTo>
                      <a:pt x="317" y="1"/>
                    </a:lnTo>
                    <a:lnTo>
                      <a:pt x="319" y="0"/>
                    </a:lnTo>
                    <a:lnTo>
                      <a:pt x="320" y="0"/>
                    </a:lnTo>
                    <a:lnTo>
                      <a:pt x="898" y="5"/>
                    </a:lnTo>
                    <a:lnTo>
                      <a:pt x="898" y="6"/>
                    </a:lnTo>
                    <a:lnTo>
                      <a:pt x="900" y="8"/>
                    </a:lnTo>
                    <a:lnTo>
                      <a:pt x="903" y="11"/>
                    </a:lnTo>
                    <a:lnTo>
                      <a:pt x="905" y="13"/>
                    </a:lnTo>
                    <a:lnTo>
                      <a:pt x="908" y="16"/>
                    </a:lnTo>
                    <a:lnTo>
                      <a:pt x="913" y="21"/>
                    </a:lnTo>
                    <a:lnTo>
                      <a:pt x="916" y="24"/>
                    </a:lnTo>
                    <a:lnTo>
                      <a:pt x="921" y="28"/>
                    </a:lnTo>
                    <a:lnTo>
                      <a:pt x="925" y="33"/>
                    </a:lnTo>
                    <a:lnTo>
                      <a:pt x="931" y="38"/>
                    </a:lnTo>
                    <a:lnTo>
                      <a:pt x="936" y="42"/>
                    </a:lnTo>
                    <a:lnTo>
                      <a:pt x="943" y="49"/>
                    </a:lnTo>
                    <a:lnTo>
                      <a:pt x="949" y="56"/>
                    </a:lnTo>
                    <a:lnTo>
                      <a:pt x="956" y="62"/>
                    </a:lnTo>
                    <a:lnTo>
                      <a:pt x="962" y="67"/>
                    </a:lnTo>
                    <a:lnTo>
                      <a:pt x="967" y="74"/>
                    </a:lnTo>
                    <a:lnTo>
                      <a:pt x="974" y="80"/>
                    </a:lnTo>
                    <a:lnTo>
                      <a:pt x="982" y="88"/>
                    </a:lnTo>
                    <a:lnTo>
                      <a:pt x="990" y="97"/>
                    </a:lnTo>
                    <a:lnTo>
                      <a:pt x="997" y="103"/>
                    </a:lnTo>
                    <a:lnTo>
                      <a:pt x="1005" y="111"/>
                    </a:lnTo>
                    <a:lnTo>
                      <a:pt x="1013" y="120"/>
                    </a:lnTo>
                    <a:lnTo>
                      <a:pt x="1022" y="128"/>
                    </a:lnTo>
                    <a:lnTo>
                      <a:pt x="1028" y="136"/>
                    </a:lnTo>
                    <a:lnTo>
                      <a:pt x="1038" y="144"/>
                    </a:lnTo>
                    <a:lnTo>
                      <a:pt x="1046" y="153"/>
                    </a:lnTo>
                    <a:lnTo>
                      <a:pt x="1053" y="161"/>
                    </a:lnTo>
                    <a:lnTo>
                      <a:pt x="1063" y="169"/>
                    </a:lnTo>
                    <a:lnTo>
                      <a:pt x="1071" y="177"/>
                    </a:lnTo>
                    <a:lnTo>
                      <a:pt x="1079" y="185"/>
                    </a:lnTo>
                    <a:lnTo>
                      <a:pt x="1087" y="195"/>
                    </a:lnTo>
                    <a:lnTo>
                      <a:pt x="1095" y="202"/>
                    </a:lnTo>
                    <a:lnTo>
                      <a:pt x="1104" y="210"/>
                    </a:lnTo>
                    <a:lnTo>
                      <a:pt x="1112" y="220"/>
                    </a:lnTo>
                    <a:lnTo>
                      <a:pt x="1118" y="228"/>
                    </a:lnTo>
                    <a:lnTo>
                      <a:pt x="1127" y="235"/>
                    </a:lnTo>
                    <a:lnTo>
                      <a:pt x="1135" y="245"/>
                    </a:lnTo>
                    <a:lnTo>
                      <a:pt x="1143" y="253"/>
                    </a:lnTo>
                    <a:lnTo>
                      <a:pt x="1150" y="259"/>
                    </a:lnTo>
                    <a:lnTo>
                      <a:pt x="1156" y="268"/>
                    </a:lnTo>
                    <a:lnTo>
                      <a:pt x="1163" y="274"/>
                    </a:lnTo>
                    <a:lnTo>
                      <a:pt x="1169" y="282"/>
                    </a:lnTo>
                    <a:lnTo>
                      <a:pt x="1176" y="289"/>
                    </a:lnTo>
                    <a:lnTo>
                      <a:pt x="1183" y="297"/>
                    </a:lnTo>
                    <a:lnTo>
                      <a:pt x="1187" y="304"/>
                    </a:lnTo>
                    <a:lnTo>
                      <a:pt x="1194" y="310"/>
                    </a:lnTo>
                    <a:lnTo>
                      <a:pt x="1199" y="315"/>
                    </a:lnTo>
                    <a:lnTo>
                      <a:pt x="1204" y="322"/>
                    </a:lnTo>
                    <a:lnTo>
                      <a:pt x="1209" y="327"/>
                    </a:lnTo>
                    <a:lnTo>
                      <a:pt x="1214" y="332"/>
                    </a:lnTo>
                    <a:lnTo>
                      <a:pt x="1217" y="337"/>
                    </a:lnTo>
                    <a:lnTo>
                      <a:pt x="1220" y="341"/>
                    </a:lnTo>
                    <a:lnTo>
                      <a:pt x="1222" y="345"/>
                    </a:lnTo>
                    <a:lnTo>
                      <a:pt x="1225" y="350"/>
                    </a:lnTo>
                    <a:lnTo>
                      <a:pt x="1230" y="355"/>
                    </a:lnTo>
                    <a:lnTo>
                      <a:pt x="1232" y="361"/>
                    </a:lnTo>
                    <a:lnTo>
                      <a:pt x="1230" y="363"/>
                    </a:lnTo>
                    <a:lnTo>
                      <a:pt x="1227" y="363"/>
                    </a:lnTo>
                    <a:lnTo>
                      <a:pt x="1222" y="363"/>
                    </a:lnTo>
                    <a:lnTo>
                      <a:pt x="1219" y="363"/>
                    </a:lnTo>
                    <a:lnTo>
                      <a:pt x="1212" y="361"/>
                    </a:lnTo>
                    <a:lnTo>
                      <a:pt x="1206" y="361"/>
                    </a:lnTo>
                    <a:lnTo>
                      <a:pt x="1194" y="361"/>
                    </a:lnTo>
                    <a:lnTo>
                      <a:pt x="1186" y="361"/>
                    </a:lnTo>
                    <a:lnTo>
                      <a:pt x="1173" y="361"/>
                    </a:lnTo>
                    <a:lnTo>
                      <a:pt x="1161" y="361"/>
                    </a:lnTo>
                    <a:lnTo>
                      <a:pt x="1145" y="361"/>
                    </a:lnTo>
                    <a:lnTo>
                      <a:pt x="1130" y="361"/>
                    </a:lnTo>
                    <a:lnTo>
                      <a:pt x="1114" y="360"/>
                    </a:lnTo>
                    <a:lnTo>
                      <a:pt x="1095" y="360"/>
                    </a:lnTo>
                    <a:lnTo>
                      <a:pt x="1076" y="358"/>
                    </a:lnTo>
                    <a:lnTo>
                      <a:pt x="1056" y="358"/>
                    </a:lnTo>
                    <a:lnTo>
                      <a:pt x="1036" y="358"/>
                    </a:lnTo>
                    <a:lnTo>
                      <a:pt x="1015" y="358"/>
                    </a:lnTo>
                    <a:lnTo>
                      <a:pt x="994" y="358"/>
                    </a:lnTo>
                    <a:lnTo>
                      <a:pt x="969" y="358"/>
                    </a:lnTo>
                    <a:lnTo>
                      <a:pt x="946" y="356"/>
                    </a:lnTo>
                    <a:lnTo>
                      <a:pt x="921" y="356"/>
                    </a:lnTo>
                    <a:lnTo>
                      <a:pt x="897" y="356"/>
                    </a:lnTo>
                    <a:lnTo>
                      <a:pt x="870" y="356"/>
                    </a:lnTo>
                    <a:lnTo>
                      <a:pt x="844" y="356"/>
                    </a:lnTo>
                    <a:lnTo>
                      <a:pt x="818" y="356"/>
                    </a:lnTo>
                    <a:lnTo>
                      <a:pt x="790" y="356"/>
                    </a:lnTo>
                    <a:lnTo>
                      <a:pt x="762" y="356"/>
                    </a:lnTo>
                    <a:lnTo>
                      <a:pt x="736" y="356"/>
                    </a:lnTo>
                    <a:lnTo>
                      <a:pt x="708" y="356"/>
                    </a:lnTo>
                    <a:lnTo>
                      <a:pt x="680" y="356"/>
                    </a:lnTo>
                    <a:lnTo>
                      <a:pt x="652" y="356"/>
                    </a:lnTo>
                    <a:lnTo>
                      <a:pt x="624" y="356"/>
                    </a:lnTo>
                    <a:lnTo>
                      <a:pt x="596" y="356"/>
                    </a:lnTo>
                    <a:lnTo>
                      <a:pt x="568" y="355"/>
                    </a:lnTo>
                    <a:lnTo>
                      <a:pt x="539" y="355"/>
                    </a:lnTo>
                    <a:lnTo>
                      <a:pt x="511" y="355"/>
                    </a:lnTo>
                    <a:lnTo>
                      <a:pt x="483" y="355"/>
                    </a:lnTo>
                    <a:lnTo>
                      <a:pt x="456" y="355"/>
                    </a:lnTo>
                    <a:lnTo>
                      <a:pt x="430" y="355"/>
                    </a:lnTo>
                    <a:lnTo>
                      <a:pt x="401" y="355"/>
                    </a:lnTo>
                    <a:lnTo>
                      <a:pt x="376" y="355"/>
                    </a:lnTo>
                    <a:lnTo>
                      <a:pt x="350" y="355"/>
                    </a:lnTo>
                    <a:lnTo>
                      <a:pt x="323" y="355"/>
                    </a:lnTo>
                    <a:lnTo>
                      <a:pt x="299" y="355"/>
                    </a:lnTo>
                    <a:lnTo>
                      <a:pt x="276" y="355"/>
                    </a:lnTo>
                    <a:lnTo>
                      <a:pt x="251" y="355"/>
                    </a:lnTo>
                    <a:lnTo>
                      <a:pt x="228" y="355"/>
                    </a:lnTo>
                    <a:lnTo>
                      <a:pt x="205" y="355"/>
                    </a:lnTo>
                    <a:lnTo>
                      <a:pt x="185" y="355"/>
                    </a:lnTo>
                    <a:lnTo>
                      <a:pt x="164" y="355"/>
                    </a:lnTo>
                    <a:lnTo>
                      <a:pt x="146" y="355"/>
                    </a:lnTo>
                    <a:lnTo>
                      <a:pt x="126" y="355"/>
                    </a:lnTo>
                    <a:lnTo>
                      <a:pt x="110" y="355"/>
                    </a:lnTo>
                    <a:lnTo>
                      <a:pt x="92" y="355"/>
                    </a:lnTo>
                    <a:lnTo>
                      <a:pt x="77" y="355"/>
                    </a:lnTo>
                    <a:lnTo>
                      <a:pt x="62" y="355"/>
                    </a:lnTo>
                    <a:lnTo>
                      <a:pt x="51" y="355"/>
                    </a:lnTo>
                    <a:lnTo>
                      <a:pt x="38" y="355"/>
                    </a:lnTo>
                    <a:lnTo>
                      <a:pt x="29" y="355"/>
                    </a:lnTo>
                    <a:lnTo>
                      <a:pt x="21" y="355"/>
                    </a:lnTo>
                    <a:lnTo>
                      <a:pt x="13" y="355"/>
                    </a:lnTo>
                    <a:lnTo>
                      <a:pt x="6" y="355"/>
                    </a:lnTo>
                    <a:lnTo>
                      <a:pt x="3" y="355"/>
                    </a:lnTo>
                    <a:lnTo>
                      <a:pt x="0" y="355"/>
                    </a:lnTo>
                    <a:lnTo>
                      <a:pt x="36" y="307"/>
                    </a:lnTo>
                    <a:lnTo>
                      <a:pt x="36" y="307"/>
                    </a:lnTo>
                    <a:close/>
                  </a:path>
                </a:pathLst>
              </a:custGeom>
              <a:solidFill>
                <a:srgbClr val="438DE0"/>
              </a:solidFill>
              <a:ln w="9525">
                <a:noFill/>
                <a:round/>
                <a:headEnd/>
                <a:tailEnd/>
              </a:ln>
            </p:spPr>
            <p:txBody>
              <a:bodyPr/>
              <a:lstStyle/>
              <a:p>
                <a:endParaRPr lang="en-US"/>
              </a:p>
            </p:txBody>
          </p:sp>
          <p:sp>
            <p:nvSpPr>
              <p:cNvPr id="1547340" name="Freeform 76"/>
              <p:cNvSpPr>
                <a:spLocks/>
              </p:cNvSpPr>
              <p:nvPr/>
            </p:nvSpPr>
            <p:spPr bwMode="auto">
              <a:xfrm>
                <a:off x="133" y="3691"/>
                <a:ext cx="624" cy="192"/>
              </a:xfrm>
              <a:custGeom>
                <a:avLst/>
                <a:gdLst/>
                <a:ahLst/>
                <a:cxnLst>
                  <a:cxn ang="0">
                    <a:pos x="89" y="5"/>
                  </a:cxn>
                  <a:cxn ang="0">
                    <a:pos x="125" y="5"/>
                  </a:cxn>
                  <a:cxn ang="0">
                    <a:pos x="181" y="4"/>
                  </a:cxn>
                  <a:cxn ang="0">
                    <a:pos x="253" y="4"/>
                  </a:cxn>
                  <a:cxn ang="0">
                    <a:pos x="339" y="2"/>
                  </a:cxn>
                  <a:cxn ang="0">
                    <a:pos x="436" y="2"/>
                  </a:cxn>
                  <a:cxn ang="0">
                    <a:pos x="541" y="0"/>
                  </a:cxn>
                  <a:cxn ang="0">
                    <a:pos x="649" y="0"/>
                  </a:cxn>
                  <a:cxn ang="0">
                    <a:pos x="758" y="0"/>
                  </a:cxn>
                  <a:cxn ang="0">
                    <a:pos x="864" y="0"/>
                  </a:cxn>
                  <a:cxn ang="0">
                    <a:pos x="963" y="0"/>
                  </a:cxn>
                  <a:cxn ang="0">
                    <a:pos x="1055" y="4"/>
                  </a:cxn>
                  <a:cxn ang="0">
                    <a:pos x="1130" y="5"/>
                  </a:cxn>
                  <a:cxn ang="0">
                    <a:pos x="1190" y="7"/>
                  </a:cxn>
                  <a:cxn ang="0">
                    <a:pos x="1229" y="10"/>
                  </a:cxn>
                  <a:cxn ang="0">
                    <a:pos x="1249" y="15"/>
                  </a:cxn>
                  <a:cxn ang="0">
                    <a:pos x="1239" y="27"/>
                  </a:cxn>
                  <a:cxn ang="0">
                    <a:pos x="1227" y="45"/>
                  </a:cxn>
                  <a:cxn ang="0">
                    <a:pos x="1209" y="64"/>
                  </a:cxn>
                  <a:cxn ang="0">
                    <a:pos x="1188" y="91"/>
                  </a:cxn>
                  <a:cxn ang="0">
                    <a:pos x="1163" y="120"/>
                  </a:cxn>
                  <a:cxn ang="0">
                    <a:pos x="1137" y="151"/>
                  </a:cxn>
                  <a:cxn ang="0">
                    <a:pos x="1109" y="184"/>
                  </a:cxn>
                  <a:cxn ang="0">
                    <a:pos x="1080" y="217"/>
                  </a:cxn>
                  <a:cxn ang="0">
                    <a:pos x="1050" y="248"/>
                  </a:cxn>
                  <a:cxn ang="0">
                    <a:pos x="1022" y="278"/>
                  </a:cxn>
                  <a:cxn ang="0">
                    <a:pos x="994" y="307"/>
                  </a:cxn>
                  <a:cxn ang="0">
                    <a:pos x="969" y="332"/>
                  </a:cxn>
                  <a:cxn ang="0">
                    <a:pos x="946" y="350"/>
                  </a:cxn>
                  <a:cxn ang="0">
                    <a:pos x="928" y="365"/>
                  </a:cxn>
                  <a:cxn ang="0">
                    <a:pos x="912" y="375"/>
                  </a:cxn>
                  <a:cxn ang="0">
                    <a:pos x="902" y="372"/>
                  </a:cxn>
                  <a:cxn ang="0">
                    <a:pos x="884" y="372"/>
                  </a:cxn>
                  <a:cxn ang="0">
                    <a:pos x="858" y="372"/>
                  </a:cxn>
                  <a:cxn ang="0">
                    <a:pos x="827" y="373"/>
                  </a:cxn>
                  <a:cxn ang="0">
                    <a:pos x="789" y="375"/>
                  </a:cxn>
                  <a:cxn ang="0">
                    <a:pos x="748" y="376"/>
                  </a:cxn>
                  <a:cxn ang="0">
                    <a:pos x="705" y="378"/>
                  </a:cxn>
                  <a:cxn ang="0">
                    <a:pos x="659" y="380"/>
                  </a:cxn>
                  <a:cxn ang="0">
                    <a:pos x="613" y="380"/>
                  </a:cxn>
                  <a:cxn ang="0">
                    <a:pos x="567" y="381"/>
                  </a:cxn>
                  <a:cxn ang="0">
                    <a:pos x="521" y="381"/>
                  </a:cxn>
                  <a:cxn ang="0">
                    <a:pos x="480" y="381"/>
                  </a:cxn>
                  <a:cxn ang="0">
                    <a:pos x="444" y="381"/>
                  </a:cxn>
                  <a:cxn ang="0">
                    <a:pos x="409" y="380"/>
                  </a:cxn>
                  <a:cxn ang="0">
                    <a:pos x="383" y="378"/>
                  </a:cxn>
                  <a:cxn ang="0">
                    <a:pos x="363" y="372"/>
                  </a:cxn>
                  <a:cxn ang="0">
                    <a:pos x="349" y="365"/>
                  </a:cxn>
                  <a:cxn ang="0">
                    <a:pos x="329" y="350"/>
                  </a:cxn>
                  <a:cxn ang="0">
                    <a:pos x="306" y="332"/>
                  </a:cxn>
                  <a:cxn ang="0">
                    <a:pos x="280" y="309"/>
                  </a:cxn>
                  <a:cxn ang="0">
                    <a:pos x="252" y="281"/>
                  </a:cxn>
                  <a:cxn ang="0">
                    <a:pos x="222" y="252"/>
                  </a:cxn>
                  <a:cxn ang="0">
                    <a:pos x="191" y="222"/>
                  </a:cxn>
                  <a:cxn ang="0">
                    <a:pos x="160" y="189"/>
                  </a:cxn>
                  <a:cxn ang="0">
                    <a:pos x="130" y="156"/>
                  </a:cxn>
                  <a:cxn ang="0">
                    <a:pos x="101" y="125"/>
                  </a:cxn>
                  <a:cxn ang="0">
                    <a:pos x="73" y="96"/>
                  </a:cxn>
                  <a:cxn ang="0">
                    <a:pos x="50" y="71"/>
                  </a:cxn>
                  <a:cxn ang="0">
                    <a:pos x="30" y="46"/>
                  </a:cxn>
                  <a:cxn ang="0">
                    <a:pos x="14" y="30"/>
                  </a:cxn>
                  <a:cxn ang="0">
                    <a:pos x="0" y="13"/>
                  </a:cxn>
                </a:cxnLst>
                <a:rect l="0" t="0" r="r" b="b"/>
                <a:pathLst>
                  <a:path w="1249" h="383">
                    <a:moveTo>
                      <a:pt x="81" y="5"/>
                    </a:moveTo>
                    <a:lnTo>
                      <a:pt x="82" y="5"/>
                    </a:lnTo>
                    <a:lnTo>
                      <a:pt x="86" y="5"/>
                    </a:lnTo>
                    <a:lnTo>
                      <a:pt x="89" y="5"/>
                    </a:lnTo>
                    <a:lnTo>
                      <a:pt x="96" y="5"/>
                    </a:lnTo>
                    <a:lnTo>
                      <a:pt x="104" y="5"/>
                    </a:lnTo>
                    <a:lnTo>
                      <a:pt x="115" y="5"/>
                    </a:lnTo>
                    <a:lnTo>
                      <a:pt x="125" y="5"/>
                    </a:lnTo>
                    <a:lnTo>
                      <a:pt x="138" y="5"/>
                    </a:lnTo>
                    <a:lnTo>
                      <a:pt x="150" y="4"/>
                    </a:lnTo>
                    <a:lnTo>
                      <a:pt x="165" y="4"/>
                    </a:lnTo>
                    <a:lnTo>
                      <a:pt x="181" y="4"/>
                    </a:lnTo>
                    <a:lnTo>
                      <a:pt x="197" y="4"/>
                    </a:lnTo>
                    <a:lnTo>
                      <a:pt x="214" y="4"/>
                    </a:lnTo>
                    <a:lnTo>
                      <a:pt x="234" y="4"/>
                    </a:lnTo>
                    <a:lnTo>
                      <a:pt x="253" y="4"/>
                    </a:lnTo>
                    <a:lnTo>
                      <a:pt x="275" y="4"/>
                    </a:lnTo>
                    <a:lnTo>
                      <a:pt x="296" y="4"/>
                    </a:lnTo>
                    <a:lnTo>
                      <a:pt x="317" y="4"/>
                    </a:lnTo>
                    <a:lnTo>
                      <a:pt x="339" y="2"/>
                    </a:lnTo>
                    <a:lnTo>
                      <a:pt x="363" y="2"/>
                    </a:lnTo>
                    <a:lnTo>
                      <a:pt x="386" y="2"/>
                    </a:lnTo>
                    <a:lnTo>
                      <a:pt x="411" y="2"/>
                    </a:lnTo>
                    <a:lnTo>
                      <a:pt x="436" y="2"/>
                    </a:lnTo>
                    <a:lnTo>
                      <a:pt x="462" y="2"/>
                    </a:lnTo>
                    <a:lnTo>
                      <a:pt x="488" y="0"/>
                    </a:lnTo>
                    <a:lnTo>
                      <a:pt x="514" y="0"/>
                    </a:lnTo>
                    <a:lnTo>
                      <a:pt x="541" y="0"/>
                    </a:lnTo>
                    <a:lnTo>
                      <a:pt x="569" y="0"/>
                    </a:lnTo>
                    <a:lnTo>
                      <a:pt x="597" y="0"/>
                    </a:lnTo>
                    <a:lnTo>
                      <a:pt x="623" y="0"/>
                    </a:lnTo>
                    <a:lnTo>
                      <a:pt x="649" y="0"/>
                    </a:lnTo>
                    <a:lnTo>
                      <a:pt x="679" y="0"/>
                    </a:lnTo>
                    <a:lnTo>
                      <a:pt x="705" y="0"/>
                    </a:lnTo>
                    <a:lnTo>
                      <a:pt x="731" y="0"/>
                    </a:lnTo>
                    <a:lnTo>
                      <a:pt x="758" y="0"/>
                    </a:lnTo>
                    <a:lnTo>
                      <a:pt x="786" y="0"/>
                    </a:lnTo>
                    <a:lnTo>
                      <a:pt x="812" y="0"/>
                    </a:lnTo>
                    <a:lnTo>
                      <a:pt x="838" y="0"/>
                    </a:lnTo>
                    <a:lnTo>
                      <a:pt x="864" y="0"/>
                    </a:lnTo>
                    <a:lnTo>
                      <a:pt x="889" y="0"/>
                    </a:lnTo>
                    <a:lnTo>
                      <a:pt x="915" y="0"/>
                    </a:lnTo>
                    <a:lnTo>
                      <a:pt x="940" y="0"/>
                    </a:lnTo>
                    <a:lnTo>
                      <a:pt x="963" y="0"/>
                    </a:lnTo>
                    <a:lnTo>
                      <a:pt x="988" y="0"/>
                    </a:lnTo>
                    <a:lnTo>
                      <a:pt x="1009" y="0"/>
                    </a:lnTo>
                    <a:lnTo>
                      <a:pt x="1032" y="2"/>
                    </a:lnTo>
                    <a:lnTo>
                      <a:pt x="1055" y="4"/>
                    </a:lnTo>
                    <a:lnTo>
                      <a:pt x="1075" y="4"/>
                    </a:lnTo>
                    <a:lnTo>
                      <a:pt x="1093" y="4"/>
                    </a:lnTo>
                    <a:lnTo>
                      <a:pt x="1112" y="4"/>
                    </a:lnTo>
                    <a:lnTo>
                      <a:pt x="1130" y="5"/>
                    </a:lnTo>
                    <a:lnTo>
                      <a:pt x="1147" y="5"/>
                    </a:lnTo>
                    <a:lnTo>
                      <a:pt x="1162" y="5"/>
                    </a:lnTo>
                    <a:lnTo>
                      <a:pt x="1176" y="5"/>
                    </a:lnTo>
                    <a:lnTo>
                      <a:pt x="1190" y="7"/>
                    </a:lnTo>
                    <a:lnTo>
                      <a:pt x="1203" y="7"/>
                    </a:lnTo>
                    <a:lnTo>
                      <a:pt x="1213" y="8"/>
                    </a:lnTo>
                    <a:lnTo>
                      <a:pt x="1222" y="10"/>
                    </a:lnTo>
                    <a:lnTo>
                      <a:pt x="1229" y="10"/>
                    </a:lnTo>
                    <a:lnTo>
                      <a:pt x="1237" y="12"/>
                    </a:lnTo>
                    <a:lnTo>
                      <a:pt x="1242" y="12"/>
                    </a:lnTo>
                    <a:lnTo>
                      <a:pt x="1245" y="15"/>
                    </a:lnTo>
                    <a:lnTo>
                      <a:pt x="1249" y="15"/>
                    </a:lnTo>
                    <a:lnTo>
                      <a:pt x="1249" y="17"/>
                    </a:lnTo>
                    <a:lnTo>
                      <a:pt x="1245" y="20"/>
                    </a:lnTo>
                    <a:lnTo>
                      <a:pt x="1244" y="23"/>
                    </a:lnTo>
                    <a:lnTo>
                      <a:pt x="1239" y="27"/>
                    </a:lnTo>
                    <a:lnTo>
                      <a:pt x="1237" y="30"/>
                    </a:lnTo>
                    <a:lnTo>
                      <a:pt x="1234" y="35"/>
                    </a:lnTo>
                    <a:lnTo>
                      <a:pt x="1231" y="40"/>
                    </a:lnTo>
                    <a:lnTo>
                      <a:pt x="1227" y="45"/>
                    </a:lnTo>
                    <a:lnTo>
                      <a:pt x="1222" y="48"/>
                    </a:lnTo>
                    <a:lnTo>
                      <a:pt x="1219" y="53"/>
                    </a:lnTo>
                    <a:lnTo>
                      <a:pt x="1214" y="58"/>
                    </a:lnTo>
                    <a:lnTo>
                      <a:pt x="1209" y="64"/>
                    </a:lnTo>
                    <a:lnTo>
                      <a:pt x="1204" y="71"/>
                    </a:lnTo>
                    <a:lnTo>
                      <a:pt x="1199" y="76"/>
                    </a:lnTo>
                    <a:lnTo>
                      <a:pt x="1196" y="86"/>
                    </a:lnTo>
                    <a:lnTo>
                      <a:pt x="1188" y="91"/>
                    </a:lnTo>
                    <a:lnTo>
                      <a:pt x="1183" y="97"/>
                    </a:lnTo>
                    <a:lnTo>
                      <a:pt x="1178" y="104"/>
                    </a:lnTo>
                    <a:lnTo>
                      <a:pt x="1172" y="112"/>
                    </a:lnTo>
                    <a:lnTo>
                      <a:pt x="1163" y="120"/>
                    </a:lnTo>
                    <a:lnTo>
                      <a:pt x="1157" y="127"/>
                    </a:lnTo>
                    <a:lnTo>
                      <a:pt x="1152" y="137"/>
                    </a:lnTo>
                    <a:lnTo>
                      <a:pt x="1145" y="143"/>
                    </a:lnTo>
                    <a:lnTo>
                      <a:pt x="1137" y="151"/>
                    </a:lnTo>
                    <a:lnTo>
                      <a:pt x="1130" y="160"/>
                    </a:lnTo>
                    <a:lnTo>
                      <a:pt x="1124" y="168"/>
                    </a:lnTo>
                    <a:lnTo>
                      <a:pt x="1116" y="176"/>
                    </a:lnTo>
                    <a:lnTo>
                      <a:pt x="1109" y="184"/>
                    </a:lnTo>
                    <a:lnTo>
                      <a:pt x="1103" y="192"/>
                    </a:lnTo>
                    <a:lnTo>
                      <a:pt x="1094" y="201"/>
                    </a:lnTo>
                    <a:lnTo>
                      <a:pt x="1088" y="209"/>
                    </a:lnTo>
                    <a:lnTo>
                      <a:pt x="1080" y="217"/>
                    </a:lnTo>
                    <a:lnTo>
                      <a:pt x="1073" y="224"/>
                    </a:lnTo>
                    <a:lnTo>
                      <a:pt x="1065" y="234"/>
                    </a:lnTo>
                    <a:lnTo>
                      <a:pt x="1058" y="240"/>
                    </a:lnTo>
                    <a:lnTo>
                      <a:pt x="1050" y="248"/>
                    </a:lnTo>
                    <a:lnTo>
                      <a:pt x="1042" y="257"/>
                    </a:lnTo>
                    <a:lnTo>
                      <a:pt x="1035" y="265"/>
                    </a:lnTo>
                    <a:lnTo>
                      <a:pt x="1030" y="271"/>
                    </a:lnTo>
                    <a:lnTo>
                      <a:pt x="1022" y="278"/>
                    </a:lnTo>
                    <a:lnTo>
                      <a:pt x="1015" y="286"/>
                    </a:lnTo>
                    <a:lnTo>
                      <a:pt x="1007" y="294"/>
                    </a:lnTo>
                    <a:lnTo>
                      <a:pt x="1002" y="301"/>
                    </a:lnTo>
                    <a:lnTo>
                      <a:pt x="994" y="307"/>
                    </a:lnTo>
                    <a:lnTo>
                      <a:pt x="988" y="314"/>
                    </a:lnTo>
                    <a:lnTo>
                      <a:pt x="983" y="321"/>
                    </a:lnTo>
                    <a:lnTo>
                      <a:pt x="976" y="326"/>
                    </a:lnTo>
                    <a:lnTo>
                      <a:pt x="969" y="332"/>
                    </a:lnTo>
                    <a:lnTo>
                      <a:pt x="963" y="337"/>
                    </a:lnTo>
                    <a:lnTo>
                      <a:pt x="958" y="340"/>
                    </a:lnTo>
                    <a:lnTo>
                      <a:pt x="953" y="347"/>
                    </a:lnTo>
                    <a:lnTo>
                      <a:pt x="946" y="350"/>
                    </a:lnTo>
                    <a:lnTo>
                      <a:pt x="943" y="355"/>
                    </a:lnTo>
                    <a:lnTo>
                      <a:pt x="937" y="358"/>
                    </a:lnTo>
                    <a:lnTo>
                      <a:pt x="933" y="363"/>
                    </a:lnTo>
                    <a:lnTo>
                      <a:pt x="928" y="365"/>
                    </a:lnTo>
                    <a:lnTo>
                      <a:pt x="925" y="367"/>
                    </a:lnTo>
                    <a:lnTo>
                      <a:pt x="922" y="370"/>
                    </a:lnTo>
                    <a:lnTo>
                      <a:pt x="919" y="372"/>
                    </a:lnTo>
                    <a:lnTo>
                      <a:pt x="912" y="375"/>
                    </a:lnTo>
                    <a:lnTo>
                      <a:pt x="910" y="375"/>
                    </a:lnTo>
                    <a:lnTo>
                      <a:pt x="907" y="375"/>
                    </a:lnTo>
                    <a:lnTo>
                      <a:pt x="904" y="373"/>
                    </a:lnTo>
                    <a:lnTo>
                      <a:pt x="902" y="372"/>
                    </a:lnTo>
                    <a:lnTo>
                      <a:pt x="897" y="372"/>
                    </a:lnTo>
                    <a:lnTo>
                      <a:pt x="892" y="372"/>
                    </a:lnTo>
                    <a:lnTo>
                      <a:pt x="887" y="372"/>
                    </a:lnTo>
                    <a:lnTo>
                      <a:pt x="884" y="372"/>
                    </a:lnTo>
                    <a:lnTo>
                      <a:pt x="879" y="372"/>
                    </a:lnTo>
                    <a:lnTo>
                      <a:pt x="871" y="372"/>
                    </a:lnTo>
                    <a:lnTo>
                      <a:pt x="866" y="372"/>
                    </a:lnTo>
                    <a:lnTo>
                      <a:pt x="858" y="372"/>
                    </a:lnTo>
                    <a:lnTo>
                      <a:pt x="851" y="372"/>
                    </a:lnTo>
                    <a:lnTo>
                      <a:pt x="843" y="372"/>
                    </a:lnTo>
                    <a:lnTo>
                      <a:pt x="835" y="373"/>
                    </a:lnTo>
                    <a:lnTo>
                      <a:pt x="827" y="373"/>
                    </a:lnTo>
                    <a:lnTo>
                      <a:pt x="818" y="375"/>
                    </a:lnTo>
                    <a:lnTo>
                      <a:pt x="809" y="375"/>
                    </a:lnTo>
                    <a:lnTo>
                      <a:pt x="799" y="375"/>
                    </a:lnTo>
                    <a:lnTo>
                      <a:pt x="789" y="375"/>
                    </a:lnTo>
                    <a:lnTo>
                      <a:pt x="781" y="375"/>
                    </a:lnTo>
                    <a:lnTo>
                      <a:pt x="769" y="375"/>
                    </a:lnTo>
                    <a:lnTo>
                      <a:pt x="761" y="375"/>
                    </a:lnTo>
                    <a:lnTo>
                      <a:pt x="748" y="376"/>
                    </a:lnTo>
                    <a:lnTo>
                      <a:pt x="738" y="378"/>
                    </a:lnTo>
                    <a:lnTo>
                      <a:pt x="726" y="378"/>
                    </a:lnTo>
                    <a:lnTo>
                      <a:pt x="717" y="378"/>
                    </a:lnTo>
                    <a:lnTo>
                      <a:pt x="705" y="378"/>
                    </a:lnTo>
                    <a:lnTo>
                      <a:pt x="694" y="378"/>
                    </a:lnTo>
                    <a:lnTo>
                      <a:pt x="682" y="378"/>
                    </a:lnTo>
                    <a:lnTo>
                      <a:pt x="671" y="380"/>
                    </a:lnTo>
                    <a:lnTo>
                      <a:pt x="659" y="380"/>
                    </a:lnTo>
                    <a:lnTo>
                      <a:pt x="648" y="380"/>
                    </a:lnTo>
                    <a:lnTo>
                      <a:pt x="636" y="380"/>
                    </a:lnTo>
                    <a:lnTo>
                      <a:pt x="625" y="380"/>
                    </a:lnTo>
                    <a:lnTo>
                      <a:pt x="613" y="380"/>
                    </a:lnTo>
                    <a:lnTo>
                      <a:pt x="600" y="381"/>
                    </a:lnTo>
                    <a:lnTo>
                      <a:pt x="590" y="381"/>
                    </a:lnTo>
                    <a:lnTo>
                      <a:pt x="577" y="381"/>
                    </a:lnTo>
                    <a:lnTo>
                      <a:pt x="567" y="381"/>
                    </a:lnTo>
                    <a:lnTo>
                      <a:pt x="556" y="381"/>
                    </a:lnTo>
                    <a:lnTo>
                      <a:pt x="544" y="381"/>
                    </a:lnTo>
                    <a:lnTo>
                      <a:pt x="533" y="381"/>
                    </a:lnTo>
                    <a:lnTo>
                      <a:pt x="521" y="381"/>
                    </a:lnTo>
                    <a:lnTo>
                      <a:pt x="511" y="381"/>
                    </a:lnTo>
                    <a:lnTo>
                      <a:pt x="501" y="381"/>
                    </a:lnTo>
                    <a:lnTo>
                      <a:pt x="491" y="381"/>
                    </a:lnTo>
                    <a:lnTo>
                      <a:pt x="480" y="381"/>
                    </a:lnTo>
                    <a:lnTo>
                      <a:pt x="472" y="383"/>
                    </a:lnTo>
                    <a:lnTo>
                      <a:pt x="460" y="381"/>
                    </a:lnTo>
                    <a:lnTo>
                      <a:pt x="452" y="381"/>
                    </a:lnTo>
                    <a:lnTo>
                      <a:pt x="444" y="381"/>
                    </a:lnTo>
                    <a:lnTo>
                      <a:pt x="434" y="381"/>
                    </a:lnTo>
                    <a:lnTo>
                      <a:pt x="426" y="381"/>
                    </a:lnTo>
                    <a:lnTo>
                      <a:pt x="418" y="380"/>
                    </a:lnTo>
                    <a:lnTo>
                      <a:pt x="409" y="380"/>
                    </a:lnTo>
                    <a:lnTo>
                      <a:pt x="403" y="380"/>
                    </a:lnTo>
                    <a:lnTo>
                      <a:pt x="395" y="378"/>
                    </a:lnTo>
                    <a:lnTo>
                      <a:pt x="388" y="378"/>
                    </a:lnTo>
                    <a:lnTo>
                      <a:pt x="383" y="378"/>
                    </a:lnTo>
                    <a:lnTo>
                      <a:pt x="378" y="376"/>
                    </a:lnTo>
                    <a:lnTo>
                      <a:pt x="372" y="375"/>
                    </a:lnTo>
                    <a:lnTo>
                      <a:pt x="368" y="375"/>
                    </a:lnTo>
                    <a:lnTo>
                      <a:pt x="363" y="372"/>
                    </a:lnTo>
                    <a:lnTo>
                      <a:pt x="360" y="372"/>
                    </a:lnTo>
                    <a:lnTo>
                      <a:pt x="357" y="370"/>
                    </a:lnTo>
                    <a:lnTo>
                      <a:pt x="354" y="367"/>
                    </a:lnTo>
                    <a:lnTo>
                      <a:pt x="349" y="365"/>
                    </a:lnTo>
                    <a:lnTo>
                      <a:pt x="345" y="363"/>
                    </a:lnTo>
                    <a:lnTo>
                      <a:pt x="339" y="358"/>
                    </a:lnTo>
                    <a:lnTo>
                      <a:pt x="334" y="357"/>
                    </a:lnTo>
                    <a:lnTo>
                      <a:pt x="329" y="350"/>
                    </a:lnTo>
                    <a:lnTo>
                      <a:pt x="324" y="347"/>
                    </a:lnTo>
                    <a:lnTo>
                      <a:pt x="317" y="342"/>
                    </a:lnTo>
                    <a:lnTo>
                      <a:pt x="312" y="339"/>
                    </a:lnTo>
                    <a:lnTo>
                      <a:pt x="306" y="332"/>
                    </a:lnTo>
                    <a:lnTo>
                      <a:pt x="299" y="326"/>
                    </a:lnTo>
                    <a:lnTo>
                      <a:pt x="293" y="321"/>
                    </a:lnTo>
                    <a:lnTo>
                      <a:pt x="286" y="316"/>
                    </a:lnTo>
                    <a:lnTo>
                      <a:pt x="280" y="309"/>
                    </a:lnTo>
                    <a:lnTo>
                      <a:pt x="275" y="304"/>
                    </a:lnTo>
                    <a:lnTo>
                      <a:pt x="266" y="296"/>
                    </a:lnTo>
                    <a:lnTo>
                      <a:pt x="258" y="289"/>
                    </a:lnTo>
                    <a:lnTo>
                      <a:pt x="252" y="281"/>
                    </a:lnTo>
                    <a:lnTo>
                      <a:pt x="245" y="275"/>
                    </a:lnTo>
                    <a:lnTo>
                      <a:pt x="235" y="266"/>
                    </a:lnTo>
                    <a:lnTo>
                      <a:pt x="229" y="260"/>
                    </a:lnTo>
                    <a:lnTo>
                      <a:pt x="222" y="252"/>
                    </a:lnTo>
                    <a:lnTo>
                      <a:pt x="214" y="245"/>
                    </a:lnTo>
                    <a:lnTo>
                      <a:pt x="206" y="238"/>
                    </a:lnTo>
                    <a:lnTo>
                      <a:pt x="199" y="229"/>
                    </a:lnTo>
                    <a:lnTo>
                      <a:pt x="191" y="222"/>
                    </a:lnTo>
                    <a:lnTo>
                      <a:pt x="183" y="214"/>
                    </a:lnTo>
                    <a:lnTo>
                      <a:pt x="176" y="206"/>
                    </a:lnTo>
                    <a:lnTo>
                      <a:pt x="168" y="196"/>
                    </a:lnTo>
                    <a:lnTo>
                      <a:pt x="160" y="189"/>
                    </a:lnTo>
                    <a:lnTo>
                      <a:pt x="155" y="181"/>
                    </a:lnTo>
                    <a:lnTo>
                      <a:pt x="145" y="173"/>
                    </a:lnTo>
                    <a:lnTo>
                      <a:pt x="138" y="165"/>
                    </a:lnTo>
                    <a:lnTo>
                      <a:pt x="130" y="156"/>
                    </a:lnTo>
                    <a:lnTo>
                      <a:pt x="122" y="148"/>
                    </a:lnTo>
                    <a:lnTo>
                      <a:pt x="115" y="142"/>
                    </a:lnTo>
                    <a:lnTo>
                      <a:pt x="107" y="132"/>
                    </a:lnTo>
                    <a:lnTo>
                      <a:pt x="101" y="125"/>
                    </a:lnTo>
                    <a:lnTo>
                      <a:pt x="94" y="119"/>
                    </a:lnTo>
                    <a:lnTo>
                      <a:pt x="87" y="109"/>
                    </a:lnTo>
                    <a:lnTo>
                      <a:pt x="79" y="102"/>
                    </a:lnTo>
                    <a:lnTo>
                      <a:pt x="73" y="96"/>
                    </a:lnTo>
                    <a:lnTo>
                      <a:pt x="68" y="89"/>
                    </a:lnTo>
                    <a:lnTo>
                      <a:pt x="63" y="82"/>
                    </a:lnTo>
                    <a:lnTo>
                      <a:pt x="56" y="76"/>
                    </a:lnTo>
                    <a:lnTo>
                      <a:pt x="50" y="71"/>
                    </a:lnTo>
                    <a:lnTo>
                      <a:pt x="45" y="64"/>
                    </a:lnTo>
                    <a:lnTo>
                      <a:pt x="38" y="58"/>
                    </a:lnTo>
                    <a:lnTo>
                      <a:pt x="35" y="53"/>
                    </a:lnTo>
                    <a:lnTo>
                      <a:pt x="30" y="46"/>
                    </a:lnTo>
                    <a:lnTo>
                      <a:pt x="25" y="41"/>
                    </a:lnTo>
                    <a:lnTo>
                      <a:pt x="22" y="38"/>
                    </a:lnTo>
                    <a:lnTo>
                      <a:pt x="18" y="33"/>
                    </a:lnTo>
                    <a:lnTo>
                      <a:pt x="14" y="30"/>
                    </a:lnTo>
                    <a:lnTo>
                      <a:pt x="12" y="27"/>
                    </a:lnTo>
                    <a:lnTo>
                      <a:pt x="5" y="20"/>
                    </a:lnTo>
                    <a:lnTo>
                      <a:pt x="2" y="17"/>
                    </a:lnTo>
                    <a:lnTo>
                      <a:pt x="0" y="13"/>
                    </a:lnTo>
                    <a:lnTo>
                      <a:pt x="0" y="12"/>
                    </a:lnTo>
                    <a:lnTo>
                      <a:pt x="81" y="5"/>
                    </a:lnTo>
                    <a:lnTo>
                      <a:pt x="81" y="5"/>
                    </a:lnTo>
                    <a:close/>
                  </a:path>
                </a:pathLst>
              </a:custGeom>
              <a:solidFill>
                <a:srgbClr val="438DE0"/>
              </a:solidFill>
              <a:ln w="9525">
                <a:noFill/>
                <a:round/>
                <a:headEnd/>
                <a:tailEnd/>
              </a:ln>
            </p:spPr>
            <p:txBody>
              <a:bodyPr/>
              <a:lstStyle/>
              <a:p>
                <a:endParaRPr lang="en-US"/>
              </a:p>
            </p:txBody>
          </p:sp>
          <p:sp>
            <p:nvSpPr>
              <p:cNvPr id="1547341" name="Freeform 77"/>
              <p:cNvSpPr>
                <a:spLocks/>
              </p:cNvSpPr>
              <p:nvPr/>
            </p:nvSpPr>
            <p:spPr bwMode="auto">
              <a:xfrm>
                <a:off x="74" y="3285"/>
                <a:ext cx="115" cy="116"/>
              </a:xfrm>
              <a:custGeom>
                <a:avLst/>
                <a:gdLst/>
                <a:ahLst/>
                <a:cxnLst>
                  <a:cxn ang="0">
                    <a:pos x="3" y="228"/>
                  </a:cxn>
                  <a:cxn ang="0">
                    <a:pos x="8" y="220"/>
                  </a:cxn>
                  <a:cxn ang="0">
                    <a:pos x="17" y="210"/>
                  </a:cxn>
                  <a:cxn ang="0">
                    <a:pos x="25" y="203"/>
                  </a:cxn>
                  <a:cxn ang="0">
                    <a:pos x="31" y="195"/>
                  </a:cxn>
                  <a:cxn ang="0">
                    <a:pos x="40" y="185"/>
                  </a:cxn>
                  <a:cxn ang="0">
                    <a:pos x="48" y="177"/>
                  </a:cxn>
                  <a:cxn ang="0">
                    <a:pos x="58" y="166"/>
                  </a:cxn>
                  <a:cxn ang="0">
                    <a:pos x="66" y="156"/>
                  </a:cxn>
                  <a:cxn ang="0">
                    <a:pos x="76" y="146"/>
                  </a:cxn>
                  <a:cxn ang="0">
                    <a:pos x="87" y="134"/>
                  </a:cxn>
                  <a:cxn ang="0">
                    <a:pos x="97" y="123"/>
                  </a:cxn>
                  <a:cxn ang="0">
                    <a:pos x="107" y="111"/>
                  </a:cxn>
                  <a:cxn ang="0">
                    <a:pos x="118" y="102"/>
                  </a:cxn>
                  <a:cxn ang="0">
                    <a:pos x="130" y="88"/>
                  </a:cxn>
                  <a:cxn ang="0">
                    <a:pos x="138" y="79"/>
                  </a:cxn>
                  <a:cxn ang="0">
                    <a:pos x="150" y="67"/>
                  </a:cxn>
                  <a:cxn ang="0">
                    <a:pos x="159" y="57"/>
                  </a:cxn>
                  <a:cxn ang="0">
                    <a:pos x="169" y="49"/>
                  </a:cxn>
                  <a:cxn ang="0">
                    <a:pos x="179" y="39"/>
                  </a:cxn>
                  <a:cxn ang="0">
                    <a:pos x="187" y="31"/>
                  </a:cxn>
                  <a:cxn ang="0">
                    <a:pos x="196" y="23"/>
                  </a:cxn>
                  <a:cxn ang="0">
                    <a:pos x="207" y="13"/>
                  </a:cxn>
                  <a:cxn ang="0">
                    <a:pos x="219" y="3"/>
                  </a:cxn>
                  <a:cxn ang="0">
                    <a:pos x="227" y="0"/>
                  </a:cxn>
                  <a:cxn ang="0">
                    <a:pos x="230" y="1"/>
                  </a:cxn>
                  <a:cxn ang="0">
                    <a:pos x="230" y="8"/>
                  </a:cxn>
                  <a:cxn ang="0">
                    <a:pos x="225" y="16"/>
                  </a:cxn>
                  <a:cxn ang="0">
                    <a:pos x="217" y="29"/>
                  </a:cxn>
                  <a:cxn ang="0">
                    <a:pos x="210" y="39"/>
                  </a:cxn>
                  <a:cxn ang="0">
                    <a:pos x="205" y="47"/>
                  </a:cxn>
                  <a:cxn ang="0">
                    <a:pos x="199" y="52"/>
                  </a:cxn>
                  <a:cxn ang="0">
                    <a:pos x="191" y="62"/>
                  </a:cxn>
                  <a:cxn ang="0">
                    <a:pos x="186" y="69"/>
                  </a:cxn>
                  <a:cxn ang="0">
                    <a:pos x="179" y="79"/>
                  </a:cxn>
                  <a:cxn ang="0">
                    <a:pos x="171" y="87"/>
                  </a:cxn>
                  <a:cxn ang="0">
                    <a:pos x="163" y="93"/>
                  </a:cxn>
                  <a:cxn ang="0">
                    <a:pos x="156" y="103"/>
                  </a:cxn>
                  <a:cxn ang="0">
                    <a:pos x="148" y="111"/>
                  </a:cxn>
                  <a:cxn ang="0">
                    <a:pos x="140" y="118"/>
                  </a:cxn>
                  <a:cxn ang="0">
                    <a:pos x="133" y="128"/>
                  </a:cxn>
                  <a:cxn ang="0">
                    <a:pos x="127" y="134"/>
                  </a:cxn>
                  <a:cxn ang="0">
                    <a:pos x="117" y="144"/>
                  </a:cxn>
                  <a:cxn ang="0">
                    <a:pos x="110" y="151"/>
                  </a:cxn>
                  <a:cxn ang="0">
                    <a:pos x="102" y="159"/>
                  </a:cxn>
                  <a:cxn ang="0">
                    <a:pos x="90" y="169"/>
                  </a:cxn>
                  <a:cxn ang="0">
                    <a:pos x="79" y="180"/>
                  </a:cxn>
                  <a:cxn ang="0">
                    <a:pos x="67" y="190"/>
                  </a:cxn>
                  <a:cxn ang="0">
                    <a:pos x="59" y="197"/>
                  </a:cxn>
                  <a:cxn ang="0">
                    <a:pos x="54" y="202"/>
                  </a:cxn>
                  <a:cxn ang="0">
                    <a:pos x="48" y="205"/>
                  </a:cxn>
                  <a:cxn ang="0">
                    <a:pos x="41" y="208"/>
                  </a:cxn>
                  <a:cxn ang="0">
                    <a:pos x="31" y="213"/>
                  </a:cxn>
                  <a:cxn ang="0">
                    <a:pos x="25" y="218"/>
                  </a:cxn>
                  <a:cxn ang="0">
                    <a:pos x="15" y="221"/>
                  </a:cxn>
                  <a:cxn ang="0">
                    <a:pos x="8" y="226"/>
                  </a:cxn>
                  <a:cxn ang="0">
                    <a:pos x="3" y="230"/>
                  </a:cxn>
                  <a:cxn ang="0">
                    <a:pos x="0" y="231"/>
                  </a:cxn>
                </a:cxnLst>
                <a:rect l="0" t="0" r="r" b="b"/>
                <a:pathLst>
                  <a:path w="232" h="231">
                    <a:moveTo>
                      <a:pt x="0" y="231"/>
                    </a:moveTo>
                    <a:lnTo>
                      <a:pt x="3" y="228"/>
                    </a:lnTo>
                    <a:lnTo>
                      <a:pt x="5" y="225"/>
                    </a:lnTo>
                    <a:lnTo>
                      <a:pt x="8" y="220"/>
                    </a:lnTo>
                    <a:lnTo>
                      <a:pt x="15" y="213"/>
                    </a:lnTo>
                    <a:lnTo>
                      <a:pt x="17" y="210"/>
                    </a:lnTo>
                    <a:lnTo>
                      <a:pt x="20" y="207"/>
                    </a:lnTo>
                    <a:lnTo>
                      <a:pt x="25" y="203"/>
                    </a:lnTo>
                    <a:lnTo>
                      <a:pt x="28" y="200"/>
                    </a:lnTo>
                    <a:lnTo>
                      <a:pt x="31" y="195"/>
                    </a:lnTo>
                    <a:lnTo>
                      <a:pt x="35" y="190"/>
                    </a:lnTo>
                    <a:lnTo>
                      <a:pt x="40" y="185"/>
                    </a:lnTo>
                    <a:lnTo>
                      <a:pt x="43" y="182"/>
                    </a:lnTo>
                    <a:lnTo>
                      <a:pt x="48" y="177"/>
                    </a:lnTo>
                    <a:lnTo>
                      <a:pt x="53" y="172"/>
                    </a:lnTo>
                    <a:lnTo>
                      <a:pt x="58" y="166"/>
                    </a:lnTo>
                    <a:lnTo>
                      <a:pt x="61" y="161"/>
                    </a:lnTo>
                    <a:lnTo>
                      <a:pt x="66" y="156"/>
                    </a:lnTo>
                    <a:lnTo>
                      <a:pt x="71" y="151"/>
                    </a:lnTo>
                    <a:lnTo>
                      <a:pt x="76" y="146"/>
                    </a:lnTo>
                    <a:lnTo>
                      <a:pt x="82" y="139"/>
                    </a:lnTo>
                    <a:lnTo>
                      <a:pt x="87" y="134"/>
                    </a:lnTo>
                    <a:lnTo>
                      <a:pt x="90" y="129"/>
                    </a:lnTo>
                    <a:lnTo>
                      <a:pt x="97" y="123"/>
                    </a:lnTo>
                    <a:lnTo>
                      <a:pt x="104" y="116"/>
                    </a:lnTo>
                    <a:lnTo>
                      <a:pt x="107" y="111"/>
                    </a:lnTo>
                    <a:lnTo>
                      <a:pt x="113" y="106"/>
                    </a:lnTo>
                    <a:lnTo>
                      <a:pt x="118" y="102"/>
                    </a:lnTo>
                    <a:lnTo>
                      <a:pt x="125" y="97"/>
                    </a:lnTo>
                    <a:lnTo>
                      <a:pt x="130" y="88"/>
                    </a:lnTo>
                    <a:lnTo>
                      <a:pt x="135" y="83"/>
                    </a:lnTo>
                    <a:lnTo>
                      <a:pt x="138" y="79"/>
                    </a:lnTo>
                    <a:lnTo>
                      <a:pt x="145" y="74"/>
                    </a:lnTo>
                    <a:lnTo>
                      <a:pt x="150" y="67"/>
                    </a:lnTo>
                    <a:lnTo>
                      <a:pt x="154" y="62"/>
                    </a:lnTo>
                    <a:lnTo>
                      <a:pt x="159" y="57"/>
                    </a:lnTo>
                    <a:lnTo>
                      <a:pt x="164" y="52"/>
                    </a:lnTo>
                    <a:lnTo>
                      <a:pt x="169" y="49"/>
                    </a:lnTo>
                    <a:lnTo>
                      <a:pt x="174" y="42"/>
                    </a:lnTo>
                    <a:lnTo>
                      <a:pt x="179" y="39"/>
                    </a:lnTo>
                    <a:lnTo>
                      <a:pt x="184" y="34"/>
                    </a:lnTo>
                    <a:lnTo>
                      <a:pt x="187" y="31"/>
                    </a:lnTo>
                    <a:lnTo>
                      <a:pt x="191" y="26"/>
                    </a:lnTo>
                    <a:lnTo>
                      <a:pt x="196" y="23"/>
                    </a:lnTo>
                    <a:lnTo>
                      <a:pt x="200" y="19"/>
                    </a:lnTo>
                    <a:lnTo>
                      <a:pt x="207" y="13"/>
                    </a:lnTo>
                    <a:lnTo>
                      <a:pt x="214" y="8"/>
                    </a:lnTo>
                    <a:lnTo>
                      <a:pt x="219" y="3"/>
                    </a:lnTo>
                    <a:lnTo>
                      <a:pt x="223" y="1"/>
                    </a:lnTo>
                    <a:lnTo>
                      <a:pt x="227" y="0"/>
                    </a:lnTo>
                    <a:lnTo>
                      <a:pt x="230" y="0"/>
                    </a:lnTo>
                    <a:lnTo>
                      <a:pt x="230" y="1"/>
                    </a:lnTo>
                    <a:lnTo>
                      <a:pt x="232" y="5"/>
                    </a:lnTo>
                    <a:lnTo>
                      <a:pt x="230" y="8"/>
                    </a:lnTo>
                    <a:lnTo>
                      <a:pt x="228" y="11"/>
                    </a:lnTo>
                    <a:lnTo>
                      <a:pt x="225" y="16"/>
                    </a:lnTo>
                    <a:lnTo>
                      <a:pt x="222" y="24"/>
                    </a:lnTo>
                    <a:lnTo>
                      <a:pt x="217" y="29"/>
                    </a:lnTo>
                    <a:lnTo>
                      <a:pt x="212" y="34"/>
                    </a:lnTo>
                    <a:lnTo>
                      <a:pt x="210" y="39"/>
                    </a:lnTo>
                    <a:lnTo>
                      <a:pt x="207" y="41"/>
                    </a:lnTo>
                    <a:lnTo>
                      <a:pt x="205" y="47"/>
                    </a:lnTo>
                    <a:lnTo>
                      <a:pt x="202" y="51"/>
                    </a:lnTo>
                    <a:lnTo>
                      <a:pt x="199" y="52"/>
                    </a:lnTo>
                    <a:lnTo>
                      <a:pt x="196" y="57"/>
                    </a:lnTo>
                    <a:lnTo>
                      <a:pt x="191" y="62"/>
                    </a:lnTo>
                    <a:lnTo>
                      <a:pt x="189" y="65"/>
                    </a:lnTo>
                    <a:lnTo>
                      <a:pt x="186" y="69"/>
                    </a:lnTo>
                    <a:lnTo>
                      <a:pt x="182" y="74"/>
                    </a:lnTo>
                    <a:lnTo>
                      <a:pt x="179" y="79"/>
                    </a:lnTo>
                    <a:lnTo>
                      <a:pt x="176" y="82"/>
                    </a:lnTo>
                    <a:lnTo>
                      <a:pt x="171" y="87"/>
                    </a:lnTo>
                    <a:lnTo>
                      <a:pt x="168" y="90"/>
                    </a:lnTo>
                    <a:lnTo>
                      <a:pt x="163" y="93"/>
                    </a:lnTo>
                    <a:lnTo>
                      <a:pt x="159" y="98"/>
                    </a:lnTo>
                    <a:lnTo>
                      <a:pt x="156" y="103"/>
                    </a:lnTo>
                    <a:lnTo>
                      <a:pt x="153" y="106"/>
                    </a:lnTo>
                    <a:lnTo>
                      <a:pt x="148" y="111"/>
                    </a:lnTo>
                    <a:lnTo>
                      <a:pt x="146" y="116"/>
                    </a:lnTo>
                    <a:lnTo>
                      <a:pt x="140" y="118"/>
                    </a:lnTo>
                    <a:lnTo>
                      <a:pt x="136" y="125"/>
                    </a:lnTo>
                    <a:lnTo>
                      <a:pt x="133" y="128"/>
                    </a:lnTo>
                    <a:lnTo>
                      <a:pt x="130" y="131"/>
                    </a:lnTo>
                    <a:lnTo>
                      <a:pt x="127" y="134"/>
                    </a:lnTo>
                    <a:lnTo>
                      <a:pt x="120" y="139"/>
                    </a:lnTo>
                    <a:lnTo>
                      <a:pt x="117" y="144"/>
                    </a:lnTo>
                    <a:lnTo>
                      <a:pt x="113" y="148"/>
                    </a:lnTo>
                    <a:lnTo>
                      <a:pt x="110" y="151"/>
                    </a:lnTo>
                    <a:lnTo>
                      <a:pt x="105" y="154"/>
                    </a:lnTo>
                    <a:lnTo>
                      <a:pt x="102" y="159"/>
                    </a:lnTo>
                    <a:lnTo>
                      <a:pt x="99" y="162"/>
                    </a:lnTo>
                    <a:lnTo>
                      <a:pt x="90" y="169"/>
                    </a:lnTo>
                    <a:lnTo>
                      <a:pt x="86" y="175"/>
                    </a:lnTo>
                    <a:lnTo>
                      <a:pt x="79" y="180"/>
                    </a:lnTo>
                    <a:lnTo>
                      <a:pt x="74" y="185"/>
                    </a:lnTo>
                    <a:lnTo>
                      <a:pt x="67" y="190"/>
                    </a:lnTo>
                    <a:lnTo>
                      <a:pt x="64" y="195"/>
                    </a:lnTo>
                    <a:lnTo>
                      <a:pt x="59" y="197"/>
                    </a:lnTo>
                    <a:lnTo>
                      <a:pt x="56" y="200"/>
                    </a:lnTo>
                    <a:lnTo>
                      <a:pt x="54" y="202"/>
                    </a:lnTo>
                    <a:lnTo>
                      <a:pt x="53" y="203"/>
                    </a:lnTo>
                    <a:lnTo>
                      <a:pt x="48" y="205"/>
                    </a:lnTo>
                    <a:lnTo>
                      <a:pt x="44" y="207"/>
                    </a:lnTo>
                    <a:lnTo>
                      <a:pt x="41" y="208"/>
                    </a:lnTo>
                    <a:lnTo>
                      <a:pt x="36" y="212"/>
                    </a:lnTo>
                    <a:lnTo>
                      <a:pt x="31" y="213"/>
                    </a:lnTo>
                    <a:lnTo>
                      <a:pt x="28" y="215"/>
                    </a:lnTo>
                    <a:lnTo>
                      <a:pt x="25" y="218"/>
                    </a:lnTo>
                    <a:lnTo>
                      <a:pt x="20" y="220"/>
                    </a:lnTo>
                    <a:lnTo>
                      <a:pt x="15" y="221"/>
                    </a:lnTo>
                    <a:lnTo>
                      <a:pt x="12" y="223"/>
                    </a:lnTo>
                    <a:lnTo>
                      <a:pt x="8" y="226"/>
                    </a:lnTo>
                    <a:lnTo>
                      <a:pt x="7" y="228"/>
                    </a:lnTo>
                    <a:lnTo>
                      <a:pt x="3" y="230"/>
                    </a:lnTo>
                    <a:lnTo>
                      <a:pt x="0" y="231"/>
                    </a:lnTo>
                    <a:lnTo>
                      <a:pt x="0" y="231"/>
                    </a:lnTo>
                    <a:close/>
                  </a:path>
                </a:pathLst>
              </a:custGeom>
              <a:solidFill>
                <a:srgbClr val="438DE0"/>
              </a:solidFill>
              <a:ln w="9525">
                <a:noFill/>
                <a:round/>
                <a:headEnd/>
                <a:tailEnd/>
              </a:ln>
            </p:spPr>
            <p:txBody>
              <a:bodyPr/>
              <a:lstStyle/>
              <a:p>
                <a:endParaRPr lang="en-US"/>
              </a:p>
            </p:txBody>
          </p:sp>
          <p:sp>
            <p:nvSpPr>
              <p:cNvPr id="1547342" name="Freeform 78"/>
              <p:cNvSpPr>
                <a:spLocks/>
              </p:cNvSpPr>
              <p:nvPr/>
            </p:nvSpPr>
            <p:spPr bwMode="auto">
              <a:xfrm>
                <a:off x="219" y="3179"/>
                <a:ext cx="177" cy="80"/>
              </a:xfrm>
              <a:custGeom>
                <a:avLst/>
                <a:gdLst/>
                <a:ahLst/>
                <a:cxnLst>
                  <a:cxn ang="0">
                    <a:pos x="36" y="97"/>
                  </a:cxn>
                  <a:cxn ang="0">
                    <a:pos x="43" y="87"/>
                  </a:cxn>
                  <a:cxn ang="0">
                    <a:pos x="49" y="81"/>
                  </a:cxn>
                  <a:cxn ang="0">
                    <a:pos x="54" y="72"/>
                  </a:cxn>
                  <a:cxn ang="0">
                    <a:pos x="59" y="64"/>
                  </a:cxn>
                  <a:cxn ang="0">
                    <a:pos x="67" y="56"/>
                  </a:cxn>
                  <a:cxn ang="0">
                    <a:pos x="74" y="48"/>
                  </a:cxn>
                  <a:cxn ang="0">
                    <a:pos x="80" y="38"/>
                  </a:cxn>
                  <a:cxn ang="0">
                    <a:pos x="87" y="30"/>
                  </a:cxn>
                  <a:cxn ang="0">
                    <a:pos x="93" y="23"/>
                  </a:cxn>
                  <a:cxn ang="0">
                    <a:pos x="100" y="15"/>
                  </a:cxn>
                  <a:cxn ang="0">
                    <a:pos x="108" y="7"/>
                  </a:cxn>
                  <a:cxn ang="0">
                    <a:pos x="116" y="0"/>
                  </a:cxn>
                  <a:cxn ang="0">
                    <a:pos x="348" y="10"/>
                  </a:cxn>
                  <a:cxn ang="0">
                    <a:pos x="355" y="13"/>
                  </a:cxn>
                  <a:cxn ang="0">
                    <a:pos x="355" y="17"/>
                  </a:cxn>
                  <a:cxn ang="0">
                    <a:pos x="348" y="20"/>
                  </a:cxn>
                  <a:cxn ang="0">
                    <a:pos x="338" y="23"/>
                  </a:cxn>
                  <a:cxn ang="0">
                    <a:pos x="330" y="23"/>
                  </a:cxn>
                  <a:cxn ang="0">
                    <a:pos x="322" y="25"/>
                  </a:cxn>
                  <a:cxn ang="0">
                    <a:pos x="314" y="26"/>
                  </a:cxn>
                  <a:cxn ang="0">
                    <a:pos x="305" y="26"/>
                  </a:cxn>
                  <a:cxn ang="0">
                    <a:pos x="295" y="28"/>
                  </a:cxn>
                  <a:cxn ang="0">
                    <a:pos x="286" y="28"/>
                  </a:cxn>
                  <a:cxn ang="0">
                    <a:pos x="274" y="28"/>
                  </a:cxn>
                  <a:cxn ang="0">
                    <a:pos x="263" y="30"/>
                  </a:cxn>
                  <a:cxn ang="0">
                    <a:pos x="253" y="30"/>
                  </a:cxn>
                  <a:cxn ang="0">
                    <a:pos x="240" y="30"/>
                  </a:cxn>
                  <a:cxn ang="0">
                    <a:pos x="230" y="30"/>
                  </a:cxn>
                  <a:cxn ang="0">
                    <a:pos x="218" y="31"/>
                  </a:cxn>
                  <a:cxn ang="0">
                    <a:pos x="208" y="31"/>
                  </a:cxn>
                  <a:cxn ang="0">
                    <a:pos x="199" y="31"/>
                  </a:cxn>
                  <a:cxn ang="0">
                    <a:pos x="187" y="31"/>
                  </a:cxn>
                  <a:cxn ang="0">
                    <a:pos x="179" y="33"/>
                  </a:cxn>
                  <a:cxn ang="0">
                    <a:pos x="171" y="33"/>
                  </a:cxn>
                  <a:cxn ang="0">
                    <a:pos x="162" y="33"/>
                  </a:cxn>
                  <a:cxn ang="0">
                    <a:pos x="151" y="33"/>
                  </a:cxn>
                  <a:cxn ang="0">
                    <a:pos x="141" y="33"/>
                  </a:cxn>
                  <a:cxn ang="0">
                    <a:pos x="139" y="33"/>
                  </a:cxn>
                  <a:cxn ang="0">
                    <a:pos x="133" y="40"/>
                  </a:cxn>
                  <a:cxn ang="0">
                    <a:pos x="126" y="46"/>
                  </a:cxn>
                  <a:cxn ang="0">
                    <a:pos x="116" y="56"/>
                  </a:cxn>
                  <a:cxn ang="0">
                    <a:pos x="107" y="66"/>
                  </a:cxn>
                  <a:cxn ang="0">
                    <a:pos x="95" y="77"/>
                  </a:cxn>
                  <a:cxn ang="0">
                    <a:pos x="84" y="90"/>
                  </a:cxn>
                  <a:cxn ang="0">
                    <a:pos x="69" y="104"/>
                  </a:cxn>
                  <a:cxn ang="0">
                    <a:pos x="57" y="117"/>
                  </a:cxn>
                  <a:cxn ang="0">
                    <a:pos x="44" y="128"/>
                  </a:cxn>
                  <a:cxn ang="0">
                    <a:pos x="33" y="138"/>
                  </a:cxn>
                  <a:cxn ang="0">
                    <a:pos x="21" y="148"/>
                  </a:cxn>
                  <a:cxn ang="0">
                    <a:pos x="11" y="155"/>
                  </a:cxn>
                  <a:cxn ang="0">
                    <a:pos x="5" y="159"/>
                  </a:cxn>
                  <a:cxn ang="0">
                    <a:pos x="1" y="159"/>
                  </a:cxn>
                  <a:cxn ang="0">
                    <a:pos x="1" y="151"/>
                  </a:cxn>
                  <a:cxn ang="0">
                    <a:pos x="5" y="143"/>
                  </a:cxn>
                  <a:cxn ang="0">
                    <a:pos x="10" y="133"/>
                  </a:cxn>
                  <a:cxn ang="0">
                    <a:pos x="16" y="123"/>
                  </a:cxn>
                  <a:cxn ang="0">
                    <a:pos x="21" y="115"/>
                  </a:cxn>
                  <a:cxn ang="0">
                    <a:pos x="28" y="109"/>
                  </a:cxn>
                  <a:cxn ang="0">
                    <a:pos x="34" y="102"/>
                  </a:cxn>
                </a:cxnLst>
                <a:rect l="0" t="0" r="r" b="b"/>
                <a:pathLst>
                  <a:path w="355" h="161">
                    <a:moveTo>
                      <a:pt x="34" y="102"/>
                    </a:moveTo>
                    <a:lnTo>
                      <a:pt x="36" y="97"/>
                    </a:lnTo>
                    <a:lnTo>
                      <a:pt x="41" y="92"/>
                    </a:lnTo>
                    <a:lnTo>
                      <a:pt x="43" y="87"/>
                    </a:lnTo>
                    <a:lnTo>
                      <a:pt x="44" y="84"/>
                    </a:lnTo>
                    <a:lnTo>
                      <a:pt x="49" y="81"/>
                    </a:lnTo>
                    <a:lnTo>
                      <a:pt x="51" y="77"/>
                    </a:lnTo>
                    <a:lnTo>
                      <a:pt x="54" y="72"/>
                    </a:lnTo>
                    <a:lnTo>
                      <a:pt x="57" y="69"/>
                    </a:lnTo>
                    <a:lnTo>
                      <a:pt x="59" y="64"/>
                    </a:lnTo>
                    <a:lnTo>
                      <a:pt x="62" y="59"/>
                    </a:lnTo>
                    <a:lnTo>
                      <a:pt x="67" y="56"/>
                    </a:lnTo>
                    <a:lnTo>
                      <a:pt x="69" y="51"/>
                    </a:lnTo>
                    <a:lnTo>
                      <a:pt x="74" y="48"/>
                    </a:lnTo>
                    <a:lnTo>
                      <a:pt x="77" y="44"/>
                    </a:lnTo>
                    <a:lnTo>
                      <a:pt x="80" y="38"/>
                    </a:lnTo>
                    <a:lnTo>
                      <a:pt x="84" y="35"/>
                    </a:lnTo>
                    <a:lnTo>
                      <a:pt x="87" y="30"/>
                    </a:lnTo>
                    <a:lnTo>
                      <a:pt x="90" y="26"/>
                    </a:lnTo>
                    <a:lnTo>
                      <a:pt x="93" y="23"/>
                    </a:lnTo>
                    <a:lnTo>
                      <a:pt x="97" y="20"/>
                    </a:lnTo>
                    <a:lnTo>
                      <a:pt x="100" y="15"/>
                    </a:lnTo>
                    <a:lnTo>
                      <a:pt x="103" y="12"/>
                    </a:lnTo>
                    <a:lnTo>
                      <a:pt x="108" y="7"/>
                    </a:lnTo>
                    <a:lnTo>
                      <a:pt x="113" y="3"/>
                    </a:lnTo>
                    <a:lnTo>
                      <a:pt x="116" y="0"/>
                    </a:lnTo>
                    <a:lnTo>
                      <a:pt x="118" y="0"/>
                    </a:lnTo>
                    <a:lnTo>
                      <a:pt x="348" y="10"/>
                    </a:lnTo>
                    <a:lnTo>
                      <a:pt x="351" y="12"/>
                    </a:lnTo>
                    <a:lnTo>
                      <a:pt x="355" y="13"/>
                    </a:lnTo>
                    <a:lnTo>
                      <a:pt x="355" y="15"/>
                    </a:lnTo>
                    <a:lnTo>
                      <a:pt x="355" y="17"/>
                    </a:lnTo>
                    <a:lnTo>
                      <a:pt x="351" y="20"/>
                    </a:lnTo>
                    <a:lnTo>
                      <a:pt x="348" y="20"/>
                    </a:lnTo>
                    <a:lnTo>
                      <a:pt x="343" y="21"/>
                    </a:lnTo>
                    <a:lnTo>
                      <a:pt x="338" y="23"/>
                    </a:lnTo>
                    <a:lnTo>
                      <a:pt x="333" y="23"/>
                    </a:lnTo>
                    <a:lnTo>
                      <a:pt x="330" y="23"/>
                    </a:lnTo>
                    <a:lnTo>
                      <a:pt x="327" y="23"/>
                    </a:lnTo>
                    <a:lnTo>
                      <a:pt x="322" y="25"/>
                    </a:lnTo>
                    <a:lnTo>
                      <a:pt x="318" y="25"/>
                    </a:lnTo>
                    <a:lnTo>
                      <a:pt x="314" y="26"/>
                    </a:lnTo>
                    <a:lnTo>
                      <a:pt x="309" y="26"/>
                    </a:lnTo>
                    <a:lnTo>
                      <a:pt x="305" y="26"/>
                    </a:lnTo>
                    <a:lnTo>
                      <a:pt x="299" y="26"/>
                    </a:lnTo>
                    <a:lnTo>
                      <a:pt x="295" y="28"/>
                    </a:lnTo>
                    <a:lnTo>
                      <a:pt x="289" y="28"/>
                    </a:lnTo>
                    <a:lnTo>
                      <a:pt x="286" y="28"/>
                    </a:lnTo>
                    <a:lnTo>
                      <a:pt x="279" y="28"/>
                    </a:lnTo>
                    <a:lnTo>
                      <a:pt x="274" y="28"/>
                    </a:lnTo>
                    <a:lnTo>
                      <a:pt x="269" y="30"/>
                    </a:lnTo>
                    <a:lnTo>
                      <a:pt x="263" y="30"/>
                    </a:lnTo>
                    <a:lnTo>
                      <a:pt x="258" y="30"/>
                    </a:lnTo>
                    <a:lnTo>
                      <a:pt x="253" y="30"/>
                    </a:lnTo>
                    <a:lnTo>
                      <a:pt x="246" y="30"/>
                    </a:lnTo>
                    <a:lnTo>
                      <a:pt x="240" y="30"/>
                    </a:lnTo>
                    <a:lnTo>
                      <a:pt x="235" y="30"/>
                    </a:lnTo>
                    <a:lnTo>
                      <a:pt x="230" y="30"/>
                    </a:lnTo>
                    <a:lnTo>
                      <a:pt x="225" y="30"/>
                    </a:lnTo>
                    <a:lnTo>
                      <a:pt x="218" y="31"/>
                    </a:lnTo>
                    <a:lnTo>
                      <a:pt x="213" y="31"/>
                    </a:lnTo>
                    <a:lnTo>
                      <a:pt x="208" y="31"/>
                    </a:lnTo>
                    <a:lnTo>
                      <a:pt x="202" y="31"/>
                    </a:lnTo>
                    <a:lnTo>
                      <a:pt x="199" y="31"/>
                    </a:lnTo>
                    <a:lnTo>
                      <a:pt x="192" y="31"/>
                    </a:lnTo>
                    <a:lnTo>
                      <a:pt x="187" y="31"/>
                    </a:lnTo>
                    <a:lnTo>
                      <a:pt x="184" y="31"/>
                    </a:lnTo>
                    <a:lnTo>
                      <a:pt x="179" y="33"/>
                    </a:lnTo>
                    <a:lnTo>
                      <a:pt x="174" y="33"/>
                    </a:lnTo>
                    <a:lnTo>
                      <a:pt x="171" y="33"/>
                    </a:lnTo>
                    <a:lnTo>
                      <a:pt x="166" y="33"/>
                    </a:lnTo>
                    <a:lnTo>
                      <a:pt x="162" y="33"/>
                    </a:lnTo>
                    <a:lnTo>
                      <a:pt x="156" y="33"/>
                    </a:lnTo>
                    <a:lnTo>
                      <a:pt x="151" y="33"/>
                    </a:lnTo>
                    <a:lnTo>
                      <a:pt x="146" y="33"/>
                    </a:lnTo>
                    <a:lnTo>
                      <a:pt x="141" y="33"/>
                    </a:lnTo>
                    <a:lnTo>
                      <a:pt x="139" y="33"/>
                    </a:lnTo>
                    <a:lnTo>
                      <a:pt x="139" y="33"/>
                    </a:lnTo>
                    <a:lnTo>
                      <a:pt x="138" y="35"/>
                    </a:lnTo>
                    <a:lnTo>
                      <a:pt x="133" y="40"/>
                    </a:lnTo>
                    <a:lnTo>
                      <a:pt x="130" y="43"/>
                    </a:lnTo>
                    <a:lnTo>
                      <a:pt x="126" y="46"/>
                    </a:lnTo>
                    <a:lnTo>
                      <a:pt x="121" y="51"/>
                    </a:lnTo>
                    <a:lnTo>
                      <a:pt x="116" y="56"/>
                    </a:lnTo>
                    <a:lnTo>
                      <a:pt x="113" y="59"/>
                    </a:lnTo>
                    <a:lnTo>
                      <a:pt x="107" y="66"/>
                    </a:lnTo>
                    <a:lnTo>
                      <a:pt x="102" y="72"/>
                    </a:lnTo>
                    <a:lnTo>
                      <a:pt x="95" y="77"/>
                    </a:lnTo>
                    <a:lnTo>
                      <a:pt x="89" y="84"/>
                    </a:lnTo>
                    <a:lnTo>
                      <a:pt x="84" y="90"/>
                    </a:lnTo>
                    <a:lnTo>
                      <a:pt x="77" y="97"/>
                    </a:lnTo>
                    <a:lnTo>
                      <a:pt x="69" y="104"/>
                    </a:lnTo>
                    <a:lnTo>
                      <a:pt x="62" y="110"/>
                    </a:lnTo>
                    <a:lnTo>
                      <a:pt x="57" y="117"/>
                    </a:lnTo>
                    <a:lnTo>
                      <a:pt x="51" y="123"/>
                    </a:lnTo>
                    <a:lnTo>
                      <a:pt x="44" y="128"/>
                    </a:lnTo>
                    <a:lnTo>
                      <a:pt x="38" y="133"/>
                    </a:lnTo>
                    <a:lnTo>
                      <a:pt x="33" y="138"/>
                    </a:lnTo>
                    <a:lnTo>
                      <a:pt x="26" y="143"/>
                    </a:lnTo>
                    <a:lnTo>
                      <a:pt x="21" y="148"/>
                    </a:lnTo>
                    <a:lnTo>
                      <a:pt x="16" y="151"/>
                    </a:lnTo>
                    <a:lnTo>
                      <a:pt x="11" y="155"/>
                    </a:lnTo>
                    <a:lnTo>
                      <a:pt x="8" y="158"/>
                    </a:lnTo>
                    <a:lnTo>
                      <a:pt x="5" y="159"/>
                    </a:lnTo>
                    <a:lnTo>
                      <a:pt x="1" y="161"/>
                    </a:lnTo>
                    <a:lnTo>
                      <a:pt x="1" y="159"/>
                    </a:lnTo>
                    <a:lnTo>
                      <a:pt x="0" y="156"/>
                    </a:lnTo>
                    <a:lnTo>
                      <a:pt x="1" y="151"/>
                    </a:lnTo>
                    <a:lnTo>
                      <a:pt x="3" y="148"/>
                    </a:lnTo>
                    <a:lnTo>
                      <a:pt x="5" y="143"/>
                    </a:lnTo>
                    <a:lnTo>
                      <a:pt x="6" y="136"/>
                    </a:lnTo>
                    <a:lnTo>
                      <a:pt x="10" y="133"/>
                    </a:lnTo>
                    <a:lnTo>
                      <a:pt x="11" y="127"/>
                    </a:lnTo>
                    <a:lnTo>
                      <a:pt x="16" y="123"/>
                    </a:lnTo>
                    <a:lnTo>
                      <a:pt x="18" y="118"/>
                    </a:lnTo>
                    <a:lnTo>
                      <a:pt x="21" y="115"/>
                    </a:lnTo>
                    <a:lnTo>
                      <a:pt x="26" y="110"/>
                    </a:lnTo>
                    <a:lnTo>
                      <a:pt x="28" y="109"/>
                    </a:lnTo>
                    <a:lnTo>
                      <a:pt x="33" y="104"/>
                    </a:lnTo>
                    <a:lnTo>
                      <a:pt x="34" y="102"/>
                    </a:lnTo>
                    <a:lnTo>
                      <a:pt x="34" y="102"/>
                    </a:lnTo>
                    <a:close/>
                  </a:path>
                </a:pathLst>
              </a:custGeom>
              <a:solidFill>
                <a:srgbClr val="438DE0"/>
              </a:solidFill>
              <a:ln w="9525">
                <a:noFill/>
                <a:round/>
                <a:headEnd/>
                <a:tailEnd/>
              </a:ln>
            </p:spPr>
            <p:txBody>
              <a:bodyPr/>
              <a:lstStyle/>
              <a:p>
                <a:endParaRPr lang="en-US"/>
              </a:p>
            </p:txBody>
          </p:sp>
          <p:sp>
            <p:nvSpPr>
              <p:cNvPr id="1547343" name="Freeform 79"/>
              <p:cNvSpPr>
                <a:spLocks/>
              </p:cNvSpPr>
              <p:nvPr/>
            </p:nvSpPr>
            <p:spPr bwMode="auto">
              <a:xfrm>
                <a:off x="474" y="3181"/>
                <a:ext cx="216" cy="94"/>
              </a:xfrm>
              <a:custGeom>
                <a:avLst/>
                <a:gdLst/>
                <a:ahLst/>
                <a:cxnLst>
                  <a:cxn ang="0">
                    <a:pos x="72" y="0"/>
                  </a:cxn>
                  <a:cxn ang="0">
                    <a:pos x="84" y="2"/>
                  </a:cxn>
                  <a:cxn ang="0">
                    <a:pos x="99" y="2"/>
                  </a:cxn>
                  <a:cxn ang="0">
                    <a:pos x="110" y="2"/>
                  </a:cxn>
                  <a:cxn ang="0">
                    <a:pos x="122" y="3"/>
                  </a:cxn>
                  <a:cxn ang="0">
                    <a:pos x="135" y="3"/>
                  </a:cxn>
                  <a:cxn ang="0">
                    <a:pos x="149" y="5"/>
                  </a:cxn>
                  <a:cxn ang="0">
                    <a:pos x="163" y="5"/>
                  </a:cxn>
                  <a:cxn ang="0">
                    <a:pos x="179" y="7"/>
                  </a:cxn>
                  <a:cxn ang="0">
                    <a:pos x="191" y="7"/>
                  </a:cxn>
                  <a:cxn ang="0">
                    <a:pos x="205" y="7"/>
                  </a:cxn>
                  <a:cxn ang="0">
                    <a:pos x="220" y="7"/>
                  </a:cxn>
                  <a:cxn ang="0">
                    <a:pos x="233" y="7"/>
                  </a:cxn>
                  <a:cxn ang="0">
                    <a:pos x="245" y="8"/>
                  </a:cxn>
                  <a:cxn ang="0">
                    <a:pos x="261" y="8"/>
                  </a:cxn>
                  <a:cxn ang="0">
                    <a:pos x="274" y="8"/>
                  </a:cxn>
                  <a:cxn ang="0">
                    <a:pos x="281" y="10"/>
                  </a:cxn>
                  <a:cxn ang="0">
                    <a:pos x="287" y="18"/>
                  </a:cxn>
                  <a:cxn ang="0">
                    <a:pos x="301" y="33"/>
                  </a:cxn>
                  <a:cxn ang="0">
                    <a:pos x="312" y="46"/>
                  </a:cxn>
                  <a:cxn ang="0">
                    <a:pos x="322" y="58"/>
                  </a:cxn>
                  <a:cxn ang="0">
                    <a:pos x="333" y="71"/>
                  </a:cxn>
                  <a:cxn ang="0">
                    <a:pos x="345" y="82"/>
                  </a:cxn>
                  <a:cxn ang="0">
                    <a:pos x="356" y="95"/>
                  </a:cxn>
                  <a:cxn ang="0">
                    <a:pos x="368" y="107"/>
                  </a:cxn>
                  <a:cxn ang="0">
                    <a:pos x="378" y="122"/>
                  </a:cxn>
                  <a:cxn ang="0">
                    <a:pos x="389" y="133"/>
                  </a:cxn>
                  <a:cxn ang="0">
                    <a:pos x="399" y="145"/>
                  </a:cxn>
                  <a:cxn ang="0">
                    <a:pos x="409" y="159"/>
                  </a:cxn>
                  <a:cxn ang="0">
                    <a:pos x="424" y="176"/>
                  </a:cxn>
                  <a:cxn ang="0">
                    <a:pos x="432" y="187"/>
                  </a:cxn>
                  <a:cxn ang="0">
                    <a:pos x="424" y="182"/>
                  </a:cxn>
                  <a:cxn ang="0">
                    <a:pos x="409" y="171"/>
                  </a:cxn>
                  <a:cxn ang="0">
                    <a:pos x="393" y="156"/>
                  </a:cxn>
                  <a:cxn ang="0">
                    <a:pos x="375" y="141"/>
                  </a:cxn>
                  <a:cxn ang="0">
                    <a:pos x="363" y="131"/>
                  </a:cxn>
                  <a:cxn ang="0">
                    <a:pos x="352" y="122"/>
                  </a:cxn>
                  <a:cxn ang="0">
                    <a:pos x="342" y="113"/>
                  </a:cxn>
                  <a:cxn ang="0">
                    <a:pos x="329" y="102"/>
                  </a:cxn>
                  <a:cxn ang="0">
                    <a:pos x="317" y="94"/>
                  </a:cxn>
                  <a:cxn ang="0">
                    <a:pos x="296" y="74"/>
                  </a:cxn>
                  <a:cxn ang="0">
                    <a:pos x="278" y="59"/>
                  </a:cxn>
                  <a:cxn ang="0">
                    <a:pos x="263" y="46"/>
                  </a:cxn>
                  <a:cxn ang="0">
                    <a:pos x="253" y="39"/>
                  </a:cxn>
                  <a:cxn ang="0">
                    <a:pos x="67" y="0"/>
                  </a:cxn>
                </a:cxnLst>
                <a:rect l="0" t="0" r="r" b="b"/>
                <a:pathLst>
                  <a:path w="432" h="187">
                    <a:moveTo>
                      <a:pt x="67" y="0"/>
                    </a:moveTo>
                    <a:lnTo>
                      <a:pt x="69" y="0"/>
                    </a:lnTo>
                    <a:lnTo>
                      <a:pt x="72" y="0"/>
                    </a:lnTo>
                    <a:lnTo>
                      <a:pt x="76" y="0"/>
                    </a:lnTo>
                    <a:lnTo>
                      <a:pt x="81" y="2"/>
                    </a:lnTo>
                    <a:lnTo>
                      <a:pt x="84" y="2"/>
                    </a:lnTo>
                    <a:lnTo>
                      <a:pt x="90" y="2"/>
                    </a:lnTo>
                    <a:lnTo>
                      <a:pt x="94" y="2"/>
                    </a:lnTo>
                    <a:lnTo>
                      <a:pt x="99" y="2"/>
                    </a:lnTo>
                    <a:lnTo>
                      <a:pt x="104" y="2"/>
                    </a:lnTo>
                    <a:lnTo>
                      <a:pt x="107" y="2"/>
                    </a:lnTo>
                    <a:lnTo>
                      <a:pt x="110" y="2"/>
                    </a:lnTo>
                    <a:lnTo>
                      <a:pt x="113" y="2"/>
                    </a:lnTo>
                    <a:lnTo>
                      <a:pt x="117" y="2"/>
                    </a:lnTo>
                    <a:lnTo>
                      <a:pt x="122" y="3"/>
                    </a:lnTo>
                    <a:lnTo>
                      <a:pt x="127" y="3"/>
                    </a:lnTo>
                    <a:lnTo>
                      <a:pt x="131" y="3"/>
                    </a:lnTo>
                    <a:lnTo>
                      <a:pt x="135" y="3"/>
                    </a:lnTo>
                    <a:lnTo>
                      <a:pt x="140" y="5"/>
                    </a:lnTo>
                    <a:lnTo>
                      <a:pt x="145" y="5"/>
                    </a:lnTo>
                    <a:lnTo>
                      <a:pt x="149" y="5"/>
                    </a:lnTo>
                    <a:lnTo>
                      <a:pt x="153" y="5"/>
                    </a:lnTo>
                    <a:lnTo>
                      <a:pt x="158" y="5"/>
                    </a:lnTo>
                    <a:lnTo>
                      <a:pt x="163" y="5"/>
                    </a:lnTo>
                    <a:lnTo>
                      <a:pt x="169" y="5"/>
                    </a:lnTo>
                    <a:lnTo>
                      <a:pt x="174" y="5"/>
                    </a:lnTo>
                    <a:lnTo>
                      <a:pt x="179" y="7"/>
                    </a:lnTo>
                    <a:lnTo>
                      <a:pt x="184" y="7"/>
                    </a:lnTo>
                    <a:lnTo>
                      <a:pt x="187" y="7"/>
                    </a:lnTo>
                    <a:lnTo>
                      <a:pt x="191" y="7"/>
                    </a:lnTo>
                    <a:lnTo>
                      <a:pt x="197" y="7"/>
                    </a:lnTo>
                    <a:lnTo>
                      <a:pt x="202" y="7"/>
                    </a:lnTo>
                    <a:lnTo>
                      <a:pt x="205" y="7"/>
                    </a:lnTo>
                    <a:lnTo>
                      <a:pt x="210" y="7"/>
                    </a:lnTo>
                    <a:lnTo>
                      <a:pt x="215" y="7"/>
                    </a:lnTo>
                    <a:lnTo>
                      <a:pt x="220" y="7"/>
                    </a:lnTo>
                    <a:lnTo>
                      <a:pt x="223" y="7"/>
                    </a:lnTo>
                    <a:lnTo>
                      <a:pt x="228" y="7"/>
                    </a:lnTo>
                    <a:lnTo>
                      <a:pt x="233" y="7"/>
                    </a:lnTo>
                    <a:lnTo>
                      <a:pt x="237" y="7"/>
                    </a:lnTo>
                    <a:lnTo>
                      <a:pt x="240" y="8"/>
                    </a:lnTo>
                    <a:lnTo>
                      <a:pt x="245" y="8"/>
                    </a:lnTo>
                    <a:lnTo>
                      <a:pt x="248" y="8"/>
                    </a:lnTo>
                    <a:lnTo>
                      <a:pt x="255" y="8"/>
                    </a:lnTo>
                    <a:lnTo>
                      <a:pt x="261" y="8"/>
                    </a:lnTo>
                    <a:lnTo>
                      <a:pt x="266" y="8"/>
                    </a:lnTo>
                    <a:lnTo>
                      <a:pt x="271" y="8"/>
                    </a:lnTo>
                    <a:lnTo>
                      <a:pt x="274" y="8"/>
                    </a:lnTo>
                    <a:lnTo>
                      <a:pt x="278" y="8"/>
                    </a:lnTo>
                    <a:lnTo>
                      <a:pt x="279" y="8"/>
                    </a:lnTo>
                    <a:lnTo>
                      <a:pt x="281" y="10"/>
                    </a:lnTo>
                    <a:lnTo>
                      <a:pt x="281" y="12"/>
                    </a:lnTo>
                    <a:lnTo>
                      <a:pt x="284" y="15"/>
                    </a:lnTo>
                    <a:lnTo>
                      <a:pt x="287" y="18"/>
                    </a:lnTo>
                    <a:lnTo>
                      <a:pt x="291" y="23"/>
                    </a:lnTo>
                    <a:lnTo>
                      <a:pt x="296" y="28"/>
                    </a:lnTo>
                    <a:lnTo>
                      <a:pt x="301" y="33"/>
                    </a:lnTo>
                    <a:lnTo>
                      <a:pt x="307" y="39"/>
                    </a:lnTo>
                    <a:lnTo>
                      <a:pt x="309" y="43"/>
                    </a:lnTo>
                    <a:lnTo>
                      <a:pt x="312" y="46"/>
                    </a:lnTo>
                    <a:lnTo>
                      <a:pt x="315" y="49"/>
                    </a:lnTo>
                    <a:lnTo>
                      <a:pt x="319" y="54"/>
                    </a:lnTo>
                    <a:lnTo>
                      <a:pt x="322" y="58"/>
                    </a:lnTo>
                    <a:lnTo>
                      <a:pt x="325" y="62"/>
                    </a:lnTo>
                    <a:lnTo>
                      <a:pt x="329" y="66"/>
                    </a:lnTo>
                    <a:lnTo>
                      <a:pt x="333" y="71"/>
                    </a:lnTo>
                    <a:lnTo>
                      <a:pt x="337" y="74"/>
                    </a:lnTo>
                    <a:lnTo>
                      <a:pt x="342" y="79"/>
                    </a:lnTo>
                    <a:lnTo>
                      <a:pt x="345" y="82"/>
                    </a:lnTo>
                    <a:lnTo>
                      <a:pt x="348" y="87"/>
                    </a:lnTo>
                    <a:lnTo>
                      <a:pt x="352" y="90"/>
                    </a:lnTo>
                    <a:lnTo>
                      <a:pt x="356" y="95"/>
                    </a:lnTo>
                    <a:lnTo>
                      <a:pt x="360" y="99"/>
                    </a:lnTo>
                    <a:lnTo>
                      <a:pt x="363" y="104"/>
                    </a:lnTo>
                    <a:lnTo>
                      <a:pt x="368" y="107"/>
                    </a:lnTo>
                    <a:lnTo>
                      <a:pt x="370" y="113"/>
                    </a:lnTo>
                    <a:lnTo>
                      <a:pt x="375" y="117"/>
                    </a:lnTo>
                    <a:lnTo>
                      <a:pt x="378" y="122"/>
                    </a:lnTo>
                    <a:lnTo>
                      <a:pt x="381" y="125"/>
                    </a:lnTo>
                    <a:lnTo>
                      <a:pt x="384" y="128"/>
                    </a:lnTo>
                    <a:lnTo>
                      <a:pt x="389" y="133"/>
                    </a:lnTo>
                    <a:lnTo>
                      <a:pt x="393" y="138"/>
                    </a:lnTo>
                    <a:lnTo>
                      <a:pt x="394" y="140"/>
                    </a:lnTo>
                    <a:lnTo>
                      <a:pt x="399" y="145"/>
                    </a:lnTo>
                    <a:lnTo>
                      <a:pt x="401" y="148"/>
                    </a:lnTo>
                    <a:lnTo>
                      <a:pt x="404" y="151"/>
                    </a:lnTo>
                    <a:lnTo>
                      <a:pt x="409" y="159"/>
                    </a:lnTo>
                    <a:lnTo>
                      <a:pt x="416" y="166"/>
                    </a:lnTo>
                    <a:lnTo>
                      <a:pt x="419" y="171"/>
                    </a:lnTo>
                    <a:lnTo>
                      <a:pt x="424" y="176"/>
                    </a:lnTo>
                    <a:lnTo>
                      <a:pt x="427" y="179"/>
                    </a:lnTo>
                    <a:lnTo>
                      <a:pt x="429" y="184"/>
                    </a:lnTo>
                    <a:lnTo>
                      <a:pt x="432" y="187"/>
                    </a:lnTo>
                    <a:lnTo>
                      <a:pt x="429" y="187"/>
                    </a:lnTo>
                    <a:lnTo>
                      <a:pt x="427" y="184"/>
                    </a:lnTo>
                    <a:lnTo>
                      <a:pt x="424" y="182"/>
                    </a:lnTo>
                    <a:lnTo>
                      <a:pt x="419" y="179"/>
                    </a:lnTo>
                    <a:lnTo>
                      <a:pt x="416" y="176"/>
                    </a:lnTo>
                    <a:lnTo>
                      <a:pt x="409" y="171"/>
                    </a:lnTo>
                    <a:lnTo>
                      <a:pt x="404" y="168"/>
                    </a:lnTo>
                    <a:lnTo>
                      <a:pt x="399" y="161"/>
                    </a:lnTo>
                    <a:lnTo>
                      <a:pt x="393" y="156"/>
                    </a:lnTo>
                    <a:lnTo>
                      <a:pt x="384" y="151"/>
                    </a:lnTo>
                    <a:lnTo>
                      <a:pt x="378" y="145"/>
                    </a:lnTo>
                    <a:lnTo>
                      <a:pt x="375" y="141"/>
                    </a:lnTo>
                    <a:lnTo>
                      <a:pt x="371" y="138"/>
                    </a:lnTo>
                    <a:lnTo>
                      <a:pt x="368" y="136"/>
                    </a:lnTo>
                    <a:lnTo>
                      <a:pt x="363" y="131"/>
                    </a:lnTo>
                    <a:lnTo>
                      <a:pt x="360" y="128"/>
                    </a:lnTo>
                    <a:lnTo>
                      <a:pt x="356" y="127"/>
                    </a:lnTo>
                    <a:lnTo>
                      <a:pt x="352" y="122"/>
                    </a:lnTo>
                    <a:lnTo>
                      <a:pt x="348" y="120"/>
                    </a:lnTo>
                    <a:lnTo>
                      <a:pt x="345" y="115"/>
                    </a:lnTo>
                    <a:lnTo>
                      <a:pt x="342" y="113"/>
                    </a:lnTo>
                    <a:lnTo>
                      <a:pt x="335" y="108"/>
                    </a:lnTo>
                    <a:lnTo>
                      <a:pt x="333" y="105"/>
                    </a:lnTo>
                    <a:lnTo>
                      <a:pt x="329" y="102"/>
                    </a:lnTo>
                    <a:lnTo>
                      <a:pt x="325" y="99"/>
                    </a:lnTo>
                    <a:lnTo>
                      <a:pt x="320" y="95"/>
                    </a:lnTo>
                    <a:lnTo>
                      <a:pt x="317" y="94"/>
                    </a:lnTo>
                    <a:lnTo>
                      <a:pt x="309" y="87"/>
                    </a:lnTo>
                    <a:lnTo>
                      <a:pt x="302" y="81"/>
                    </a:lnTo>
                    <a:lnTo>
                      <a:pt x="296" y="74"/>
                    </a:lnTo>
                    <a:lnTo>
                      <a:pt x="287" y="69"/>
                    </a:lnTo>
                    <a:lnTo>
                      <a:pt x="283" y="64"/>
                    </a:lnTo>
                    <a:lnTo>
                      <a:pt x="278" y="59"/>
                    </a:lnTo>
                    <a:lnTo>
                      <a:pt x="271" y="54"/>
                    </a:lnTo>
                    <a:lnTo>
                      <a:pt x="268" y="49"/>
                    </a:lnTo>
                    <a:lnTo>
                      <a:pt x="263" y="46"/>
                    </a:lnTo>
                    <a:lnTo>
                      <a:pt x="260" y="44"/>
                    </a:lnTo>
                    <a:lnTo>
                      <a:pt x="255" y="39"/>
                    </a:lnTo>
                    <a:lnTo>
                      <a:pt x="253" y="39"/>
                    </a:lnTo>
                    <a:lnTo>
                      <a:pt x="0" y="10"/>
                    </a:lnTo>
                    <a:lnTo>
                      <a:pt x="67" y="0"/>
                    </a:lnTo>
                    <a:lnTo>
                      <a:pt x="67" y="0"/>
                    </a:lnTo>
                    <a:close/>
                  </a:path>
                </a:pathLst>
              </a:custGeom>
              <a:solidFill>
                <a:srgbClr val="438DE0"/>
              </a:solidFill>
              <a:ln w="9525">
                <a:noFill/>
                <a:round/>
                <a:headEnd/>
                <a:tailEnd/>
              </a:ln>
            </p:spPr>
            <p:txBody>
              <a:bodyPr/>
              <a:lstStyle/>
              <a:p>
                <a:endParaRPr lang="en-US"/>
              </a:p>
            </p:txBody>
          </p:sp>
          <p:sp>
            <p:nvSpPr>
              <p:cNvPr id="1547344" name="Freeform 80"/>
              <p:cNvSpPr>
                <a:spLocks/>
              </p:cNvSpPr>
              <p:nvPr/>
            </p:nvSpPr>
            <p:spPr bwMode="auto">
              <a:xfrm>
                <a:off x="498" y="3836"/>
                <a:ext cx="205" cy="85"/>
              </a:xfrm>
              <a:custGeom>
                <a:avLst/>
                <a:gdLst/>
                <a:ahLst/>
                <a:cxnLst>
                  <a:cxn ang="0">
                    <a:pos x="358" y="66"/>
                  </a:cxn>
                  <a:cxn ang="0">
                    <a:pos x="352" y="73"/>
                  </a:cxn>
                  <a:cxn ang="0">
                    <a:pos x="344" y="79"/>
                  </a:cxn>
                  <a:cxn ang="0">
                    <a:pos x="334" y="89"/>
                  </a:cxn>
                  <a:cxn ang="0">
                    <a:pos x="326" y="97"/>
                  </a:cxn>
                  <a:cxn ang="0">
                    <a:pos x="314" y="106"/>
                  </a:cxn>
                  <a:cxn ang="0">
                    <a:pos x="304" y="114"/>
                  </a:cxn>
                  <a:cxn ang="0">
                    <a:pos x="294" y="124"/>
                  </a:cxn>
                  <a:cxn ang="0">
                    <a:pos x="283" y="132"/>
                  </a:cxn>
                  <a:cxn ang="0">
                    <a:pos x="271" y="142"/>
                  </a:cxn>
                  <a:cxn ang="0">
                    <a:pos x="261" y="148"/>
                  </a:cxn>
                  <a:cxn ang="0">
                    <a:pos x="253" y="155"/>
                  </a:cxn>
                  <a:cxn ang="0">
                    <a:pos x="243" y="165"/>
                  </a:cxn>
                  <a:cxn ang="0">
                    <a:pos x="235" y="171"/>
                  </a:cxn>
                  <a:cxn ang="0">
                    <a:pos x="0" y="165"/>
                  </a:cxn>
                  <a:cxn ang="0">
                    <a:pos x="237" y="130"/>
                  </a:cxn>
                  <a:cxn ang="0">
                    <a:pos x="247" y="122"/>
                  </a:cxn>
                  <a:cxn ang="0">
                    <a:pos x="257" y="114"/>
                  </a:cxn>
                  <a:cxn ang="0">
                    <a:pos x="270" y="104"/>
                  </a:cxn>
                  <a:cxn ang="0">
                    <a:pos x="281" y="94"/>
                  </a:cxn>
                  <a:cxn ang="0">
                    <a:pos x="288" y="89"/>
                  </a:cxn>
                  <a:cxn ang="0">
                    <a:pos x="298" y="83"/>
                  </a:cxn>
                  <a:cxn ang="0">
                    <a:pos x="304" y="76"/>
                  </a:cxn>
                  <a:cxn ang="0">
                    <a:pos x="312" y="69"/>
                  </a:cxn>
                  <a:cxn ang="0">
                    <a:pos x="324" y="64"/>
                  </a:cxn>
                  <a:cxn ang="0">
                    <a:pos x="330" y="58"/>
                  </a:cxn>
                  <a:cxn ang="0">
                    <a:pos x="340" y="51"/>
                  </a:cxn>
                  <a:cxn ang="0">
                    <a:pos x="347" y="45"/>
                  </a:cxn>
                  <a:cxn ang="0">
                    <a:pos x="355" y="40"/>
                  </a:cxn>
                  <a:cxn ang="0">
                    <a:pos x="362" y="33"/>
                  </a:cxn>
                  <a:cxn ang="0">
                    <a:pos x="370" y="27"/>
                  </a:cxn>
                  <a:cxn ang="0">
                    <a:pos x="380" y="20"/>
                  </a:cxn>
                  <a:cxn ang="0">
                    <a:pos x="393" y="10"/>
                  </a:cxn>
                  <a:cxn ang="0">
                    <a:pos x="401" y="5"/>
                  </a:cxn>
                  <a:cxn ang="0">
                    <a:pos x="409" y="0"/>
                  </a:cxn>
                  <a:cxn ang="0">
                    <a:pos x="406" y="4"/>
                  </a:cxn>
                  <a:cxn ang="0">
                    <a:pos x="401" y="10"/>
                  </a:cxn>
                  <a:cxn ang="0">
                    <a:pos x="393" y="22"/>
                  </a:cxn>
                  <a:cxn ang="0">
                    <a:pos x="385" y="32"/>
                  </a:cxn>
                  <a:cxn ang="0">
                    <a:pos x="376" y="43"/>
                  </a:cxn>
                  <a:cxn ang="0">
                    <a:pos x="368" y="51"/>
                  </a:cxn>
                  <a:cxn ang="0">
                    <a:pos x="362" y="60"/>
                  </a:cxn>
                  <a:cxn ang="0">
                    <a:pos x="362" y="64"/>
                  </a:cxn>
                </a:cxnLst>
                <a:rect l="0" t="0" r="r" b="b"/>
                <a:pathLst>
                  <a:path w="409" h="171">
                    <a:moveTo>
                      <a:pt x="362" y="64"/>
                    </a:moveTo>
                    <a:lnTo>
                      <a:pt x="358" y="66"/>
                    </a:lnTo>
                    <a:lnTo>
                      <a:pt x="355" y="69"/>
                    </a:lnTo>
                    <a:lnTo>
                      <a:pt x="352" y="73"/>
                    </a:lnTo>
                    <a:lnTo>
                      <a:pt x="349" y="76"/>
                    </a:lnTo>
                    <a:lnTo>
                      <a:pt x="344" y="79"/>
                    </a:lnTo>
                    <a:lnTo>
                      <a:pt x="340" y="83"/>
                    </a:lnTo>
                    <a:lnTo>
                      <a:pt x="334" y="89"/>
                    </a:lnTo>
                    <a:lnTo>
                      <a:pt x="330" y="92"/>
                    </a:lnTo>
                    <a:lnTo>
                      <a:pt x="326" y="97"/>
                    </a:lnTo>
                    <a:lnTo>
                      <a:pt x="321" y="101"/>
                    </a:lnTo>
                    <a:lnTo>
                      <a:pt x="314" y="106"/>
                    </a:lnTo>
                    <a:lnTo>
                      <a:pt x="309" y="109"/>
                    </a:lnTo>
                    <a:lnTo>
                      <a:pt x="304" y="114"/>
                    </a:lnTo>
                    <a:lnTo>
                      <a:pt x="299" y="120"/>
                    </a:lnTo>
                    <a:lnTo>
                      <a:pt x="294" y="124"/>
                    </a:lnTo>
                    <a:lnTo>
                      <a:pt x="288" y="129"/>
                    </a:lnTo>
                    <a:lnTo>
                      <a:pt x="283" y="132"/>
                    </a:lnTo>
                    <a:lnTo>
                      <a:pt x="278" y="137"/>
                    </a:lnTo>
                    <a:lnTo>
                      <a:pt x="271" y="142"/>
                    </a:lnTo>
                    <a:lnTo>
                      <a:pt x="268" y="145"/>
                    </a:lnTo>
                    <a:lnTo>
                      <a:pt x="261" y="148"/>
                    </a:lnTo>
                    <a:lnTo>
                      <a:pt x="258" y="152"/>
                    </a:lnTo>
                    <a:lnTo>
                      <a:pt x="253" y="155"/>
                    </a:lnTo>
                    <a:lnTo>
                      <a:pt x="250" y="158"/>
                    </a:lnTo>
                    <a:lnTo>
                      <a:pt x="243" y="165"/>
                    </a:lnTo>
                    <a:lnTo>
                      <a:pt x="238" y="168"/>
                    </a:lnTo>
                    <a:lnTo>
                      <a:pt x="235" y="171"/>
                    </a:lnTo>
                    <a:lnTo>
                      <a:pt x="235" y="171"/>
                    </a:lnTo>
                    <a:lnTo>
                      <a:pt x="0" y="165"/>
                    </a:lnTo>
                    <a:lnTo>
                      <a:pt x="235" y="132"/>
                    </a:lnTo>
                    <a:lnTo>
                      <a:pt x="237" y="130"/>
                    </a:lnTo>
                    <a:lnTo>
                      <a:pt x="243" y="125"/>
                    </a:lnTo>
                    <a:lnTo>
                      <a:pt x="247" y="122"/>
                    </a:lnTo>
                    <a:lnTo>
                      <a:pt x="252" y="119"/>
                    </a:lnTo>
                    <a:lnTo>
                      <a:pt x="257" y="114"/>
                    </a:lnTo>
                    <a:lnTo>
                      <a:pt x="263" y="109"/>
                    </a:lnTo>
                    <a:lnTo>
                      <a:pt x="270" y="104"/>
                    </a:lnTo>
                    <a:lnTo>
                      <a:pt x="278" y="97"/>
                    </a:lnTo>
                    <a:lnTo>
                      <a:pt x="281" y="94"/>
                    </a:lnTo>
                    <a:lnTo>
                      <a:pt x="284" y="92"/>
                    </a:lnTo>
                    <a:lnTo>
                      <a:pt x="288" y="89"/>
                    </a:lnTo>
                    <a:lnTo>
                      <a:pt x="294" y="86"/>
                    </a:lnTo>
                    <a:lnTo>
                      <a:pt x="298" y="83"/>
                    </a:lnTo>
                    <a:lnTo>
                      <a:pt x="301" y="79"/>
                    </a:lnTo>
                    <a:lnTo>
                      <a:pt x="304" y="76"/>
                    </a:lnTo>
                    <a:lnTo>
                      <a:pt x="309" y="74"/>
                    </a:lnTo>
                    <a:lnTo>
                      <a:pt x="312" y="69"/>
                    </a:lnTo>
                    <a:lnTo>
                      <a:pt x="319" y="68"/>
                    </a:lnTo>
                    <a:lnTo>
                      <a:pt x="324" y="64"/>
                    </a:lnTo>
                    <a:lnTo>
                      <a:pt x="327" y="61"/>
                    </a:lnTo>
                    <a:lnTo>
                      <a:pt x="330" y="58"/>
                    </a:lnTo>
                    <a:lnTo>
                      <a:pt x="335" y="55"/>
                    </a:lnTo>
                    <a:lnTo>
                      <a:pt x="340" y="51"/>
                    </a:lnTo>
                    <a:lnTo>
                      <a:pt x="344" y="48"/>
                    </a:lnTo>
                    <a:lnTo>
                      <a:pt x="347" y="45"/>
                    </a:lnTo>
                    <a:lnTo>
                      <a:pt x="352" y="43"/>
                    </a:lnTo>
                    <a:lnTo>
                      <a:pt x="355" y="40"/>
                    </a:lnTo>
                    <a:lnTo>
                      <a:pt x="360" y="35"/>
                    </a:lnTo>
                    <a:lnTo>
                      <a:pt x="362" y="33"/>
                    </a:lnTo>
                    <a:lnTo>
                      <a:pt x="367" y="30"/>
                    </a:lnTo>
                    <a:lnTo>
                      <a:pt x="370" y="27"/>
                    </a:lnTo>
                    <a:lnTo>
                      <a:pt x="375" y="25"/>
                    </a:lnTo>
                    <a:lnTo>
                      <a:pt x="380" y="20"/>
                    </a:lnTo>
                    <a:lnTo>
                      <a:pt x="388" y="17"/>
                    </a:lnTo>
                    <a:lnTo>
                      <a:pt x="393" y="10"/>
                    </a:lnTo>
                    <a:lnTo>
                      <a:pt x="398" y="7"/>
                    </a:lnTo>
                    <a:lnTo>
                      <a:pt x="401" y="5"/>
                    </a:lnTo>
                    <a:lnTo>
                      <a:pt x="406" y="2"/>
                    </a:lnTo>
                    <a:lnTo>
                      <a:pt x="409" y="0"/>
                    </a:lnTo>
                    <a:lnTo>
                      <a:pt x="409" y="0"/>
                    </a:lnTo>
                    <a:lnTo>
                      <a:pt x="406" y="4"/>
                    </a:lnTo>
                    <a:lnTo>
                      <a:pt x="404" y="7"/>
                    </a:lnTo>
                    <a:lnTo>
                      <a:pt x="401" y="10"/>
                    </a:lnTo>
                    <a:lnTo>
                      <a:pt x="396" y="17"/>
                    </a:lnTo>
                    <a:lnTo>
                      <a:pt x="393" y="22"/>
                    </a:lnTo>
                    <a:lnTo>
                      <a:pt x="390" y="27"/>
                    </a:lnTo>
                    <a:lnTo>
                      <a:pt x="385" y="32"/>
                    </a:lnTo>
                    <a:lnTo>
                      <a:pt x="380" y="37"/>
                    </a:lnTo>
                    <a:lnTo>
                      <a:pt x="376" y="43"/>
                    </a:lnTo>
                    <a:lnTo>
                      <a:pt x="373" y="46"/>
                    </a:lnTo>
                    <a:lnTo>
                      <a:pt x="368" y="51"/>
                    </a:lnTo>
                    <a:lnTo>
                      <a:pt x="367" y="56"/>
                    </a:lnTo>
                    <a:lnTo>
                      <a:pt x="362" y="60"/>
                    </a:lnTo>
                    <a:lnTo>
                      <a:pt x="362" y="64"/>
                    </a:lnTo>
                    <a:lnTo>
                      <a:pt x="362" y="64"/>
                    </a:lnTo>
                    <a:close/>
                  </a:path>
                </a:pathLst>
              </a:custGeom>
              <a:solidFill>
                <a:srgbClr val="438DE0"/>
              </a:solidFill>
              <a:ln w="9525">
                <a:noFill/>
                <a:round/>
                <a:headEnd/>
                <a:tailEnd/>
              </a:ln>
            </p:spPr>
            <p:txBody>
              <a:bodyPr/>
              <a:lstStyle/>
              <a:p>
                <a:endParaRPr lang="en-US"/>
              </a:p>
            </p:txBody>
          </p:sp>
          <p:sp>
            <p:nvSpPr>
              <p:cNvPr id="1547345" name="Freeform 81"/>
              <p:cNvSpPr>
                <a:spLocks/>
              </p:cNvSpPr>
              <p:nvPr/>
            </p:nvSpPr>
            <p:spPr bwMode="auto">
              <a:xfrm>
                <a:off x="736" y="3590"/>
                <a:ext cx="76" cy="190"/>
              </a:xfrm>
              <a:custGeom>
                <a:avLst/>
                <a:gdLst/>
                <a:ahLst/>
                <a:cxnLst>
                  <a:cxn ang="0">
                    <a:pos x="151" y="69"/>
                  </a:cxn>
                  <a:cxn ang="0">
                    <a:pos x="149" y="84"/>
                  </a:cxn>
                  <a:cxn ang="0">
                    <a:pos x="149" y="104"/>
                  </a:cxn>
                  <a:cxn ang="0">
                    <a:pos x="149" y="122"/>
                  </a:cxn>
                  <a:cxn ang="0">
                    <a:pos x="149" y="135"/>
                  </a:cxn>
                  <a:cxn ang="0">
                    <a:pos x="149" y="146"/>
                  </a:cxn>
                  <a:cxn ang="0">
                    <a:pos x="149" y="158"/>
                  </a:cxn>
                  <a:cxn ang="0">
                    <a:pos x="151" y="173"/>
                  </a:cxn>
                  <a:cxn ang="0">
                    <a:pos x="151" y="186"/>
                  </a:cxn>
                  <a:cxn ang="0">
                    <a:pos x="151" y="201"/>
                  </a:cxn>
                  <a:cxn ang="0">
                    <a:pos x="153" y="219"/>
                  </a:cxn>
                  <a:cxn ang="0">
                    <a:pos x="153" y="232"/>
                  </a:cxn>
                  <a:cxn ang="0">
                    <a:pos x="153" y="243"/>
                  </a:cxn>
                  <a:cxn ang="0">
                    <a:pos x="141" y="252"/>
                  </a:cxn>
                  <a:cxn ang="0">
                    <a:pos x="128" y="266"/>
                  </a:cxn>
                  <a:cxn ang="0">
                    <a:pos x="108" y="284"/>
                  </a:cxn>
                  <a:cxn ang="0">
                    <a:pos x="94" y="298"/>
                  </a:cxn>
                  <a:cxn ang="0">
                    <a:pos x="82" y="307"/>
                  </a:cxn>
                  <a:cxn ang="0">
                    <a:pos x="72" y="321"/>
                  </a:cxn>
                  <a:cxn ang="0">
                    <a:pos x="59" y="330"/>
                  </a:cxn>
                  <a:cxn ang="0">
                    <a:pos x="41" y="347"/>
                  </a:cxn>
                  <a:cxn ang="0">
                    <a:pos x="21" y="365"/>
                  </a:cxn>
                  <a:cxn ang="0">
                    <a:pos x="7" y="378"/>
                  </a:cxn>
                  <a:cxn ang="0">
                    <a:pos x="7" y="371"/>
                  </a:cxn>
                  <a:cxn ang="0">
                    <a:pos x="18" y="357"/>
                  </a:cxn>
                  <a:cxn ang="0">
                    <a:pos x="31" y="337"/>
                  </a:cxn>
                  <a:cxn ang="0">
                    <a:pos x="41" y="322"/>
                  </a:cxn>
                  <a:cxn ang="0">
                    <a:pos x="49" y="311"/>
                  </a:cxn>
                  <a:cxn ang="0">
                    <a:pos x="57" y="299"/>
                  </a:cxn>
                  <a:cxn ang="0">
                    <a:pos x="64" y="288"/>
                  </a:cxn>
                  <a:cxn ang="0">
                    <a:pos x="72" y="276"/>
                  </a:cxn>
                  <a:cxn ang="0">
                    <a:pos x="79" y="265"/>
                  </a:cxn>
                  <a:cxn ang="0">
                    <a:pos x="85" y="253"/>
                  </a:cxn>
                  <a:cxn ang="0">
                    <a:pos x="97" y="233"/>
                  </a:cxn>
                  <a:cxn ang="0">
                    <a:pos x="105" y="219"/>
                  </a:cxn>
                  <a:cxn ang="0">
                    <a:pos x="110" y="209"/>
                  </a:cxn>
                  <a:cxn ang="0">
                    <a:pos x="110" y="202"/>
                  </a:cxn>
                  <a:cxn ang="0">
                    <a:pos x="112" y="187"/>
                  </a:cxn>
                  <a:cxn ang="0">
                    <a:pos x="115" y="169"/>
                  </a:cxn>
                  <a:cxn ang="0">
                    <a:pos x="115" y="156"/>
                  </a:cxn>
                  <a:cxn ang="0">
                    <a:pos x="118" y="143"/>
                  </a:cxn>
                  <a:cxn ang="0">
                    <a:pos x="118" y="130"/>
                  </a:cxn>
                  <a:cxn ang="0">
                    <a:pos x="122" y="115"/>
                  </a:cxn>
                  <a:cxn ang="0">
                    <a:pos x="122" y="102"/>
                  </a:cxn>
                  <a:cxn ang="0">
                    <a:pos x="123" y="87"/>
                  </a:cxn>
                  <a:cxn ang="0">
                    <a:pos x="125" y="74"/>
                  </a:cxn>
                  <a:cxn ang="0">
                    <a:pos x="128" y="61"/>
                  </a:cxn>
                  <a:cxn ang="0">
                    <a:pos x="130" y="48"/>
                  </a:cxn>
                  <a:cxn ang="0">
                    <a:pos x="130" y="36"/>
                  </a:cxn>
                  <a:cxn ang="0">
                    <a:pos x="135" y="22"/>
                  </a:cxn>
                  <a:cxn ang="0">
                    <a:pos x="136" y="7"/>
                  </a:cxn>
                  <a:cxn ang="0">
                    <a:pos x="153" y="61"/>
                  </a:cxn>
                </a:cxnLst>
                <a:rect l="0" t="0" r="r" b="b"/>
                <a:pathLst>
                  <a:path w="153" h="380">
                    <a:moveTo>
                      <a:pt x="153" y="61"/>
                    </a:moveTo>
                    <a:lnTo>
                      <a:pt x="153" y="64"/>
                    </a:lnTo>
                    <a:lnTo>
                      <a:pt x="151" y="69"/>
                    </a:lnTo>
                    <a:lnTo>
                      <a:pt x="151" y="72"/>
                    </a:lnTo>
                    <a:lnTo>
                      <a:pt x="151" y="79"/>
                    </a:lnTo>
                    <a:lnTo>
                      <a:pt x="149" y="84"/>
                    </a:lnTo>
                    <a:lnTo>
                      <a:pt x="149" y="91"/>
                    </a:lnTo>
                    <a:lnTo>
                      <a:pt x="149" y="97"/>
                    </a:lnTo>
                    <a:lnTo>
                      <a:pt x="149" y="104"/>
                    </a:lnTo>
                    <a:lnTo>
                      <a:pt x="149" y="110"/>
                    </a:lnTo>
                    <a:lnTo>
                      <a:pt x="149" y="118"/>
                    </a:lnTo>
                    <a:lnTo>
                      <a:pt x="149" y="122"/>
                    </a:lnTo>
                    <a:lnTo>
                      <a:pt x="149" y="127"/>
                    </a:lnTo>
                    <a:lnTo>
                      <a:pt x="149" y="130"/>
                    </a:lnTo>
                    <a:lnTo>
                      <a:pt x="149" y="135"/>
                    </a:lnTo>
                    <a:lnTo>
                      <a:pt x="149" y="137"/>
                    </a:lnTo>
                    <a:lnTo>
                      <a:pt x="149" y="141"/>
                    </a:lnTo>
                    <a:lnTo>
                      <a:pt x="149" y="146"/>
                    </a:lnTo>
                    <a:lnTo>
                      <a:pt x="149" y="150"/>
                    </a:lnTo>
                    <a:lnTo>
                      <a:pt x="149" y="153"/>
                    </a:lnTo>
                    <a:lnTo>
                      <a:pt x="149" y="158"/>
                    </a:lnTo>
                    <a:lnTo>
                      <a:pt x="149" y="161"/>
                    </a:lnTo>
                    <a:lnTo>
                      <a:pt x="151" y="166"/>
                    </a:lnTo>
                    <a:lnTo>
                      <a:pt x="151" y="173"/>
                    </a:lnTo>
                    <a:lnTo>
                      <a:pt x="151" y="179"/>
                    </a:lnTo>
                    <a:lnTo>
                      <a:pt x="151" y="183"/>
                    </a:lnTo>
                    <a:lnTo>
                      <a:pt x="151" y="186"/>
                    </a:lnTo>
                    <a:lnTo>
                      <a:pt x="151" y="191"/>
                    </a:lnTo>
                    <a:lnTo>
                      <a:pt x="151" y="194"/>
                    </a:lnTo>
                    <a:lnTo>
                      <a:pt x="151" y="201"/>
                    </a:lnTo>
                    <a:lnTo>
                      <a:pt x="151" y="207"/>
                    </a:lnTo>
                    <a:lnTo>
                      <a:pt x="151" y="214"/>
                    </a:lnTo>
                    <a:lnTo>
                      <a:pt x="153" y="219"/>
                    </a:lnTo>
                    <a:lnTo>
                      <a:pt x="153" y="224"/>
                    </a:lnTo>
                    <a:lnTo>
                      <a:pt x="153" y="229"/>
                    </a:lnTo>
                    <a:lnTo>
                      <a:pt x="153" y="232"/>
                    </a:lnTo>
                    <a:lnTo>
                      <a:pt x="153" y="235"/>
                    </a:lnTo>
                    <a:lnTo>
                      <a:pt x="153" y="242"/>
                    </a:lnTo>
                    <a:lnTo>
                      <a:pt x="153" y="243"/>
                    </a:lnTo>
                    <a:lnTo>
                      <a:pt x="151" y="243"/>
                    </a:lnTo>
                    <a:lnTo>
                      <a:pt x="146" y="248"/>
                    </a:lnTo>
                    <a:lnTo>
                      <a:pt x="141" y="252"/>
                    </a:lnTo>
                    <a:lnTo>
                      <a:pt x="138" y="256"/>
                    </a:lnTo>
                    <a:lnTo>
                      <a:pt x="133" y="260"/>
                    </a:lnTo>
                    <a:lnTo>
                      <a:pt x="128" y="266"/>
                    </a:lnTo>
                    <a:lnTo>
                      <a:pt x="122" y="273"/>
                    </a:lnTo>
                    <a:lnTo>
                      <a:pt x="115" y="278"/>
                    </a:lnTo>
                    <a:lnTo>
                      <a:pt x="108" y="284"/>
                    </a:lnTo>
                    <a:lnTo>
                      <a:pt x="102" y="293"/>
                    </a:lnTo>
                    <a:lnTo>
                      <a:pt x="97" y="294"/>
                    </a:lnTo>
                    <a:lnTo>
                      <a:pt x="94" y="298"/>
                    </a:lnTo>
                    <a:lnTo>
                      <a:pt x="90" y="302"/>
                    </a:lnTo>
                    <a:lnTo>
                      <a:pt x="87" y="306"/>
                    </a:lnTo>
                    <a:lnTo>
                      <a:pt x="82" y="307"/>
                    </a:lnTo>
                    <a:lnTo>
                      <a:pt x="79" y="314"/>
                    </a:lnTo>
                    <a:lnTo>
                      <a:pt x="74" y="316"/>
                    </a:lnTo>
                    <a:lnTo>
                      <a:pt x="72" y="321"/>
                    </a:lnTo>
                    <a:lnTo>
                      <a:pt x="67" y="324"/>
                    </a:lnTo>
                    <a:lnTo>
                      <a:pt x="64" y="327"/>
                    </a:lnTo>
                    <a:lnTo>
                      <a:pt x="59" y="330"/>
                    </a:lnTo>
                    <a:lnTo>
                      <a:pt x="56" y="334"/>
                    </a:lnTo>
                    <a:lnTo>
                      <a:pt x="48" y="340"/>
                    </a:lnTo>
                    <a:lnTo>
                      <a:pt x="41" y="347"/>
                    </a:lnTo>
                    <a:lnTo>
                      <a:pt x="33" y="353"/>
                    </a:lnTo>
                    <a:lnTo>
                      <a:pt x="28" y="358"/>
                    </a:lnTo>
                    <a:lnTo>
                      <a:pt x="21" y="365"/>
                    </a:lnTo>
                    <a:lnTo>
                      <a:pt x="16" y="370"/>
                    </a:lnTo>
                    <a:lnTo>
                      <a:pt x="10" y="375"/>
                    </a:lnTo>
                    <a:lnTo>
                      <a:pt x="7" y="378"/>
                    </a:lnTo>
                    <a:lnTo>
                      <a:pt x="0" y="380"/>
                    </a:lnTo>
                    <a:lnTo>
                      <a:pt x="3" y="376"/>
                    </a:lnTo>
                    <a:lnTo>
                      <a:pt x="7" y="371"/>
                    </a:lnTo>
                    <a:lnTo>
                      <a:pt x="10" y="367"/>
                    </a:lnTo>
                    <a:lnTo>
                      <a:pt x="15" y="362"/>
                    </a:lnTo>
                    <a:lnTo>
                      <a:pt x="18" y="357"/>
                    </a:lnTo>
                    <a:lnTo>
                      <a:pt x="23" y="348"/>
                    </a:lnTo>
                    <a:lnTo>
                      <a:pt x="26" y="344"/>
                    </a:lnTo>
                    <a:lnTo>
                      <a:pt x="31" y="337"/>
                    </a:lnTo>
                    <a:lnTo>
                      <a:pt x="38" y="329"/>
                    </a:lnTo>
                    <a:lnTo>
                      <a:pt x="39" y="324"/>
                    </a:lnTo>
                    <a:lnTo>
                      <a:pt x="41" y="322"/>
                    </a:lnTo>
                    <a:lnTo>
                      <a:pt x="44" y="319"/>
                    </a:lnTo>
                    <a:lnTo>
                      <a:pt x="46" y="314"/>
                    </a:lnTo>
                    <a:lnTo>
                      <a:pt x="49" y="311"/>
                    </a:lnTo>
                    <a:lnTo>
                      <a:pt x="51" y="306"/>
                    </a:lnTo>
                    <a:lnTo>
                      <a:pt x="54" y="302"/>
                    </a:lnTo>
                    <a:lnTo>
                      <a:pt x="57" y="299"/>
                    </a:lnTo>
                    <a:lnTo>
                      <a:pt x="59" y="294"/>
                    </a:lnTo>
                    <a:lnTo>
                      <a:pt x="62" y="291"/>
                    </a:lnTo>
                    <a:lnTo>
                      <a:pt x="64" y="288"/>
                    </a:lnTo>
                    <a:lnTo>
                      <a:pt x="67" y="283"/>
                    </a:lnTo>
                    <a:lnTo>
                      <a:pt x="69" y="278"/>
                    </a:lnTo>
                    <a:lnTo>
                      <a:pt x="72" y="276"/>
                    </a:lnTo>
                    <a:lnTo>
                      <a:pt x="74" y="273"/>
                    </a:lnTo>
                    <a:lnTo>
                      <a:pt x="77" y="268"/>
                    </a:lnTo>
                    <a:lnTo>
                      <a:pt x="79" y="265"/>
                    </a:lnTo>
                    <a:lnTo>
                      <a:pt x="80" y="260"/>
                    </a:lnTo>
                    <a:lnTo>
                      <a:pt x="84" y="256"/>
                    </a:lnTo>
                    <a:lnTo>
                      <a:pt x="85" y="253"/>
                    </a:lnTo>
                    <a:lnTo>
                      <a:pt x="90" y="247"/>
                    </a:lnTo>
                    <a:lnTo>
                      <a:pt x="95" y="242"/>
                    </a:lnTo>
                    <a:lnTo>
                      <a:pt x="97" y="233"/>
                    </a:lnTo>
                    <a:lnTo>
                      <a:pt x="100" y="229"/>
                    </a:lnTo>
                    <a:lnTo>
                      <a:pt x="103" y="224"/>
                    </a:lnTo>
                    <a:lnTo>
                      <a:pt x="105" y="219"/>
                    </a:lnTo>
                    <a:lnTo>
                      <a:pt x="108" y="215"/>
                    </a:lnTo>
                    <a:lnTo>
                      <a:pt x="110" y="212"/>
                    </a:lnTo>
                    <a:lnTo>
                      <a:pt x="110" y="209"/>
                    </a:lnTo>
                    <a:lnTo>
                      <a:pt x="110" y="207"/>
                    </a:lnTo>
                    <a:lnTo>
                      <a:pt x="110" y="206"/>
                    </a:lnTo>
                    <a:lnTo>
                      <a:pt x="110" y="202"/>
                    </a:lnTo>
                    <a:lnTo>
                      <a:pt x="110" y="199"/>
                    </a:lnTo>
                    <a:lnTo>
                      <a:pt x="112" y="194"/>
                    </a:lnTo>
                    <a:lnTo>
                      <a:pt x="112" y="187"/>
                    </a:lnTo>
                    <a:lnTo>
                      <a:pt x="113" y="183"/>
                    </a:lnTo>
                    <a:lnTo>
                      <a:pt x="113" y="176"/>
                    </a:lnTo>
                    <a:lnTo>
                      <a:pt x="115" y="169"/>
                    </a:lnTo>
                    <a:lnTo>
                      <a:pt x="115" y="163"/>
                    </a:lnTo>
                    <a:lnTo>
                      <a:pt x="115" y="160"/>
                    </a:lnTo>
                    <a:lnTo>
                      <a:pt x="115" y="156"/>
                    </a:lnTo>
                    <a:lnTo>
                      <a:pt x="117" y="153"/>
                    </a:lnTo>
                    <a:lnTo>
                      <a:pt x="117" y="148"/>
                    </a:lnTo>
                    <a:lnTo>
                      <a:pt x="118" y="143"/>
                    </a:lnTo>
                    <a:lnTo>
                      <a:pt x="118" y="138"/>
                    </a:lnTo>
                    <a:lnTo>
                      <a:pt x="118" y="135"/>
                    </a:lnTo>
                    <a:lnTo>
                      <a:pt x="118" y="130"/>
                    </a:lnTo>
                    <a:lnTo>
                      <a:pt x="120" y="125"/>
                    </a:lnTo>
                    <a:lnTo>
                      <a:pt x="120" y="120"/>
                    </a:lnTo>
                    <a:lnTo>
                      <a:pt x="122" y="115"/>
                    </a:lnTo>
                    <a:lnTo>
                      <a:pt x="122" y="110"/>
                    </a:lnTo>
                    <a:lnTo>
                      <a:pt x="122" y="107"/>
                    </a:lnTo>
                    <a:lnTo>
                      <a:pt x="122" y="102"/>
                    </a:lnTo>
                    <a:lnTo>
                      <a:pt x="123" y="97"/>
                    </a:lnTo>
                    <a:lnTo>
                      <a:pt x="123" y="94"/>
                    </a:lnTo>
                    <a:lnTo>
                      <a:pt x="123" y="87"/>
                    </a:lnTo>
                    <a:lnTo>
                      <a:pt x="125" y="82"/>
                    </a:lnTo>
                    <a:lnTo>
                      <a:pt x="125" y="79"/>
                    </a:lnTo>
                    <a:lnTo>
                      <a:pt x="125" y="74"/>
                    </a:lnTo>
                    <a:lnTo>
                      <a:pt x="126" y="69"/>
                    </a:lnTo>
                    <a:lnTo>
                      <a:pt x="126" y="64"/>
                    </a:lnTo>
                    <a:lnTo>
                      <a:pt x="128" y="61"/>
                    </a:lnTo>
                    <a:lnTo>
                      <a:pt x="128" y="56"/>
                    </a:lnTo>
                    <a:lnTo>
                      <a:pt x="128" y="53"/>
                    </a:lnTo>
                    <a:lnTo>
                      <a:pt x="130" y="48"/>
                    </a:lnTo>
                    <a:lnTo>
                      <a:pt x="130" y="45"/>
                    </a:lnTo>
                    <a:lnTo>
                      <a:pt x="130" y="40"/>
                    </a:lnTo>
                    <a:lnTo>
                      <a:pt x="130" y="36"/>
                    </a:lnTo>
                    <a:lnTo>
                      <a:pt x="131" y="33"/>
                    </a:lnTo>
                    <a:lnTo>
                      <a:pt x="133" y="30"/>
                    </a:lnTo>
                    <a:lnTo>
                      <a:pt x="135" y="22"/>
                    </a:lnTo>
                    <a:lnTo>
                      <a:pt x="135" y="17"/>
                    </a:lnTo>
                    <a:lnTo>
                      <a:pt x="135" y="12"/>
                    </a:lnTo>
                    <a:lnTo>
                      <a:pt x="136" y="7"/>
                    </a:lnTo>
                    <a:lnTo>
                      <a:pt x="136" y="2"/>
                    </a:lnTo>
                    <a:lnTo>
                      <a:pt x="138" y="0"/>
                    </a:lnTo>
                    <a:lnTo>
                      <a:pt x="153" y="61"/>
                    </a:lnTo>
                    <a:lnTo>
                      <a:pt x="153" y="61"/>
                    </a:lnTo>
                    <a:close/>
                  </a:path>
                </a:pathLst>
              </a:custGeom>
              <a:solidFill>
                <a:srgbClr val="438DE0"/>
              </a:solidFill>
              <a:ln w="9525">
                <a:noFill/>
                <a:round/>
                <a:headEnd/>
                <a:tailEnd/>
              </a:ln>
            </p:spPr>
            <p:txBody>
              <a:bodyPr/>
              <a:lstStyle/>
              <a:p>
                <a:endParaRPr lang="en-US"/>
              </a:p>
            </p:txBody>
          </p:sp>
          <p:sp>
            <p:nvSpPr>
              <p:cNvPr id="1547346" name="Freeform 82"/>
              <p:cNvSpPr>
                <a:spLocks/>
              </p:cNvSpPr>
              <p:nvPr/>
            </p:nvSpPr>
            <p:spPr bwMode="auto">
              <a:xfrm>
                <a:off x="248" y="3731"/>
                <a:ext cx="373" cy="20"/>
              </a:xfrm>
              <a:custGeom>
                <a:avLst/>
                <a:gdLst/>
                <a:ahLst/>
                <a:cxnLst>
                  <a:cxn ang="0">
                    <a:pos x="61" y="18"/>
                  </a:cxn>
                  <a:cxn ang="0">
                    <a:pos x="79" y="16"/>
                  </a:cxn>
                  <a:cxn ang="0">
                    <a:pos x="101" y="15"/>
                  </a:cxn>
                  <a:cxn ang="0">
                    <a:pos x="127" y="15"/>
                  </a:cxn>
                  <a:cxn ang="0">
                    <a:pos x="153" y="11"/>
                  </a:cxn>
                  <a:cxn ang="0">
                    <a:pos x="183" y="10"/>
                  </a:cxn>
                  <a:cxn ang="0">
                    <a:pos x="214" y="8"/>
                  </a:cxn>
                  <a:cxn ang="0">
                    <a:pos x="245" y="8"/>
                  </a:cxn>
                  <a:cxn ang="0">
                    <a:pos x="275" y="5"/>
                  </a:cxn>
                  <a:cxn ang="0">
                    <a:pos x="304" y="3"/>
                  </a:cxn>
                  <a:cxn ang="0">
                    <a:pos x="329" y="1"/>
                  </a:cxn>
                  <a:cxn ang="0">
                    <a:pos x="353" y="0"/>
                  </a:cxn>
                  <a:cxn ang="0">
                    <a:pos x="373" y="0"/>
                  </a:cxn>
                  <a:cxn ang="0">
                    <a:pos x="395" y="0"/>
                  </a:cxn>
                  <a:cxn ang="0">
                    <a:pos x="409" y="0"/>
                  </a:cxn>
                  <a:cxn ang="0">
                    <a:pos x="426" y="0"/>
                  </a:cxn>
                  <a:cxn ang="0">
                    <a:pos x="445" y="3"/>
                  </a:cxn>
                  <a:cxn ang="0">
                    <a:pos x="470" y="5"/>
                  </a:cxn>
                  <a:cxn ang="0">
                    <a:pos x="500" y="6"/>
                  </a:cxn>
                  <a:cxn ang="0">
                    <a:pos x="533" y="8"/>
                  </a:cxn>
                  <a:cxn ang="0">
                    <a:pos x="565" y="10"/>
                  </a:cxn>
                  <a:cxn ang="0">
                    <a:pos x="600" y="11"/>
                  </a:cxn>
                  <a:cxn ang="0">
                    <a:pos x="633" y="13"/>
                  </a:cxn>
                  <a:cxn ang="0">
                    <a:pos x="664" y="15"/>
                  </a:cxn>
                  <a:cxn ang="0">
                    <a:pos x="692" y="16"/>
                  </a:cxn>
                  <a:cxn ang="0">
                    <a:pos x="715" y="19"/>
                  </a:cxn>
                  <a:cxn ang="0">
                    <a:pos x="733" y="21"/>
                  </a:cxn>
                  <a:cxn ang="0">
                    <a:pos x="748" y="23"/>
                  </a:cxn>
                  <a:cxn ang="0">
                    <a:pos x="733" y="26"/>
                  </a:cxn>
                  <a:cxn ang="0">
                    <a:pos x="708" y="28"/>
                  </a:cxn>
                  <a:cxn ang="0">
                    <a:pos x="675" y="28"/>
                  </a:cxn>
                  <a:cxn ang="0">
                    <a:pos x="631" y="31"/>
                  </a:cxn>
                  <a:cxn ang="0">
                    <a:pos x="579" y="31"/>
                  </a:cxn>
                  <a:cxn ang="0">
                    <a:pos x="519" y="33"/>
                  </a:cxn>
                  <a:cxn ang="0">
                    <a:pos x="460" y="33"/>
                  </a:cxn>
                  <a:cxn ang="0">
                    <a:pos x="395" y="34"/>
                  </a:cxn>
                  <a:cxn ang="0">
                    <a:pos x="332" y="36"/>
                  </a:cxn>
                  <a:cxn ang="0">
                    <a:pos x="268" y="36"/>
                  </a:cxn>
                  <a:cxn ang="0">
                    <a:pos x="206" y="38"/>
                  </a:cxn>
                  <a:cxn ang="0">
                    <a:pos x="151" y="38"/>
                  </a:cxn>
                  <a:cxn ang="0">
                    <a:pos x="102" y="39"/>
                  </a:cxn>
                  <a:cxn ang="0">
                    <a:pos x="59" y="39"/>
                  </a:cxn>
                  <a:cxn ang="0">
                    <a:pos x="28" y="39"/>
                  </a:cxn>
                  <a:cxn ang="0">
                    <a:pos x="9" y="39"/>
                  </a:cxn>
                  <a:cxn ang="0">
                    <a:pos x="0" y="39"/>
                  </a:cxn>
                  <a:cxn ang="0">
                    <a:pos x="12" y="31"/>
                  </a:cxn>
                  <a:cxn ang="0">
                    <a:pos x="32" y="23"/>
                  </a:cxn>
                  <a:cxn ang="0">
                    <a:pos x="45" y="19"/>
                  </a:cxn>
                </a:cxnLst>
                <a:rect l="0" t="0" r="r" b="b"/>
                <a:pathLst>
                  <a:path w="748" h="39">
                    <a:moveTo>
                      <a:pt x="46" y="19"/>
                    </a:moveTo>
                    <a:lnTo>
                      <a:pt x="51" y="19"/>
                    </a:lnTo>
                    <a:lnTo>
                      <a:pt x="58" y="19"/>
                    </a:lnTo>
                    <a:lnTo>
                      <a:pt x="61" y="18"/>
                    </a:lnTo>
                    <a:lnTo>
                      <a:pt x="66" y="18"/>
                    </a:lnTo>
                    <a:lnTo>
                      <a:pt x="69" y="18"/>
                    </a:lnTo>
                    <a:lnTo>
                      <a:pt x="76" y="18"/>
                    </a:lnTo>
                    <a:lnTo>
                      <a:pt x="79" y="16"/>
                    </a:lnTo>
                    <a:lnTo>
                      <a:pt x="84" y="16"/>
                    </a:lnTo>
                    <a:lnTo>
                      <a:pt x="91" y="16"/>
                    </a:lnTo>
                    <a:lnTo>
                      <a:pt x="97" y="16"/>
                    </a:lnTo>
                    <a:lnTo>
                      <a:pt x="101" y="15"/>
                    </a:lnTo>
                    <a:lnTo>
                      <a:pt x="107" y="15"/>
                    </a:lnTo>
                    <a:lnTo>
                      <a:pt x="115" y="15"/>
                    </a:lnTo>
                    <a:lnTo>
                      <a:pt x="122" y="15"/>
                    </a:lnTo>
                    <a:lnTo>
                      <a:pt x="127" y="15"/>
                    </a:lnTo>
                    <a:lnTo>
                      <a:pt x="133" y="13"/>
                    </a:lnTo>
                    <a:lnTo>
                      <a:pt x="140" y="11"/>
                    </a:lnTo>
                    <a:lnTo>
                      <a:pt x="148" y="11"/>
                    </a:lnTo>
                    <a:lnTo>
                      <a:pt x="153" y="11"/>
                    </a:lnTo>
                    <a:lnTo>
                      <a:pt x="161" y="11"/>
                    </a:lnTo>
                    <a:lnTo>
                      <a:pt x="170" y="11"/>
                    </a:lnTo>
                    <a:lnTo>
                      <a:pt x="178" y="11"/>
                    </a:lnTo>
                    <a:lnTo>
                      <a:pt x="183" y="10"/>
                    </a:lnTo>
                    <a:lnTo>
                      <a:pt x="191" y="10"/>
                    </a:lnTo>
                    <a:lnTo>
                      <a:pt x="199" y="10"/>
                    </a:lnTo>
                    <a:lnTo>
                      <a:pt x="206" y="10"/>
                    </a:lnTo>
                    <a:lnTo>
                      <a:pt x="214" y="8"/>
                    </a:lnTo>
                    <a:lnTo>
                      <a:pt x="222" y="8"/>
                    </a:lnTo>
                    <a:lnTo>
                      <a:pt x="230" y="8"/>
                    </a:lnTo>
                    <a:lnTo>
                      <a:pt x="238" y="8"/>
                    </a:lnTo>
                    <a:lnTo>
                      <a:pt x="245" y="8"/>
                    </a:lnTo>
                    <a:lnTo>
                      <a:pt x="253" y="6"/>
                    </a:lnTo>
                    <a:lnTo>
                      <a:pt x="261" y="6"/>
                    </a:lnTo>
                    <a:lnTo>
                      <a:pt x="268" y="6"/>
                    </a:lnTo>
                    <a:lnTo>
                      <a:pt x="275" y="5"/>
                    </a:lnTo>
                    <a:lnTo>
                      <a:pt x="281" y="5"/>
                    </a:lnTo>
                    <a:lnTo>
                      <a:pt x="289" y="5"/>
                    </a:lnTo>
                    <a:lnTo>
                      <a:pt x="298" y="5"/>
                    </a:lnTo>
                    <a:lnTo>
                      <a:pt x="304" y="3"/>
                    </a:lnTo>
                    <a:lnTo>
                      <a:pt x="311" y="3"/>
                    </a:lnTo>
                    <a:lnTo>
                      <a:pt x="317" y="3"/>
                    </a:lnTo>
                    <a:lnTo>
                      <a:pt x="324" y="3"/>
                    </a:lnTo>
                    <a:lnTo>
                      <a:pt x="329" y="1"/>
                    </a:lnTo>
                    <a:lnTo>
                      <a:pt x="337" y="1"/>
                    </a:lnTo>
                    <a:lnTo>
                      <a:pt x="344" y="1"/>
                    </a:lnTo>
                    <a:lnTo>
                      <a:pt x="350" y="1"/>
                    </a:lnTo>
                    <a:lnTo>
                      <a:pt x="353" y="0"/>
                    </a:lnTo>
                    <a:lnTo>
                      <a:pt x="360" y="0"/>
                    </a:lnTo>
                    <a:lnTo>
                      <a:pt x="365" y="0"/>
                    </a:lnTo>
                    <a:lnTo>
                      <a:pt x="370" y="0"/>
                    </a:lnTo>
                    <a:lnTo>
                      <a:pt x="373" y="0"/>
                    </a:lnTo>
                    <a:lnTo>
                      <a:pt x="378" y="0"/>
                    </a:lnTo>
                    <a:lnTo>
                      <a:pt x="383" y="0"/>
                    </a:lnTo>
                    <a:lnTo>
                      <a:pt x="388" y="0"/>
                    </a:lnTo>
                    <a:lnTo>
                      <a:pt x="395" y="0"/>
                    </a:lnTo>
                    <a:lnTo>
                      <a:pt x="399" y="0"/>
                    </a:lnTo>
                    <a:lnTo>
                      <a:pt x="404" y="0"/>
                    </a:lnTo>
                    <a:lnTo>
                      <a:pt x="408" y="0"/>
                    </a:lnTo>
                    <a:lnTo>
                      <a:pt x="409" y="0"/>
                    </a:lnTo>
                    <a:lnTo>
                      <a:pt x="414" y="0"/>
                    </a:lnTo>
                    <a:lnTo>
                      <a:pt x="418" y="0"/>
                    </a:lnTo>
                    <a:lnTo>
                      <a:pt x="421" y="0"/>
                    </a:lnTo>
                    <a:lnTo>
                      <a:pt x="426" y="0"/>
                    </a:lnTo>
                    <a:lnTo>
                      <a:pt x="429" y="1"/>
                    </a:lnTo>
                    <a:lnTo>
                      <a:pt x="434" y="1"/>
                    </a:lnTo>
                    <a:lnTo>
                      <a:pt x="439" y="3"/>
                    </a:lnTo>
                    <a:lnTo>
                      <a:pt x="445" y="3"/>
                    </a:lnTo>
                    <a:lnTo>
                      <a:pt x="450" y="3"/>
                    </a:lnTo>
                    <a:lnTo>
                      <a:pt x="457" y="3"/>
                    </a:lnTo>
                    <a:lnTo>
                      <a:pt x="464" y="5"/>
                    </a:lnTo>
                    <a:lnTo>
                      <a:pt x="470" y="5"/>
                    </a:lnTo>
                    <a:lnTo>
                      <a:pt x="478" y="5"/>
                    </a:lnTo>
                    <a:lnTo>
                      <a:pt x="485" y="5"/>
                    </a:lnTo>
                    <a:lnTo>
                      <a:pt x="491" y="5"/>
                    </a:lnTo>
                    <a:lnTo>
                      <a:pt x="500" y="6"/>
                    </a:lnTo>
                    <a:lnTo>
                      <a:pt x="508" y="6"/>
                    </a:lnTo>
                    <a:lnTo>
                      <a:pt x="516" y="6"/>
                    </a:lnTo>
                    <a:lnTo>
                      <a:pt x="523" y="8"/>
                    </a:lnTo>
                    <a:lnTo>
                      <a:pt x="533" y="8"/>
                    </a:lnTo>
                    <a:lnTo>
                      <a:pt x="541" y="8"/>
                    </a:lnTo>
                    <a:lnTo>
                      <a:pt x="547" y="8"/>
                    </a:lnTo>
                    <a:lnTo>
                      <a:pt x="557" y="10"/>
                    </a:lnTo>
                    <a:lnTo>
                      <a:pt x="565" y="10"/>
                    </a:lnTo>
                    <a:lnTo>
                      <a:pt x="575" y="10"/>
                    </a:lnTo>
                    <a:lnTo>
                      <a:pt x="583" y="10"/>
                    </a:lnTo>
                    <a:lnTo>
                      <a:pt x="592" y="11"/>
                    </a:lnTo>
                    <a:lnTo>
                      <a:pt x="600" y="11"/>
                    </a:lnTo>
                    <a:lnTo>
                      <a:pt x="610" y="11"/>
                    </a:lnTo>
                    <a:lnTo>
                      <a:pt x="616" y="11"/>
                    </a:lnTo>
                    <a:lnTo>
                      <a:pt x="626" y="11"/>
                    </a:lnTo>
                    <a:lnTo>
                      <a:pt x="633" y="13"/>
                    </a:lnTo>
                    <a:lnTo>
                      <a:pt x="641" y="15"/>
                    </a:lnTo>
                    <a:lnTo>
                      <a:pt x="649" y="15"/>
                    </a:lnTo>
                    <a:lnTo>
                      <a:pt x="657" y="15"/>
                    </a:lnTo>
                    <a:lnTo>
                      <a:pt x="664" y="15"/>
                    </a:lnTo>
                    <a:lnTo>
                      <a:pt x="672" y="16"/>
                    </a:lnTo>
                    <a:lnTo>
                      <a:pt x="679" y="16"/>
                    </a:lnTo>
                    <a:lnTo>
                      <a:pt x="685" y="16"/>
                    </a:lnTo>
                    <a:lnTo>
                      <a:pt x="692" y="16"/>
                    </a:lnTo>
                    <a:lnTo>
                      <a:pt x="698" y="18"/>
                    </a:lnTo>
                    <a:lnTo>
                      <a:pt x="705" y="18"/>
                    </a:lnTo>
                    <a:lnTo>
                      <a:pt x="710" y="19"/>
                    </a:lnTo>
                    <a:lnTo>
                      <a:pt x="715" y="19"/>
                    </a:lnTo>
                    <a:lnTo>
                      <a:pt x="721" y="19"/>
                    </a:lnTo>
                    <a:lnTo>
                      <a:pt x="726" y="19"/>
                    </a:lnTo>
                    <a:lnTo>
                      <a:pt x="730" y="21"/>
                    </a:lnTo>
                    <a:lnTo>
                      <a:pt x="733" y="21"/>
                    </a:lnTo>
                    <a:lnTo>
                      <a:pt x="738" y="21"/>
                    </a:lnTo>
                    <a:lnTo>
                      <a:pt x="744" y="21"/>
                    </a:lnTo>
                    <a:lnTo>
                      <a:pt x="748" y="23"/>
                    </a:lnTo>
                    <a:lnTo>
                      <a:pt x="748" y="23"/>
                    </a:lnTo>
                    <a:lnTo>
                      <a:pt x="748" y="24"/>
                    </a:lnTo>
                    <a:lnTo>
                      <a:pt x="744" y="24"/>
                    </a:lnTo>
                    <a:lnTo>
                      <a:pt x="738" y="26"/>
                    </a:lnTo>
                    <a:lnTo>
                      <a:pt x="733" y="26"/>
                    </a:lnTo>
                    <a:lnTo>
                      <a:pt x="728" y="26"/>
                    </a:lnTo>
                    <a:lnTo>
                      <a:pt x="723" y="26"/>
                    </a:lnTo>
                    <a:lnTo>
                      <a:pt x="716" y="28"/>
                    </a:lnTo>
                    <a:lnTo>
                      <a:pt x="708" y="28"/>
                    </a:lnTo>
                    <a:lnTo>
                      <a:pt x="702" y="28"/>
                    </a:lnTo>
                    <a:lnTo>
                      <a:pt x="692" y="28"/>
                    </a:lnTo>
                    <a:lnTo>
                      <a:pt x="685" y="28"/>
                    </a:lnTo>
                    <a:lnTo>
                      <a:pt x="675" y="28"/>
                    </a:lnTo>
                    <a:lnTo>
                      <a:pt x="664" y="28"/>
                    </a:lnTo>
                    <a:lnTo>
                      <a:pt x="654" y="29"/>
                    </a:lnTo>
                    <a:lnTo>
                      <a:pt x="643" y="31"/>
                    </a:lnTo>
                    <a:lnTo>
                      <a:pt x="631" y="31"/>
                    </a:lnTo>
                    <a:lnTo>
                      <a:pt x="620" y="31"/>
                    </a:lnTo>
                    <a:lnTo>
                      <a:pt x="606" y="31"/>
                    </a:lnTo>
                    <a:lnTo>
                      <a:pt x="593" y="31"/>
                    </a:lnTo>
                    <a:lnTo>
                      <a:pt x="579" y="31"/>
                    </a:lnTo>
                    <a:lnTo>
                      <a:pt x="565" y="31"/>
                    </a:lnTo>
                    <a:lnTo>
                      <a:pt x="551" y="31"/>
                    </a:lnTo>
                    <a:lnTo>
                      <a:pt x="536" y="33"/>
                    </a:lnTo>
                    <a:lnTo>
                      <a:pt x="519" y="33"/>
                    </a:lnTo>
                    <a:lnTo>
                      <a:pt x="506" y="33"/>
                    </a:lnTo>
                    <a:lnTo>
                      <a:pt x="491" y="33"/>
                    </a:lnTo>
                    <a:lnTo>
                      <a:pt x="475" y="33"/>
                    </a:lnTo>
                    <a:lnTo>
                      <a:pt x="460" y="33"/>
                    </a:lnTo>
                    <a:lnTo>
                      <a:pt x="444" y="33"/>
                    </a:lnTo>
                    <a:lnTo>
                      <a:pt x="427" y="33"/>
                    </a:lnTo>
                    <a:lnTo>
                      <a:pt x="411" y="34"/>
                    </a:lnTo>
                    <a:lnTo>
                      <a:pt x="395" y="34"/>
                    </a:lnTo>
                    <a:lnTo>
                      <a:pt x="378" y="36"/>
                    </a:lnTo>
                    <a:lnTo>
                      <a:pt x="363" y="36"/>
                    </a:lnTo>
                    <a:lnTo>
                      <a:pt x="347" y="36"/>
                    </a:lnTo>
                    <a:lnTo>
                      <a:pt x="332" y="36"/>
                    </a:lnTo>
                    <a:lnTo>
                      <a:pt x="316" y="36"/>
                    </a:lnTo>
                    <a:lnTo>
                      <a:pt x="299" y="36"/>
                    </a:lnTo>
                    <a:lnTo>
                      <a:pt x="283" y="36"/>
                    </a:lnTo>
                    <a:lnTo>
                      <a:pt x="268" y="36"/>
                    </a:lnTo>
                    <a:lnTo>
                      <a:pt x="252" y="36"/>
                    </a:lnTo>
                    <a:lnTo>
                      <a:pt x="237" y="36"/>
                    </a:lnTo>
                    <a:lnTo>
                      <a:pt x="222" y="38"/>
                    </a:lnTo>
                    <a:lnTo>
                      <a:pt x="206" y="38"/>
                    </a:lnTo>
                    <a:lnTo>
                      <a:pt x="193" y="38"/>
                    </a:lnTo>
                    <a:lnTo>
                      <a:pt x="179" y="38"/>
                    </a:lnTo>
                    <a:lnTo>
                      <a:pt x="165" y="38"/>
                    </a:lnTo>
                    <a:lnTo>
                      <a:pt x="151" y="38"/>
                    </a:lnTo>
                    <a:lnTo>
                      <a:pt x="138" y="38"/>
                    </a:lnTo>
                    <a:lnTo>
                      <a:pt x="125" y="38"/>
                    </a:lnTo>
                    <a:lnTo>
                      <a:pt x="115" y="39"/>
                    </a:lnTo>
                    <a:lnTo>
                      <a:pt x="102" y="39"/>
                    </a:lnTo>
                    <a:lnTo>
                      <a:pt x="91" y="39"/>
                    </a:lnTo>
                    <a:lnTo>
                      <a:pt x="81" y="39"/>
                    </a:lnTo>
                    <a:lnTo>
                      <a:pt x="69" y="39"/>
                    </a:lnTo>
                    <a:lnTo>
                      <a:pt x="59" y="39"/>
                    </a:lnTo>
                    <a:lnTo>
                      <a:pt x="51" y="39"/>
                    </a:lnTo>
                    <a:lnTo>
                      <a:pt x="43" y="39"/>
                    </a:lnTo>
                    <a:lnTo>
                      <a:pt x="36" y="39"/>
                    </a:lnTo>
                    <a:lnTo>
                      <a:pt x="28" y="39"/>
                    </a:lnTo>
                    <a:lnTo>
                      <a:pt x="23" y="39"/>
                    </a:lnTo>
                    <a:lnTo>
                      <a:pt x="17" y="39"/>
                    </a:lnTo>
                    <a:lnTo>
                      <a:pt x="12" y="39"/>
                    </a:lnTo>
                    <a:lnTo>
                      <a:pt x="9" y="39"/>
                    </a:lnTo>
                    <a:lnTo>
                      <a:pt x="5" y="39"/>
                    </a:lnTo>
                    <a:lnTo>
                      <a:pt x="4" y="39"/>
                    </a:lnTo>
                    <a:lnTo>
                      <a:pt x="4" y="39"/>
                    </a:lnTo>
                    <a:lnTo>
                      <a:pt x="0" y="39"/>
                    </a:lnTo>
                    <a:lnTo>
                      <a:pt x="4" y="38"/>
                    </a:lnTo>
                    <a:lnTo>
                      <a:pt x="5" y="36"/>
                    </a:lnTo>
                    <a:lnTo>
                      <a:pt x="9" y="33"/>
                    </a:lnTo>
                    <a:lnTo>
                      <a:pt x="12" y="31"/>
                    </a:lnTo>
                    <a:lnTo>
                      <a:pt x="18" y="31"/>
                    </a:lnTo>
                    <a:lnTo>
                      <a:pt x="22" y="28"/>
                    </a:lnTo>
                    <a:lnTo>
                      <a:pt x="27" y="24"/>
                    </a:lnTo>
                    <a:lnTo>
                      <a:pt x="32" y="23"/>
                    </a:lnTo>
                    <a:lnTo>
                      <a:pt x="36" y="23"/>
                    </a:lnTo>
                    <a:lnTo>
                      <a:pt x="40" y="21"/>
                    </a:lnTo>
                    <a:lnTo>
                      <a:pt x="43" y="19"/>
                    </a:lnTo>
                    <a:lnTo>
                      <a:pt x="45" y="19"/>
                    </a:lnTo>
                    <a:lnTo>
                      <a:pt x="46" y="19"/>
                    </a:lnTo>
                    <a:lnTo>
                      <a:pt x="46" y="19"/>
                    </a:lnTo>
                    <a:close/>
                  </a:path>
                </a:pathLst>
              </a:custGeom>
              <a:solidFill>
                <a:srgbClr val="FFFFFF"/>
              </a:solidFill>
              <a:ln w="9525">
                <a:noFill/>
                <a:round/>
                <a:headEnd/>
                <a:tailEnd/>
              </a:ln>
            </p:spPr>
            <p:txBody>
              <a:bodyPr/>
              <a:lstStyle/>
              <a:p>
                <a:endParaRPr lang="en-US"/>
              </a:p>
            </p:txBody>
          </p:sp>
          <p:sp>
            <p:nvSpPr>
              <p:cNvPr id="1547347" name="Freeform 83"/>
              <p:cNvSpPr>
                <a:spLocks/>
              </p:cNvSpPr>
              <p:nvPr/>
            </p:nvSpPr>
            <p:spPr bwMode="auto">
              <a:xfrm>
                <a:off x="289" y="3768"/>
                <a:ext cx="230" cy="13"/>
              </a:xfrm>
              <a:custGeom>
                <a:avLst/>
                <a:gdLst/>
                <a:ahLst/>
                <a:cxnLst>
                  <a:cxn ang="0">
                    <a:pos x="63" y="0"/>
                  </a:cxn>
                  <a:cxn ang="0">
                    <a:pos x="74" y="0"/>
                  </a:cxn>
                  <a:cxn ang="0">
                    <a:pos x="86" y="2"/>
                  </a:cxn>
                  <a:cxn ang="0">
                    <a:pos x="99" y="2"/>
                  </a:cxn>
                  <a:cxn ang="0">
                    <a:pos x="115" y="3"/>
                  </a:cxn>
                  <a:cxn ang="0">
                    <a:pos x="130" y="3"/>
                  </a:cxn>
                  <a:cxn ang="0">
                    <a:pos x="147" y="3"/>
                  </a:cxn>
                  <a:cxn ang="0">
                    <a:pos x="165" y="3"/>
                  </a:cxn>
                  <a:cxn ang="0">
                    <a:pos x="184" y="3"/>
                  </a:cxn>
                  <a:cxn ang="0">
                    <a:pos x="204" y="3"/>
                  </a:cxn>
                  <a:cxn ang="0">
                    <a:pos x="222" y="3"/>
                  </a:cxn>
                  <a:cxn ang="0">
                    <a:pos x="240" y="3"/>
                  </a:cxn>
                  <a:cxn ang="0">
                    <a:pos x="260" y="3"/>
                  </a:cxn>
                  <a:cxn ang="0">
                    <a:pos x="278" y="3"/>
                  </a:cxn>
                  <a:cxn ang="0">
                    <a:pos x="293" y="3"/>
                  </a:cxn>
                  <a:cxn ang="0">
                    <a:pos x="309" y="7"/>
                  </a:cxn>
                  <a:cxn ang="0">
                    <a:pos x="322" y="7"/>
                  </a:cxn>
                  <a:cxn ang="0">
                    <a:pos x="336" y="7"/>
                  </a:cxn>
                  <a:cxn ang="0">
                    <a:pos x="352" y="7"/>
                  </a:cxn>
                  <a:cxn ang="0">
                    <a:pos x="363" y="7"/>
                  </a:cxn>
                  <a:cxn ang="0">
                    <a:pos x="375" y="8"/>
                  </a:cxn>
                  <a:cxn ang="0">
                    <a:pos x="388" y="10"/>
                  </a:cxn>
                  <a:cxn ang="0">
                    <a:pos x="401" y="10"/>
                  </a:cxn>
                  <a:cxn ang="0">
                    <a:pos x="414" y="13"/>
                  </a:cxn>
                  <a:cxn ang="0">
                    <a:pos x="429" y="15"/>
                  </a:cxn>
                  <a:cxn ang="0">
                    <a:pos x="441" y="16"/>
                  </a:cxn>
                  <a:cxn ang="0">
                    <a:pos x="455" y="20"/>
                  </a:cxn>
                  <a:cxn ang="0">
                    <a:pos x="460" y="25"/>
                  </a:cxn>
                  <a:cxn ang="0">
                    <a:pos x="449" y="26"/>
                  </a:cxn>
                  <a:cxn ang="0">
                    <a:pos x="436" y="26"/>
                  </a:cxn>
                  <a:cxn ang="0">
                    <a:pos x="421" y="28"/>
                  </a:cxn>
                  <a:cxn ang="0">
                    <a:pos x="401" y="28"/>
                  </a:cxn>
                  <a:cxn ang="0">
                    <a:pos x="378" y="28"/>
                  </a:cxn>
                  <a:cxn ang="0">
                    <a:pos x="352" y="28"/>
                  </a:cxn>
                  <a:cxn ang="0">
                    <a:pos x="324" y="28"/>
                  </a:cxn>
                  <a:cxn ang="0">
                    <a:pos x="293" y="26"/>
                  </a:cxn>
                  <a:cxn ang="0">
                    <a:pos x="263" y="26"/>
                  </a:cxn>
                  <a:cxn ang="0">
                    <a:pos x="232" y="26"/>
                  </a:cxn>
                  <a:cxn ang="0">
                    <a:pos x="199" y="26"/>
                  </a:cxn>
                  <a:cxn ang="0">
                    <a:pos x="168" y="25"/>
                  </a:cxn>
                  <a:cxn ang="0">
                    <a:pos x="140" y="25"/>
                  </a:cxn>
                  <a:cxn ang="0">
                    <a:pos x="111" y="25"/>
                  </a:cxn>
                  <a:cxn ang="0">
                    <a:pos x="84" y="23"/>
                  </a:cxn>
                  <a:cxn ang="0">
                    <a:pos x="60" y="23"/>
                  </a:cxn>
                  <a:cxn ang="0">
                    <a:pos x="40" y="23"/>
                  </a:cxn>
                  <a:cxn ang="0">
                    <a:pos x="22" y="23"/>
                  </a:cxn>
                  <a:cxn ang="0">
                    <a:pos x="10" y="23"/>
                  </a:cxn>
                  <a:cxn ang="0">
                    <a:pos x="0" y="23"/>
                  </a:cxn>
                  <a:cxn ang="0">
                    <a:pos x="56" y="0"/>
                  </a:cxn>
                </a:cxnLst>
                <a:rect l="0" t="0" r="r" b="b"/>
                <a:pathLst>
                  <a:path w="460" h="28">
                    <a:moveTo>
                      <a:pt x="56" y="0"/>
                    </a:moveTo>
                    <a:lnTo>
                      <a:pt x="58" y="0"/>
                    </a:lnTo>
                    <a:lnTo>
                      <a:pt x="63" y="0"/>
                    </a:lnTo>
                    <a:lnTo>
                      <a:pt x="66" y="0"/>
                    </a:lnTo>
                    <a:lnTo>
                      <a:pt x="69" y="0"/>
                    </a:lnTo>
                    <a:lnTo>
                      <a:pt x="74" y="0"/>
                    </a:lnTo>
                    <a:lnTo>
                      <a:pt x="78" y="2"/>
                    </a:lnTo>
                    <a:lnTo>
                      <a:pt x="81" y="2"/>
                    </a:lnTo>
                    <a:lnTo>
                      <a:pt x="86" y="2"/>
                    </a:lnTo>
                    <a:lnTo>
                      <a:pt x="89" y="2"/>
                    </a:lnTo>
                    <a:lnTo>
                      <a:pt x="94" y="2"/>
                    </a:lnTo>
                    <a:lnTo>
                      <a:pt x="99" y="2"/>
                    </a:lnTo>
                    <a:lnTo>
                      <a:pt x="102" y="2"/>
                    </a:lnTo>
                    <a:lnTo>
                      <a:pt x="109" y="2"/>
                    </a:lnTo>
                    <a:lnTo>
                      <a:pt x="115" y="3"/>
                    </a:lnTo>
                    <a:lnTo>
                      <a:pt x="119" y="3"/>
                    </a:lnTo>
                    <a:lnTo>
                      <a:pt x="124" y="3"/>
                    </a:lnTo>
                    <a:lnTo>
                      <a:pt x="130" y="3"/>
                    </a:lnTo>
                    <a:lnTo>
                      <a:pt x="135" y="3"/>
                    </a:lnTo>
                    <a:lnTo>
                      <a:pt x="142" y="3"/>
                    </a:lnTo>
                    <a:lnTo>
                      <a:pt x="147" y="3"/>
                    </a:lnTo>
                    <a:lnTo>
                      <a:pt x="155" y="3"/>
                    </a:lnTo>
                    <a:lnTo>
                      <a:pt x="160" y="3"/>
                    </a:lnTo>
                    <a:lnTo>
                      <a:pt x="165" y="3"/>
                    </a:lnTo>
                    <a:lnTo>
                      <a:pt x="171" y="3"/>
                    </a:lnTo>
                    <a:lnTo>
                      <a:pt x="178" y="3"/>
                    </a:lnTo>
                    <a:lnTo>
                      <a:pt x="184" y="3"/>
                    </a:lnTo>
                    <a:lnTo>
                      <a:pt x="189" y="3"/>
                    </a:lnTo>
                    <a:lnTo>
                      <a:pt x="196" y="3"/>
                    </a:lnTo>
                    <a:lnTo>
                      <a:pt x="204" y="3"/>
                    </a:lnTo>
                    <a:lnTo>
                      <a:pt x="211" y="3"/>
                    </a:lnTo>
                    <a:lnTo>
                      <a:pt x="216" y="3"/>
                    </a:lnTo>
                    <a:lnTo>
                      <a:pt x="222" y="3"/>
                    </a:lnTo>
                    <a:lnTo>
                      <a:pt x="229" y="3"/>
                    </a:lnTo>
                    <a:lnTo>
                      <a:pt x="235" y="3"/>
                    </a:lnTo>
                    <a:lnTo>
                      <a:pt x="240" y="3"/>
                    </a:lnTo>
                    <a:lnTo>
                      <a:pt x="247" y="3"/>
                    </a:lnTo>
                    <a:lnTo>
                      <a:pt x="253" y="3"/>
                    </a:lnTo>
                    <a:lnTo>
                      <a:pt x="260" y="3"/>
                    </a:lnTo>
                    <a:lnTo>
                      <a:pt x="265" y="3"/>
                    </a:lnTo>
                    <a:lnTo>
                      <a:pt x="270" y="3"/>
                    </a:lnTo>
                    <a:lnTo>
                      <a:pt x="278" y="3"/>
                    </a:lnTo>
                    <a:lnTo>
                      <a:pt x="283" y="3"/>
                    </a:lnTo>
                    <a:lnTo>
                      <a:pt x="288" y="3"/>
                    </a:lnTo>
                    <a:lnTo>
                      <a:pt x="293" y="3"/>
                    </a:lnTo>
                    <a:lnTo>
                      <a:pt x="299" y="3"/>
                    </a:lnTo>
                    <a:lnTo>
                      <a:pt x="304" y="7"/>
                    </a:lnTo>
                    <a:lnTo>
                      <a:pt x="309" y="7"/>
                    </a:lnTo>
                    <a:lnTo>
                      <a:pt x="314" y="7"/>
                    </a:lnTo>
                    <a:lnTo>
                      <a:pt x="317" y="7"/>
                    </a:lnTo>
                    <a:lnTo>
                      <a:pt x="322" y="7"/>
                    </a:lnTo>
                    <a:lnTo>
                      <a:pt x="327" y="7"/>
                    </a:lnTo>
                    <a:lnTo>
                      <a:pt x="331" y="7"/>
                    </a:lnTo>
                    <a:lnTo>
                      <a:pt x="336" y="7"/>
                    </a:lnTo>
                    <a:lnTo>
                      <a:pt x="339" y="7"/>
                    </a:lnTo>
                    <a:lnTo>
                      <a:pt x="345" y="7"/>
                    </a:lnTo>
                    <a:lnTo>
                      <a:pt x="352" y="7"/>
                    </a:lnTo>
                    <a:lnTo>
                      <a:pt x="357" y="7"/>
                    </a:lnTo>
                    <a:lnTo>
                      <a:pt x="362" y="7"/>
                    </a:lnTo>
                    <a:lnTo>
                      <a:pt x="363" y="7"/>
                    </a:lnTo>
                    <a:lnTo>
                      <a:pt x="367" y="7"/>
                    </a:lnTo>
                    <a:lnTo>
                      <a:pt x="372" y="8"/>
                    </a:lnTo>
                    <a:lnTo>
                      <a:pt x="375" y="8"/>
                    </a:lnTo>
                    <a:lnTo>
                      <a:pt x="380" y="8"/>
                    </a:lnTo>
                    <a:lnTo>
                      <a:pt x="383" y="8"/>
                    </a:lnTo>
                    <a:lnTo>
                      <a:pt x="388" y="10"/>
                    </a:lnTo>
                    <a:lnTo>
                      <a:pt x="393" y="10"/>
                    </a:lnTo>
                    <a:lnTo>
                      <a:pt x="396" y="10"/>
                    </a:lnTo>
                    <a:lnTo>
                      <a:pt x="401" y="10"/>
                    </a:lnTo>
                    <a:lnTo>
                      <a:pt x="406" y="12"/>
                    </a:lnTo>
                    <a:lnTo>
                      <a:pt x="411" y="13"/>
                    </a:lnTo>
                    <a:lnTo>
                      <a:pt x="414" y="13"/>
                    </a:lnTo>
                    <a:lnTo>
                      <a:pt x="419" y="13"/>
                    </a:lnTo>
                    <a:lnTo>
                      <a:pt x="424" y="15"/>
                    </a:lnTo>
                    <a:lnTo>
                      <a:pt x="429" y="15"/>
                    </a:lnTo>
                    <a:lnTo>
                      <a:pt x="432" y="15"/>
                    </a:lnTo>
                    <a:lnTo>
                      <a:pt x="436" y="16"/>
                    </a:lnTo>
                    <a:lnTo>
                      <a:pt x="441" y="16"/>
                    </a:lnTo>
                    <a:lnTo>
                      <a:pt x="444" y="18"/>
                    </a:lnTo>
                    <a:lnTo>
                      <a:pt x="451" y="20"/>
                    </a:lnTo>
                    <a:lnTo>
                      <a:pt x="455" y="20"/>
                    </a:lnTo>
                    <a:lnTo>
                      <a:pt x="459" y="23"/>
                    </a:lnTo>
                    <a:lnTo>
                      <a:pt x="460" y="23"/>
                    </a:lnTo>
                    <a:lnTo>
                      <a:pt x="460" y="25"/>
                    </a:lnTo>
                    <a:lnTo>
                      <a:pt x="459" y="26"/>
                    </a:lnTo>
                    <a:lnTo>
                      <a:pt x="454" y="26"/>
                    </a:lnTo>
                    <a:lnTo>
                      <a:pt x="449" y="26"/>
                    </a:lnTo>
                    <a:lnTo>
                      <a:pt x="446" y="26"/>
                    </a:lnTo>
                    <a:lnTo>
                      <a:pt x="441" y="26"/>
                    </a:lnTo>
                    <a:lnTo>
                      <a:pt x="436" y="26"/>
                    </a:lnTo>
                    <a:lnTo>
                      <a:pt x="432" y="28"/>
                    </a:lnTo>
                    <a:lnTo>
                      <a:pt x="426" y="28"/>
                    </a:lnTo>
                    <a:lnTo>
                      <a:pt x="421" y="28"/>
                    </a:lnTo>
                    <a:lnTo>
                      <a:pt x="413" y="28"/>
                    </a:lnTo>
                    <a:lnTo>
                      <a:pt x="408" y="28"/>
                    </a:lnTo>
                    <a:lnTo>
                      <a:pt x="401" y="28"/>
                    </a:lnTo>
                    <a:lnTo>
                      <a:pt x="393" y="28"/>
                    </a:lnTo>
                    <a:lnTo>
                      <a:pt x="385" y="28"/>
                    </a:lnTo>
                    <a:lnTo>
                      <a:pt x="378" y="28"/>
                    </a:lnTo>
                    <a:lnTo>
                      <a:pt x="368" y="28"/>
                    </a:lnTo>
                    <a:lnTo>
                      <a:pt x="360" y="28"/>
                    </a:lnTo>
                    <a:lnTo>
                      <a:pt x="352" y="28"/>
                    </a:lnTo>
                    <a:lnTo>
                      <a:pt x="342" y="28"/>
                    </a:lnTo>
                    <a:lnTo>
                      <a:pt x="332" y="28"/>
                    </a:lnTo>
                    <a:lnTo>
                      <a:pt x="324" y="28"/>
                    </a:lnTo>
                    <a:lnTo>
                      <a:pt x="313" y="28"/>
                    </a:lnTo>
                    <a:lnTo>
                      <a:pt x="304" y="28"/>
                    </a:lnTo>
                    <a:lnTo>
                      <a:pt x="293" y="26"/>
                    </a:lnTo>
                    <a:lnTo>
                      <a:pt x="285" y="26"/>
                    </a:lnTo>
                    <a:lnTo>
                      <a:pt x="271" y="26"/>
                    </a:lnTo>
                    <a:lnTo>
                      <a:pt x="263" y="26"/>
                    </a:lnTo>
                    <a:lnTo>
                      <a:pt x="252" y="26"/>
                    </a:lnTo>
                    <a:lnTo>
                      <a:pt x="242" y="26"/>
                    </a:lnTo>
                    <a:lnTo>
                      <a:pt x="232" y="26"/>
                    </a:lnTo>
                    <a:lnTo>
                      <a:pt x="222" y="26"/>
                    </a:lnTo>
                    <a:lnTo>
                      <a:pt x="211" y="26"/>
                    </a:lnTo>
                    <a:lnTo>
                      <a:pt x="199" y="26"/>
                    </a:lnTo>
                    <a:lnTo>
                      <a:pt x="189" y="25"/>
                    </a:lnTo>
                    <a:lnTo>
                      <a:pt x="179" y="25"/>
                    </a:lnTo>
                    <a:lnTo>
                      <a:pt x="168" y="25"/>
                    </a:lnTo>
                    <a:lnTo>
                      <a:pt x="158" y="25"/>
                    </a:lnTo>
                    <a:lnTo>
                      <a:pt x="148" y="25"/>
                    </a:lnTo>
                    <a:lnTo>
                      <a:pt x="140" y="25"/>
                    </a:lnTo>
                    <a:lnTo>
                      <a:pt x="130" y="25"/>
                    </a:lnTo>
                    <a:lnTo>
                      <a:pt x="119" y="25"/>
                    </a:lnTo>
                    <a:lnTo>
                      <a:pt x="111" y="25"/>
                    </a:lnTo>
                    <a:lnTo>
                      <a:pt x="101" y="25"/>
                    </a:lnTo>
                    <a:lnTo>
                      <a:pt x="92" y="23"/>
                    </a:lnTo>
                    <a:lnTo>
                      <a:pt x="84" y="23"/>
                    </a:lnTo>
                    <a:lnTo>
                      <a:pt x="76" y="23"/>
                    </a:lnTo>
                    <a:lnTo>
                      <a:pt x="68" y="23"/>
                    </a:lnTo>
                    <a:lnTo>
                      <a:pt x="60" y="23"/>
                    </a:lnTo>
                    <a:lnTo>
                      <a:pt x="53" y="23"/>
                    </a:lnTo>
                    <a:lnTo>
                      <a:pt x="45" y="23"/>
                    </a:lnTo>
                    <a:lnTo>
                      <a:pt x="40" y="23"/>
                    </a:lnTo>
                    <a:lnTo>
                      <a:pt x="33" y="23"/>
                    </a:lnTo>
                    <a:lnTo>
                      <a:pt x="27" y="23"/>
                    </a:lnTo>
                    <a:lnTo>
                      <a:pt x="22" y="23"/>
                    </a:lnTo>
                    <a:lnTo>
                      <a:pt x="19" y="23"/>
                    </a:lnTo>
                    <a:lnTo>
                      <a:pt x="14" y="23"/>
                    </a:lnTo>
                    <a:lnTo>
                      <a:pt x="10" y="23"/>
                    </a:lnTo>
                    <a:lnTo>
                      <a:pt x="7" y="23"/>
                    </a:lnTo>
                    <a:lnTo>
                      <a:pt x="4" y="23"/>
                    </a:lnTo>
                    <a:lnTo>
                      <a:pt x="0" y="23"/>
                    </a:lnTo>
                    <a:lnTo>
                      <a:pt x="0" y="23"/>
                    </a:lnTo>
                    <a:lnTo>
                      <a:pt x="56" y="0"/>
                    </a:lnTo>
                    <a:lnTo>
                      <a:pt x="56" y="0"/>
                    </a:lnTo>
                    <a:close/>
                  </a:path>
                </a:pathLst>
              </a:custGeom>
              <a:solidFill>
                <a:srgbClr val="FFFFFF"/>
              </a:solidFill>
              <a:ln w="9525">
                <a:noFill/>
                <a:round/>
                <a:headEnd/>
                <a:tailEnd/>
              </a:ln>
            </p:spPr>
            <p:txBody>
              <a:bodyPr/>
              <a:lstStyle/>
              <a:p>
                <a:endParaRPr lang="en-US"/>
              </a:p>
            </p:txBody>
          </p:sp>
          <p:sp>
            <p:nvSpPr>
              <p:cNvPr id="1547348" name="Freeform 84"/>
              <p:cNvSpPr>
                <a:spLocks/>
              </p:cNvSpPr>
              <p:nvPr/>
            </p:nvSpPr>
            <p:spPr bwMode="auto">
              <a:xfrm>
                <a:off x="252" y="3308"/>
                <a:ext cx="285" cy="18"/>
              </a:xfrm>
              <a:custGeom>
                <a:avLst/>
                <a:gdLst/>
                <a:ahLst/>
                <a:cxnLst>
                  <a:cxn ang="0">
                    <a:pos x="106" y="3"/>
                  </a:cxn>
                  <a:cxn ang="0">
                    <a:pos x="126" y="2"/>
                  </a:cxn>
                  <a:cxn ang="0">
                    <a:pos x="152" y="2"/>
                  </a:cxn>
                  <a:cxn ang="0">
                    <a:pos x="177" y="0"/>
                  </a:cxn>
                  <a:cxn ang="0">
                    <a:pos x="208" y="2"/>
                  </a:cxn>
                  <a:cxn ang="0">
                    <a:pos x="239" y="3"/>
                  </a:cxn>
                  <a:cxn ang="0">
                    <a:pos x="272" y="5"/>
                  </a:cxn>
                  <a:cxn ang="0">
                    <a:pos x="307" y="5"/>
                  </a:cxn>
                  <a:cxn ang="0">
                    <a:pos x="341" y="8"/>
                  </a:cxn>
                  <a:cxn ang="0">
                    <a:pos x="374" y="10"/>
                  </a:cxn>
                  <a:cxn ang="0">
                    <a:pos x="409" y="13"/>
                  </a:cxn>
                  <a:cxn ang="0">
                    <a:pos x="438" y="15"/>
                  </a:cxn>
                  <a:cxn ang="0">
                    <a:pos x="468" y="18"/>
                  </a:cxn>
                  <a:cxn ang="0">
                    <a:pos x="494" y="20"/>
                  </a:cxn>
                  <a:cxn ang="0">
                    <a:pos x="519" y="23"/>
                  </a:cxn>
                  <a:cxn ang="0">
                    <a:pos x="538" y="25"/>
                  </a:cxn>
                  <a:cxn ang="0">
                    <a:pos x="553" y="28"/>
                  </a:cxn>
                  <a:cxn ang="0">
                    <a:pos x="566" y="30"/>
                  </a:cxn>
                  <a:cxn ang="0">
                    <a:pos x="566" y="33"/>
                  </a:cxn>
                  <a:cxn ang="0">
                    <a:pos x="555" y="33"/>
                  </a:cxn>
                  <a:cxn ang="0">
                    <a:pos x="538" y="35"/>
                  </a:cxn>
                  <a:cxn ang="0">
                    <a:pos x="517" y="35"/>
                  </a:cxn>
                  <a:cxn ang="0">
                    <a:pos x="492" y="35"/>
                  </a:cxn>
                  <a:cxn ang="0">
                    <a:pos x="464" y="35"/>
                  </a:cxn>
                  <a:cxn ang="0">
                    <a:pos x="433" y="35"/>
                  </a:cxn>
                  <a:cxn ang="0">
                    <a:pos x="400" y="35"/>
                  </a:cxn>
                  <a:cxn ang="0">
                    <a:pos x="366" y="35"/>
                  </a:cxn>
                  <a:cxn ang="0">
                    <a:pos x="330" y="35"/>
                  </a:cxn>
                  <a:cxn ang="0">
                    <a:pos x="295" y="36"/>
                  </a:cxn>
                  <a:cxn ang="0">
                    <a:pos x="259" y="36"/>
                  </a:cxn>
                  <a:cxn ang="0">
                    <a:pos x="223" y="36"/>
                  </a:cxn>
                  <a:cxn ang="0">
                    <a:pos x="188" y="36"/>
                  </a:cxn>
                  <a:cxn ang="0">
                    <a:pos x="156" y="36"/>
                  </a:cxn>
                  <a:cxn ang="0">
                    <a:pos x="123" y="36"/>
                  </a:cxn>
                  <a:cxn ang="0">
                    <a:pos x="95" y="36"/>
                  </a:cxn>
                  <a:cxn ang="0">
                    <a:pos x="69" y="36"/>
                  </a:cxn>
                  <a:cxn ang="0">
                    <a:pos x="46" y="36"/>
                  </a:cxn>
                  <a:cxn ang="0">
                    <a:pos x="26" y="36"/>
                  </a:cxn>
                  <a:cxn ang="0">
                    <a:pos x="13" y="36"/>
                  </a:cxn>
                  <a:cxn ang="0">
                    <a:pos x="3" y="35"/>
                  </a:cxn>
                  <a:cxn ang="0">
                    <a:pos x="1" y="35"/>
                  </a:cxn>
                  <a:cxn ang="0">
                    <a:pos x="13" y="28"/>
                  </a:cxn>
                  <a:cxn ang="0">
                    <a:pos x="24" y="23"/>
                  </a:cxn>
                  <a:cxn ang="0">
                    <a:pos x="36" y="20"/>
                  </a:cxn>
                  <a:cxn ang="0">
                    <a:pos x="49" y="16"/>
                  </a:cxn>
                  <a:cxn ang="0">
                    <a:pos x="60" y="13"/>
                  </a:cxn>
                  <a:cxn ang="0">
                    <a:pos x="72" y="10"/>
                  </a:cxn>
                  <a:cxn ang="0">
                    <a:pos x="88" y="5"/>
                  </a:cxn>
                  <a:cxn ang="0">
                    <a:pos x="96" y="5"/>
                  </a:cxn>
                </a:cxnLst>
                <a:rect l="0" t="0" r="r" b="b"/>
                <a:pathLst>
                  <a:path w="570" h="36">
                    <a:moveTo>
                      <a:pt x="96" y="5"/>
                    </a:moveTo>
                    <a:lnTo>
                      <a:pt x="100" y="3"/>
                    </a:lnTo>
                    <a:lnTo>
                      <a:pt x="106" y="3"/>
                    </a:lnTo>
                    <a:lnTo>
                      <a:pt x="113" y="2"/>
                    </a:lnTo>
                    <a:lnTo>
                      <a:pt x="119" y="2"/>
                    </a:lnTo>
                    <a:lnTo>
                      <a:pt x="126" y="2"/>
                    </a:lnTo>
                    <a:lnTo>
                      <a:pt x="134" y="2"/>
                    </a:lnTo>
                    <a:lnTo>
                      <a:pt x="142" y="2"/>
                    </a:lnTo>
                    <a:lnTo>
                      <a:pt x="152" y="2"/>
                    </a:lnTo>
                    <a:lnTo>
                      <a:pt x="159" y="0"/>
                    </a:lnTo>
                    <a:lnTo>
                      <a:pt x="169" y="0"/>
                    </a:lnTo>
                    <a:lnTo>
                      <a:pt x="177" y="0"/>
                    </a:lnTo>
                    <a:lnTo>
                      <a:pt x="188" y="0"/>
                    </a:lnTo>
                    <a:lnTo>
                      <a:pt x="197" y="0"/>
                    </a:lnTo>
                    <a:lnTo>
                      <a:pt x="208" y="2"/>
                    </a:lnTo>
                    <a:lnTo>
                      <a:pt x="216" y="3"/>
                    </a:lnTo>
                    <a:lnTo>
                      <a:pt x="229" y="3"/>
                    </a:lnTo>
                    <a:lnTo>
                      <a:pt x="239" y="3"/>
                    </a:lnTo>
                    <a:lnTo>
                      <a:pt x="249" y="3"/>
                    </a:lnTo>
                    <a:lnTo>
                      <a:pt x="261" y="3"/>
                    </a:lnTo>
                    <a:lnTo>
                      <a:pt x="272" y="5"/>
                    </a:lnTo>
                    <a:lnTo>
                      <a:pt x="284" y="5"/>
                    </a:lnTo>
                    <a:lnTo>
                      <a:pt x="295" y="5"/>
                    </a:lnTo>
                    <a:lnTo>
                      <a:pt x="307" y="5"/>
                    </a:lnTo>
                    <a:lnTo>
                      <a:pt x="318" y="7"/>
                    </a:lnTo>
                    <a:lnTo>
                      <a:pt x="330" y="7"/>
                    </a:lnTo>
                    <a:lnTo>
                      <a:pt x="341" y="8"/>
                    </a:lnTo>
                    <a:lnTo>
                      <a:pt x="353" y="8"/>
                    </a:lnTo>
                    <a:lnTo>
                      <a:pt x="363" y="8"/>
                    </a:lnTo>
                    <a:lnTo>
                      <a:pt x="374" y="10"/>
                    </a:lnTo>
                    <a:lnTo>
                      <a:pt x="386" y="10"/>
                    </a:lnTo>
                    <a:lnTo>
                      <a:pt x="397" y="12"/>
                    </a:lnTo>
                    <a:lnTo>
                      <a:pt x="409" y="13"/>
                    </a:lnTo>
                    <a:lnTo>
                      <a:pt x="418" y="13"/>
                    </a:lnTo>
                    <a:lnTo>
                      <a:pt x="428" y="15"/>
                    </a:lnTo>
                    <a:lnTo>
                      <a:pt x="438" y="15"/>
                    </a:lnTo>
                    <a:lnTo>
                      <a:pt x="450" y="16"/>
                    </a:lnTo>
                    <a:lnTo>
                      <a:pt x="458" y="16"/>
                    </a:lnTo>
                    <a:lnTo>
                      <a:pt x="468" y="18"/>
                    </a:lnTo>
                    <a:lnTo>
                      <a:pt x="478" y="18"/>
                    </a:lnTo>
                    <a:lnTo>
                      <a:pt x="486" y="20"/>
                    </a:lnTo>
                    <a:lnTo>
                      <a:pt x="494" y="20"/>
                    </a:lnTo>
                    <a:lnTo>
                      <a:pt x="502" y="21"/>
                    </a:lnTo>
                    <a:lnTo>
                      <a:pt x="509" y="21"/>
                    </a:lnTo>
                    <a:lnTo>
                      <a:pt x="519" y="23"/>
                    </a:lnTo>
                    <a:lnTo>
                      <a:pt x="525" y="23"/>
                    </a:lnTo>
                    <a:lnTo>
                      <a:pt x="532" y="25"/>
                    </a:lnTo>
                    <a:lnTo>
                      <a:pt x="538" y="25"/>
                    </a:lnTo>
                    <a:lnTo>
                      <a:pt x="543" y="28"/>
                    </a:lnTo>
                    <a:lnTo>
                      <a:pt x="548" y="28"/>
                    </a:lnTo>
                    <a:lnTo>
                      <a:pt x="553" y="28"/>
                    </a:lnTo>
                    <a:lnTo>
                      <a:pt x="556" y="28"/>
                    </a:lnTo>
                    <a:lnTo>
                      <a:pt x="560" y="30"/>
                    </a:lnTo>
                    <a:lnTo>
                      <a:pt x="566" y="30"/>
                    </a:lnTo>
                    <a:lnTo>
                      <a:pt x="570" y="31"/>
                    </a:lnTo>
                    <a:lnTo>
                      <a:pt x="568" y="31"/>
                    </a:lnTo>
                    <a:lnTo>
                      <a:pt x="566" y="33"/>
                    </a:lnTo>
                    <a:lnTo>
                      <a:pt x="561" y="33"/>
                    </a:lnTo>
                    <a:lnTo>
                      <a:pt x="558" y="33"/>
                    </a:lnTo>
                    <a:lnTo>
                      <a:pt x="555" y="33"/>
                    </a:lnTo>
                    <a:lnTo>
                      <a:pt x="550" y="35"/>
                    </a:lnTo>
                    <a:lnTo>
                      <a:pt x="545" y="35"/>
                    </a:lnTo>
                    <a:lnTo>
                      <a:pt x="538" y="35"/>
                    </a:lnTo>
                    <a:lnTo>
                      <a:pt x="532" y="35"/>
                    </a:lnTo>
                    <a:lnTo>
                      <a:pt x="525" y="35"/>
                    </a:lnTo>
                    <a:lnTo>
                      <a:pt x="517" y="35"/>
                    </a:lnTo>
                    <a:lnTo>
                      <a:pt x="509" y="35"/>
                    </a:lnTo>
                    <a:lnTo>
                      <a:pt x="501" y="35"/>
                    </a:lnTo>
                    <a:lnTo>
                      <a:pt x="492" y="35"/>
                    </a:lnTo>
                    <a:lnTo>
                      <a:pt x="482" y="35"/>
                    </a:lnTo>
                    <a:lnTo>
                      <a:pt x="474" y="35"/>
                    </a:lnTo>
                    <a:lnTo>
                      <a:pt x="464" y="35"/>
                    </a:lnTo>
                    <a:lnTo>
                      <a:pt x="455" y="35"/>
                    </a:lnTo>
                    <a:lnTo>
                      <a:pt x="443" y="35"/>
                    </a:lnTo>
                    <a:lnTo>
                      <a:pt x="433" y="35"/>
                    </a:lnTo>
                    <a:lnTo>
                      <a:pt x="423" y="35"/>
                    </a:lnTo>
                    <a:lnTo>
                      <a:pt x="412" y="35"/>
                    </a:lnTo>
                    <a:lnTo>
                      <a:pt x="400" y="35"/>
                    </a:lnTo>
                    <a:lnTo>
                      <a:pt x="389" y="35"/>
                    </a:lnTo>
                    <a:lnTo>
                      <a:pt x="377" y="35"/>
                    </a:lnTo>
                    <a:lnTo>
                      <a:pt x="366" y="35"/>
                    </a:lnTo>
                    <a:lnTo>
                      <a:pt x="354" y="35"/>
                    </a:lnTo>
                    <a:lnTo>
                      <a:pt x="343" y="35"/>
                    </a:lnTo>
                    <a:lnTo>
                      <a:pt x="330" y="35"/>
                    </a:lnTo>
                    <a:lnTo>
                      <a:pt x="318" y="36"/>
                    </a:lnTo>
                    <a:lnTo>
                      <a:pt x="307" y="36"/>
                    </a:lnTo>
                    <a:lnTo>
                      <a:pt x="295" y="36"/>
                    </a:lnTo>
                    <a:lnTo>
                      <a:pt x="282" y="36"/>
                    </a:lnTo>
                    <a:lnTo>
                      <a:pt x="271" y="36"/>
                    </a:lnTo>
                    <a:lnTo>
                      <a:pt x="259" y="36"/>
                    </a:lnTo>
                    <a:lnTo>
                      <a:pt x="246" y="36"/>
                    </a:lnTo>
                    <a:lnTo>
                      <a:pt x="236" y="36"/>
                    </a:lnTo>
                    <a:lnTo>
                      <a:pt x="223" y="36"/>
                    </a:lnTo>
                    <a:lnTo>
                      <a:pt x="211" y="36"/>
                    </a:lnTo>
                    <a:lnTo>
                      <a:pt x="198" y="36"/>
                    </a:lnTo>
                    <a:lnTo>
                      <a:pt x="188" y="36"/>
                    </a:lnTo>
                    <a:lnTo>
                      <a:pt x="175" y="36"/>
                    </a:lnTo>
                    <a:lnTo>
                      <a:pt x="165" y="36"/>
                    </a:lnTo>
                    <a:lnTo>
                      <a:pt x="156" y="36"/>
                    </a:lnTo>
                    <a:lnTo>
                      <a:pt x="144" y="36"/>
                    </a:lnTo>
                    <a:lnTo>
                      <a:pt x="134" y="36"/>
                    </a:lnTo>
                    <a:lnTo>
                      <a:pt x="123" y="36"/>
                    </a:lnTo>
                    <a:lnTo>
                      <a:pt x="113" y="36"/>
                    </a:lnTo>
                    <a:lnTo>
                      <a:pt x="105" y="36"/>
                    </a:lnTo>
                    <a:lnTo>
                      <a:pt x="95" y="36"/>
                    </a:lnTo>
                    <a:lnTo>
                      <a:pt x="85" y="36"/>
                    </a:lnTo>
                    <a:lnTo>
                      <a:pt x="75" y="36"/>
                    </a:lnTo>
                    <a:lnTo>
                      <a:pt x="69" y="36"/>
                    </a:lnTo>
                    <a:lnTo>
                      <a:pt x="60" y="36"/>
                    </a:lnTo>
                    <a:lnTo>
                      <a:pt x="52" y="36"/>
                    </a:lnTo>
                    <a:lnTo>
                      <a:pt x="46" y="36"/>
                    </a:lnTo>
                    <a:lnTo>
                      <a:pt x="39" y="36"/>
                    </a:lnTo>
                    <a:lnTo>
                      <a:pt x="34" y="36"/>
                    </a:lnTo>
                    <a:lnTo>
                      <a:pt x="26" y="36"/>
                    </a:lnTo>
                    <a:lnTo>
                      <a:pt x="23" y="36"/>
                    </a:lnTo>
                    <a:lnTo>
                      <a:pt x="18" y="36"/>
                    </a:lnTo>
                    <a:lnTo>
                      <a:pt x="13" y="36"/>
                    </a:lnTo>
                    <a:lnTo>
                      <a:pt x="9" y="35"/>
                    </a:lnTo>
                    <a:lnTo>
                      <a:pt x="6" y="35"/>
                    </a:lnTo>
                    <a:lnTo>
                      <a:pt x="3" y="35"/>
                    </a:lnTo>
                    <a:lnTo>
                      <a:pt x="1" y="35"/>
                    </a:lnTo>
                    <a:lnTo>
                      <a:pt x="0" y="35"/>
                    </a:lnTo>
                    <a:lnTo>
                      <a:pt x="1" y="35"/>
                    </a:lnTo>
                    <a:lnTo>
                      <a:pt x="6" y="31"/>
                    </a:lnTo>
                    <a:lnTo>
                      <a:pt x="11" y="30"/>
                    </a:lnTo>
                    <a:lnTo>
                      <a:pt x="13" y="28"/>
                    </a:lnTo>
                    <a:lnTo>
                      <a:pt x="18" y="26"/>
                    </a:lnTo>
                    <a:lnTo>
                      <a:pt x="21" y="25"/>
                    </a:lnTo>
                    <a:lnTo>
                      <a:pt x="24" y="23"/>
                    </a:lnTo>
                    <a:lnTo>
                      <a:pt x="27" y="21"/>
                    </a:lnTo>
                    <a:lnTo>
                      <a:pt x="32" y="21"/>
                    </a:lnTo>
                    <a:lnTo>
                      <a:pt x="36" y="20"/>
                    </a:lnTo>
                    <a:lnTo>
                      <a:pt x="41" y="18"/>
                    </a:lnTo>
                    <a:lnTo>
                      <a:pt x="44" y="18"/>
                    </a:lnTo>
                    <a:lnTo>
                      <a:pt x="49" y="16"/>
                    </a:lnTo>
                    <a:lnTo>
                      <a:pt x="52" y="15"/>
                    </a:lnTo>
                    <a:lnTo>
                      <a:pt x="57" y="15"/>
                    </a:lnTo>
                    <a:lnTo>
                      <a:pt x="60" y="13"/>
                    </a:lnTo>
                    <a:lnTo>
                      <a:pt x="64" y="12"/>
                    </a:lnTo>
                    <a:lnTo>
                      <a:pt x="67" y="10"/>
                    </a:lnTo>
                    <a:lnTo>
                      <a:pt x="72" y="10"/>
                    </a:lnTo>
                    <a:lnTo>
                      <a:pt x="77" y="8"/>
                    </a:lnTo>
                    <a:lnTo>
                      <a:pt x="83" y="7"/>
                    </a:lnTo>
                    <a:lnTo>
                      <a:pt x="88" y="5"/>
                    </a:lnTo>
                    <a:lnTo>
                      <a:pt x="92" y="5"/>
                    </a:lnTo>
                    <a:lnTo>
                      <a:pt x="95" y="5"/>
                    </a:lnTo>
                    <a:lnTo>
                      <a:pt x="96" y="5"/>
                    </a:lnTo>
                    <a:lnTo>
                      <a:pt x="96" y="5"/>
                    </a:lnTo>
                    <a:close/>
                  </a:path>
                </a:pathLst>
              </a:custGeom>
              <a:solidFill>
                <a:srgbClr val="FFFFFF"/>
              </a:solidFill>
              <a:ln w="9525">
                <a:noFill/>
                <a:round/>
                <a:headEnd/>
                <a:tailEnd/>
              </a:ln>
            </p:spPr>
            <p:txBody>
              <a:bodyPr/>
              <a:lstStyle/>
              <a:p>
                <a:endParaRPr lang="en-US"/>
              </a:p>
            </p:txBody>
          </p:sp>
          <p:sp>
            <p:nvSpPr>
              <p:cNvPr id="1547349" name="Freeform 85"/>
              <p:cNvSpPr>
                <a:spLocks/>
              </p:cNvSpPr>
              <p:nvPr/>
            </p:nvSpPr>
            <p:spPr bwMode="auto">
              <a:xfrm>
                <a:off x="203" y="3344"/>
                <a:ext cx="310" cy="22"/>
              </a:xfrm>
              <a:custGeom>
                <a:avLst/>
                <a:gdLst/>
                <a:ahLst/>
                <a:cxnLst>
                  <a:cxn ang="0">
                    <a:pos x="72" y="0"/>
                  </a:cxn>
                  <a:cxn ang="0">
                    <a:pos x="88" y="0"/>
                  </a:cxn>
                  <a:cxn ang="0">
                    <a:pos x="108" y="0"/>
                  </a:cxn>
                  <a:cxn ang="0">
                    <a:pos x="131" y="0"/>
                  </a:cxn>
                  <a:cxn ang="0">
                    <a:pos x="156" y="0"/>
                  </a:cxn>
                  <a:cxn ang="0">
                    <a:pos x="180" y="0"/>
                  </a:cxn>
                  <a:cxn ang="0">
                    <a:pos x="207" y="0"/>
                  </a:cxn>
                  <a:cxn ang="0">
                    <a:pos x="233" y="3"/>
                  </a:cxn>
                  <a:cxn ang="0">
                    <a:pos x="258" y="3"/>
                  </a:cxn>
                  <a:cxn ang="0">
                    <a:pos x="284" y="5"/>
                  </a:cxn>
                  <a:cxn ang="0">
                    <a:pos x="308" y="5"/>
                  </a:cxn>
                  <a:cxn ang="0">
                    <a:pos x="330" y="7"/>
                  </a:cxn>
                  <a:cxn ang="0">
                    <a:pos x="348" y="7"/>
                  </a:cxn>
                  <a:cxn ang="0">
                    <a:pos x="366" y="7"/>
                  </a:cxn>
                  <a:cxn ang="0">
                    <a:pos x="382" y="8"/>
                  </a:cxn>
                  <a:cxn ang="0">
                    <a:pos x="399" y="8"/>
                  </a:cxn>
                  <a:cxn ang="0">
                    <a:pos x="417" y="11"/>
                  </a:cxn>
                  <a:cxn ang="0">
                    <a:pos x="440" y="13"/>
                  </a:cxn>
                  <a:cxn ang="0">
                    <a:pos x="463" y="16"/>
                  </a:cxn>
                  <a:cxn ang="0">
                    <a:pos x="489" y="20"/>
                  </a:cxn>
                  <a:cxn ang="0">
                    <a:pos x="517" y="25"/>
                  </a:cxn>
                  <a:cxn ang="0">
                    <a:pos x="543" y="28"/>
                  </a:cxn>
                  <a:cxn ang="0">
                    <a:pos x="566" y="31"/>
                  </a:cxn>
                  <a:cxn ang="0">
                    <a:pos x="586" y="33"/>
                  </a:cxn>
                  <a:cxn ang="0">
                    <a:pos x="602" y="36"/>
                  </a:cxn>
                  <a:cxn ang="0">
                    <a:pos x="619" y="41"/>
                  </a:cxn>
                  <a:cxn ang="0">
                    <a:pos x="611" y="43"/>
                  </a:cxn>
                  <a:cxn ang="0">
                    <a:pos x="594" y="41"/>
                  </a:cxn>
                  <a:cxn ang="0">
                    <a:pos x="568" y="39"/>
                  </a:cxn>
                  <a:cxn ang="0">
                    <a:pos x="533" y="38"/>
                  </a:cxn>
                  <a:cxn ang="0">
                    <a:pos x="494" y="36"/>
                  </a:cxn>
                  <a:cxn ang="0">
                    <a:pos x="451" y="34"/>
                  </a:cxn>
                  <a:cxn ang="0">
                    <a:pos x="404" y="34"/>
                  </a:cxn>
                  <a:cxn ang="0">
                    <a:pos x="356" y="34"/>
                  </a:cxn>
                  <a:cxn ang="0">
                    <a:pos x="308" y="34"/>
                  </a:cxn>
                  <a:cxn ang="0">
                    <a:pos x="259" y="34"/>
                  </a:cxn>
                  <a:cxn ang="0">
                    <a:pos x="212" y="36"/>
                  </a:cxn>
                  <a:cxn ang="0">
                    <a:pos x="166" y="36"/>
                  </a:cxn>
                  <a:cxn ang="0">
                    <a:pos x="123" y="36"/>
                  </a:cxn>
                  <a:cxn ang="0">
                    <a:pos x="85" y="36"/>
                  </a:cxn>
                  <a:cxn ang="0">
                    <a:pos x="54" y="34"/>
                  </a:cxn>
                  <a:cxn ang="0">
                    <a:pos x="28" y="33"/>
                  </a:cxn>
                  <a:cxn ang="0">
                    <a:pos x="11" y="33"/>
                  </a:cxn>
                  <a:cxn ang="0">
                    <a:pos x="0" y="31"/>
                  </a:cxn>
                  <a:cxn ang="0">
                    <a:pos x="9" y="21"/>
                  </a:cxn>
                  <a:cxn ang="0">
                    <a:pos x="29" y="13"/>
                  </a:cxn>
                  <a:cxn ang="0">
                    <a:pos x="47" y="5"/>
                  </a:cxn>
                  <a:cxn ang="0">
                    <a:pos x="59" y="0"/>
                  </a:cxn>
                </a:cxnLst>
                <a:rect l="0" t="0" r="r" b="b"/>
                <a:pathLst>
                  <a:path w="619" h="43">
                    <a:moveTo>
                      <a:pt x="59" y="0"/>
                    </a:moveTo>
                    <a:lnTo>
                      <a:pt x="64" y="0"/>
                    </a:lnTo>
                    <a:lnTo>
                      <a:pt x="69" y="0"/>
                    </a:lnTo>
                    <a:lnTo>
                      <a:pt x="72" y="0"/>
                    </a:lnTo>
                    <a:lnTo>
                      <a:pt x="75" y="0"/>
                    </a:lnTo>
                    <a:lnTo>
                      <a:pt x="80" y="0"/>
                    </a:lnTo>
                    <a:lnTo>
                      <a:pt x="85" y="0"/>
                    </a:lnTo>
                    <a:lnTo>
                      <a:pt x="88" y="0"/>
                    </a:lnTo>
                    <a:lnTo>
                      <a:pt x="93" y="0"/>
                    </a:lnTo>
                    <a:lnTo>
                      <a:pt x="98" y="0"/>
                    </a:lnTo>
                    <a:lnTo>
                      <a:pt x="105" y="0"/>
                    </a:lnTo>
                    <a:lnTo>
                      <a:pt x="108" y="0"/>
                    </a:lnTo>
                    <a:lnTo>
                      <a:pt x="115" y="0"/>
                    </a:lnTo>
                    <a:lnTo>
                      <a:pt x="120" y="0"/>
                    </a:lnTo>
                    <a:lnTo>
                      <a:pt x="124" y="0"/>
                    </a:lnTo>
                    <a:lnTo>
                      <a:pt x="131" y="0"/>
                    </a:lnTo>
                    <a:lnTo>
                      <a:pt x="138" y="0"/>
                    </a:lnTo>
                    <a:lnTo>
                      <a:pt x="143" y="0"/>
                    </a:lnTo>
                    <a:lnTo>
                      <a:pt x="147" y="0"/>
                    </a:lnTo>
                    <a:lnTo>
                      <a:pt x="156" y="0"/>
                    </a:lnTo>
                    <a:lnTo>
                      <a:pt x="162" y="0"/>
                    </a:lnTo>
                    <a:lnTo>
                      <a:pt x="167" y="0"/>
                    </a:lnTo>
                    <a:lnTo>
                      <a:pt x="174" y="0"/>
                    </a:lnTo>
                    <a:lnTo>
                      <a:pt x="180" y="0"/>
                    </a:lnTo>
                    <a:lnTo>
                      <a:pt x="187" y="0"/>
                    </a:lnTo>
                    <a:lnTo>
                      <a:pt x="193" y="0"/>
                    </a:lnTo>
                    <a:lnTo>
                      <a:pt x="202" y="0"/>
                    </a:lnTo>
                    <a:lnTo>
                      <a:pt x="207" y="0"/>
                    </a:lnTo>
                    <a:lnTo>
                      <a:pt x="213" y="3"/>
                    </a:lnTo>
                    <a:lnTo>
                      <a:pt x="220" y="3"/>
                    </a:lnTo>
                    <a:lnTo>
                      <a:pt x="228" y="3"/>
                    </a:lnTo>
                    <a:lnTo>
                      <a:pt x="233" y="3"/>
                    </a:lnTo>
                    <a:lnTo>
                      <a:pt x="239" y="3"/>
                    </a:lnTo>
                    <a:lnTo>
                      <a:pt x="246" y="3"/>
                    </a:lnTo>
                    <a:lnTo>
                      <a:pt x="253" y="3"/>
                    </a:lnTo>
                    <a:lnTo>
                      <a:pt x="258" y="3"/>
                    </a:lnTo>
                    <a:lnTo>
                      <a:pt x="266" y="3"/>
                    </a:lnTo>
                    <a:lnTo>
                      <a:pt x="271" y="3"/>
                    </a:lnTo>
                    <a:lnTo>
                      <a:pt x="279" y="5"/>
                    </a:lnTo>
                    <a:lnTo>
                      <a:pt x="284" y="5"/>
                    </a:lnTo>
                    <a:lnTo>
                      <a:pt x="289" y="5"/>
                    </a:lnTo>
                    <a:lnTo>
                      <a:pt x="295" y="5"/>
                    </a:lnTo>
                    <a:lnTo>
                      <a:pt x="302" y="5"/>
                    </a:lnTo>
                    <a:lnTo>
                      <a:pt x="308" y="5"/>
                    </a:lnTo>
                    <a:lnTo>
                      <a:pt x="313" y="5"/>
                    </a:lnTo>
                    <a:lnTo>
                      <a:pt x="318" y="5"/>
                    </a:lnTo>
                    <a:lnTo>
                      <a:pt x="325" y="7"/>
                    </a:lnTo>
                    <a:lnTo>
                      <a:pt x="330" y="7"/>
                    </a:lnTo>
                    <a:lnTo>
                      <a:pt x="335" y="7"/>
                    </a:lnTo>
                    <a:lnTo>
                      <a:pt x="338" y="7"/>
                    </a:lnTo>
                    <a:lnTo>
                      <a:pt x="343" y="7"/>
                    </a:lnTo>
                    <a:lnTo>
                      <a:pt x="348" y="7"/>
                    </a:lnTo>
                    <a:lnTo>
                      <a:pt x="351" y="7"/>
                    </a:lnTo>
                    <a:lnTo>
                      <a:pt x="356" y="7"/>
                    </a:lnTo>
                    <a:lnTo>
                      <a:pt x="359" y="7"/>
                    </a:lnTo>
                    <a:lnTo>
                      <a:pt x="366" y="7"/>
                    </a:lnTo>
                    <a:lnTo>
                      <a:pt x="371" y="7"/>
                    </a:lnTo>
                    <a:lnTo>
                      <a:pt x="376" y="7"/>
                    </a:lnTo>
                    <a:lnTo>
                      <a:pt x="381" y="8"/>
                    </a:lnTo>
                    <a:lnTo>
                      <a:pt x="382" y="8"/>
                    </a:lnTo>
                    <a:lnTo>
                      <a:pt x="387" y="8"/>
                    </a:lnTo>
                    <a:lnTo>
                      <a:pt x="391" y="8"/>
                    </a:lnTo>
                    <a:lnTo>
                      <a:pt x="394" y="8"/>
                    </a:lnTo>
                    <a:lnTo>
                      <a:pt x="399" y="8"/>
                    </a:lnTo>
                    <a:lnTo>
                      <a:pt x="404" y="10"/>
                    </a:lnTo>
                    <a:lnTo>
                      <a:pt x="407" y="10"/>
                    </a:lnTo>
                    <a:lnTo>
                      <a:pt x="412" y="10"/>
                    </a:lnTo>
                    <a:lnTo>
                      <a:pt x="417" y="11"/>
                    </a:lnTo>
                    <a:lnTo>
                      <a:pt x="422" y="11"/>
                    </a:lnTo>
                    <a:lnTo>
                      <a:pt x="427" y="11"/>
                    </a:lnTo>
                    <a:lnTo>
                      <a:pt x="433" y="13"/>
                    </a:lnTo>
                    <a:lnTo>
                      <a:pt x="440" y="13"/>
                    </a:lnTo>
                    <a:lnTo>
                      <a:pt x="446" y="15"/>
                    </a:lnTo>
                    <a:lnTo>
                      <a:pt x="451" y="15"/>
                    </a:lnTo>
                    <a:lnTo>
                      <a:pt x="458" y="16"/>
                    </a:lnTo>
                    <a:lnTo>
                      <a:pt x="463" y="16"/>
                    </a:lnTo>
                    <a:lnTo>
                      <a:pt x="471" y="16"/>
                    </a:lnTo>
                    <a:lnTo>
                      <a:pt x="476" y="16"/>
                    </a:lnTo>
                    <a:lnTo>
                      <a:pt x="483" y="20"/>
                    </a:lnTo>
                    <a:lnTo>
                      <a:pt x="489" y="20"/>
                    </a:lnTo>
                    <a:lnTo>
                      <a:pt x="497" y="21"/>
                    </a:lnTo>
                    <a:lnTo>
                      <a:pt x="502" y="21"/>
                    </a:lnTo>
                    <a:lnTo>
                      <a:pt x="509" y="23"/>
                    </a:lnTo>
                    <a:lnTo>
                      <a:pt x="517" y="25"/>
                    </a:lnTo>
                    <a:lnTo>
                      <a:pt x="524" y="26"/>
                    </a:lnTo>
                    <a:lnTo>
                      <a:pt x="529" y="26"/>
                    </a:lnTo>
                    <a:lnTo>
                      <a:pt x="537" y="28"/>
                    </a:lnTo>
                    <a:lnTo>
                      <a:pt x="543" y="28"/>
                    </a:lnTo>
                    <a:lnTo>
                      <a:pt x="550" y="30"/>
                    </a:lnTo>
                    <a:lnTo>
                      <a:pt x="555" y="30"/>
                    </a:lnTo>
                    <a:lnTo>
                      <a:pt x="561" y="31"/>
                    </a:lnTo>
                    <a:lnTo>
                      <a:pt x="566" y="31"/>
                    </a:lnTo>
                    <a:lnTo>
                      <a:pt x="573" y="31"/>
                    </a:lnTo>
                    <a:lnTo>
                      <a:pt x="578" y="33"/>
                    </a:lnTo>
                    <a:lnTo>
                      <a:pt x="581" y="33"/>
                    </a:lnTo>
                    <a:lnTo>
                      <a:pt x="586" y="33"/>
                    </a:lnTo>
                    <a:lnTo>
                      <a:pt x="591" y="36"/>
                    </a:lnTo>
                    <a:lnTo>
                      <a:pt x="596" y="36"/>
                    </a:lnTo>
                    <a:lnTo>
                      <a:pt x="599" y="36"/>
                    </a:lnTo>
                    <a:lnTo>
                      <a:pt x="602" y="36"/>
                    </a:lnTo>
                    <a:lnTo>
                      <a:pt x="606" y="38"/>
                    </a:lnTo>
                    <a:lnTo>
                      <a:pt x="612" y="39"/>
                    </a:lnTo>
                    <a:lnTo>
                      <a:pt x="617" y="41"/>
                    </a:lnTo>
                    <a:lnTo>
                      <a:pt x="619" y="41"/>
                    </a:lnTo>
                    <a:lnTo>
                      <a:pt x="619" y="43"/>
                    </a:lnTo>
                    <a:lnTo>
                      <a:pt x="619" y="43"/>
                    </a:lnTo>
                    <a:lnTo>
                      <a:pt x="614" y="43"/>
                    </a:lnTo>
                    <a:lnTo>
                      <a:pt x="611" y="43"/>
                    </a:lnTo>
                    <a:lnTo>
                      <a:pt x="607" y="43"/>
                    </a:lnTo>
                    <a:lnTo>
                      <a:pt x="604" y="43"/>
                    </a:lnTo>
                    <a:lnTo>
                      <a:pt x="599" y="43"/>
                    </a:lnTo>
                    <a:lnTo>
                      <a:pt x="594" y="41"/>
                    </a:lnTo>
                    <a:lnTo>
                      <a:pt x="588" y="41"/>
                    </a:lnTo>
                    <a:lnTo>
                      <a:pt x="581" y="41"/>
                    </a:lnTo>
                    <a:lnTo>
                      <a:pt x="576" y="41"/>
                    </a:lnTo>
                    <a:lnTo>
                      <a:pt x="568" y="39"/>
                    </a:lnTo>
                    <a:lnTo>
                      <a:pt x="560" y="38"/>
                    </a:lnTo>
                    <a:lnTo>
                      <a:pt x="552" y="38"/>
                    </a:lnTo>
                    <a:lnTo>
                      <a:pt x="543" y="38"/>
                    </a:lnTo>
                    <a:lnTo>
                      <a:pt x="533" y="38"/>
                    </a:lnTo>
                    <a:lnTo>
                      <a:pt x="524" y="36"/>
                    </a:lnTo>
                    <a:lnTo>
                      <a:pt x="514" y="36"/>
                    </a:lnTo>
                    <a:lnTo>
                      <a:pt x="504" y="36"/>
                    </a:lnTo>
                    <a:lnTo>
                      <a:pt x="494" y="36"/>
                    </a:lnTo>
                    <a:lnTo>
                      <a:pt x="483" y="36"/>
                    </a:lnTo>
                    <a:lnTo>
                      <a:pt x="473" y="34"/>
                    </a:lnTo>
                    <a:lnTo>
                      <a:pt x="461" y="34"/>
                    </a:lnTo>
                    <a:lnTo>
                      <a:pt x="451" y="34"/>
                    </a:lnTo>
                    <a:lnTo>
                      <a:pt x="440" y="34"/>
                    </a:lnTo>
                    <a:lnTo>
                      <a:pt x="428" y="34"/>
                    </a:lnTo>
                    <a:lnTo>
                      <a:pt x="417" y="34"/>
                    </a:lnTo>
                    <a:lnTo>
                      <a:pt x="404" y="34"/>
                    </a:lnTo>
                    <a:lnTo>
                      <a:pt x="392" y="34"/>
                    </a:lnTo>
                    <a:lnTo>
                      <a:pt x="381" y="34"/>
                    </a:lnTo>
                    <a:lnTo>
                      <a:pt x="368" y="34"/>
                    </a:lnTo>
                    <a:lnTo>
                      <a:pt x="356" y="34"/>
                    </a:lnTo>
                    <a:lnTo>
                      <a:pt x="345" y="34"/>
                    </a:lnTo>
                    <a:lnTo>
                      <a:pt x="333" y="34"/>
                    </a:lnTo>
                    <a:lnTo>
                      <a:pt x="320" y="34"/>
                    </a:lnTo>
                    <a:lnTo>
                      <a:pt x="308" y="34"/>
                    </a:lnTo>
                    <a:lnTo>
                      <a:pt x="295" y="34"/>
                    </a:lnTo>
                    <a:lnTo>
                      <a:pt x="284" y="34"/>
                    </a:lnTo>
                    <a:lnTo>
                      <a:pt x="271" y="34"/>
                    </a:lnTo>
                    <a:lnTo>
                      <a:pt x="259" y="34"/>
                    </a:lnTo>
                    <a:lnTo>
                      <a:pt x="246" y="34"/>
                    </a:lnTo>
                    <a:lnTo>
                      <a:pt x="235" y="34"/>
                    </a:lnTo>
                    <a:lnTo>
                      <a:pt x="223" y="36"/>
                    </a:lnTo>
                    <a:lnTo>
                      <a:pt x="212" y="36"/>
                    </a:lnTo>
                    <a:lnTo>
                      <a:pt x="198" y="36"/>
                    </a:lnTo>
                    <a:lnTo>
                      <a:pt x="189" y="36"/>
                    </a:lnTo>
                    <a:lnTo>
                      <a:pt x="179" y="36"/>
                    </a:lnTo>
                    <a:lnTo>
                      <a:pt x="166" y="36"/>
                    </a:lnTo>
                    <a:lnTo>
                      <a:pt x="156" y="36"/>
                    </a:lnTo>
                    <a:lnTo>
                      <a:pt x="144" y="36"/>
                    </a:lnTo>
                    <a:lnTo>
                      <a:pt x="134" y="36"/>
                    </a:lnTo>
                    <a:lnTo>
                      <a:pt x="123" y="36"/>
                    </a:lnTo>
                    <a:lnTo>
                      <a:pt x="115" y="36"/>
                    </a:lnTo>
                    <a:lnTo>
                      <a:pt x="105" y="36"/>
                    </a:lnTo>
                    <a:lnTo>
                      <a:pt x="95" y="36"/>
                    </a:lnTo>
                    <a:lnTo>
                      <a:pt x="85" y="36"/>
                    </a:lnTo>
                    <a:lnTo>
                      <a:pt x="77" y="36"/>
                    </a:lnTo>
                    <a:lnTo>
                      <a:pt x="69" y="36"/>
                    </a:lnTo>
                    <a:lnTo>
                      <a:pt x="62" y="36"/>
                    </a:lnTo>
                    <a:lnTo>
                      <a:pt x="54" y="34"/>
                    </a:lnTo>
                    <a:lnTo>
                      <a:pt x="47" y="34"/>
                    </a:lnTo>
                    <a:lnTo>
                      <a:pt x="41" y="34"/>
                    </a:lnTo>
                    <a:lnTo>
                      <a:pt x="34" y="34"/>
                    </a:lnTo>
                    <a:lnTo>
                      <a:pt x="28" y="33"/>
                    </a:lnTo>
                    <a:lnTo>
                      <a:pt x="23" y="33"/>
                    </a:lnTo>
                    <a:lnTo>
                      <a:pt x="18" y="33"/>
                    </a:lnTo>
                    <a:lnTo>
                      <a:pt x="14" y="33"/>
                    </a:lnTo>
                    <a:lnTo>
                      <a:pt x="11" y="33"/>
                    </a:lnTo>
                    <a:lnTo>
                      <a:pt x="8" y="33"/>
                    </a:lnTo>
                    <a:lnTo>
                      <a:pt x="5" y="33"/>
                    </a:lnTo>
                    <a:lnTo>
                      <a:pt x="1" y="33"/>
                    </a:lnTo>
                    <a:lnTo>
                      <a:pt x="0" y="31"/>
                    </a:lnTo>
                    <a:lnTo>
                      <a:pt x="0" y="31"/>
                    </a:lnTo>
                    <a:lnTo>
                      <a:pt x="1" y="28"/>
                    </a:lnTo>
                    <a:lnTo>
                      <a:pt x="8" y="26"/>
                    </a:lnTo>
                    <a:lnTo>
                      <a:pt x="9" y="21"/>
                    </a:lnTo>
                    <a:lnTo>
                      <a:pt x="14" y="20"/>
                    </a:lnTo>
                    <a:lnTo>
                      <a:pt x="18" y="16"/>
                    </a:lnTo>
                    <a:lnTo>
                      <a:pt x="24" y="15"/>
                    </a:lnTo>
                    <a:lnTo>
                      <a:pt x="29" y="13"/>
                    </a:lnTo>
                    <a:lnTo>
                      <a:pt x="34" y="11"/>
                    </a:lnTo>
                    <a:lnTo>
                      <a:pt x="39" y="8"/>
                    </a:lnTo>
                    <a:lnTo>
                      <a:pt x="42" y="7"/>
                    </a:lnTo>
                    <a:lnTo>
                      <a:pt x="47" y="5"/>
                    </a:lnTo>
                    <a:lnTo>
                      <a:pt x="51" y="3"/>
                    </a:lnTo>
                    <a:lnTo>
                      <a:pt x="57" y="0"/>
                    </a:lnTo>
                    <a:lnTo>
                      <a:pt x="59" y="0"/>
                    </a:lnTo>
                    <a:lnTo>
                      <a:pt x="59" y="0"/>
                    </a:lnTo>
                    <a:close/>
                  </a:path>
                </a:pathLst>
              </a:custGeom>
              <a:solidFill>
                <a:srgbClr val="FFFFFF"/>
              </a:solidFill>
              <a:ln w="9525">
                <a:noFill/>
                <a:round/>
                <a:headEnd/>
                <a:tailEnd/>
              </a:ln>
            </p:spPr>
            <p:txBody>
              <a:bodyPr/>
              <a:lstStyle/>
              <a:p>
                <a:endParaRPr lang="en-US"/>
              </a:p>
            </p:txBody>
          </p:sp>
          <p:sp>
            <p:nvSpPr>
              <p:cNvPr id="1547350" name="Freeform 86"/>
              <p:cNvSpPr>
                <a:spLocks/>
              </p:cNvSpPr>
              <p:nvPr/>
            </p:nvSpPr>
            <p:spPr bwMode="auto">
              <a:xfrm>
                <a:off x="101" y="3464"/>
                <a:ext cx="26" cy="60"/>
              </a:xfrm>
              <a:custGeom>
                <a:avLst/>
                <a:gdLst/>
                <a:ahLst/>
                <a:cxnLst>
                  <a:cxn ang="0">
                    <a:pos x="17" y="11"/>
                  </a:cxn>
                  <a:cxn ang="0">
                    <a:pos x="12" y="16"/>
                  </a:cxn>
                  <a:cxn ang="0">
                    <a:pos x="10" y="23"/>
                  </a:cxn>
                  <a:cxn ang="0">
                    <a:pos x="7" y="29"/>
                  </a:cxn>
                  <a:cxn ang="0">
                    <a:pos x="5" y="34"/>
                  </a:cxn>
                  <a:cxn ang="0">
                    <a:pos x="4" y="41"/>
                  </a:cxn>
                  <a:cxn ang="0">
                    <a:pos x="2" y="47"/>
                  </a:cxn>
                  <a:cxn ang="0">
                    <a:pos x="0" y="56"/>
                  </a:cxn>
                  <a:cxn ang="0">
                    <a:pos x="0" y="62"/>
                  </a:cxn>
                  <a:cxn ang="0">
                    <a:pos x="0" y="67"/>
                  </a:cxn>
                  <a:cxn ang="0">
                    <a:pos x="2" y="72"/>
                  </a:cxn>
                  <a:cxn ang="0">
                    <a:pos x="4" y="79"/>
                  </a:cxn>
                  <a:cxn ang="0">
                    <a:pos x="5" y="84"/>
                  </a:cxn>
                  <a:cxn ang="0">
                    <a:pos x="7" y="89"/>
                  </a:cxn>
                  <a:cxn ang="0">
                    <a:pos x="10" y="93"/>
                  </a:cxn>
                  <a:cxn ang="0">
                    <a:pos x="12" y="97"/>
                  </a:cxn>
                  <a:cxn ang="0">
                    <a:pos x="17" y="100"/>
                  </a:cxn>
                  <a:cxn ang="0">
                    <a:pos x="22" y="103"/>
                  </a:cxn>
                  <a:cxn ang="0">
                    <a:pos x="27" y="105"/>
                  </a:cxn>
                  <a:cxn ang="0">
                    <a:pos x="30" y="108"/>
                  </a:cxn>
                  <a:cxn ang="0">
                    <a:pos x="33" y="112"/>
                  </a:cxn>
                  <a:cxn ang="0">
                    <a:pos x="36" y="113"/>
                  </a:cxn>
                  <a:cxn ang="0">
                    <a:pos x="41" y="115"/>
                  </a:cxn>
                  <a:cxn ang="0">
                    <a:pos x="45" y="116"/>
                  </a:cxn>
                  <a:cxn ang="0">
                    <a:pos x="50" y="118"/>
                  </a:cxn>
                  <a:cxn ang="0">
                    <a:pos x="53" y="120"/>
                  </a:cxn>
                  <a:cxn ang="0">
                    <a:pos x="48" y="115"/>
                  </a:cxn>
                  <a:cxn ang="0">
                    <a:pos x="45" y="112"/>
                  </a:cxn>
                  <a:cxn ang="0">
                    <a:pos x="41" y="107"/>
                  </a:cxn>
                  <a:cxn ang="0">
                    <a:pos x="36" y="103"/>
                  </a:cxn>
                  <a:cxn ang="0">
                    <a:pos x="35" y="98"/>
                  </a:cxn>
                  <a:cxn ang="0">
                    <a:pos x="30" y="93"/>
                  </a:cxn>
                  <a:cxn ang="0">
                    <a:pos x="27" y="89"/>
                  </a:cxn>
                  <a:cxn ang="0">
                    <a:pos x="23" y="84"/>
                  </a:cxn>
                  <a:cxn ang="0">
                    <a:pos x="22" y="80"/>
                  </a:cxn>
                  <a:cxn ang="0">
                    <a:pos x="18" y="75"/>
                  </a:cxn>
                  <a:cxn ang="0">
                    <a:pos x="17" y="70"/>
                  </a:cxn>
                  <a:cxn ang="0">
                    <a:pos x="13" y="66"/>
                  </a:cxn>
                  <a:cxn ang="0">
                    <a:pos x="13" y="62"/>
                  </a:cxn>
                  <a:cxn ang="0">
                    <a:pos x="13" y="56"/>
                  </a:cxn>
                  <a:cxn ang="0">
                    <a:pos x="13" y="51"/>
                  </a:cxn>
                  <a:cxn ang="0">
                    <a:pos x="13" y="46"/>
                  </a:cxn>
                  <a:cxn ang="0">
                    <a:pos x="15" y="39"/>
                  </a:cxn>
                  <a:cxn ang="0">
                    <a:pos x="17" y="34"/>
                  </a:cxn>
                  <a:cxn ang="0">
                    <a:pos x="17" y="29"/>
                  </a:cxn>
                  <a:cxn ang="0">
                    <a:pos x="20" y="23"/>
                  </a:cxn>
                  <a:cxn ang="0">
                    <a:pos x="22" y="18"/>
                  </a:cxn>
                  <a:cxn ang="0">
                    <a:pos x="23" y="11"/>
                  </a:cxn>
                  <a:cxn ang="0">
                    <a:pos x="25" y="8"/>
                  </a:cxn>
                  <a:cxn ang="0">
                    <a:pos x="27" y="1"/>
                  </a:cxn>
                  <a:cxn ang="0">
                    <a:pos x="28" y="0"/>
                  </a:cxn>
                  <a:cxn ang="0">
                    <a:pos x="17" y="11"/>
                  </a:cxn>
                  <a:cxn ang="0">
                    <a:pos x="17" y="11"/>
                  </a:cxn>
                </a:cxnLst>
                <a:rect l="0" t="0" r="r" b="b"/>
                <a:pathLst>
                  <a:path w="53" h="120">
                    <a:moveTo>
                      <a:pt x="17" y="11"/>
                    </a:moveTo>
                    <a:lnTo>
                      <a:pt x="12" y="16"/>
                    </a:lnTo>
                    <a:lnTo>
                      <a:pt x="10" y="23"/>
                    </a:lnTo>
                    <a:lnTo>
                      <a:pt x="7" y="29"/>
                    </a:lnTo>
                    <a:lnTo>
                      <a:pt x="5" y="34"/>
                    </a:lnTo>
                    <a:lnTo>
                      <a:pt x="4" y="41"/>
                    </a:lnTo>
                    <a:lnTo>
                      <a:pt x="2" y="47"/>
                    </a:lnTo>
                    <a:lnTo>
                      <a:pt x="0" y="56"/>
                    </a:lnTo>
                    <a:lnTo>
                      <a:pt x="0" y="62"/>
                    </a:lnTo>
                    <a:lnTo>
                      <a:pt x="0" y="67"/>
                    </a:lnTo>
                    <a:lnTo>
                      <a:pt x="2" y="72"/>
                    </a:lnTo>
                    <a:lnTo>
                      <a:pt x="4" y="79"/>
                    </a:lnTo>
                    <a:lnTo>
                      <a:pt x="5" y="84"/>
                    </a:lnTo>
                    <a:lnTo>
                      <a:pt x="7" y="89"/>
                    </a:lnTo>
                    <a:lnTo>
                      <a:pt x="10" y="93"/>
                    </a:lnTo>
                    <a:lnTo>
                      <a:pt x="12" y="97"/>
                    </a:lnTo>
                    <a:lnTo>
                      <a:pt x="17" y="100"/>
                    </a:lnTo>
                    <a:lnTo>
                      <a:pt x="22" y="103"/>
                    </a:lnTo>
                    <a:lnTo>
                      <a:pt x="27" y="105"/>
                    </a:lnTo>
                    <a:lnTo>
                      <a:pt x="30" y="108"/>
                    </a:lnTo>
                    <a:lnTo>
                      <a:pt x="33" y="112"/>
                    </a:lnTo>
                    <a:lnTo>
                      <a:pt x="36" y="113"/>
                    </a:lnTo>
                    <a:lnTo>
                      <a:pt x="41" y="115"/>
                    </a:lnTo>
                    <a:lnTo>
                      <a:pt x="45" y="116"/>
                    </a:lnTo>
                    <a:lnTo>
                      <a:pt x="50" y="118"/>
                    </a:lnTo>
                    <a:lnTo>
                      <a:pt x="53" y="120"/>
                    </a:lnTo>
                    <a:lnTo>
                      <a:pt x="48" y="115"/>
                    </a:lnTo>
                    <a:lnTo>
                      <a:pt x="45" y="112"/>
                    </a:lnTo>
                    <a:lnTo>
                      <a:pt x="41" y="107"/>
                    </a:lnTo>
                    <a:lnTo>
                      <a:pt x="36" y="103"/>
                    </a:lnTo>
                    <a:lnTo>
                      <a:pt x="35" y="98"/>
                    </a:lnTo>
                    <a:lnTo>
                      <a:pt x="30" y="93"/>
                    </a:lnTo>
                    <a:lnTo>
                      <a:pt x="27" y="89"/>
                    </a:lnTo>
                    <a:lnTo>
                      <a:pt x="23" y="84"/>
                    </a:lnTo>
                    <a:lnTo>
                      <a:pt x="22" y="80"/>
                    </a:lnTo>
                    <a:lnTo>
                      <a:pt x="18" y="75"/>
                    </a:lnTo>
                    <a:lnTo>
                      <a:pt x="17" y="70"/>
                    </a:lnTo>
                    <a:lnTo>
                      <a:pt x="13" y="66"/>
                    </a:lnTo>
                    <a:lnTo>
                      <a:pt x="13" y="62"/>
                    </a:lnTo>
                    <a:lnTo>
                      <a:pt x="13" y="56"/>
                    </a:lnTo>
                    <a:lnTo>
                      <a:pt x="13" y="51"/>
                    </a:lnTo>
                    <a:lnTo>
                      <a:pt x="13" y="46"/>
                    </a:lnTo>
                    <a:lnTo>
                      <a:pt x="15" y="39"/>
                    </a:lnTo>
                    <a:lnTo>
                      <a:pt x="17" y="34"/>
                    </a:lnTo>
                    <a:lnTo>
                      <a:pt x="17" y="29"/>
                    </a:lnTo>
                    <a:lnTo>
                      <a:pt x="20" y="23"/>
                    </a:lnTo>
                    <a:lnTo>
                      <a:pt x="22" y="18"/>
                    </a:lnTo>
                    <a:lnTo>
                      <a:pt x="23" y="11"/>
                    </a:lnTo>
                    <a:lnTo>
                      <a:pt x="25" y="8"/>
                    </a:lnTo>
                    <a:lnTo>
                      <a:pt x="27" y="1"/>
                    </a:lnTo>
                    <a:lnTo>
                      <a:pt x="28" y="0"/>
                    </a:lnTo>
                    <a:lnTo>
                      <a:pt x="17" y="11"/>
                    </a:lnTo>
                    <a:lnTo>
                      <a:pt x="17" y="11"/>
                    </a:lnTo>
                    <a:close/>
                  </a:path>
                </a:pathLst>
              </a:custGeom>
              <a:solidFill>
                <a:srgbClr val="FFFFFF"/>
              </a:solidFill>
              <a:ln w="9525">
                <a:noFill/>
                <a:round/>
                <a:headEnd/>
                <a:tailEnd/>
              </a:ln>
            </p:spPr>
            <p:txBody>
              <a:bodyPr/>
              <a:lstStyle/>
              <a:p>
                <a:endParaRPr lang="en-US"/>
              </a:p>
            </p:txBody>
          </p:sp>
          <p:sp>
            <p:nvSpPr>
              <p:cNvPr id="1547351" name="Freeform 87"/>
              <p:cNvSpPr>
                <a:spLocks/>
              </p:cNvSpPr>
              <p:nvPr/>
            </p:nvSpPr>
            <p:spPr bwMode="auto">
              <a:xfrm>
                <a:off x="179" y="3562"/>
                <a:ext cx="24" cy="59"/>
              </a:xfrm>
              <a:custGeom>
                <a:avLst/>
                <a:gdLst/>
                <a:ahLst/>
                <a:cxnLst>
                  <a:cxn ang="0">
                    <a:pos x="43" y="22"/>
                  </a:cxn>
                  <a:cxn ang="0">
                    <a:pos x="45" y="25"/>
                  </a:cxn>
                  <a:cxn ang="0">
                    <a:pos x="46" y="30"/>
                  </a:cxn>
                  <a:cxn ang="0">
                    <a:pos x="46" y="33"/>
                  </a:cxn>
                  <a:cxn ang="0">
                    <a:pos x="48" y="38"/>
                  </a:cxn>
                  <a:cxn ang="0">
                    <a:pos x="48" y="41"/>
                  </a:cxn>
                  <a:cxn ang="0">
                    <a:pos x="50" y="45"/>
                  </a:cxn>
                  <a:cxn ang="0">
                    <a:pos x="50" y="50"/>
                  </a:cxn>
                  <a:cxn ang="0">
                    <a:pos x="50" y="55"/>
                  </a:cxn>
                  <a:cxn ang="0">
                    <a:pos x="50" y="58"/>
                  </a:cxn>
                  <a:cxn ang="0">
                    <a:pos x="48" y="63"/>
                  </a:cxn>
                  <a:cxn ang="0">
                    <a:pos x="48" y="66"/>
                  </a:cxn>
                  <a:cxn ang="0">
                    <a:pos x="48" y="71"/>
                  </a:cxn>
                  <a:cxn ang="0">
                    <a:pos x="46" y="76"/>
                  </a:cxn>
                  <a:cxn ang="0">
                    <a:pos x="43" y="81"/>
                  </a:cxn>
                  <a:cxn ang="0">
                    <a:pos x="41" y="86"/>
                  </a:cxn>
                  <a:cxn ang="0">
                    <a:pos x="41" y="91"/>
                  </a:cxn>
                  <a:cxn ang="0">
                    <a:pos x="36" y="94"/>
                  </a:cxn>
                  <a:cxn ang="0">
                    <a:pos x="35" y="97"/>
                  </a:cxn>
                  <a:cxn ang="0">
                    <a:pos x="30" y="102"/>
                  </a:cxn>
                  <a:cxn ang="0">
                    <a:pos x="27" y="105"/>
                  </a:cxn>
                  <a:cxn ang="0">
                    <a:pos x="23" y="109"/>
                  </a:cxn>
                  <a:cxn ang="0">
                    <a:pos x="18" y="112"/>
                  </a:cxn>
                  <a:cxn ang="0">
                    <a:pos x="15" y="114"/>
                  </a:cxn>
                  <a:cxn ang="0">
                    <a:pos x="12" y="117"/>
                  </a:cxn>
                  <a:cxn ang="0">
                    <a:pos x="7" y="117"/>
                  </a:cxn>
                  <a:cxn ang="0">
                    <a:pos x="4" y="119"/>
                  </a:cxn>
                  <a:cxn ang="0">
                    <a:pos x="0" y="119"/>
                  </a:cxn>
                  <a:cxn ang="0">
                    <a:pos x="4" y="115"/>
                  </a:cxn>
                  <a:cxn ang="0">
                    <a:pos x="7" y="112"/>
                  </a:cxn>
                  <a:cxn ang="0">
                    <a:pos x="10" y="109"/>
                  </a:cxn>
                  <a:cxn ang="0">
                    <a:pos x="13" y="104"/>
                  </a:cxn>
                  <a:cxn ang="0">
                    <a:pos x="18" y="97"/>
                  </a:cxn>
                  <a:cxn ang="0">
                    <a:pos x="20" y="94"/>
                  </a:cxn>
                  <a:cxn ang="0">
                    <a:pos x="23" y="89"/>
                  </a:cxn>
                  <a:cxn ang="0">
                    <a:pos x="27" y="84"/>
                  </a:cxn>
                  <a:cxn ang="0">
                    <a:pos x="30" y="79"/>
                  </a:cxn>
                  <a:cxn ang="0">
                    <a:pos x="33" y="74"/>
                  </a:cxn>
                  <a:cxn ang="0">
                    <a:pos x="35" y="71"/>
                  </a:cxn>
                  <a:cxn ang="0">
                    <a:pos x="36" y="68"/>
                  </a:cxn>
                  <a:cxn ang="0">
                    <a:pos x="38" y="64"/>
                  </a:cxn>
                  <a:cxn ang="0">
                    <a:pos x="38" y="61"/>
                  </a:cxn>
                  <a:cxn ang="0">
                    <a:pos x="38" y="58"/>
                  </a:cxn>
                  <a:cxn ang="0">
                    <a:pos x="38" y="55"/>
                  </a:cxn>
                  <a:cxn ang="0">
                    <a:pos x="38" y="50"/>
                  </a:cxn>
                  <a:cxn ang="0">
                    <a:pos x="36" y="45"/>
                  </a:cxn>
                  <a:cxn ang="0">
                    <a:pos x="36" y="38"/>
                  </a:cxn>
                  <a:cxn ang="0">
                    <a:pos x="36" y="33"/>
                  </a:cxn>
                  <a:cxn ang="0">
                    <a:pos x="36" y="28"/>
                  </a:cxn>
                  <a:cxn ang="0">
                    <a:pos x="35" y="22"/>
                  </a:cxn>
                  <a:cxn ang="0">
                    <a:pos x="35" y="17"/>
                  </a:cxn>
                  <a:cxn ang="0">
                    <a:pos x="33" y="12"/>
                  </a:cxn>
                  <a:cxn ang="0">
                    <a:pos x="33" y="9"/>
                  </a:cxn>
                  <a:cxn ang="0">
                    <a:pos x="32" y="5"/>
                  </a:cxn>
                  <a:cxn ang="0">
                    <a:pos x="32" y="2"/>
                  </a:cxn>
                  <a:cxn ang="0">
                    <a:pos x="32" y="0"/>
                  </a:cxn>
                  <a:cxn ang="0">
                    <a:pos x="43" y="22"/>
                  </a:cxn>
                  <a:cxn ang="0">
                    <a:pos x="43" y="22"/>
                  </a:cxn>
                </a:cxnLst>
                <a:rect l="0" t="0" r="r" b="b"/>
                <a:pathLst>
                  <a:path w="50" h="119">
                    <a:moveTo>
                      <a:pt x="43" y="22"/>
                    </a:moveTo>
                    <a:lnTo>
                      <a:pt x="45" y="25"/>
                    </a:lnTo>
                    <a:lnTo>
                      <a:pt x="46" y="30"/>
                    </a:lnTo>
                    <a:lnTo>
                      <a:pt x="46" y="33"/>
                    </a:lnTo>
                    <a:lnTo>
                      <a:pt x="48" y="38"/>
                    </a:lnTo>
                    <a:lnTo>
                      <a:pt x="48" y="41"/>
                    </a:lnTo>
                    <a:lnTo>
                      <a:pt x="50" y="45"/>
                    </a:lnTo>
                    <a:lnTo>
                      <a:pt x="50" y="50"/>
                    </a:lnTo>
                    <a:lnTo>
                      <a:pt x="50" y="55"/>
                    </a:lnTo>
                    <a:lnTo>
                      <a:pt x="50" y="58"/>
                    </a:lnTo>
                    <a:lnTo>
                      <a:pt x="48" y="63"/>
                    </a:lnTo>
                    <a:lnTo>
                      <a:pt x="48" y="66"/>
                    </a:lnTo>
                    <a:lnTo>
                      <a:pt x="48" y="71"/>
                    </a:lnTo>
                    <a:lnTo>
                      <a:pt x="46" y="76"/>
                    </a:lnTo>
                    <a:lnTo>
                      <a:pt x="43" y="81"/>
                    </a:lnTo>
                    <a:lnTo>
                      <a:pt x="41" y="86"/>
                    </a:lnTo>
                    <a:lnTo>
                      <a:pt x="41" y="91"/>
                    </a:lnTo>
                    <a:lnTo>
                      <a:pt x="36" y="94"/>
                    </a:lnTo>
                    <a:lnTo>
                      <a:pt x="35" y="97"/>
                    </a:lnTo>
                    <a:lnTo>
                      <a:pt x="30" y="102"/>
                    </a:lnTo>
                    <a:lnTo>
                      <a:pt x="27" y="105"/>
                    </a:lnTo>
                    <a:lnTo>
                      <a:pt x="23" y="109"/>
                    </a:lnTo>
                    <a:lnTo>
                      <a:pt x="18" y="112"/>
                    </a:lnTo>
                    <a:lnTo>
                      <a:pt x="15" y="114"/>
                    </a:lnTo>
                    <a:lnTo>
                      <a:pt x="12" y="117"/>
                    </a:lnTo>
                    <a:lnTo>
                      <a:pt x="7" y="117"/>
                    </a:lnTo>
                    <a:lnTo>
                      <a:pt x="4" y="119"/>
                    </a:lnTo>
                    <a:lnTo>
                      <a:pt x="0" y="119"/>
                    </a:lnTo>
                    <a:lnTo>
                      <a:pt x="4" y="115"/>
                    </a:lnTo>
                    <a:lnTo>
                      <a:pt x="7" y="112"/>
                    </a:lnTo>
                    <a:lnTo>
                      <a:pt x="10" y="109"/>
                    </a:lnTo>
                    <a:lnTo>
                      <a:pt x="13" y="104"/>
                    </a:lnTo>
                    <a:lnTo>
                      <a:pt x="18" y="97"/>
                    </a:lnTo>
                    <a:lnTo>
                      <a:pt x="20" y="94"/>
                    </a:lnTo>
                    <a:lnTo>
                      <a:pt x="23" y="89"/>
                    </a:lnTo>
                    <a:lnTo>
                      <a:pt x="27" y="84"/>
                    </a:lnTo>
                    <a:lnTo>
                      <a:pt x="30" y="79"/>
                    </a:lnTo>
                    <a:lnTo>
                      <a:pt x="33" y="74"/>
                    </a:lnTo>
                    <a:lnTo>
                      <a:pt x="35" y="71"/>
                    </a:lnTo>
                    <a:lnTo>
                      <a:pt x="36" y="68"/>
                    </a:lnTo>
                    <a:lnTo>
                      <a:pt x="38" y="64"/>
                    </a:lnTo>
                    <a:lnTo>
                      <a:pt x="38" y="61"/>
                    </a:lnTo>
                    <a:lnTo>
                      <a:pt x="38" y="58"/>
                    </a:lnTo>
                    <a:lnTo>
                      <a:pt x="38" y="55"/>
                    </a:lnTo>
                    <a:lnTo>
                      <a:pt x="38" y="50"/>
                    </a:lnTo>
                    <a:lnTo>
                      <a:pt x="36" y="45"/>
                    </a:lnTo>
                    <a:lnTo>
                      <a:pt x="36" y="38"/>
                    </a:lnTo>
                    <a:lnTo>
                      <a:pt x="36" y="33"/>
                    </a:lnTo>
                    <a:lnTo>
                      <a:pt x="36" y="28"/>
                    </a:lnTo>
                    <a:lnTo>
                      <a:pt x="35" y="22"/>
                    </a:lnTo>
                    <a:lnTo>
                      <a:pt x="35" y="17"/>
                    </a:lnTo>
                    <a:lnTo>
                      <a:pt x="33" y="12"/>
                    </a:lnTo>
                    <a:lnTo>
                      <a:pt x="33" y="9"/>
                    </a:lnTo>
                    <a:lnTo>
                      <a:pt x="32" y="5"/>
                    </a:lnTo>
                    <a:lnTo>
                      <a:pt x="32" y="2"/>
                    </a:lnTo>
                    <a:lnTo>
                      <a:pt x="32" y="0"/>
                    </a:lnTo>
                    <a:lnTo>
                      <a:pt x="43" y="22"/>
                    </a:lnTo>
                    <a:lnTo>
                      <a:pt x="43" y="22"/>
                    </a:lnTo>
                    <a:close/>
                  </a:path>
                </a:pathLst>
              </a:custGeom>
              <a:solidFill>
                <a:srgbClr val="FFFFFF"/>
              </a:solidFill>
              <a:ln w="9525">
                <a:noFill/>
                <a:round/>
                <a:headEnd/>
                <a:tailEnd/>
              </a:ln>
            </p:spPr>
            <p:txBody>
              <a:bodyPr/>
              <a:lstStyle/>
              <a:p>
                <a:endParaRPr lang="en-US"/>
              </a:p>
            </p:txBody>
          </p:sp>
          <p:sp>
            <p:nvSpPr>
              <p:cNvPr id="1547352" name="Freeform 88"/>
              <p:cNvSpPr>
                <a:spLocks/>
              </p:cNvSpPr>
              <p:nvPr/>
            </p:nvSpPr>
            <p:spPr bwMode="auto">
              <a:xfrm>
                <a:off x="282" y="3455"/>
                <a:ext cx="110" cy="6"/>
              </a:xfrm>
              <a:custGeom>
                <a:avLst/>
                <a:gdLst/>
                <a:ahLst/>
                <a:cxnLst>
                  <a:cxn ang="0">
                    <a:pos x="4" y="0"/>
                  </a:cxn>
                  <a:cxn ang="0">
                    <a:pos x="10" y="0"/>
                  </a:cxn>
                  <a:cxn ang="0">
                    <a:pos x="23" y="0"/>
                  </a:cxn>
                  <a:cxn ang="0">
                    <a:pos x="32" y="0"/>
                  </a:cxn>
                  <a:cxn ang="0">
                    <a:pos x="40" y="0"/>
                  </a:cxn>
                  <a:cxn ang="0">
                    <a:pos x="50" y="0"/>
                  </a:cxn>
                  <a:cxn ang="0">
                    <a:pos x="58" y="0"/>
                  </a:cxn>
                  <a:cxn ang="0">
                    <a:pos x="66" y="0"/>
                  </a:cxn>
                  <a:cxn ang="0">
                    <a:pos x="76" y="0"/>
                  </a:cxn>
                  <a:cxn ang="0">
                    <a:pos x="84" y="0"/>
                  </a:cxn>
                  <a:cxn ang="0">
                    <a:pos x="96" y="0"/>
                  </a:cxn>
                  <a:cxn ang="0">
                    <a:pos x="105" y="0"/>
                  </a:cxn>
                  <a:cxn ang="0">
                    <a:pos x="115" y="0"/>
                  </a:cxn>
                  <a:cxn ang="0">
                    <a:pos x="127" y="2"/>
                  </a:cxn>
                  <a:cxn ang="0">
                    <a:pos x="135" y="2"/>
                  </a:cxn>
                  <a:cxn ang="0">
                    <a:pos x="145" y="2"/>
                  </a:cxn>
                  <a:cxn ang="0">
                    <a:pos x="155" y="2"/>
                  </a:cxn>
                  <a:cxn ang="0">
                    <a:pos x="163" y="2"/>
                  </a:cxn>
                  <a:cxn ang="0">
                    <a:pos x="173" y="2"/>
                  </a:cxn>
                  <a:cxn ang="0">
                    <a:pos x="179" y="2"/>
                  </a:cxn>
                  <a:cxn ang="0">
                    <a:pos x="188" y="2"/>
                  </a:cxn>
                  <a:cxn ang="0">
                    <a:pos x="197" y="2"/>
                  </a:cxn>
                  <a:cxn ang="0">
                    <a:pos x="209" y="3"/>
                  </a:cxn>
                  <a:cxn ang="0">
                    <a:pos x="217" y="3"/>
                  </a:cxn>
                  <a:cxn ang="0">
                    <a:pos x="219" y="5"/>
                  </a:cxn>
                  <a:cxn ang="0">
                    <a:pos x="217" y="8"/>
                  </a:cxn>
                  <a:cxn ang="0">
                    <a:pos x="206" y="10"/>
                  </a:cxn>
                  <a:cxn ang="0">
                    <a:pos x="196" y="10"/>
                  </a:cxn>
                  <a:cxn ang="0">
                    <a:pos x="188" y="10"/>
                  </a:cxn>
                  <a:cxn ang="0">
                    <a:pos x="179" y="10"/>
                  </a:cxn>
                  <a:cxn ang="0">
                    <a:pos x="171" y="10"/>
                  </a:cxn>
                  <a:cxn ang="0">
                    <a:pos x="161" y="12"/>
                  </a:cxn>
                  <a:cxn ang="0">
                    <a:pos x="151" y="12"/>
                  </a:cxn>
                  <a:cxn ang="0">
                    <a:pos x="143" y="12"/>
                  </a:cxn>
                  <a:cxn ang="0">
                    <a:pos x="135" y="12"/>
                  </a:cxn>
                  <a:cxn ang="0">
                    <a:pos x="128" y="12"/>
                  </a:cxn>
                  <a:cxn ang="0">
                    <a:pos x="120" y="12"/>
                  </a:cxn>
                  <a:cxn ang="0">
                    <a:pos x="112" y="12"/>
                  </a:cxn>
                  <a:cxn ang="0">
                    <a:pos x="105" y="13"/>
                  </a:cxn>
                  <a:cxn ang="0">
                    <a:pos x="96" y="12"/>
                  </a:cxn>
                  <a:cxn ang="0">
                    <a:pos x="87" y="12"/>
                  </a:cxn>
                  <a:cxn ang="0">
                    <a:pos x="81" y="12"/>
                  </a:cxn>
                  <a:cxn ang="0">
                    <a:pos x="71" y="10"/>
                  </a:cxn>
                  <a:cxn ang="0">
                    <a:pos x="61" y="8"/>
                  </a:cxn>
                  <a:cxn ang="0">
                    <a:pos x="53" y="8"/>
                  </a:cxn>
                  <a:cxn ang="0">
                    <a:pos x="45" y="5"/>
                  </a:cxn>
                  <a:cxn ang="0">
                    <a:pos x="33" y="5"/>
                  </a:cxn>
                  <a:cxn ang="0">
                    <a:pos x="25" y="3"/>
                  </a:cxn>
                  <a:cxn ang="0">
                    <a:pos x="17" y="2"/>
                  </a:cxn>
                  <a:cxn ang="0">
                    <a:pos x="9" y="2"/>
                  </a:cxn>
                  <a:cxn ang="0">
                    <a:pos x="2" y="0"/>
                  </a:cxn>
                  <a:cxn ang="0">
                    <a:pos x="0" y="0"/>
                  </a:cxn>
                </a:cxnLst>
                <a:rect l="0" t="0" r="r" b="b"/>
                <a:pathLst>
                  <a:path w="220" h="13">
                    <a:moveTo>
                      <a:pt x="0" y="0"/>
                    </a:moveTo>
                    <a:lnTo>
                      <a:pt x="4" y="0"/>
                    </a:lnTo>
                    <a:lnTo>
                      <a:pt x="7" y="0"/>
                    </a:lnTo>
                    <a:lnTo>
                      <a:pt x="10" y="0"/>
                    </a:lnTo>
                    <a:lnTo>
                      <a:pt x="15" y="0"/>
                    </a:lnTo>
                    <a:lnTo>
                      <a:pt x="23" y="0"/>
                    </a:lnTo>
                    <a:lnTo>
                      <a:pt x="30" y="0"/>
                    </a:lnTo>
                    <a:lnTo>
                      <a:pt x="32" y="0"/>
                    </a:lnTo>
                    <a:lnTo>
                      <a:pt x="36" y="0"/>
                    </a:lnTo>
                    <a:lnTo>
                      <a:pt x="40" y="0"/>
                    </a:lnTo>
                    <a:lnTo>
                      <a:pt x="46" y="0"/>
                    </a:lnTo>
                    <a:lnTo>
                      <a:pt x="50" y="0"/>
                    </a:lnTo>
                    <a:lnTo>
                      <a:pt x="53" y="0"/>
                    </a:lnTo>
                    <a:lnTo>
                      <a:pt x="58" y="0"/>
                    </a:lnTo>
                    <a:lnTo>
                      <a:pt x="61" y="0"/>
                    </a:lnTo>
                    <a:lnTo>
                      <a:pt x="66" y="0"/>
                    </a:lnTo>
                    <a:lnTo>
                      <a:pt x="71" y="0"/>
                    </a:lnTo>
                    <a:lnTo>
                      <a:pt x="76" y="0"/>
                    </a:lnTo>
                    <a:lnTo>
                      <a:pt x="81" y="0"/>
                    </a:lnTo>
                    <a:lnTo>
                      <a:pt x="84" y="0"/>
                    </a:lnTo>
                    <a:lnTo>
                      <a:pt x="91" y="0"/>
                    </a:lnTo>
                    <a:lnTo>
                      <a:pt x="96" y="0"/>
                    </a:lnTo>
                    <a:lnTo>
                      <a:pt x="101" y="0"/>
                    </a:lnTo>
                    <a:lnTo>
                      <a:pt x="105" y="0"/>
                    </a:lnTo>
                    <a:lnTo>
                      <a:pt x="110" y="0"/>
                    </a:lnTo>
                    <a:lnTo>
                      <a:pt x="115" y="0"/>
                    </a:lnTo>
                    <a:lnTo>
                      <a:pt x="122" y="2"/>
                    </a:lnTo>
                    <a:lnTo>
                      <a:pt x="127" y="2"/>
                    </a:lnTo>
                    <a:lnTo>
                      <a:pt x="130" y="2"/>
                    </a:lnTo>
                    <a:lnTo>
                      <a:pt x="135" y="2"/>
                    </a:lnTo>
                    <a:lnTo>
                      <a:pt x="142" y="2"/>
                    </a:lnTo>
                    <a:lnTo>
                      <a:pt x="145" y="2"/>
                    </a:lnTo>
                    <a:lnTo>
                      <a:pt x="151" y="2"/>
                    </a:lnTo>
                    <a:lnTo>
                      <a:pt x="155" y="2"/>
                    </a:lnTo>
                    <a:lnTo>
                      <a:pt x="160" y="2"/>
                    </a:lnTo>
                    <a:lnTo>
                      <a:pt x="163" y="2"/>
                    </a:lnTo>
                    <a:lnTo>
                      <a:pt x="169" y="2"/>
                    </a:lnTo>
                    <a:lnTo>
                      <a:pt x="173" y="2"/>
                    </a:lnTo>
                    <a:lnTo>
                      <a:pt x="178" y="2"/>
                    </a:lnTo>
                    <a:lnTo>
                      <a:pt x="179" y="2"/>
                    </a:lnTo>
                    <a:lnTo>
                      <a:pt x="184" y="2"/>
                    </a:lnTo>
                    <a:lnTo>
                      <a:pt x="188" y="2"/>
                    </a:lnTo>
                    <a:lnTo>
                      <a:pt x="192" y="2"/>
                    </a:lnTo>
                    <a:lnTo>
                      <a:pt x="197" y="2"/>
                    </a:lnTo>
                    <a:lnTo>
                      <a:pt x="204" y="2"/>
                    </a:lnTo>
                    <a:lnTo>
                      <a:pt x="209" y="3"/>
                    </a:lnTo>
                    <a:lnTo>
                      <a:pt x="212" y="3"/>
                    </a:lnTo>
                    <a:lnTo>
                      <a:pt x="217" y="3"/>
                    </a:lnTo>
                    <a:lnTo>
                      <a:pt x="219" y="5"/>
                    </a:lnTo>
                    <a:lnTo>
                      <a:pt x="219" y="5"/>
                    </a:lnTo>
                    <a:lnTo>
                      <a:pt x="220" y="7"/>
                    </a:lnTo>
                    <a:lnTo>
                      <a:pt x="217" y="8"/>
                    </a:lnTo>
                    <a:lnTo>
                      <a:pt x="212" y="8"/>
                    </a:lnTo>
                    <a:lnTo>
                      <a:pt x="206" y="10"/>
                    </a:lnTo>
                    <a:lnTo>
                      <a:pt x="201" y="10"/>
                    </a:lnTo>
                    <a:lnTo>
                      <a:pt x="196" y="10"/>
                    </a:lnTo>
                    <a:lnTo>
                      <a:pt x="192" y="10"/>
                    </a:lnTo>
                    <a:lnTo>
                      <a:pt x="188" y="10"/>
                    </a:lnTo>
                    <a:lnTo>
                      <a:pt x="184" y="10"/>
                    </a:lnTo>
                    <a:lnTo>
                      <a:pt x="179" y="10"/>
                    </a:lnTo>
                    <a:lnTo>
                      <a:pt x="176" y="10"/>
                    </a:lnTo>
                    <a:lnTo>
                      <a:pt x="171" y="10"/>
                    </a:lnTo>
                    <a:lnTo>
                      <a:pt x="168" y="12"/>
                    </a:lnTo>
                    <a:lnTo>
                      <a:pt x="161" y="12"/>
                    </a:lnTo>
                    <a:lnTo>
                      <a:pt x="156" y="12"/>
                    </a:lnTo>
                    <a:lnTo>
                      <a:pt x="151" y="12"/>
                    </a:lnTo>
                    <a:lnTo>
                      <a:pt x="148" y="12"/>
                    </a:lnTo>
                    <a:lnTo>
                      <a:pt x="143" y="12"/>
                    </a:lnTo>
                    <a:lnTo>
                      <a:pt x="138" y="12"/>
                    </a:lnTo>
                    <a:lnTo>
                      <a:pt x="135" y="12"/>
                    </a:lnTo>
                    <a:lnTo>
                      <a:pt x="132" y="12"/>
                    </a:lnTo>
                    <a:lnTo>
                      <a:pt x="128" y="12"/>
                    </a:lnTo>
                    <a:lnTo>
                      <a:pt x="124" y="12"/>
                    </a:lnTo>
                    <a:lnTo>
                      <a:pt x="120" y="12"/>
                    </a:lnTo>
                    <a:lnTo>
                      <a:pt x="117" y="12"/>
                    </a:lnTo>
                    <a:lnTo>
                      <a:pt x="112" y="12"/>
                    </a:lnTo>
                    <a:lnTo>
                      <a:pt x="109" y="13"/>
                    </a:lnTo>
                    <a:lnTo>
                      <a:pt x="105" y="13"/>
                    </a:lnTo>
                    <a:lnTo>
                      <a:pt x="99" y="13"/>
                    </a:lnTo>
                    <a:lnTo>
                      <a:pt x="96" y="12"/>
                    </a:lnTo>
                    <a:lnTo>
                      <a:pt x="92" y="12"/>
                    </a:lnTo>
                    <a:lnTo>
                      <a:pt x="87" y="12"/>
                    </a:lnTo>
                    <a:lnTo>
                      <a:pt x="84" y="12"/>
                    </a:lnTo>
                    <a:lnTo>
                      <a:pt x="81" y="12"/>
                    </a:lnTo>
                    <a:lnTo>
                      <a:pt x="76" y="10"/>
                    </a:lnTo>
                    <a:lnTo>
                      <a:pt x="71" y="10"/>
                    </a:lnTo>
                    <a:lnTo>
                      <a:pt x="66" y="10"/>
                    </a:lnTo>
                    <a:lnTo>
                      <a:pt x="61" y="8"/>
                    </a:lnTo>
                    <a:lnTo>
                      <a:pt x="58" y="8"/>
                    </a:lnTo>
                    <a:lnTo>
                      <a:pt x="53" y="8"/>
                    </a:lnTo>
                    <a:lnTo>
                      <a:pt x="48" y="8"/>
                    </a:lnTo>
                    <a:lnTo>
                      <a:pt x="45" y="5"/>
                    </a:lnTo>
                    <a:lnTo>
                      <a:pt x="38" y="5"/>
                    </a:lnTo>
                    <a:lnTo>
                      <a:pt x="33" y="5"/>
                    </a:lnTo>
                    <a:lnTo>
                      <a:pt x="30" y="3"/>
                    </a:lnTo>
                    <a:lnTo>
                      <a:pt x="25" y="3"/>
                    </a:lnTo>
                    <a:lnTo>
                      <a:pt x="22" y="3"/>
                    </a:lnTo>
                    <a:lnTo>
                      <a:pt x="17" y="2"/>
                    </a:lnTo>
                    <a:lnTo>
                      <a:pt x="15" y="2"/>
                    </a:lnTo>
                    <a:lnTo>
                      <a:pt x="9" y="2"/>
                    </a:lnTo>
                    <a:lnTo>
                      <a:pt x="5" y="0"/>
                    </a:lnTo>
                    <a:lnTo>
                      <a:pt x="2" y="0"/>
                    </a:lnTo>
                    <a:lnTo>
                      <a:pt x="0" y="0"/>
                    </a:lnTo>
                    <a:lnTo>
                      <a:pt x="0" y="0"/>
                    </a:lnTo>
                    <a:close/>
                  </a:path>
                </a:pathLst>
              </a:custGeom>
              <a:solidFill>
                <a:srgbClr val="FFFFFF"/>
              </a:solidFill>
              <a:ln w="9525">
                <a:noFill/>
                <a:round/>
                <a:headEnd/>
                <a:tailEnd/>
              </a:ln>
            </p:spPr>
            <p:txBody>
              <a:bodyPr/>
              <a:lstStyle/>
              <a:p>
                <a:endParaRPr lang="en-US"/>
              </a:p>
            </p:txBody>
          </p:sp>
          <p:sp>
            <p:nvSpPr>
              <p:cNvPr id="1547353" name="Freeform 89"/>
              <p:cNvSpPr>
                <a:spLocks/>
              </p:cNvSpPr>
              <p:nvPr/>
            </p:nvSpPr>
            <p:spPr bwMode="auto">
              <a:xfrm>
                <a:off x="326" y="3491"/>
                <a:ext cx="7" cy="117"/>
              </a:xfrm>
              <a:custGeom>
                <a:avLst/>
                <a:gdLst/>
                <a:ahLst/>
                <a:cxnLst>
                  <a:cxn ang="0">
                    <a:pos x="0" y="2"/>
                  </a:cxn>
                  <a:cxn ang="0">
                    <a:pos x="0" y="9"/>
                  </a:cxn>
                  <a:cxn ang="0">
                    <a:pos x="0" y="17"/>
                  </a:cxn>
                  <a:cxn ang="0">
                    <a:pos x="0" y="23"/>
                  </a:cxn>
                  <a:cxn ang="0">
                    <a:pos x="0" y="32"/>
                  </a:cxn>
                  <a:cxn ang="0">
                    <a:pos x="0" y="40"/>
                  </a:cxn>
                  <a:cxn ang="0">
                    <a:pos x="0" y="48"/>
                  </a:cxn>
                  <a:cxn ang="0">
                    <a:pos x="0" y="58"/>
                  </a:cxn>
                  <a:cxn ang="0">
                    <a:pos x="0" y="68"/>
                  </a:cxn>
                  <a:cxn ang="0">
                    <a:pos x="0" y="78"/>
                  </a:cxn>
                  <a:cxn ang="0">
                    <a:pos x="0" y="87"/>
                  </a:cxn>
                  <a:cxn ang="0">
                    <a:pos x="0" y="99"/>
                  </a:cxn>
                  <a:cxn ang="0">
                    <a:pos x="0" y="110"/>
                  </a:cxn>
                  <a:cxn ang="0">
                    <a:pos x="0" y="120"/>
                  </a:cxn>
                  <a:cxn ang="0">
                    <a:pos x="0" y="132"/>
                  </a:cxn>
                  <a:cxn ang="0">
                    <a:pos x="0" y="142"/>
                  </a:cxn>
                  <a:cxn ang="0">
                    <a:pos x="0" y="152"/>
                  </a:cxn>
                  <a:cxn ang="0">
                    <a:pos x="0" y="163"/>
                  </a:cxn>
                  <a:cxn ang="0">
                    <a:pos x="0" y="173"/>
                  </a:cxn>
                  <a:cxn ang="0">
                    <a:pos x="0" y="181"/>
                  </a:cxn>
                  <a:cxn ang="0">
                    <a:pos x="0" y="191"/>
                  </a:cxn>
                  <a:cxn ang="0">
                    <a:pos x="0" y="199"/>
                  </a:cxn>
                  <a:cxn ang="0">
                    <a:pos x="0" y="211"/>
                  </a:cxn>
                  <a:cxn ang="0">
                    <a:pos x="0" y="222"/>
                  </a:cxn>
                  <a:cxn ang="0">
                    <a:pos x="0" y="230"/>
                  </a:cxn>
                  <a:cxn ang="0">
                    <a:pos x="0" y="234"/>
                  </a:cxn>
                  <a:cxn ang="0">
                    <a:pos x="2" y="230"/>
                  </a:cxn>
                  <a:cxn ang="0">
                    <a:pos x="2" y="224"/>
                  </a:cxn>
                  <a:cxn ang="0">
                    <a:pos x="4" y="216"/>
                  </a:cxn>
                  <a:cxn ang="0">
                    <a:pos x="5" y="207"/>
                  </a:cxn>
                  <a:cxn ang="0">
                    <a:pos x="5" y="199"/>
                  </a:cxn>
                  <a:cxn ang="0">
                    <a:pos x="7" y="188"/>
                  </a:cxn>
                  <a:cxn ang="0">
                    <a:pos x="9" y="179"/>
                  </a:cxn>
                  <a:cxn ang="0">
                    <a:pos x="9" y="168"/>
                  </a:cxn>
                  <a:cxn ang="0">
                    <a:pos x="10" y="156"/>
                  </a:cxn>
                  <a:cxn ang="0">
                    <a:pos x="12" y="145"/>
                  </a:cxn>
                  <a:cxn ang="0">
                    <a:pos x="12" y="135"/>
                  </a:cxn>
                  <a:cxn ang="0">
                    <a:pos x="14" y="125"/>
                  </a:cxn>
                  <a:cxn ang="0">
                    <a:pos x="14" y="117"/>
                  </a:cxn>
                  <a:cxn ang="0">
                    <a:pos x="14" y="107"/>
                  </a:cxn>
                  <a:cxn ang="0">
                    <a:pos x="14" y="99"/>
                  </a:cxn>
                  <a:cxn ang="0">
                    <a:pos x="14" y="87"/>
                  </a:cxn>
                  <a:cxn ang="0">
                    <a:pos x="14" y="81"/>
                  </a:cxn>
                  <a:cxn ang="0">
                    <a:pos x="14" y="74"/>
                  </a:cxn>
                  <a:cxn ang="0">
                    <a:pos x="14" y="64"/>
                  </a:cxn>
                  <a:cxn ang="0">
                    <a:pos x="14" y="55"/>
                  </a:cxn>
                  <a:cxn ang="0">
                    <a:pos x="14" y="46"/>
                  </a:cxn>
                  <a:cxn ang="0">
                    <a:pos x="14" y="40"/>
                  </a:cxn>
                  <a:cxn ang="0">
                    <a:pos x="14" y="30"/>
                  </a:cxn>
                  <a:cxn ang="0">
                    <a:pos x="14" y="18"/>
                  </a:cxn>
                  <a:cxn ang="0">
                    <a:pos x="14" y="7"/>
                  </a:cxn>
                  <a:cxn ang="0">
                    <a:pos x="14" y="0"/>
                  </a:cxn>
                  <a:cxn ang="0">
                    <a:pos x="0" y="0"/>
                  </a:cxn>
                </a:cxnLst>
                <a:rect l="0" t="0" r="r" b="b"/>
                <a:pathLst>
                  <a:path w="15" h="235">
                    <a:moveTo>
                      <a:pt x="0" y="0"/>
                    </a:moveTo>
                    <a:lnTo>
                      <a:pt x="0" y="2"/>
                    </a:lnTo>
                    <a:lnTo>
                      <a:pt x="0" y="5"/>
                    </a:lnTo>
                    <a:lnTo>
                      <a:pt x="0" y="9"/>
                    </a:lnTo>
                    <a:lnTo>
                      <a:pt x="0" y="15"/>
                    </a:lnTo>
                    <a:lnTo>
                      <a:pt x="0" y="17"/>
                    </a:lnTo>
                    <a:lnTo>
                      <a:pt x="0" y="20"/>
                    </a:lnTo>
                    <a:lnTo>
                      <a:pt x="0" y="23"/>
                    </a:lnTo>
                    <a:lnTo>
                      <a:pt x="0" y="28"/>
                    </a:lnTo>
                    <a:lnTo>
                      <a:pt x="0" y="32"/>
                    </a:lnTo>
                    <a:lnTo>
                      <a:pt x="0" y="35"/>
                    </a:lnTo>
                    <a:lnTo>
                      <a:pt x="0" y="40"/>
                    </a:lnTo>
                    <a:lnTo>
                      <a:pt x="0" y="45"/>
                    </a:lnTo>
                    <a:lnTo>
                      <a:pt x="0" y="48"/>
                    </a:lnTo>
                    <a:lnTo>
                      <a:pt x="0" y="53"/>
                    </a:lnTo>
                    <a:lnTo>
                      <a:pt x="0" y="58"/>
                    </a:lnTo>
                    <a:lnTo>
                      <a:pt x="0" y="63"/>
                    </a:lnTo>
                    <a:lnTo>
                      <a:pt x="0" y="68"/>
                    </a:lnTo>
                    <a:lnTo>
                      <a:pt x="0" y="74"/>
                    </a:lnTo>
                    <a:lnTo>
                      <a:pt x="0" y="78"/>
                    </a:lnTo>
                    <a:lnTo>
                      <a:pt x="0" y="84"/>
                    </a:lnTo>
                    <a:lnTo>
                      <a:pt x="0" y="87"/>
                    </a:lnTo>
                    <a:lnTo>
                      <a:pt x="0" y="94"/>
                    </a:lnTo>
                    <a:lnTo>
                      <a:pt x="0" y="99"/>
                    </a:lnTo>
                    <a:lnTo>
                      <a:pt x="0" y="104"/>
                    </a:lnTo>
                    <a:lnTo>
                      <a:pt x="0" y="110"/>
                    </a:lnTo>
                    <a:lnTo>
                      <a:pt x="0" y="115"/>
                    </a:lnTo>
                    <a:lnTo>
                      <a:pt x="0" y="120"/>
                    </a:lnTo>
                    <a:lnTo>
                      <a:pt x="0" y="127"/>
                    </a:lnTo>
                    <a:lnTo>
                      <a:pt x="0" y="132"/>
                    </a:lnTo>
                    <a:lnTo>
                      <a:pt x="0" y="137"/>
                    </a:lnTo>
                    <a:lnTo>
                      <a:pt x="0" y="142"/>
                    </a:lnTo>
                    <a:lnTo>
                      <a:pt x="0" y="148"/>
                    </a:lnTo>
                    <a:lnTo>
                      <a:pt x="0" y="152"/>
                    </a:lnTo>
                    <a:lnTo>
                      <a:pt x="0" y="158"/>
                    </a:lnTo>
                    <a:lnTo>
                      <a:pt x="0" y="163"/>
                    </a:lnTo>
                    <a:lnTo>
                      <a:pt x="0" y="168"/>
                    </a:lnTo>
                    <a:lnTo>
                      <a:pt x="0" y="173"/>
                    </a:lnTo>
                    <a:lnTo>
                      <a:pt x="0" y="178"/>
                    </a:lnTo>
                    <a:lnTo>
                      <a:pt x="0" y="181"/>
                    </a:lnTo>
                    <a:lnTo>
                      <a:pt x="0" y="186"/>
                    </a:lnTo>
                    <a:lnTo>
                      <a:pt x="0" y="191"/>
                    </a:lnTo>
                    <a:lnTo>
                      <a:pt x="0" y="196"/>
                    </a:lnTo>
                    <a:lnTo>
                      <a:pt x="0" y="199"/>
                    </a:lnTo>
                    <a:lnTo>
                      <a:pt x="0" y="204"/>
                    </a:lnTo>
                    <a:lnTo>
                      <a:pt x="0" y="211"/>
                    </a:lnTo>
                    <a:lnTo>
                      <a:pt x="0" y="216"/>
                    </a:lnTo>
                    <a:lnTo>
                      <a:pt x="0" y="222"/>
                    </a:lnTo>
                    <a:lnTo>
                      <a:pt x="0" y="227"/>
                    </a:lnTo>
                    <a:lnTo>
                      <a:pt x="0" y="230"/>
                    </a:lnTo>
                    <a:lnTo>
                      <a:pt x="0" y="232"/>
                    </a:lnTo>
                    <a:lnTo>
                      <a:pt x="0" y="234"/>
                    </a:lnTo>
                    <a:lnTo>
                      <a:pt x="2" y="235"/>
                    </a:lnTo>
                    <a:lnTo>
                      <a:pt x="2" y="230"/>
                    </a:lnTo>
                    <a:lnTo>
                      <a:pt x="2" y="227"/>
                    </a:lnTo>
                    <a:lnTo>
                      <a:pt x="2" y="224"/>
                    </a:lnTo>
                    <a:lnTo>
                      <a:pt x="2" y="221"/>
                    </a:lnTo>
                    <a:lnTo>
                      <a:pt x="4" y="216"/>
                    </a:lnTo>
                    <a:lnTo>
                      <a:pt x="5" y="212"/>
                    </a:lnTo>
                    <a:lnTo>
                      <a:pt x="5" y="207"/>
                    </a:lnTo>
                    <a:lnTo>
                      <a:pt x="5" y="204"/>
                    </a:lnTo>
                    <a:lnTo>
                      <a:pt x="5" y="199"/>
                    </a:lnTo>
                    <a:lnTo>
                      <a:pt x="7" y="193"/>
                    </a:lnTo>
                    <a:lnTo>
                      <a:pt x="7" y="188"/>
                    </a:lnTo>
                    <a:lnTo>
                      <a:pt x="7" y="184"/>
                    </a:lnTo>
                    <a:lnTo>
                      <a:pt x="9" y="179"/>
                    </a:lnTo>
                    <a:lnTo>
                      <a:pt x="9" y="175"/>
                    </a:lnTo>
                    <a:lnTo>
                      <a:pt x="9" y="168"/>
                    </a:lnTo>
                    <a:lnTo>
                      <a:pt x="10" y="163"/>
                    </a:lnTo>
                    <a:lnTo>
                      <a:pt x="10" y="156"/>
                    </a:lnTo>
                    <a:lnTo>
                      <a:pt x="12" y="152"/>
                    </a:lnTo>
                    <a:lnTo>
                      <a:pt x="12" y="145"/>
                    </a:lnTo>
                    <a:lnTo>
                      <a:pt x="12" y="140"/>
                    </a:lnTo>
                    <a:lnTo>
                      <a:pt x="12" y="135"/>
                    </a:lnTo>
                    <a:lnTo>
                      <a:pt x="14" y="132"/>
                    </a:lnTo>
                    <a:lnTo>
                      <a:pt x="14" y="125"/>
                    </a:lnTo>
                    <a:lnTo>
                      <a:pt x="14" y="122"/>
                    </a:lnTo>
                    <a:lnTo>
                      <a:pt x="14" y="117"/>
                    </a:lnTo>
                    <a:lnTo>
                      <a:pt x="14" y="114"/>
                    </a:lnTo>
                    <a:lnTo>
                      <a:pt x="14" y="107"/>
                    </a:lnTo>
                    <a:lnTo>
                      <a:pt x="15" y="104"/>
                    </a:lnTo>
                    <a:lnTo>
                      <a:pt x="14" y="99"/>
                    </a:lnTo>
                    <a:lnTo>
                      <a:pt x="14" y="92"/>
                    </a:lnTo>
                    <a:lnTo>
                      <a:pt x="14" y="87"/>
                    </a:lnTo>
                    <a:lnTo>
                      <a:pt x="14" y="86"/>
                    </a:lnTo>
                    <a:lnTo>
                      <a:pt x="14" y="81"/>
                    </a:lnTo>
                    <a:lnTo>
                      <a:pt x="14" y="78"/>
                    </a:lnTo>
                    <a:lnTo>
                      <a:pt x="14" y="74"/>
                    </a:lnTo>
                    <a:lnTo>
                      <a:pt x="14" y="69"/>
                    </a:lnTo>
                    <a:lnTo>
                      <a:pt x="14" y="64"/>
                    </a:lnTo>
                    <a:lnTo>
                      <a:pt x="14" y="60"/>
                    </a:lnTo>
                    <a:lnTo>
                      <a:pt x="14" y="55"/>
                    </a:lnTo>
                    <a:lnTo>
                      <a:pt x="14" y="51"/>
                    </a:lnTo>
                    <a:lnTo>
                      <a:pt x="14" y="46"/>
                    </a:lnTo>
                    <a:lnTo>
                      <a:pt x="14" y="43"/>
                    </a:lnTo>
                    <a:lnTo>
                      <a:pt x="14" y="40"/>
                    </a:lnTo>
                    <a:lnTo>
                      <a:pt x="14" y="35"/>
                    </a:lnTo>
                    <a:lnTo>
                      <a:pt x="14" y="30"/>
                    </a:lnTo>
                    <a:lnTo>
                      <a:pt x="14" y="27"/>
                    </a:lnTo>
                    <a:lnTo>
                      <a:pt x="14" y="18"/>
                    </a:lnTo>
                    <a:lnTo>
                      <a:pt x="14" y="12"/>
                    </a:lnTo>
                    <a:lnTo>
                      <a:pt x="14" y="7"/>
                    </a:lnTo>
                    <a:lnTo>
                      <a:pt x="14" y="4"/>
                    </a:lnTo>
                    <a:lnTo>
                      <a:pt x="14" y="0"/>
                    </a:lnTo>
                    <a:lnTo>
                      <a:pt x="14" y="0"/>
                    </a:lnTo>
                    <a:lnTo>
                      <a:pt x="0" y="0"/>
                    </a:lnTo>
                    <a:lnTo>
                      <a:pt x="0" y="0"/>
                    </a:lnTo>
                    <a:close/>
                  </a:path>
                </a:pathLst>
              </a:custGeom>
              <a:solidFill>
                <a:srgbClr val="FFFFFF"/>
              </a:solidFill>
              <a:ln w="9525">
                <a:noFill/>
                <a:round/>
                <a:headEnd/>
                <a:tailEnd/>
              </a:ln>
            </p:spPr>
            <p:txBody>
              <a:bodyPr/>
              <a:lstStyle/>
              <a:p>
                <a:endParaRPr lang="en-US"/>
              </a:p>
            </p:txBody>
          </p:sp>
          <p:sp>
            <p:nvSpPr>
              <p:cNvPr id="1547354" name="Freeform 90"/>
              <p:cNvSpPr>
                <a:spLocks/>
              </p:cNvSpPr>
              <p:nvPr/>
            </p:nvSpPr>
            <p:spPr bwMode="auto">
              <a:xfrm>
                <a:off x="452" y="3498"/>
                <a:ext cx="32" cy="103"/>
              </a:xfrm>
              <a:custGeom>
                <a:avLst/>
                <a:gdLst/>
                <a:ahLst/>
                <a:cxnLst>
                  <a:cxn ang="0">
                    <a:pos x="4" y="48"/>
                  </a:cxn>
                  <a:cxn ang="0">
                    <a:pos x="2" y="56"/>
                  </a:cxn>
                  <a:cxn ang="0">
                    <a:pos x="0" y="66"/>
                  </a:cxn>
                  <a:cxn ang="0">
                    <a:pos x="0" y="76"/>
                  </a:cxn>
                  <a:cxn ang="0">
                    <a:pos x="0" y="84"/>
                  </a:cxn>
                  <a:cxn ang="0">
                    <a:pos x="0" y="92"/>
                  </a:cxn>
                  <a:cxn ang="0">
                    <a:pos x="0" y="100"/>
                  </a:cxn>
                  <a:cxn ang="0">
                    <a:pos x="2" y="110"/>
                  </a:cxn>
                  <a:cxn ang="0">
                    <a:pos x="4" y="117"/>
                  </a:cxn>
                  <a:cxn ang="0">
                    <a:pos x="5" y="125"/>
                  </a:cxn>
                  <a:cxn ang="0">
                    <a:pos x="9" y="135"/>
                  </a:cxn>
                  <a:cxn ang="0">
                    <a:pos x="13" y="148"/>
                  </a:cxn>
                  <a:cxn ang="0">
                    <a:pos x="20" y="160"/>
                  </a:cxn>
                  <a:cxn ang="0">
                    <a:pos x="27" y="168"/>
                  </a:cxn>
                  <a:cxn ang="0">
                    <a:pos x="35" y="176"/>
                  </a:cxn>
                  <a:cxn ang="0">
                    <a:pos x="41" y="184"/>
                  </a:cxn>
                  <a:cxn ang="0">
                    <a:pos x="50" y="192"/>
                  </a:cxn>
                  <a:cxn ang="0">
                    <a:pos x="59" y="201"/>
                  </a:cxn>
                  <a:cxn ang="0">
                    <a:pos x="64" y="206"/>
                  </a:cxn>
                  <a:cxn ang="0">
                    <a:pos x="59" y="201"/>
                  </a:cxn>
                  <a:cxn ang="0">
                    <a:pos x="55" y="194"/>
                  </a:cxn>
                  <a:cxn ang="0">
                    <a:pos x="46" y="181"/>
                  </a:cxn>
                  <a:cxn ang="0">
                    <a:pos x="41" y="169"/>
                  </a:cxn>
                  <a:cxn ang="0">
                    <a:pos x="36" y="163"/>
                  </a:cxn>
                  <a:cxn ang="0">
                    <a:pos x="35" y="153"/>
                  </a:cxn>
                  <a:cxn ang="0">
                    <a:pos x="30" y="145"/>
                  </a:cxn>
                  <a:cxn ang="0">
                    <a:pos x="27" y="137"/>
                  </a:cxn>
                  <a:cxn ang="0">
                    <a:pos x="23" y="127"/>
                  </a:cxn>
                  <a:cxn ang="0">
                    <a:pos x="20" y="120"/>
                  </a:cxn>
                  <a:cxn ang="0">
                    <a:pos x="18" y="112"/>
                  </a:cxn>
                  <a:cxn ang="0">
                    <a:pos x="17" y="100"/>
                  </a:cxn>
                  <a:cxn ang="0">
                    <a:pos x="17" y="92"/>
                  </a:cxn>
                  <a:cxn ang="0">
                    <a:pos x="17" y="86"/>
                  </a:cxn>
                  <a:cxn ang="0">
                    <a:pos x="17" y="77"/>
                  </a:cxn>
                  <a:cxn ang="0">
                    <a:pos x="18" y="69"/>
                  </a:cxn>
                  <a:cxn ang="0">
                    <a:pos x="20" y="61"/>
                  </a:cxn>
                  <a:cxn ang="0">
                    <a:pos x="20" y="53"/>
                  </a:cxn>
                  <a:cxn ang="0">
                    <a:pos x="22" y="45"/>
                  </a:cxn>
                  <a:cxn ang="0">
                    <a:pos x="23" y="36"/>
                  </a:cxn>
                  <a:cxn ang="0">
                    <a:pos x="25" y="28"/>
                  </a:cxn>
                  <a:cxn ang="0">
                    <a:pos x="25" y="22"/>
                  </a:cxn>
                  <a:cxn ang="0">
                    <a:pos x="27" y="13"/>
                  </a:cxn>
                  <a:cxn ang="0">
                    <a:pos x="27" y="3"/>
                  </a:cxn>
                  <a:cxn ang="0">
                    <a:pos x="27" y="0"/>
                  </a:cxn>
                  <a:cxn ang="0">
                    <a:pos x="25" y="8"/>
                  </a:cxn>
                  <a:cxn ang="0">
                    <a:pos x="18" y="22"/>
                  </a:cxn>
                  <a:cxn ang="0">
                    <a:pos x="10" y="33"/>
                  </a:cxn>
                  <a:cxn ang="0">
                    <a:pos x="5" y="43"/>
                  </a:cxn>
                  <a:cxn ang="0">
                    <a:pos x="5" y="43"/>
                  </a:cxn>
                </a:cxnLst>
                <a:rect l="0" t="0" r="r" b="b"/>
                <a:pathLst>
                  <a:path w="64" h="206">
                    <a:moveTo>
                      <a:pt x="5" y="43"/>
                    </a:moveTo>
                    <a:lnTo>
                      <a:pt x="4" y="48"/>
                    </a:lnTo>
                    <a:lnTo>
                      <a:pt x="4" y="51"/>
                    </a:lnTo>
                    <a:lnTo>
                      <a:pt x="2" y="56"/>
                    </a:lnTo>
                    <a:lnTo>
                      <a:pt x="2" y="61"/>
                    </a:lnTo>
                    <a:lnTo>
                      <a:pt x="0" y="66"/>
                    </a:lnTo>
                    <a:lnTo>
                      <a:pt x="0" y="71"/>
                    </a:lnTo>
                    <a:lnTo>
                      <a:pt x="0" y="76"/>
                    </a:lnTo>
                    <a:lnTo>
                      <a:pt x="0" y="79"/>
                    </a:lnTo>
                    <a:lnTo>
                      <a:pt x="0" y="84"/>
                    </a:lnTo>
                    <a:lnTo>
                      <a:pt x="0" y="89"/>
                    </a:lnTo>
                    <a:lnTo>
                      <a:pt x="0" y="92"/>
                    </a:lnTo>
                    <a:lnTo>
                      <a:pt x="0" y="97"/>
                    </a:lnTo>
                    <a:lnTo>
                      <a:pt x="0" y="100"/>
                    </a:lnTo>
                    <a:lnTo>
                      <a:pt x="2" y="104"/>
                    </a:lnTo>
                    <a:lnTo>
                      <a:pt x="2" y="110"/>
                    </a:lnTo>
                    <a:lnTo>
                      <a:pt x="4" y="115"/>
                    </a:lnTo>
                    <a:lnTo>
                      <a:pt x="4" y="117"/>
                    </a:lnTo>
                    <a:lnTo>
                      <a:pt x="4" y="120"/>
                    </a:lnTo>
                    <a:lnTo>
                      <a:pt x="5" y="125"/>
                    </a:lnTo>
                    <a:lnTo>
                      <a:pt x="7" y="128"/>
                    </a:lnTo>
                    <a:lnTo>
                      <a:pt x="9" y="135"/>
                    </a:lnTo>
                    <a:lnTo>
                      <a:pt x="12" y="141"/>
                    </a:lnTo>
                    <a:lnTo>
                      <a:pt x="13" y="148"/>
                    </a:lnTo>
                    <a:lnTo>
                      <a:pt x="17" y="153"/>
                    </a:lnTo>
                    <a:lnTo>
                      <a:pt x="20" y="160"/>
                    </a:lnTo>
                    <a:lnTo>
                      <a:pt x="25" y="164"/>
                    </a:lnTo>
                    <a:lnTo>
                      <a:pt x="27" y="168"/>
                    </a:lnTo>
                    <a:lnTo>
                      <a:pt x="32" y="173"/>
                    </a:lnTo>
                    <a:lnTo>
                      <a:pt x="35" y="176"/>
                    </a:lnTo>
                    <a:lnTo>
                      <a:pt x="40" y="181"/>
                    </a:lnTo>
                    <a:lnTo>
                      <a:pt x="41" y="184"/>
                    </a:lnTo>
                    <a:lnTo>
                      <a:pt x="46" y="189"/>
                    </a:lnTo>
                    <a:lnTo>
                      <a:pt x="50" y="192"/>
                    </a:lnTo>
                    <a:lnTo>
                      <a:pt x="53" y="196"/>
                    </a:lnTo>
                    <a:lnTo>
                      <a:pt x="59" y="201"/>
                    </a:lnTo>
                    <a:lnTo>
                      <a:pt x="63" y="206"/>
                    </a:lnTo>
                    <a:lnTo>
                      <a:pt x="64" y="206"/>
                    </a:lnTo>
                    <a:lnTo>
                      <a:pt x="63" y="206"/>
                    </a:lnTo>
                    <a:lnTo>
                      <a:pt x="59" y="201"/>
                    </a:lnTo>
                    <a:lnTo>
                      <a:pt x="58" y="199"/>
                    </a:lnTo>
                    <a:lnTo>
                      <a:pt x="55" y="194"/>
                    </a:lnTo>
                    <a:lnTo>
                      <a:pt x="51" y="189"/>
                    </a:lnTo>
                    <a:lnTo>
                      <a:pt x="46" y="181"/>
                    </a:lnTo>
                    <a:lnTo>
                      <a:pt x="43" y="174"/>
                    </a:lnTo>
                    <a:lnTo>
                      <a:pt x="41" y="169"/>
                    </a:lnTo>
                    <a:lnTo>
                      <a:pt x="40" y="166"/>
                    </a:lnTo>
                    <a:lnTo>
                      <a:pt x="36" y="163"/>
                    </a:lnTo>
                    <a:lnTo>
                      <a:pt x="36" y="158"/>
                    </a:lnTo>
                    <a:lnTo>
                      <a:pt x="35" y="153"/>
                    </a:lnTo>
                    <a:lnTo>
                      <a:pt x="32" y="150"/>
                    </a:lnTo>
                    <a:lnTo>
                      <a:pt x="30" y="145"/>
                    </a:lnTo>
                    <a:lnTo>
                      <a:pt x="28" y="141"/>
                    </a:lnTo>
                    <a:lnTo>
                      <a:pt x="27" y="137"/>
                    </a:lnTo>
                    <a:lnTo>
                      <a:pt x="25" y="133"/>
                    </a:lnTo>
                    <a:lnTo>
                      <a:pt x="23" y="127"/>
                    </a:lnTo>
                    <a:lnTo>
                      <a:pt x="23" y="123"/>
                    </a:lnTo>
                    <a:lnTo>
                      <a:pt x="20" y="120"/>
                    </a:lnTo>
                    <a:lnTo>
                      <a:pt x="20" y="117"/>
                    </a:lnTo>
                    <a:lnTo>
                      <a:pt x="18" y="112"/>
                    </a:lnTo>
                    <a:lnTo>
                      <a:pt x="18" y="109"/>
                    </a:lnTo>
                    <a:lnTo>
                      <a:pt x="17" y="100"/>
                    </a:lnTo>
                    <a:lnTo>
                      <a:pt x="17" y="95"/>
                    </a:lnTo>
                    <a:lnTo>
                      <a:pt x="17" y="92"/>
                    </a:lnTo>
                    <a:lnTo>
                      <a:pt x="17" y="89"/>
                    </a:lnTo>
                    <a:lnTo>
                      <a:pt x="17" y="86"/>
                    </a:lnTo>
                    <a:lnTo>
                      <a:pt x="17" y="82"/>
                    </a:lnTo>
                    <a:lnTo>
                      <a:pt x="17" y="77"/>
                    </a:lnTo>
                    <a:lnTo>
                      <a:pt x="18" y="72"/>
                    </a:lnTo>
                    <a:lnTo>
                      <a:pt x="18" y="69"/>
                    </a:lnTo>
                    <a:lnTo>
                      <a:pt x="20" y="66"/>
                    </a:lnTo>
                    <a:lnTo>
                      <a:pt x="20" y="61"/>
                    </a:lnTo>
                    <a:lnTo>
                      <a:pt x="20" y="56"/>
                    </a:lnTo>
                    <a:lnTo>
                      <a:pt x="20" y="53"/>
                    </a:lnTo>
                    <a:lnTo>
                      <a:pt x="22" y="49"/>
                    </a:lnTo>
                    <a:lnTo>
                      <a:pt x="22" y="45"/>
                    </a:lnTo>
                    <a:lnTo>
                      <a:pt x="22" y="40"/>
                    </a:lnTo>
                    <a:lnTo>
                      <a:pt x="23" y="36"/>
                    </a:lnTo>
                    <a:lnTo>
                      <a:pt x="25" y="33"/>
                    </a:lnTo>
                    <a:lnTo>
                      <a:pt x="25" y="28"/>
                    </a:lnTo>
                    <a:lnTo>
                      <a:pt x="25" y="25"/>
                    </a:lnTo>
                    <a:lnTo>
                      <a:pt x="25" y="22"/>
                    </a:lnTo>
                    <a:lnTo>
                      <a:pt x="25" y="18"/>
                    </a:lnTo>
                    <a:lnTo>
                      <a:pt x="27" y="13"/>
                    </a:lnTo>
                    <a:lnTo>
                      <a:pt x="27" y="8"/>
                    </a:lnTo>
                    <a:lnTo>
                      <a:pt x="27" y="3"/>
                    </a:lnTo>
                    <a:lnTo>
                      <a:pt x="27" y="2"/>
                    </a:lnTo>
                    <a:lnTo>
                      <a:pt x="27" y="0"/>
                    </a:lnTo>
                    <a:lnTo>
                      <a:pt x="27" y="3"/>
                    </a:lnTo>
                    <a:lnTo>
                      <a:pt x="25" y="8"/>
                    </a:lnTo>
                    <a:lnTo>
                      <a:pt x="22" y="15"/>
                    </a:lnTo>
                    <a:lnTo>
                      <a:pt x="18" y="22"/>
                    </a:lnTo>
                    <a:lnTo>
                      <a:pt x="13" y="28"/>
                    </a:lnTo>
                    <a:lnTo>
                      <a:pt x="10" y="33"/>
                    </a:lnTo>
                    <a:lnTo>
                      <a:pt x="9" y="38"/>
                    </a:lnTo>
                    <a:lnTo>
                      <a:pt x="5" y="43"/>
                    </a:lnTo>
                    <a:lnTo>
                      <a:pt x="5" y="43"/>
                    </a:lnTo>
                    <a:lnTo>
                      <a:pt x="5" y="43"/>
                    </a:lnTo>
                    <a:close/>
                  </a:path>
                </a:pathLst>
              </a:custGeom>
              <a:solidFill>
                <a:srgbClr val="FFFFFF"/>
              </a:solidFill>
              <a:ln w="9525">
                <a:noFill/>
                <a:round/>
                <a:headEnd/>
                <a:tailEnd/>
              </a:ln>
            </p:spPr>
            <p:txBody>
              <a:bodyPr/>
              <a:lstStyle/>
              <a:p>
                <a:endParaRPr lang="en-US"/>
              </a:p>
            </p:txBody>
          </p:sp>
          <p:sp>
            <p:nvSpPr>
              <p:cNvPr id="1547355" name="Freeform 91"/>
              <p:cNvSpPr>
                <a:spLocks/>
              </p:cNvSpPr>
              <p:nvPr/>
            </p:nvSpPr>
            <p:spPr bwMode="auto">
              <a:xfrm>
                <a:off x="561" y="3449"/>
                <a:ext cx="56" cy="58"/>
              </a:xfrm>
              <a:custGeom>
                <a:avLst/>
                <a:gdLst/>
                <a:ahLst/>
                <a:cxnLst>
                  <a:cxn ang="0">
                    <a:pos x="28" y="3"/>
                  </a:cxn>
                  <a:cxn ang="0">
                    <a:pos x="36" y="6"/>
                  </a:cxn>
                  <a:cxn ang="0">
                    <a:pos x="44" y="9"/>
                  </a:cxn>
                  <a:cxn ang="0">
                    <a:pos x="52" y="14"/>
                  </a:cxn>
                  <a:cxn ang="0">
                    <a:pos x="62" y="21"/>
                  </a:cxn>
                  <a:cxn ang="0">
                    <a:pos x="70" y="29"/>
                  </a:cxn>
                  <a:cxn ang="0">
                    <a:pos x="79" y="37"/>
                  </a:cxn>
                  <a:cxn ang="0">
                    <a:pos x="87" y="46"/>
                  </a:cxn>
                  <a:cxn ang="0">
                    <a:pos x="93" y="54"/>
                  </a:cxn>
                  <a:cxn ang="0">
                    <a:pos x="98" y="65"/>
                  </a:cxn>
                  <a:cxn ang="0">
                    <a:pos x="103" y="77"/>
                  </a:cxn>
                  <a:cxn ang="0">
                    <a:pos x="105" y="88"/>
                  </a:cxn>
                  <a:cxn ang="0">
                    <a:pos x="108" y="98"/>
                  </a:cxn>
                  <a:cxn ang="0">
                    <a:pos x="110" y="106"/>
                  </a:cxn>
                  <a:cxn ang="0">
                    <a:pos x="111" y="115"/>
                  </a:cxn>
                  <a:cxn ang="0">
                    <a:pos x="111" y="115"/>
                  </a:cxn>
                  <a:cxn ang="0">
                    <a:pos x="107" y="108"/>
                  </a:cxn>
                  <a:cxn ang="0">
                    <a:pos x="102" y="98"/>
                  </a:cxn>
                  <a:cxn ang="0">
                    <a:pos x="95" y="87"/>
                  </a:cxn>
                  <a:cxn ang="0">
                    <a:pos x="87" y="72"/>
                  </a:cxn>
                  <a:cxn ang="0">
                    <a:pos x="79" y="60"/>
                  </a:cxn>
                  <a:cxn ang="0">
                    <a:pos x="70" y="47"/>
                  </a:cxn>
                  <a:cxn ang="0">
                    <a:pos x="62" y="39"/>
                  </a:cxn>
                  <a:cxn ang="0">
                    <a:pos x="54" y="32"/>
                  </a:cxn>
                  <a:cxn ang="0">
                    <a:pos x="46" y="26"/>
                  </a:cxn>
                  <a:cxn ang="0">
                    <a:pos x="36" y="21"/>
                  </a:cxn>
                  <a:cxn ang="0">
                    <a:pos x="26" y="14"/>
                  </a:cxn>
                  <a:cxn ang="0">
                    <a:pos x="15" y="9"/>
                  </a:cxn>
                  <a:cxn ang="0">
                    <a:pos x="8" y="5"/>
                  </a:cxn>
                  <a:cxn ang="0">
                    <a:pos x="0" y="1"/>
                  </a:cxn>
                  <a:cxn ang="0">
                    <a:pos x="3" y="0"/>
                  </a:cxn>
                  <a:cxn ang="0">
                    <a:pos x="10" y="0"/>
                  </a:cxn>
                  <a:cxn ang="0">
                    <a:pos x="18" y="1"/>
                  </a:cxn>
                  <a:cxn ang="0">
                    <a:pos x="24" y="3"/>
                  </a:cxn>
                  <a:cxn ang="0">
                    <a:pos x="26" y="3"/>
                  </a:cxn>
                </a:cxnLst>
                <a:rect l="0" t="0" r="r" b="b"/>
                <a:pathLst>
                  <a:path w="111" h="116">
                    <a:moveTo>
                      <a:pt x="26" y="3"/>
                    </a:moveTo>
                    <a:lnTo>
                      <a:pt x="28" y="3"/>
                    </a:lnTo>
                    <a:lnTo>
                      <a:pt x="31" y="5"/>
                    </a:lnTo>
                    <a:lnTo>
                      <a:pt x="36" y="6"/>
                    </a:lnTo>
                    <a:lnTo>
                      <a:pt x="39" y="8"/>
                    </a:lnTo>
                    <a:lnTo>
                      <a:pt x="44" y="9"/>
                    </a:lnTo>
                    <a:lnTo>
                      <a:pt x="47" y="13"/>
                    </a:lnTo>
                    <a:lnTo>
                      <a:pt x="52" y="14"/>
                    </a:lnTo>
                    <a:lnTo>
                      <a:pt x="57" y="19"/>
                    </a:lnTo>
                    <a:lnTo>
                      <a:pt x="62" y="21"/>
                    </a:lnTo>
                    <a:lnTo>
                      <a:pt x="65" y="24"/>
                    </a:lnTo>
                    <a:lnTo>
                      <a:pt x="70" y="29"/>
                    </a:lnTo>
                    <a:lnTo>
                      <a:pt x="75" y="32"/>
                    </a:lnTo>
                    <a:lnTo>
                      <a:pt x="79" y="37"/>
                    </a:lnTo>
                    <a:lnTo>
                      <a:pt x="82" y="41"/>
                    </a:lnTo>
                    <a:lnTo>
                      <a:pt x="87" y="46"/>
                    </a:lnTo>
                    <a:lnTo>
                      <a:pt x="90" y="51"/>
                    </a:lnTo>
                    <a:lnTo>
                      <a:pt x="93" y="54"/>
                    </a:lnTo>
                    <a:lnTo>
                      <a:pt x="95" y="60"/>
                    </a:lnTo>
                    <a:lnTo>
                      <a:pt x="98" y="65"/>
                    </a:lnTo>
                    <a:lnTo>
                      <a:pt x="100" y="72"/>
                    </a:lnTo>
                    <a:lnTo>
                      <a:pt x="103" y="77"/>
                    </a:lnTo>
                    <a:lnTo>
                      <a:pt x="105" y="83"/>
                    </a:lnTo>
                    <a:lnTo>
                      <a:pt x="105" y="88"/>
                    </a:lnTo>
                    <a:lnTo>
                      <a:pt x="108" y="95"/>
                    </a:lnTo>
                    <a:lnTo>
                      <a:pt x="108" y="98"/>
                    </a:lnTo>
                    <a:lnTo>
                      <a:pt x="110" y="103"/>
                    </a:lnTo>
                    <a:lnTo>
                      <a:pt x="110" y="106"/>
                    </a:lnTo>
                    <a:lnTo>
                      <a:pt x="111" y="111"/>
                    </a:lnTo>
                    <a:lnTo>
                      <a:pt x="111" y="115"/>
                    </a:lnTo>
                    <a:lnTo>
                      <a:pt x="111" y="116"/>
                    </a:lnTo>
                    <a:lnTo>
                      <a:pt x="111" y="115"/>
                    </a:lnTo>
                    <a:lnTo>
                      <a:pt x="110" y="111"/>
                    </a:lnTo>
                    <a:lnTo>
                      <a:pt x="107" y="108"/>
                    </a:lnTo>
                    <a:lnTo>
                      <a:pt x="105" y="103"/>
                    </a:lnTo>
                    <a:lnTo>
                      <a:pt x="102" y="98"/>
                    </a:lnTo>
                    <a:lnTo>
                      <a:pt x="100" y="93"/>
                    </a:lnTo>
                    <a:lnTo>
                      <a:pt x="95" y="87"/>
                    </a:lnTo>
                    <a:lnTo>
                      <a:pt x="92" y="80"/>
                    </a:lnTo>
                    <a:lnTo>
                      <a:pt x="87" y="72"/>
                    </a:lnTo>
                    <a:lnTo>
                      <a:pt x="84" y="65"/>
                    </a:lnTo>
                    <a:lnTo>
                      <a:pt x="79" y="60"/>
                    </a:lnTo>
                    <a:lnTo>
                      <a:pt x="75" y="54"/>
                    </a:lnTo>
                    <a:lnTo>
                      <a:pt x="70" y="47"/>
                    </a:lnTo>
                    <a:lnTo>
                      <a:pt x="65" y="44"/>
                    </a:lnTo>
                    <a:lnTo>
                      <a:pt x="62" y="39"/>
                    </a:lnTo>
                    <a:lnTo>
                      <a:pt x="59" y="37"/>
                    </a:lnTo>
                    <a:lnTo>
                      <a:pt x="54" y="32"/>
                    </a:lnTo>
                    <a:lnTo>
                      <a:pt x="51" y="29"/>
                    </a:lnTo>
                    <a:lnTo>
                      <a:pt x="46" y="26"/>
                    </a:lnTo>
                    <a:lnTo>
                      <a:pt x="41" y="24"/>
                    </a:lnTo>
                    <a:lnTo>
                      <a:pt x="36" y="21"/>
                    </a:lnTo>
                    <a:lnTo>
                      <a:pt x="31" y="18"/>
                    </a:lnTo>
                    <a:lnTo>
                      <a:pt x="26" y="14"/>
                    </a:lnTo>
                    <a:lnTo>
                      <a:pt x="21" y="13"/>
                    </a:lnTo>
                    <a:lnTo>
                      <a:pt x="15" y="9"/>
                    </a:lnTo>
                    <a:lnTo>
                      <a:pt x="11" y="8"/>
                    </a:lnTo>
                    <a:lnTo>
                      <a:pt x="8" y="5"/>
                    </a:lnTo>
                    <a:lnTo>
                      <a:pt x="5" y="5"/>
                    </a:lnTo>
                    <a:lnTo>
                      <a:pt x="0" y="1"/>
                    </a:lnTo>
                    <a:lnTo>
                      <a:pt x="0" y="0"/>
                    </a:lnTo>
                    <a:lnTo>
                      <a:pt x="3" y="0"/>
                    </a:lnTo>
                    <a:lnTo>
                      <a:pt x="6" y="0"/>
                    </a:lnTo>
                    <a:lnTo>
                      <a:pt x="10" y="0"/>
                    </a:lnTo>
                    <a:lnTo>
                      <a:pt x="13" y="1"/>
                    </a:lnTo>
                    <a:lnTo>
                      <a:pt x="18" y="1"/>
                    </a:lnTo>
                    <a:lnTo>
                      <a:pt x="21" y="1"/>
                    </a:lnTo>
                    <a:lnTo>
                      <a:pt x="24" y="3"/>
                    </a:lnTo>
                    <a:lnTo>
                      <a:pt x="26" y="3"/>
                    </a:lnTo>
                    <a:lnTo>
                      <a:pt x="26" y="3"/>
                    </a:lnTo>
                    <a:close/>
                  </a:path>
                </a:pathLst>
              </a:custGeom>
              <a:solidFill>
                <a:srgbClr val="FFFFFF"/>
              </a:solidFill>
              <a:ln w="9525">
                <a:noFill/>
                <a:round/>
                <a:headEnd/>
                <a:tailEnd/>
              </a:ln>
            </p:spPr>
            <p:txBody>
              <a:bodyPr/>
              <a:lstStyle/>
              <a:p>
                <a:endParaRPr lang="en-US"/>
              </a:p>
            </p:txBody>
          </p:sp>
          <p:sp>
            <p:nvSpPr>
              <p:cNvPr id="1547356" name="Freeform 92"/>
              <p:cNvSpPr>
                <a:spLocks/>
              </p:cNvSpPr>
              <p:nvPr/>
            </p:nvSpPr>
            <p:spPr bwMode="auto">
              <a:xfrm>
                <a:off x="677" y="3434"/>
                <a:ext cx="59" cy="43"/>
              </a:xfrm>
              <a:custGeom>
                <a:avLst/>
                <a:gdLst/>
                <a:ahLst/>
                <a:cxnLst>
                  <a:cxn ang="0">
                    <a:pos x="0" y="0"/>
                  </a:cxn>
                  <a:cxn ang="0">
                    <a:pos x="2" y="0"/>
                  </a:cxn>
                  <a:cxn ang="0">
                    <a:pos x="4" y="0"/>
                  </a:cxn>
                  <a:cxn ang="0">
                    <a:pos x="9" y="0"/>
                  </a:cxn>
                  <a:cxn ang="0">
                    <a:pos x="14" y="0"/>
                  </a:cxn>
                  <a:cxn ang="0">
                    <a:pos x="20" y="0"/>
                  </a:cxn>
                  <a:cxn ang="0">
                    <a:pos x="27" y="0"/>
                  </a:cxn>
                  <a:cxn ang="0">
                    <a:pos x="30" y="0"/>
                  </a:cxn>
                  <a:cxn ang="0">
                    <a:pos x="33" y="0"/>
                  </a:cxn>
                  <a:cxn ang="0">
                    <a:pos x="38" y="0"/>
                  </a:cxn>
                  <a:cxn ang="0">
                    <a:pos x="41" y="0"/>
                  </a:cxn>
                  <a:cxn ang="0">
                    <a:pos x="48" y="0"/>
                  </a:cxn>
                  <a:cxn ang="0">
                    <a:pos x="55" y="0"/>
                  </a:cxn>
                  <a:cxn ang="0">
                    <a:pos x="61" y="0"/>
                  </a:cxn>
                  <a:cxn ang="0">
                    <a:pos x="68" y="0"/>
                  </a:cxn>
                  <a:cxn ang="0">
                    <a:pos x="73" y="0"/>
                  </a:cxn>
                  <a:cxn ang="0">
                    <a:pos x="76" y="0"/>
                  </a:cxn>
                  <a:cxn ang="0">
                    <a:pos x="79" y="0"/>
                  </a:cxn>
                  <a:cxn ang="0">
                    <a:pos x="81" y="0"/>
                  </a:cxn>
                  <a:cxn ang="0">
                    <a:pos x="81" y="0"/>
                  </a:cxn>
                  <a:cxn ang="0">
                    <a:pos x="83" y="2"/>
                  </a:cxn>
                  <a:cxn ang="0">
                    <a:pos x="83" y="5"/>
                  </a:cxn>
                  <a:cxn ang="0">
                    <a:pos x="86" y="12"/>
                  </a:cxn>
                  <a:cxn ang="0">
                    <a:pos x="86" y="13"/>
                  </a:cxn>
                  <a:cxn ang="0">
                    <a:pos x="89" y="18"/>
                  </a:cxn>
                  <a:cxn ang="0">
                    <a:pos x="91" y="21"/>
                  </a:cxn>
                  <a:cxn ang="0">
                    <a:pos x="92" y="25"/>
                  </a:cxn>
                  <a:cxn ang="0">
                    <a:pos x="92" y="28"/>
                  </a:cxn>
                  <a:cxn ang="0">
                    <a:pos x="94" y="31"/>
                  </a:cxn>
                  <a:cxn ang="0">
                    <a:pos x="97" y="36"/>
                  </a:cxn>
                  <a:cxn ang="0">
                    <a:pos x="99" y="39"/>
                  </a:cxn>
                  <a:cxn ang="0">
                    <a:pos x="101" y="44"/>
                  </a:cxn>
                  <a:cxn ang="0">
                    <a:pos x="102" y="48"/>
                  </a:cxn>
                  <a:cxn ang="0">
                    <a:pos x="106" y="51"/>
                  </a:cxn>
                  <a:cxn ang="0">
                    <a:pos x="107" y="56"/>
                  </a:cxn>
                  <a:cxn ang="0">
                    <a:pos x="109" y="61"/>
                  </a:cxn>
                  <a:cxn ang="0">
                    <a:pos x="112" y="69"/>
                  </a:cxn>
                  <a:cxn ang="0">
                    <a:pos x="114" y="74"/>
                  </a:cxn>
                  <a:cxn ang="0">
                    <a:pos x="115" y="77"/>
                  </a:cxn>
                  <a:cxn ang="0">
                    <a:pos x="117" y="81"/>
                  </a:cxn>
                  <a:cxn ang="0">
                    <a:pos x="117" y="82"/>
                  </a:cxn>
                  <a:cxn ang="0">
                    <a:pos x="114" y="82"/>
                  </a:cxn>
                  <a:cxn ang="0">
                    <a:pos x="109" y="82"/>
                  </a:cxn>
                  <a:cxn ang="0">
                    <a:pos x="104" y="82"/>
                  </a:cxn>
                  <a:cxn ang="0">
                    <a:pos x="97" y="84"/>
                  </a:cxn>
                  <a:cxn ang="0">
                    <a:pos x="91" y="84"/>
                  </a:cxn>
                  <a:cxn ang="0">
                    <a:pos x="84" y="84"/>
                  </a:cxn>
                  <a:cxn ang="0">
                    <a:pos x="83" y="84"/>
                  </a:cxn>
                  <a:cxn ang="0">
                    <a:pos x="81" y="85"/>
                  </a:cxn>
                  <a:cxn ang="0">
                    <a:pos x="0" y="0"/>
                  </a:cxn>
                  <a:cxn ang="0">
                    <a:pos x="0" y="0"/>
                  </a:cxn>
                </a:cxnLst>
                <a:rect l="0" t="0" r="r" b="b"/>
                <a:pathLst>
                  <a:path w="117" h="85">
                    <a:moveTo>
                      <a:pt x="0" y="0"/>
                    </a:moveTo>
                    <a:lnTo>
                      <a:pt x="2" y="0"/>
                    </a:lnTo>
                    <a:lnTo>
                      <a:pt x="4" y="0"/>
                    </a:lnTo>
                    <a:lnTo>
                      <a:pt x="9" y="0"/>
                    </a:lnTo>
                    <a:lnTo>
                      <a:pt x="14" y="0"/>
                    </a:lnTo>
                    <a:lnTo>
                      <a:pt x="20" y="0"/>
                    </a:lnTo>
                    <a:lnTo>
                      <a:pt x="27" y="0"/>
                    </a:lnTo>
                    <a:lnTo>
                      <a:pt x="30" y="0"/>
                    </a:lnTo>
                    <a:lnTo>
                      <a:pt x="33" y="0"/>
                    </a:lnTo>
                    <a:lnTo>
                      <a:pt x="38" y="0"/>
                    </a:lnTo>
                    <a:lnTo>
                      <a:pt x="41" y="0"/>
                    </a:lnTo>
                    <a:lnTo>
                      <a:pt x="48" y="0"/>
                    </a:lnTo>
                    <a:lnTo>
                      <a:pt x="55" y="0"/>
                    </a:lnTo>
                    <a:lnTo>
                      <a:pt x="61" y="0"/>
                    </a:lnTo>
                    <a:lnTo>
                      <a:pt x="68" y="0"/>
                    </a:lnTo>
                    <a:lnTo>
                      <a:pt x="73" y="0"/>
                    </a:lnTo>
                    <a:lnTo>
                      <a:pt x="76" y="0"/>
                    </a:lnTo>
                    <a:lnTo>
                      <a:pt x="79" y="0"/>
                    </a:lnTo>
                    <a:lnTo>
                      <a:pt x="81" y="0"/>
                    </a:lnTo>
                    <a:lnTo>
                      <a:pt x="81" y="0"/>
                    </a:lnTo>
                    <a:lnTo>
                      <a:pt x="83" y="2"/>
                    </a:lnTo>
                    <a:lnTo>
                      <a:pt x="83" y="5"/>
                    </a:lnTo>
                    <a:lnTo>
                      <a:pt x="86" y="12"/>
                    </a:lnTo>
                    <a:lnTo>
                      <a:pt x="86" y="13"/>
                    </a:lnTo>
                    <a:lnTo>
                      <a:pt x="89" y="18"/>
                    </a:lnTo>
                    <a:lnTo>
                      <a:pt x="91" y="21"/>
                    </a:lnTo>
                    <a:lnTo>
                      <a:pt x="92" y="25"/>
                    </a:lnTo>
                    <a:lnTo>
                      <a:pt x="92" y="28"/>
                    </a:lnTo>
                    <a:lnTo>
                      <a:pt x="94" y="31"/>
                    </a:lnTo>
                    <a:lnTo>
                      <a:pt x="97" y="36"/>
                    </a:lnTo>
                    <a:lnTo>
                      <a:pt x="99" y="39"/>
                    </a:lnTo>
                    <a:lnTo>
                      <a:pt x="101" y="44"/>
                    </a:lnTo>
                    <a:lnTo>
                      <a:pt x="102" y="48"/>
                    </a:lnTo>
                    <a:lnTo>
                      <a:pt x="106" y="51"/>
                    </a:lnTo>
                    <a:lnTo>
                      <a:pt x="107" y="56"/>
                    </a:lnTo>
                    <a:lnTo>
                      <a:pt x="109" y="61"/>
                    </a:lnTo>
                    <a:lnTo>
                      <a:pt x="112" y="69"/>
                    </a:lnTo>
                    <a:lnTo>
                      <a:pt x="114" y="74"/>
                    </a:lnTo>
                    <a:lnTo>
                      <a:pt x="115" y="77"/>
                    </a:lnTo>
                    <a:lnTo>
                      <a:pt x="117" y="81"/>
                    </a:lnTo>
                    <a:lnTo>
                      <a:pt x="117" y="82"/>
                    </a:lnTo>
                    <a:lnTo>
                      <a:pt x="114" y="82"/>
                    </a:lnTo>
                    <a:lnTo>
                      <a:pt x="109" y="82"/>
                    </a:lnTo>
                    <a:lnTo>
                      <a:pt x="104" y="82"/>
                    </a:lnTo>
                    <a:lnTo>
                      <a:pt x="97" y="84"/>
                    </a:lnTo>
                    <a:lnTo>
                      <a:pt x="91" y="84"/>
                    </a:lnTo>
                    <a:lnTo>
                      <a:pt x="84" y="84"/>
                    </a:lnTo>
                    <a:lnTo>
                      <a:pt x="83" y="84"/>
                    </a:lnTo>
                    <a:lnTo>
                      <a:pt x="81" y="85"/>
                    </a:lnTo>
                    <a:lnTo>
                      <a:pt x="0" y="0"/>
                    </a:lnTo>
                    <a:lnTo>
                      <a:pt x="0" y="0"/>
                    </a:lnTo>
                    <a:close/>
                  </a:path>
                </a:pathLst>
              </a:custGeom>
              <a:solidFill>
                <a:srgbClr val="438DE0"/>
              </a:solidFill>
              <a:ln w="9525">
                <a:noFill/>
                <a:round/>
                <a:headEnd/>
                <a:tailEnd/>
              </a:ln>
            </p:spPr>
            <p:txBody>
              <a:bodyPr/>
              <a:lstStyle/>
              <a:p>
                <a:endParaRPr lang="en-US"/>
              </a:p>
            </p:txBody>
          </p:sp>
          <p:sp>
            <p:nvSpPr>
              <p:cNvPr id="1547357" name="Freeform 93"/>
              <p:cNvSpPr>
                <a:spLocks/>
              </p:cNvSpPr>
              <p:nvPr/>
            </p:nvSpPr>
            <p:spPr bwMode="auto">
              <a:xfrm>
                <a:off x="735" y="3322"/>
                <a:ext cx="69" cy="66"/>
              </a:xfrm>
              <a:custGeom>
                <a:avLst/>
                <a:gdLst/>
                <a:ahLst/>
                <a:cxnLst>
                  <a:cxn ang="0">
                    <a:pos x="33" y="1"/>
                  </a:cxn>
                  <a:cxn ang="0">
                    <a:pos x="38" y="5"/>
                  </a:cxn>
                  <a:cxn ang="0">
                    <a:pos x="41" y="8"/>
                  </a:cxn>
                  <a:cxn ang="0">
                    <a:pos x="46" y="11"/>
                  </a:cxn>
                  <a:cxn ang="0">
                    <a:pos x="51" y="14"/>
                  </a:cxn>
                  <a:cxn ang="0">
                    <a:pos x="56" y="19"/>
                  </a:cxn>
                  <a:cxn ang="0">
                    <a:pos x="59" y="24"/>
                  </a:cxn>
                  <a:cxn ang="0">
                    <a:pos x="66" y="31"/>
                  </a:cxn>
                  <a:cxn ang="0">
                    <a:pos x="71" y="36"/>
                  </a:cxn>
                  <a:cxn ang="0">
                    <a:pos x="76" y="41"/>
                  </a:cxn>
                  <a:cxn ang="0">
                    <a:pos x="81" y="47"/>
                  </a:cxn>
                  <a:cxn ang="0">
                    <a:pos x="86" y="54"/>
                  </a:cxn>
                  <a:cxn ang="0">
                    <a:pos x="92" y="60"/>
                  </a:cxn>
                  <a:cxn ang="0">
                    <a:pos x="97" y="65"/>
                  </a:cxn>
                  <a:cxn ang="0">
                    <a:pos x="101" y="72"/>
                  </a:cxn>
                  <a:cxn ang="0">
                    <a:pos x="105" y="77"/>
                  </a:cxn>
                  <a:cxn ang="0">
                    <a:pos x="112" y="85"/>
                  </a:cxn>
                  <a:cxn ang="0">
                    <a:pos x="115" y="88"/>
                  </a:cxn>
                  <a:cxn ang="0">
                    <a:pos x="119" y="95"/>
                  </a:cxn>
                  <a:cxn ang="0">
                    <a:pos x="122" y="100"/>
                  </a:cxn>
                  <a:cxn ang="0">
                    <a:pos x="125" y="105"/>
                  </a:cxn>
                  <a:cxn ang="0">
                    <a:pos x="128" y="110"/>
                  </a:cxn>
                  <a:cxn ang="0">
                    <a:pos x="132" y="113"/>
                  </a:cxn>
                  <a:cxn ang="0">
                    <a:pos x="133" y="116"/>
                  </a:cxn>
                  <a:cxn ang="0">
                    <a:pos x="137" y="121"/>
                  </a:cxn>
                  <a:cxn ang="0">
                    <a:pos x="138" y="128"/>
                  </a:cxn>
                  <a:cxn ang="0">
                    <a:pos x="138" y="129"/>
                  </a:cxn>
                  <a:cxn ang="0">
                    <a:pos x="137" y="131"/>
                  </a:cxn>
                  <a:cxn ang="0">
                    <a:pos x="132" y="129"/>
                  </a:cxn>
                  <a:cxn ang="0">
                    <a:pos x="127" y="128"/>
                  </a:cxn>
                  <a:cxn ang="0">
                    <a:pos x="124" y="126"/>
                  </a:cxn>
                  <a:cxn ang="0">
                    <a:pos x="120" y="121"/>
                  </a:cxn>
                  <a:cxn ang="0">
                    <a:pos x="115" y="120"/>
                  </a:cxn>
                  <a:cxn ang="0">
                    <a:pos x="110" y="115"/>
                  </a:cxn>
                  <a:cxn ang="0">
                    <a:pos x="105" y="111"/>
                  </a:cxn>
                  <a:cxn ang="0">
                    <a:pos x="101" y="106"/>
                  </a:cxn>
                  <a:cxn ang="0">
                    <a:pos x="97" y="101"/>
                  </a:cxn>
                  <a:cxn ang="0">
                    <a:pos x="91" y="97"/>
                  </a:cxn>
                  <a:cxn ang="0">
                    <a:pos x="86" y="90"/>
                  </a:cxn>
                  <a:cxn ang="0">
                    <a:pos x="79" y="85"/>
                  </a:cxn>
                  <a:cxn ang="0">
                    <a:pos x="74" y="80"/>
                  </a:cxn>
                  <a:cxn ang="0">
                    <a:pos x="68" y="74"/>
                  </a:cxn>
                  <a:cxn ang="0">
                    <a:pos x="63" y="69"/>
                  </a:cxn>
                  <a:cxn ang="0">
                    <a:pos x="58" y="62"/>
                  </a:cxn>
                  <a:cxn ang="0">
                    <a:pos x="53" y="57"/>
                  </a:cxn>
                  <a:cxn ang="0">
                    <a:pos x="46" y="51"/>
                  </a:cxn>
                  <a:cxn ang="0">
                    <a:pos x="41" y="44"/>
                  </a:cxn>
                  <a:cxn ang="0">
                    <a:pos x="36" y="39"/>
                  </a:cxn>
                  <a:cxn ang="0">
                    <a:pos x="32" y="34"/>
                  </a:cxn>
                  <a:cxn ang="0">
                    <a:pos x="27" y="29"/>
                  </a:cxn>
                  <a:cxn ang="0">
                    <a:pos x="23" y="24"/>
                  </a:cxn>
                  <a:cxn ang="0">
                    <a:pos x="18" y="19"/>
                  </a:cxn>
                  <a:cxn ang="0">
                    <a:pos x="17" y="16"/>
                  </a:cxn>
                  <a:cxn ang="0">
                    <a:pos x="12" y="13"/>
                  </a:cxn>
                  <a:cxn ang="0">
                    <a:pos x="9" y="8"/>
                  </a:cxn>
                  <a:cxn ang="0">
                    <a:pos x="7" y="6"/>
                  </a:cxn>
                  <a:cxn ang="0">
                    <a:pos x="4" y="5"/>
                  </a:cxn>
                  <a:cxn ang="0">
                    <a:pos x="0" y="0"/>
                  </a:cxn>
                  <a:cxn ang="0">
                    <a:pos x="0" y="0"/>
                  </a:cxn>
                  <a:cxn ang="0">
                    <a:pos x="33" y="1"/>
                  </a:cxn>
                  <a:cxn ang="0">
                    <a:pos x="33" y="1"/>
                  </a:cxn>
                </a:cxnLst>
                <a:rect l="0" t="0" r="r" b="b"/>
                <a:pathLst>
                  <a:path w="138" h="131">
                    <a:moveTo>
                      <a:pt x="33" y="1"/>
                    </a:moveTo>
                    <a:lnTo>
                      <a:pt x="38" y="5"/>
                    </a:lnTo>
                    <a:lnTo>
                      <a:pt x="41" y="8"/>
                    </a:lnTo>
                    <a:lnTo>
                      <a:pt x="46" y="11"/>
                    </a:lnTo>
                    <a:lnTo>
                      <a:pt x="51" y="14"/>
                    </a:lnTo>
                    <a:lnTo>
                      <a:pt x="56" y="19"/>
                    </a:lnTo>
                    <a:lnTo>
                      <a:pt x="59" y="24"/>
                    </a:lnTo>
                    <a:lnTo>
                      <a:pt x="66" y="31"/>
                    </a:lnTo>
                    <a:lnTo>
                      <a:pt x="71" y="36"/>
                    </a:lnTo>
                    <a:lnTo>
                      <a:pt x="76" y="41"/>
                    </a:lnTo>
                    <a:lnTo>
                      <a:pt x="81" y="47"/>
                    </a:lnTo>
                    <a:lnTo>
                      <a:pt x="86" y="54"/>
                    </a:lnTo>
                    <a:lnTo>
                      <a:pt x="92" y="60"/>
                    </a:lnTo>
                    <a:lnTo>
                      <a:pt x="97" y="65"/>
                    </a:lnTo>
                    <a:lnTo>
                      <a:pt x="101" y="72"/>
                    </a:lnTo>
                    <a:lnTo>
                      <a:pt x="105" y="77"/>
                    </a:lnTo>
                    <a:lnTo>
                      <a:pt x="112" y="85"/>
                    </a:lnTo>
                    <a:lnTo>
                      <a:pt x="115" y="88"/>
                    </a:lnTo>
                    <a:lnTo>
                      <a:pt x="119" y="95"/>
                    </a:lnTo>
                    <a:lnTo>
                      <a:pt x="122" y="100"/>
                    </a:lnTo>
                    <a:lnTo>
                      <a:pt x="125" y="105"/>
                    </a:lnTo>
                    <a:lnTo>
                      <a:pt x="128" y="110"/>
                    </a:lnTo>
                    <a:lnTo>
                      <a:pt x="132" y="113"/>
                    </a:lnTo>
                    <a:lnTo>
                      <a:pt x="133" y="116"/>
                    </a:lnTo>
                    <a:lnTo>
                      <a:pt x="137" y="121"/>
                    </a:lnTo>
                    <a:lnTo>
                      <a:pt x="138" y="128"/>
                    </a:lnTo>
                    <a:lnTo>
                      <a:pt x="138" y="129"/>
                    </a:lnTo>
                    <a:lnTo>
                      <a:pt x="137" y="131"/>
                    </a:lnTo>
                    <a:lnTo>
                      <a:pt x="132" y="129"/>
                    </a:lnTo>
                    <a:lnTo>
                      <a:pt x="127" y="128"/>
                    </a:lnTo>
                    <a:lnTo>
                      <a:pt x="124" y="126"/>
                    </a:lnTo>
                    <a:lnTo>
                      <a:pt x="120" y="121"/>
                    </a:lnTo>
                    <a:lnTo>
                      <a:pt x="115" y="120"/>
                    </a:lnTo>
                    <a:lnTo>
                      <a:pt x="110" y="115"/>
                    </a:lnTo>
                    <a:lnTo>
                      <a:pt x="105" y="111"/>
                    </a:lnTo>
                    <a:lnTo>
                      <a:pt x="101" y="106"/>
                    </a:lnTo>
                    <a:lnTo>
                      <a:pt x="97" y="101"/>
                    </a:lnTo>
                    <a:lnTo>
                      <a:pt x="91" y="97"/>
                    </a:lnTo>
                    <a:lnTo>
                      <a:pt x="86" y="90"/>
                    </a:lnTo>
                    <a:lnTo>
                      <a:pt x="79" y="85"/>
                    </a:lnTo>
                    <a:lnTo>
                      <a:pt x="74" y="80"/>
                    </a:lnTo>
                    <a:lnTo>
                      <a:pt x="68" y="74"/>
                    </a:lnTo>
                    <a:lnTo>
                      <a:pt x="63" y="69"/>
                    </a:lnTo>
                    <a:lnTo>
                      <a:pt x="58" y="62"/>
                    </a:lnTo>
                    <a:lnTo>
                      <a:pt x="53" y="57"/>
                    </a:lnTo>
                    <a:lnTo>
                      <a:pt x="46" y="51"/>
                    </a:lnTo>
                    <a:lnTo>
                      <a:pt x="41" y="44"/>
                    </a:lnTo>
                    <a:lnTo>
                      <a:pt x="36" y="39"/>
                    </a:lnTo>
                    <a:lnTo>
                      <a:pt x="32" y="34"/>
                    </a:lnTo>
                    <a:lnTo>
                      <a:pt x="27" y="29"/>
                    </a:lnTo>
                    <a:lnTo>
                      <a:pt x="23" y="24"/>
                    </a:lnTo>
                    <a:lnTo>
                      <a:pt x="18" y="19"/>
                    </a:lnTo>
                    <a:lnTo>
                      <a:pt x="17" y="16"/>
                    </a:lnTo>
                    <a:lnTo>
                      <a:pt x="12" y="13"/>
                    </a:lnTo>
                    <a:lnTo>
                      <a:pt x="9" y="8"/>
                    </a:lnTo>
                    <a:lnTo>
                      <a:pt x="7" y="6"/>
                    </a:lnTo>
                    <a:lnTo>
                      <a:pt x="4" y="5"/>
                    </a:lnTo>
                    <a:lnTo>
                      <a:pt x="0" y="0"/>
                    </a:lnTo>
                    <a:lnTo>
                      <a:pt x="0" y="0"/>
                    </a:lnTo>
                    <a:lnTo>
                      <a:pt x="33" y="1"/>
                    </a:lnTo>
                    <a:lnTo>
                      <a:pt x="33" y="1"/>
                    </a:lnTo>
                    <a:close/>
                  </a:path>
                </a:pathLst>
              </a:custGeom>
              <a:solidFill>
                <a:srgbClr val="438DE0"/>
              </a:solidFill>
              <a:ln w="9525">
                <a:noFill/>
                <a:round/>
                <a:headEnd/>
                <a:tailEnd/>
              </a:ln>
            </p:spPr>
            <p:txBody>
              <a:bodyPr/>
              <a:lstStyle/>
              <a:p>
                <a:endParaRPr lang="en-US"/>
              </a:p>
            </p:txBody>
          </p:sp>
          <p:sp>
            <p:nvSpPr>
              <p:cNvPr id="1547358" name="Freeform 94"/>
              <p:cNvSpPr>
                <a:spLocks/>
              </p:cNvSpPr>
              <p:nvPr/>
            </p:nvSpPr>
            <p:spPr bwMode="auto">
              <a:xfrm>
                <a:off x="198" y="3837"/>
                <a:ext cx="185" cy="86"/>
              </a:xfrm>
              <a:custGeom>
                <a:avLst/>
                <a:gdLst/>
                <a:ahLst/>
                <a:cxnLst>
                  <a:cxn ang="0">
                    <a:pos x="17" y="21"/>
                  </a:cxn>
                  <a:cxn ang="0">
                    <a:pos x="28" y="35"/>
                  </a:cxn>
                  <a:cxn ang="0">
                    <a:pos x="46" y="51"/>
                  </a:cxn>
                  <a:cxn ang="0">
                    <a:pos x="61" y="67"/>
                  </a:cxn>
                  <a:cxn ang="0">
                    <a:pos x="72" y="76"/>
                  </a:cxn>
                  <a:cxn ang="0">
                    <a:pos x="84" y="87"/>
                  </a:cxn>
                  <a:cxn ang="0">
                    <a:pos x="95" y="97"/>
                  </a:cxn>
                  <a:cxn ang="0">
                    <a:pos x="110" y="110"/>
                  </a:cxn>
                  <a:cxn ang="0">
                    <a:pos x="125" y="122"/>
                  </a:cxn>
                  <a:cxn ang="0">
                    <a:pos x="140" y="135"/>
                  </a:cxn>
                  <a:cxn ang="0">
                    <a:pos x="158" y="148"/>
                  </a:cxn>
                  <a:cxn ang="0">
                    <a:pos x="174" y="159"/>
                  </a:cxn>
                  <a:cxn ang="0">
                    <a:pos x="184" y="168"/>
                  </a:cxn>
                  <a:cxn ang="0">
                    <a:pos x="191" y="169"/>
                  </a:cxn>
                  <a:cxn ang="0">
                    <a:pos x="199" y="169"/>
                  </a:cxn>
                  <a:cxn ang="0">
                    <a:pos x="215" y="169"/>
                  </a:cxn>
                  <a:cxn ang="0">
                    <a:pos x="238" y="171"/>
                  </a:cxn>
                  <a:cxn ang="0">
                    <a:pos x="250" y="171"/>
                  </a:cxn>
                  <a:cxn ang="0">
                    <a:pos x="261" y="171"/>
                  </a:cxn>
                  <a:cxn ang="0">
                    <a:pos x="274" y="171"/>
                  </a:cxn>
                  <a:cxn ang="0">
                    <a:pos x="288" y="173"/>
                  </a:cxn>
                  <a:cxn ang="0">
                    <a:pos x="299" y="173"/>
                  </a:cxn>
                  <a:cxn ang="0">
                    <a:pos x="312" y="173"/>
                  </a:cxn>
                  <a:cxn ang="0">
                    <a:pos x="324" y="173"/>
                  </a:cxn>
                  <a:cxn ang="0">
                    <a:pos x="337" y="173"/>
                  </a:cxn>
                  <a:cxn ang="0">
                    <a:pos x="353" y="173"/>
                  </a:cxn>
                  <a:cxn ang="0">
                    <a:pos x="366" y="171"/>
                  </a:cxn>
                  <a:cxn ang="0">
                    <a:pos x="370" y="164"/>
                  </a:cxn>
                  <a:cxn ang="0">
                    <a:pos x="361" y="163"/>
                  </a:cxn>
                  <a:cxn ang="0">
                    <a:pos x="347" y="159"/>
                  </a:cxn>
                  <a:cxn ang="0">
                    <a:pos x="327" y="154"/>
                  </a:cxn>
                  <a:cxn ang="0">
                    <a:pos x="311" y="153"/>
                  </a:cxn>
                  <a:cxn ang="0">
                    <a:pos x="299" y="151"/>
                  </a:cxn>
                  <a:cxn ang="0">
                    <a:pos x="288" y="150"/>
                  </a:cxn>
                  <a:cxn ang="0">
                    <a:pos x="276" y="148"/>
                  </a:cxn>
                  <a:cxn ang="0">
                    <a:pos x="265" y="148"/>
                  </a:cxn>
                  <a:cxn ang="0">
                    <a:pos x="251" y="146"/>
                  </a:cxn>
                  <a:cxn ang="0">
                    <a:pos x="242" y="145"/>
                  </a:cxn>
                  <a:cxn ang="0">
                    <a:pos x="225" y="143"/>
                  </a:cxn>
                  <a:cxn ang="0">
                    <a:pos x="207" y="140"/>
                  </a:cxn>
                  <a:cxn ang="0">
                    <a:pos x="194" y="136"/>
                  </a:cxn>
                  <a:cxn ang="0">
                    <a:pos x="187" y="131"/>
                  </a:cxn>
                  <a:cxn ang="0">
                    <a:pos x="178" y="123"/>
                  </a:cxn>
                  <a:cxn ang="0">
                    <a:pos x="161" y="112"/>
                  </a:cxn>
                  <a:cxn ang="0">
                    <a:pos x="141" y="95"/>
                  </a:cxn>
                  <a:cxn ang="0">
                    <a:pos x="130" y="87"/>
                  </a:cxn>
                  <a:cxn ang="0">
                    <a:pos x="118" y="79"/>
                  </a:cxn>
                  <a:cxn ang="0">
                    <a:pos x="105" y="71"/>
                  </a:cxn>
                  <a:cxn ang="0">
                    <a:pos x="95" y="62"/>
                  </a:cxn>
                  <a:cxn ang="0">
                    <a:pos x="82" y="51"/>
                  </a:cxn>
                  <a:cxn ang="0">
                    <a:pos x="71" y="43"/>
                  </a:cxn>
                  <a:cxn ang="0">
                    <a:pos x="59" y="35"/>
                  </a:cxn>
                  <a:cxn ang="0">
                    <a:pos x="48" y="26"/>
                  </a:cxn>
                  <a:cxn ang="0">
                    <a:pos x="30" y="15"/>
                  </a:cxn>
                  <a:cxn ang="0">
                    <a:pos x="13" y="5"/>
                  </a:cxn>
                  <a:cxn ang="0">
                    <a:pos x="5" y="0"/>
                  </a:cxn>
                  <a:cxn ang="0">
                    <a:pos x="0" y="2"/>
                  </a:cxn>
                  <a:cxn ang="0">
                    <a:pos x="5" y="10"/>
                  </a:cxn>
                  <a:cxn ang="0">
                    <a:pos x="12" y="15"/>
                  </a:cxn>
                </a:cxnLst>
                <a:rect l="0" t="0" r="r" b="b"/>
                <a:pathLst>
                  <a:path w="371" h="173">
                    <a:moveTo>
                      <a:pt x="12" y="15"/>
                    </a:moveTo>
                    <a:lnTo>
                      <a:pt x="13" y="18"/>
                    </a:lnTo>
                    <a:lnTo>
                      <a:pt x="17" y="21"/>
                    </a:lnTo>
                    <a:lnTo>
                      <a:pt x="21" y="26"/>
                    </a:lnTo>
                    <a:lnTo>
                      <a:pt x="25" y="31"/>
                    </a:lnTo>
                    <a:lnTo>
                      <a:pt x="28" y="35"/>
                    </a:lnTo>
                    <a:lnTo>
                      <a:pt x="35" y="41"/>
                    </a:lnTo>
                    <a:lnTo>
                      <a:pt x="40" y="46"/>
                    </a:lnTo>
                    <a:lnTo>
                      <a:pt x="46" y="51"/>
                    </a:lnTo>
                    <a:lnTo>
                      <a:pt x="53" y="58"/>
                    </a:lnTo>
                    <a:lnTo>
                      <a:pt x="59" y="64"/>
                    </a:lnTo>
                    <a:lnTo>
                      <a:pt x="61" y="67"/>
                    </a:lnTo>
                    <a:lnTo>
                      <a:pt x="64" y="71"/>
                    </a:lnTo>
                    <a:lnTo>
                      <a:pt x="69" y="72"/>
                    </a:lnTo>
                    <a:lnTo>
                      <a:pt x="72" y="76"/>
                    </a:lnTo>
                    <a:lnTo>
                      <a:pt x="77" y="79"/>
                    </a:lnTo>
                    <a:lnTo>
                      <a:pt x="81" y="84"/>
                    </a:lnTo>
                    <a:lnTo>
                      <a:pt x="84" y="87"/>
                    </a:lnTo>
                    <a:lnTo>
                      <a:pt x="87" y="90"/>
                    </a:lnTo>
                    <a:lnTo>
                      <a:pt x="92" y="92"/>
                    </a:lnTo>
                    <a:lnTo>
                      <a:pt x="95" y="97"/>
                    </a:lnTo>
                    <a:lnTo>
                      <a:pt x="100" y="100"/>
                    </a:lnTo>
                    <a:lnTo>
                      <a:pt x="104" y="104"/>
                    </a:lnTo>
                    <a:lnTo>
                      <a:pt x="110" y="110"/>
                    </a:lnTo>
                    <a:lnTo>
                      <a:pt x="118" y="117"/>
                    </a:lnTo>
                    <a:lnTo>
                      <a:pt x="122" y="118"/>
                    </a:lnTo>
                    <a:lnTo>
                      <a:pt x="125" y="122"/>
                    </a:lnTo>
                    <a:lnTo>
                      <a:pt x="128" y="125"/>
                    </a:lnTo>
                    <a:lnTo>
                      <a:pt x="133" y="128"/>
                    </a:lnTo>
                    <a:lnTo>
                      <a:pt x="140" y="135"/>
                    </a:lnTo>
                    <a:lnTo>
                      <a:pt x="146" y="140"/>
                    </a:lnTo>
                    <a:lnTo>
                      <a:pt x="151" y="143"/>
                    </a:lnTo>
                    <a:lnTo>
                      <a:pt x="158" y="148"/>
                    </a:lnTo>
                    <a:lnTo>
                      <a:pt x="163" y="153"/>
                    </a:lnTo>
                    <a:lnTo>
                      <a:pt x="169" y="158"/>
                    </a:lnTo>
                    <a:lnTo>
                      <a:pt x="174" y="159"/>
                    </a:lnTo>
                    <a:lnTo>
                      <a:pt x="178" y="163"/>
                    </a:lnTo>
                    <a:lnTo>
                      <a:pt x="181" y="164"/>
                    </a:lnTo>
                    <a:lnTo>
                      <a:pt x="184" y="168"/>
                    </a:lnTo>
                    <a:lnTo>
                      <a:pt x="186" y="168"/>
                    </a:lnTo>
                    <a:lnTo>
                      <a:pt x="189" y="169"/>
                    </a:lnTo>
                    <a:lnTo>
                      <a:pt x="191" y="169"/>
                    </a:lnTo>
                    <a:lnTo>
                      <a:pt x="192" y="169"/>
                    </a:lnTo>
                    <a:lnTo>
                      <a:pt x="196" y="169"/>
                    </a:lnTo>
                    <a:lnTo>
                      <a:pt x="199" y="169"/>
                    </a:lnTo>
                    <a:lnTo>
                      <a:pt x="204" y="169"/>
                    </a:lnTo>
                    <a:lnTo>
                      <a:pt x="209" y="169"/>
                    </a:lnTo>
                    <a:lnTo>
                      <a:pt x="215" y="169"/>
                    </a:lnTo>
                    <a:lnTo>
                      <a:pt x="224" y="171"/>
                    </a:lnTo>
                    <a:lnTo>
                      <a:pt x="228" y="171"/>
                    </a:lnTo>
                    <a:lnTo>
                      <a:pt x="238" y="171"/>
                    </a:lnTo>
                    <a:lnTo>
                      <a:pt x="242" y="171"/>
                    </a:lnTo>
                    <a:lnTo>
                      <a:pt x="245" y="171"/>
                    </a:lnTo>
                    <a:lnTo>
                      <a:pt x="250" y="171"/>
                    </a:lnTo>
                    <a:lnTo>
                      <a:pt x="253" y="171"/>
                    </a:lnTo>
                    <a:lnTo>
                      <a:pt x="258" y="171"/>
                    </a:lnTo>
                    <a:lnTo>
                      <a:pt x="261" y="171"/>
                    </a:lnTo>
                    <a:lnTo>
                      <a:pt x="266" y="171"/>
                    </a:lnTo>
                    <a:lnTo>
                      <a:pt x="270" y="171"/>
                    </a:lnTo>
                    <a:lnTo>
                      <a:pt x="274" y="171"/>
                    </a:lnTo>
                    <a:lnTo>
                      <a:pt x="279" y="173"/>
                    </a:lnTo>
                    <a:lnTo>
                      <a:pt x="283" y="173"/>
                    </a:lnTo>
                    <a:lnTo>
                      <a:pt x="288" y="173"/>
                    </a:lnTo>
                    <a:lnTo>
                      <a:pt x="293" y="173"/>
                    </a:lnTo>
                    <a:lnTo>
                      <a:pt x="296" y="173"/>
                    </a:lnTo>
                    <a:lnTo>
                      <a:pt x="299" y="173"/>
                    </a:lnTo>
                    <a:lnTo>
                      <a:pt x="304" y="173"/>
                    </a:lnTo>
                    <a:lnTo>
                      <a:pt x="307" y="173"/>
                    </a:lnTo>
                    <a:lnTo>
                      <a:pt x="312" y="173"/>
                    </a:lnTo>
                    <a:lnTo>
                      <a:pt x="315" y="173"/>
                    </a:lnTo>
                    <a:lnTo>
                      <a:pt x="320" y="173"/>
                    </a:lnTo>
                    <a:lnTo>
                      <a:pt x="324" y="173"/>
                    </a:lnTo>
                    <a:lnTo>
                      <a:pt x="329" y="173"/>
                    </a:lnTo>
                    <a:lnTo>
                      <a:pt x="330" y="173"/>
                    </a:lnTo>
                    <a:lnTo>
                      <a:pt x="337" y="173"/>
                    </a:lnTo>
                    <a:lnTo>
                      <a:pt x="342" y="173"/>
                    </a:lnTo>
                    <a:lnTo>
                      <a:pt x="348" y="173"/>
                    </a:lnTo>
                    <a:lnTo>
                      <a:pt x="353" y="173"/>
                    </a:lnTo>
                    <a:lnTo>
                      <a:pt x="358" y="171"/>
                    </a:lnTo>
                    <a:lnTo>
                      <a:pt x="363" y="171"/>
                    </a:lnTo>
                    <a:lnTo>
                      <a:pt x="366" y="171"/>
                    </a:lnTo>
                    <a:lnTo>
                      <a:pt x="371" y="169"/>
                    </a:lnTo>
                    <a:lnTo>
                      <a:pt x="371" y="168"/>
                    </a:lnTo>
                    <a:lnTo>
                      <a:pt x="370" y="164"/>
                    </a:lnTo>
                    <a:lnTo>
                      <a:pt x="368" y="164"/>
                    </a:lnTo>
                    <a:lnTo>
                      <a:pt x="365" y="163"/>
                    </a:lnTo>
                    <a:lnTo>
                      <a:pt x="361" y="163"/>
                    </a:lnTo>
                    <a:lnTo>
                      <a:pt x="357" y="161"/>
                    </a:lnTo>
                    <a:lnTo>
                      <a:pt x="352" y="159"/>
                    </a:lnTo>
                    <a:lnTo>
                      <a:pt x="347" y="159"/>
                    </a:lnTo>
                    <a:lnTo>
                      <a:pt x="340" y="158"/>
                    </a:lnTo>
                    <a:lnTo>
                      <a:pt x="334" y="156"/>
                    </a:lnTo>
                    <a:lnTo>
                      <a:pt x="327" y="154"/>
                    </a:lnTo>
                    <a:lnTo>
                      <a:pt x="320" y="154"/>
                    </a:lnTo>
                    <a:lnTo>
                      <a:pt x="314" y="153"/>
                    </a:lnTo>
                    <a:lnTo>
                      <a:pt x="311" y="153"/>
                    </a:lnTo>
                    <a:lnTo>
                      <a:pt x="306" y="153"/>
                    </a:lnTo>
                    <a:lnTo>
                      <a:pt x="301" y="151"/>
                    </a:lnTo>
                    <a:lnTo>
                      <a:pt x="299" y="151"/>
                    </a:lnTo>
                    <a:lnTo>
                      <a:pt x="296" y="151"/>
                    </a:lnTo>
                    <a:lnTo>
                      <a:pt x="291" y="150"/>
                    </a:lnTo>
                    <a:lnTo>
                      <a:pt x="288" y="150"/>
                    </a:lnTo>
                    <a:lnTo>
                      <a:pt x="283" y="150"/>
                    </a:lnTo>
                    <a:lnTo>
                      <a:pt x="279" y="150"/>
                    </a:lnTo>
                    <a:lnTo>
                      <a:pt x="276" y="148"/>
                    </a:lnTo>
                    <a:lnTo>
                      <a:pt x="271" y="148"/>
                    </a:lnTo>
                    <a:lnTo>
                      <a:pt x="268" y="148"/>
                    </a:lnTo>
                    <a:lnTo>
                      <a:pt x="265" y="148"/>
                    </a:lnTo>
                    <a:lnTo>
                      <a:pt x="260" y="146"/>
                    </a:lnTo>
                    <a:lnTo>
                      <a:pt x="256" y="146"/>
                    </a:lnTo>
                    <a:lnTo>
                      <a:pt x="251" y="146"/>
                    </a:lnTo>
                    <a:lnTo>
                      <a:pt x="248" y="146"/>
                    </a:lnTo>
                    <a:lnTo>
                      <a:pt x="245" y="145"/>
                    </a:lnTo>
                    <a:lnTo>
                      <a:pt x="242" y="145"/>
                    </a:lnTo>
                    <a:lnTo>
                      <a:pt x="238" y="145"/>
                    </a:lnTo>
                    <a:lnTo>
                      <a:pt x="230" y="143"/>
                    </a:lnTo>
                    <a:lnTo>
                      <a:pt x="225" y="143"/>
                    </a:lnTo>
                    <a:lnTo>
                      <a:pt x="219" y="141"/>
                    </a:lnTo>
                    <a:lnTo>
                      <a:pt x="214" y="140"/>
                    </a:lnTo>
                    <a:lnTo>
                      <a:pt x="207" y="140"/>
                    </a:lnTo>
                    <a:lnTo>
                      <a:pt x="202" y="138"/>
                    </a:lnTo>
                    <a:lnTo>
                      <a:pt x="199" y="136"/>
                    </a:lnTo>
                    <a:lnTo>
                      <a:pt x="194" y="136"/>
                    </a:lnTo>
                    <a:lnTo>
                      <a:pt x="192" y="135"/>
                    </a:lnTo>
                    <a:lnTo>
                      <a:pt x="191" y="135"/>
                    </a:lnTo>
                    <a:lnTo>
                      <a:pt x="187" y="131"/>
                    </a:lnTo>
                    <a:lnTo>
                      <a:pt x="184" y="130"/>
                    </a:lnTo>
                    <a:lnTo>
                      <a:pt x="181" y="127"/>
                    </a:lnTo>
                    <a:lnTo>
                      <a:pt x="178" y="123"/>
                    </a:lnTo>
                    <a:lnTo>
                      <a:pt x="173" y="120"/>
                    </a:lnTo>
                    <a:lnTo>
                      <a:pt x="168" y="117"/>
                    </a:lnTo>
                    <a:lnTo>
                      <a:pt x="161" y="112"/>
                    </a:lnTo>
                    <a:lnTo>
                      <a:pt x="156" y="107"/>
                    </a:lnTo>
                    <a:lnTo>
                      <a:pt x="148" y="102"/>
                    </a:lnTo>
                    <a:lnTo>
                      <a:pt x="141" y="95"/>
                    </a:lnTo>
                    <a:lnTo>
                      <a:pt x="136" y="92"/>
                    </a:lnTo>
                    <a:lnTo>
                      <a:pt x="133" y="90"/>
                    </a:lnTo>
                    <a:lnTo>
                      <a:pt x="130" y="87"/>
                    </a:lnTo>
                    <a:lnTo>
                      <a:pt x="127" y="84"/>
                    </a:lnTo>
                    <a:lnTo>
                      <a:pt x="122" y="81"/>
                    </a:lnTo>
                    <a:lnTo>
                      <a:pt x="118" y="79"/>
                    </a:lnTo>
                    <a:lnTo>
                      <a:pt x="115" y="74"/>
                    </a:lnTo>
                    <a:lnTo>
                      <a:pt x="110" y="72"/>
                    </a:lnTo>
                    <a:lnTo>
                      <a:pt x="105" y="71"/>
                    </a:lnTo>
                    <a:lnTo>
                      <a:pt x="102" y="67"/>
                    </a:lnTo>
                    <a:lnTo>
                      <a:pt x="99" y="64"/>
                    </a:lnTo>
                    <a:lnTo>
                      <a:pt x="95" y="62"/>
                    </a:lnTo>
                    <a:lnTo>
                      <a:pt x="92" y="58"/>
                    </a:lnTo>
                    <a:lnTo>
                      <a:pt x="87" y="56"/>
                    </a:lnTo>
                    <a:lnTo>
                      <a:pt x="82" y="51"/>
                    </a:lnTo>
                    <a:lnTo>
                      <a:pt x="79" y="49"/>
                    </a:lnTo>
                    <a:lnTo>
                      <a:pt x="76" y="46"/>
                    </a:lnTo>
                    <a:lnTo>
                      <a:pt x="71" y="43"/>
                    </a:lnTo>
                    <a:lnTo>
                      <a:pt x="66" y="41"/>
                    </a:lnTo>
                    <a:lnTo>
                      <a:pt x="63" y="38"/>
                    </a:lnTo>
                    <a:lnTo>
                      <a:pt x="59" y="35"/>
                    </a:lnTo>
                    <a:lnTo>
                      <a:pt x="54" y="31"/>
                    </a:lnTo>
                    <a:lnTo>
                      <a:pt x="53" y="30"/>
                    </a:lnTo>
                    <a:lnTo>
                      <a:pt x="48" y="26"/>
                    </a:lnTo>
                    <a:lnTo>
                      <a:pt x="41" y="23"/>
                    </a:lnTo>
                    <a:lnTo>
                      <a:pt x="36" y="20"/>
                    </a:lnTo>
                    <a:lnTo>
                      <a:pt x="30" y="15"/>
                    </a:lnTo>
                    <a:lnTo>
                      <a:pt x="25" y="10"/>
                    </a:lnTo>
                    <a:lnTo>
                      <a:pt x="20" y="7"/>
                    </a:lnTo>
                    <a:lnTo>
                      <a:pt x="13" y="5"/>
                    </a:lnTo>
                    <a:lnTo>
                      <a:pt x="10" y="2"/>
                    </a:lnTo>
                    <a:lnTo>
                      <a:pt x="8" y="0"/>
                    </a:lnTo>
                    <a:lnTo>
                      <a:pt x="5" y="0"/>
                    </a:lnTo>
                    <a:lnTo>
                      <a:pt x="5" y="0"/>
                    </a:lnTo>
                    <a:lnTo>
                      <a:pt x="0" y="0"/>
                    </a:lnTo>
                    <a:lnTo>
                      <a:pt x="0" y="2"/>
                    </a:lnTo>
                    <a:lnTo>
                      <a:pt x="0" y="3"/>
                    </a:lnTo>
                    <a:lnTo>
                      <a:pt x="3" y="7"/>
                    </a:lnTo>
                    <a:lnTo>
                      <a:pt x="5" y="10"/>
                    </a:lnTo>
                    <a:lnTo>
                      <a:pt x="10" y="13"/>
                    </a:lnTo>
                    <a:lnTo>
                      <a:pt x="12" y="15"/>
                    </a:lnTo>
                    <a:lnTo>
                      <a:pt x="12" y="15"/>
                    </a:lnTo>
                    <a:lnTo>
                      <a:pt x="12" y="15"/>
                    </a:lnTo>
                    <a:close/>
                  </a:path>
                </a:pathLst>
              </a:custGeom>
              <a:solidFill>
                <a:srgbClr val="438DE0"/>
              </a:solidFill>
              <a:ln w="9525">
                <a:noFill/>
                <a:round/>
                <a:headEnd/>
                <a:tailEnd/>
              </a:ln>
            </p:spPr>
            <p:txBody>
              <a:bodyPr/>
              <a:lstStyle/>
              <a:p>
                <a:endParaRPr lang="en-US"/>
              </a:p>
            </p:txBody>
          </p:sp>
          <p:sp>
            <p:nvSpPr>
              <p:cNvPr id="1547359" name="Freeform 95"/>
              <p:cNvSpPr>
                <a:spLocks/>
              </p:cNvSpPr>
              <p:nvPr/>
            </p:nvSpPr>
            <p:spPr bwMode="auto">
              <a:xfrm>
                <a:off x="82" y="3673"/>
                <a:ext cx="66" cy="91"/>
              </a:xfrm>
              <a:custGeom>
                <a:avLst/>
                <a:gdLst/>
                <a:ahLst/>
                <a:cxnLst>
                  <a:cxn ang="0">
                    <a:pos x="1" y="76"/>
                  </a:cxn>
                  <a:cxn ang="0">
                    <a:pos x="11" y="82"/>
                  </a:cxn>
                  <a:cxn ang="0">
                    <a:pos x="19" y="92"/>
                  </a:cxn>
                  <a:cxn ang="0">
                    <a:pos x="31" y="102"/>
                  </a:cxn>
                  <a:cxn ang="0">
                    <a:pos x="42" y="112"/>
                  </a:cxn>
                  <a:cxn ang="0">
                    <a:pos x="55" y="123"/>
                  </a:cxn>
                  <a:cxn ang="0">
                    <a:pos x="67" y="133"/>
                  </a:cxn>
                  <a:cxn ang="0">
                    <a:pos x="80" y="145"/>
                  </a:cxn>
                  <a:cxn ang="0">
                    <a:pos x="93" y="155"/>
                  </a:cxn>
                  <a:cxn ang="0">
                    <a:pos x="103" y="163"/>
                  </a:cxn>
                  <a:cxn ang="0">
                    <a:pos x="113" y="171"/>
                  </a:cxn>
                  <a:cxn ang="0">
                    <a:pos x="119" y="178"/>
                  </a:cxn>
                  <a:cxn ang="0">
                    <a:pos x="129" y="182"/>
                  </a:cxn>
                  <a:cxn ang="0">
                    <a:pos x="131" y="181"/>
                  </a:cxn>
                  <a:cxn ang="0">
                    <a:pos x="126" y="174"/>
                  </a:cxn>
                  <a:cxn ang="0">
                    <a:pos x="119" y="164"/>
                  </a:cxn>
                  <a:cxn ang="0">
                    <a:pos x="111" y="155"/>
                  </a:cxn>
                  <a:cxn ang="0">
                    <a:pos x="101" y="140"/>
                  </a:cxn>
                  <a:cxn ang="0">
                    <a:pos x="95" y="132"/>
                  </a:cxn>
                  <a:cxn ang="0">
                    <a:pos x="90" y="123"/>
                  </a:cxn>
                  <a:cxn ang="0">
                    <a:pos x="87" y="115"/>
                  </a:cxn>
                  <a:cxn ang="0">
                    <a:pos x="80" y="109"/>
                  </a:cxn>
                  <a:cxn ang="0">
                    <a:pos x="75" y="100"/>
                  </a:cxn>
                  <a:cxn ang="0">
                    <a:pos x="70" y="92"/>
                  </a:cxn>
                  <a:cxn ang="0">
                    <a:pos x="65" y="86"/>
                  </a:cxn>
                  <a:cxn ang="0">
                    <a:pos x="60" y="77"/>
                  </a:cxn>
                  <a:cxn ang="0">
                    <a:pos x="55" y="71"/>
                  </a:cxn>
                  <a:cxn ang="0">
                    <a:pos x="49" y="63"/>
                  </a:cxn>
                  <a:cxn ang="0">
                    <a:pos x="42" y="53"/>
                  </a:cxn>
                  <a:cxn ang="0">
                    <a:pos x="34" y="40"/>
                  </a:cxn>
                  <a:cxn ang="0">
                    <a:pos x="26" y="26"/>
                  </a:cxn>
                  <a:cxn ang="0">
                    <a:pos x="19" y="17"/>
                  </a:cxn>
                  <a:cxn ang="0">
                    <a:pos x="14" y="8"/>
                  </a:cxn>
                  <a:cxn ang="0">
                    <a:pos x="9" y="0"/>
                  </a:cxn>
                  <a:cxn ang="0">
                    <a:pos x="0" y="74"/>
                  </a:cxn>
                </a:cxnLst>
                <a:rect l="0" t="0" r="r" b="b"/>
                <a:pathLst>
                  <a:path w="133" h="182">
                    <a:moveTo>
                      <a:pt x="0" y="74"/>
                    </a:moveTo>
                    <a:lnTo>
                      <a:pt x="1" y="76"/>
                    </a:lnTo>
                    <a:lnTo>
                      <a:pt x="6" y="79"/>
                    </a:lnTo>
                    <a:lnTo>
                      <a:pt x="11" y="82"/>
                    </a:lnTo>
                    <a:lnTo>
                      <a:pt x="14" y="87"/>
                    </a:lnTo>
                    <a:lnTo>
                      <a:pt x="19" y="92"/>
                    </a:lnTo>
                    <a:lnTo>
                      <a:pt x="24" y="95"/>
                    </a:lnTo>
                    <a:lnTo>
                      <a:pt x="31" y="102"/>
                    </a:lnTo>
                    <a:lnTo>
                      <a:pt x="37" y="107"/>
                    </a:lnTo>
                    <a:lnTo>
                      <a:pt x="42" y="112"/>
                    </a:lnTo>
                    <a:lnTo>
                      <a:pt x="49" y="117"/>
                    </a:lnTo>
                    <a:lnTo>
                      <a:pt x="55" y="123"/>
                    </a:lnTo>
                    <a:lnTo>
                      <a:pt x="62" y="128"/>
                    </a:lnTo>
                    <a:lnTo>
                      <a:pt x="67" y="133"/>
                    </a:lnTo>
                    <a:lnTo>
                      <a:pt x="73" y="140"/>
                    </a:lnTo>
                    <a:lnTo>
                      <a:pt x="80" y="145"/>
                    </a:lnTo>
                    <a:lnTo>
                      <a:pt x="87" y="150"/>
                    </a:lnTo>
                    <a:lnTo>
                      <a:pt x="93" y="155"/>
                    </a:lnTo>
                    <a:lnTo>
                      <a:pt x="96" y="158"/>
                    </a:lnTo>
                    <a:lnTo>
                      <a:pt x="103" y="163"/>
                    </a:lnTo>
                    <a:lnTo>
                      <a:pt x="110" y="168"/>
                    </a:lnTo>
                    <a:lnTo>
                      <a:pt x="113" y="171"/>
                    </a:lnTo>
                    <a:lnTo>
                      <a:pt x="118" y="174"/>
                    </a:lnTo>
                    <a:lnTo>
                      <a:pt x="119" y="178"/>
                    </a:lnTo>
                    <a:lnTo>
                      <a:pt x="123" y="179"/>
                    </a:lnTo>
                    <a:lnTo>
                      <a:pt x="129" y="182"/>
                    </a:lnTo>
                    <a:lnTo>
                      <a:pt x="133" y="182"/>
                    </a:lnTo>
                    <a:lnTo>
                      <a:pt x="131" y="181"/>
                    </a:lnTo>
                    <a:lnTo>
                      <a:pt x="129" y="178"/>
                    </a:lnTo>
                    <a:lnTo>
                      <a:pt x="126" y="174"/>
                    </a:lnTo>
                    <a:lnTo>
                      <a:pt x="121" y="171"/>
                    </a:lnTo>
                    <a:lnTo>
                      <a:pt x="119" y="164"/>
                    </a:lnTo>
                    <a:lnTo>
                      <a:pt x="115" y="159"/>
                    </a:lnTo>
                    <a:lnTo>
                      <a:pt x="111" y="155"/>
                    </a:lnTo>
                    <a:lnTo>
                      <a:pt x="106" y="148"/>
                    </a:lnTo>
                    <a:lnTo>
                      <a:pt x="101" y="140"/>
                    </a:lnTo>
                    <a:lnTo>
                      <a:pt x="98" y="135"/>
                    </a:lnTo>
                    <a:lnTo>
                      <a:pt x="95" y="132"/>
                    </a:lnTo>
                    <a:lnTo>
                      <a:pt x="93" y="127"/>
                    </a:lnTo>
                    <a:lnTo>
                      <a:pt x="90" y="123"/>
                    </a:lnTo>
                    <a:lnTo>
                      <a:pt x="88" y="120"/>
                    </a:lnTo>
                    <a:lnTo>
                      <a:pt x="87" y="115"/>
                    </a:lnTo>
                    <a:lnTo>
                      <a:pt x="83" y="112"/>
                    </a:lnTo>
                    <a:lnTo>
                      <a:pt x="80" y="109"/>
                    </a:lnTo>
                    <a:lnTo>
                      <a:pt x="78" y="105"/>
                    </a:lnTo>
                    <a:lnTo>
                      <a:pt x="75" y="100"/>
                    </a:lnTo>
                    <a:lnTo>
                      <a:pt x="72" y="95"/>
                    </a:lnTo>
                    <a:lnTo>
                      <a:pt x="70" y="92"/>
                    </a:lnTo>
                    <a:lnTo>
                      <a:pt x="67" y="90"/>
                    </a:lnTo>
                    <a:lnTo>
                      <a:pt x="65" y="86"/>
                    </a:lnTo>
                    <a:lnTo>
                      <a:pt x="64" y="82"/>
                    </a:lnTo>
                    <a:lnTo>
                      <a:pt x="60" y="77"/>
                    </a:lnTo>
                    <a:lnTo>
                      <a:pt x="59" y="76"/>
                    </a:lnTo>
                    <a:lnTo>
                      <a:pt x="55" y="71"/>
                    </a:lnTo>
                    <a:lnTo>
                      <a:pt x="52" y="66"/>
                    </a:lnTo>
                    <a:lnTo>
                      <a:pt x="49" y="63"/>
                    </a:lnTo>
                    <a:lnTo>
                      <a:pt x="47" y="59"/>
                    </a:lnTo>
                    <a:lnTo>
                      <a:pt x="42" y="53"/>
                    </a:lnTo>
                    <a:lnTo>
                      <a:pt x="39" y="44"/>
                    </a:lnTo>
                    <a:lnTo>
                      <a:pt x="34" y="40"/>
                    </a:lnTo>
                    <a:lnTo>
                      <a:pt x="29" y="33"/>
                    </a:lnTo>
                    <a:lnTo>
                      <a:pt x="26" y="26"/>
                    </a:lnTo>
                    <a:lnTo>
                      <a:pt x="23" y="21"/>
                    </a:lnTo>
                    <a:lnTo>
                      <a:pt x="19" y="17"/>
                    </a:lnTo>
                    <a:lnTo>
                      <a:pt x="16" y="12"/>
                    </a:lnTo>
                    <a:lnTo>
                      <a:pt x="14" y="8"/>
                    </a:lnTo>
                    <a:lnTo>
                      <a:pt x="13" y="5"/>
                    </a:lnTo>
                    <a:lnTo>
                      <a:pt x="9" y="0"/>
                    </a:lnTo>
                    <a:lnTo>
                      <a:pt x="8" y="0"/>
                    </a:lnTo>
                    <a:lnTo>
                      <a:pt x="0" y="74"/>
                    </a:lnTo>
                    <a:lnTo>
                      <a:pt x="0" y="74"/>
                    </a:lnTo>
                    <a:close/>
                  </a:path>
                </a:pathLst>
              </a:custGeom>
              <a:solidFill>
                <a:srgbClr val="438DE0"/>
              </a:solidFill>
              <a:ln w="9525">
                <a:noFill/>
                <a:round/>
                <a:headEnd/>
                <a:tailEnd/>
              </a:ln>
            </p:spPr>
            <p:txBody>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547315"/>
                                        </p:tgtEl>
                                        <p:attrNameLst>
                                          <p:attrName>style.visibility</p:attrName>
                                        </p:attrNameLst>
                                      </p:cBhvr>
                                      <p:to>
                                        <p:strVal val="visible"/>
                                      </p:to>
                                    </p:set>
                                    <p:animEffect transition="in" filter="fade">
                                      <p:cBhvr>
                                        <p:cTn id="7" dur="1000"/>
                                        <p:tgtEl>
                                          <p:spTgt spid="1547315"/>
                                        </p:tgtEl>
                                      </p:cBhvr>
                                    </p:animEffect>
                                    <p:anim calcmode="lin" valueType="num">
                                      <p:cBhvr>
                                        <p:cTn id="8" dur="1000" fill="hold"/>
                                        <p:tgtEl>
                                          <p:spTgt spid="1547315"/>
                                        </p:tgtEl>
                                        <p:attrNameLst>
                                          <p:attrName>ppt_x</p:attrName>
                                        </p:attrNameLst>
                                      </p:cBhvr>
                                      <p:tavLst>
                                        <p:tav tm="0">
                                          <p:val>
                                            <p:strVal val="#ppt_x"/>
                                          </p:val>
                                        </p:tav>
                                        <p:tav tm="100000">
                                          <p:val>
                                            <p:strVal val="#ppt_x"/>
                                          </p:val>
                                        </p:tav>
                                      </p:tavLst>
                                    </p:anim>
                                    <p:anim calcmode="lin" valueType="num">
                                      <p:cBhvr>
                                        <p:cTn id="9" dur="900" decel="100000" fill="hold"/>
                                        <p:tgtEl>
                                          <p:spTgt spid="15473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4731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547306"/>
                                        </p:tgtEl>
                                        <p:attrNameLst>
                                          <p:attrName>style.visibility</p:attrName>
                                        </p:attrNameLst>
                                      </p:cBhvr>
                                      <p:to>
                                        <p:strVal val="visible"/>
                                      </p:to>
                                    </p:set>
                                    <p:anim calcmode="lin" valueType="num">
                                      <p:cBhvr additive="base">
                                        <p:cTn id="15" dur="1000" fill="hold"/>
                                        <p:tgtEl>
                                          <p:spTgt spid="1547306"/>
                                        </p:tgtEl>
                                        <p:attrNameLst>
                                          <p:attrName>ppt_x</p:attrName>
                                        </p:attrNameLst>
                                      </p:cBhvr>
                                      <p:tavLst>
                                        <p:tav tm="0">
                                          <p:val>
                                            <p:strVal val="#ppt_x"/>
                                          </p:val>
                                        </p:tav>
                                        <p:tav tm="100000">
                                          <p:val>
                                            <p:strVal val="#ppt_x"/>
                                          </p:val>
                                        </p:tav>
                                      </p:tavLst>
                                    </p:anim>
                                    <p:anim calcmode="lin" valueType="num">
                                      <p:cBhvr additive="base">
                                        <p:cTn id="16" dur="1000" fill="hold"/>
                                        <p:tgtEl>
                                          <p:spTgt spid="154730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1547322"/>
                                        </p:tgtEl>
                                        <p:attrNameLst>
                                          <p:attrName>style.visibility</p:attrName>
                                        </p:attrNameLst>
                                      </p:cBhvr>
                                      <p:to>
                                        <p:strVal val="visible"/>
                                      </p:to>
                                    </p:set>
                                    <p:anim calcmode="lin" valueType="num">
                                      <p:cBhvr additive="base">
                                        <p:cTn id="21" dur="1000" fill="hold"/>
                                        <p:tgtEl>
                                          <p:spTgt spid="1547322"/>
                                        </p:tgtEl>
                                        <p:attrNameLst>
                                          <p:attrName>ppt_x</p:attrName>
                                        </p:attrNameLst>
                                      </p:cBhvr>
                                      <p:tavLst>
                                        <p:tav tm="0">
                                          <p:val>
                                            <p:strVal val="1+#ppt_w/2"/>
                                          </p:val>
                                        </p:tav>
                                        <p:tav tm="100000">
                                          <p:val>
                                            <p:strVal val="#ppt_x"/>
                                          </p:val>
                                        </p:tav>
                                      </p:tavLst>
                                    </p:anim>
                                    <p:anim calcmode="lin" valueType="num">
                                      <p:cBhvr additive="base">
                                        <p:cTn id="22" dur="1000" fill="hold"/>
                                        <p:tgtEl>
                                          <p:spTgt spid="15473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9314"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3: Wrap-Up</a:t>
            </a:r>
          </a:p>
        </p:txBody>
      </p:sp>
      <p:sp>
        <p:nvSpPr>
          <p:cNvPr id="154931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800"/>
              <a:t>Budget </a:t>
            </a:r>
            <a:r>
              <a:rPr lang="en-US" sz="2800">
                <a:sym typeface="Symbol" pitchFamily="18" charset="2"/>
              </a:rPr>
              <a:t> Obligations  Costs</a:t>
            </a:r>
            <a:r>
              <a:rPr lang="en-US" sz="2800" b="1"/>
              <a:t>  </a:t>
            </a:r>
            <a:endParaRPr lang="en-US" sz="2800"/>
          </a:p>
          <a:p>
            <a:pPr>
              <a:lnSpc>
                <a:spcPct val="80000"/>
              </a:lnSpc>
            </a:pPr>
            <a:r>
              <a:rPr lang="en-US" sz="2800"/>
              <a:t>Budget Management is primarily “input” focused (color of money) where Cost Management is primarily “output” focused (products/services)</a:t>
            </a:r>
          </a:p>
          <a:p>
            <a:pPr>
              <a:lnSpc>
                <a:spcPct val="80000"/>
              </a:lnSpc>
            </a:pPr>
            <a:r>
              <a:rPr lang="en-US" sz="2800"/>
              <a:t>The Budget and Cost domains have different purposes, focuses, questions, optimization goals, while sharing the “expenditure” data stream</a:t>
            </a:r>
          </a:p>
          <a:p>
            <a:pPr>
              <a:lnSpc>
                <a:spcPct val="80000"/>
              </a:lnSpc>
            </a:pPr>
            <a:r>
              <a:rPr lang="en-US" sz="2800"/>
              <a:t>Fund Center is an organizational view of the funds paid for one or several cost centers; one of the costs centers performs the function of funds management</a:t>
            </a:r>
          </a:p>
          <a:p>
            <a:pPr>
              <a:lnSpc>
                <a:spcPct val="80000"/>
              </a:lnSpc>
            </a:pPr>
            <a:endParaRPr lang="en-US" sz="2800"/>
          </a:p>
          <a:p>
            <a:pPr lvl="1">
              <a:lnSpc>
                <a:spcPct val="80000"/>
              </a:lnSpc>
              <a:buFontTx/>
              <a:buNone/>
            </a:pPr>
            <a:endParaRPr lang="en-US" i="1"/>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1362" name="Group 2"/>
          <p:cNvGrpSpPr>
            <a:grpSpLocks/>
          </p:cNvGrpSpPr>
          <p:nvPr/>
        </p:nvGrpSpPr>
        <p:grpSpPr bwMode="auto">
          <a:xfrm>
            <a:off x="101600" y="1289050"/>
            <a:ext cx="8356600" cy="1987550"/>
            <a:chOff x="352" y="725"/>
            <a:chExt cx="5264" cy="1252"/>
          </a:xfrm>
        </p:grpSpPr>
        <p:sp>
          <p:nvSpPr>
            <p:cNvPr id="1551363" name="Rectangle 3"/>
            <p:cNvSpPr>
              <a:spLocks noChangeArrowheads="1"/>
            </p:cNvSpPr>
            <p:nvPr/>
          </p:nvSpPr>
          <p:spPr bwMode="auto">
            <a:xfrm>
              <a:off x="352" y="725"/>
              <a:ext cx="5264" cy="523"/>
            </a:xfrm>
            <a:prstGeom prst="rect">
              <a:avLst/>
            </a:prstGeom>
            <a:noFill/>
            <a:ln w="9525">
              <a:noFill/>
              <a:miter lim="800000"/>
              <a:headEnd/>
              <a:tailEnd/>
            </a:ln>
            <a:effectLst/>
          </p:spPr>
          <p:txBody>
            <a:bodyPr anchor="ctr"/>
            <a:lstStyle/>
            <a:p>
              <a:pPr>
                <a:buClrTx/>
              </a:pPr>
              <a:r>
                <a:rPr lang="en-US" sz="4000"/>
                <a:t>Question #1: Cost = Budget </a:t>
              </a:r>
            </a:p>
          </p:txBody>
        </p:sp>
        <p:sp>
          <p:nvSpPr>
            <p:cNvPr id="1551364" name="Text Box 4"/>
            <p:cNvSpPr txBox="1">
              <a:spLocks noChangeArrowheads="1"/>
            </p:cNvSpPr>
            <p:nvPr/>
          </p:nvSpPr>
          <p:spPr bwMode="auto">
            <a:xfrm>
              <a:off x="1076" y="1227"/>
              <a:ext cx="1091" cy="750"/>
            </a:xfrm>
            <a:prstGeom prst="rect">
              <a:avLst/>
            </a:prstGeom>
            <a:noFill/>
            <a:ln w="9525" algn="ctr">
              <a:noFill/>
              <a:miter lim="800000"/>
              <a:headEnd/>
              <a:tailEnd/>
            </a:ln>
            <a:effectLst/>
          </p:spPr>
          <p:txBody>
            <a:bodyPr wrap="none">
              <a:spAutoFit/>
            </a:bodyPr>
            <a:lstStyle/>
            <a:p>
              <a:pPr algn="l">
                <a:buClrTx/>
                <a:buSzPct val="120000"/>
                <a:buFontTx/>
                <a:buChar char="o"/>
              </a:pPr>
              <a:r>
                <a:rPr lang="en-US" sz="3600" b="0">
                  <a:solidFill>
                    <a:schemeClr val="tx2"/>
                  </a:solidFill>
                </a:rPr>
                <a:t> True</a:t>
              </a:r>
            </a:p>
            <a:p>
              <a:pPr algn="l">
                <a:buClrTx/>
                <a:buSzPct val="120000"/>
                <a:buFontTx/>
                <a:buChar char="o"/>
              </a:pPr>
              <a:r>
                <a:rPr lang="en-US" sz="3600" b="0">
                  <a:solidFill>
                    <a:schemeClr val="tx2"/>
                  </a:solidFill>
                </a:rPr>
                <a:t> False</a:t>
              </a:r>
            </a:p>
          </p:txBody>
        </p:sp>
      </p:grpSp>
      <p:sp>
        <p:nvSpPr>
          <p:cNvPr id="1551365" name="Text Box 5"/>
          <p:cNvSpPr txBox="1">
            <a:spLocks noChangeArrowheads="1"/>
          </p:cNvSpPr>
          <p:nvPr/>
        </p:nvSpPr>
        <p:spPr bwMode="auto">
          <a:xfrm>
            <a:off x="1295400" y="2635250"/>
            <a:ext cx="542925" cy="641350"/>
          </a:xfrm>
          <a:prstGeom prst="rect">
            <a:avLst/>
          </a:prstGeom>
          <a:noFill/>
          <a:ln w="9525" algn="ctr">
            <a:noFill/>
            <a:miter lim="800000"/>
            <a:headEnd/>
            <a:tailEnd/>
          </a:ln>
          <a:effectLst/>
        </p:spPr>
        <p:txBody>
          <a:bodyPr wrap="none">
            <a:spAutoFit/>
          </a:bodyPr>
          <a:lstStyle/>
          <a:p>
            <a:pPr>
              <a:buClrTx/>
            </a:pPr>
            <a:r>
              <a:rPr lang="en-US" sz="3600" b="0">
                <a:solidFill>
                  <a:schemeClr val="tx2"/>
                </a:solidFill>
                <a:sym typeface="Wingdings" pitchFamily="2" charset="2"/>
              </a:rPr>
              <a:t></a:t>
            </a:r>
          </a:p>
        </p:txBody>
      </p:sp>
      <p:grpSp>
        <p:nvGrpSpPr>
          <p:cNvPr id="1551366" name="Group 6"/>
          <p:cNvGrpSpPr>
            <a:grpSpLocks/>
          </p:cNvGrpSpPr>
          <p:nvPr/>
        </p:nvGrpSpPr>
        <p:grpSpPr bwMode="auto">
          <a:xfrm>
            <a:off x="558800" y="3498850"/>
            <a:ext cx="8356600" cy="1987550"/>
            <a:chOff x="352" y="725"/>
            <a:chExt cx="5264" cy="1252"/>
          </a:xfrm>
        </p:grpSpPr>
        <p:sp>
          <p:nvSpPr>
            <p:cNvPr id="1551367" name="Rectangle 7"/>
            <p:cNvSpPr>
              <a:spLocks noChangeArrowheads="1"/>
            </p:cNvSpPr>
            <p:nvPr/>
          </p:nvSpPr>
          <p:spPr bwMode="auto">
            <a:xfrm>
              <a:off x="352" y="725"/>
              <a:ext cx="5264" cy="523"/>
            </a:xfrm>
            <a:prstGeom prst="rect">
              <a:avLst/>
            </a:prstGeom>
            <a:noFill/>
            <a:ln w="9525">
              <a:noFill/>
              <a:miter lim="800000"/>
              <a:headEnd/>
              <a:tailEnd/>
            </a:ln>
            <a:effectLst/>
          </p:spPr>
          <p:txBody>
            <a:bodyPr anchor="ctr"/>
            <a:lstStyle/>
            <a:p>
              <a:pPr>
                <a:buClrTx/>
              </a:pPr>
              <a:r>
                <a:rPr lang="en-US" sz="4000"/>
                <a:t>Question #2: Cost = Obligation </a:t>
              </a:r>
            </a:p>
          </p:txBody>
        </p:sp>
        <p:sp>
          <p:nvSpPr>
            <p:cNvPr id="1551368" name="Text Box 8"/>
            <p:cNvSpPr txBox="1">
              <a:spLocks noChangeArrowheads="1"/>
            </p:cNvSpPr>
            <p:nvPr/>
          </p:nvSpPr>
          <p:spPr bwMode="auto">
            <a:xfrm>
              <a:off x="1076" y="1227"/>
              <a:ext cx="1091" cy="750"/>
            </a:xfrm>
            <a:prstGeom prst="rect">
              <a:avLst/>
            </a:prstGeom>
            <a:noFill/>
            <a:ln w="9525" algn="ctr">
              <a:noFill/>
              <a:miter lim="800000"/>
              <a:headEnd/>
              <a:tailEnd/>
            </a:ln>
            <a:effectLst/>
          </p:spPr>
          <p:txBody>
            <a:bodyPr wrap="none">
              <a:spAutoFit/>
            </a:bodyPr>
            <a:lstStyle/>
            <a:p>
              <a:pPr algn="l">
                <a:buClrTx/>
                <a:buSzPct val="120000"/>
                <a:buFontTx/>
                <a:buChar char="o"/>
              </a:pPr>
              <a:r>
                <a:rPr lang="en-US" sz="3600" b="0">
                  <a:solidFill>
                    <a:schemeClr val="tx2"/>
                  </a:solidFill>
                </a:rPr>
                <a:t> True</a:t>
              </a:r>
            </a:p>
            <a:p>
              <a:pPr algn="l">
                <a:buClrTx/>
                <a:buSzPct val="120000"/>
                <a:buFontTx/>
                <a:buChar char="o"/>
              </a:pPr>
              <a:r>
                <a:rPr lang="en-US" sz="3600" b="0">
                  <a:solidFill>
                    <a:schemeClr val="tx2"/>
                  </a:solidFill>
                </a:rPr>
                <a:t> False</a:t>
              </a:r>
            </a:p>
          </p:txBody>
        </p:sp>
      </p:grpSp>
      <p:sp>
        <p:nvSpPr>
          <p:cNvPr id="1551369" name="Text Box 9"/>
          <p:cNvSpPr txBox="1">
            <a:spLocks noChangeArrowheads="1"/>
          </p:cNvSpPr>
          <p:nvPr/>
        </p:nvSpPr>
        <p:spPr bwMode="auto">
          <a:xfrm>
            <a:off x="1743075" y="4830763"/>
            <a:ext cx="542925" cy="641350"/>
          </a:xfrm>
          <a:prstGeom prst="rect">
            <a:avLst/>
          </a:prstGeom>
          <a:noFill/>
          <a:ln w="9525" algn="ctr">
            <a:noFill/>
            <a:miter lim="800000"/>
            <a:headEnd/>
            <a:tailEnd/>
          </a:ln>
          <a:effectLst/>
        </p:spPr>
        <p:txBody>
          <a:bodyPr wrap="none">
            <a:spAutoFit/>
          </a:bodyPr>
          <a:lstStyle/>
          <a:p>
            <a:pPr>
              <a:buClrTx/>
            </a:pPr>
            <a:r>
              <a:rPr lang="en-US" sz="3600" b="0">
                <a:solidFill>
                  <a:schemeClr val="tx2"/>
                </a:solidFill>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51365"/>
                                        </p:tgtEl>
                                        <p:attrNameLst>
                                          <p:attrName>style.visibility</p:attrName>
                                        </p:attrNameLst>
                                      </p:cBhvr>
                                      <p:to>
                                        <p:strVal val="visible"/>
                                      </p:to>
                                    </p:set>
                                    <p:animEffect transition="in" filter="checkerboard(across)">
                                      <p:cBhvr>
                                        <p:cTn id="7" dur="500"/>
                                        <p:tgtEl>
                                          <p:spTgt spid="155136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51366"/>
                                        </p:tgtEl>
                                        <p:attrNameLst>
                                          <p:attrName>style.visibility</p:attrName>
                                        </p:attrNameLst>
                                      </p:cBhvr>
                                      <p:to>
                                        <p:strVal val="visible"/>
                                      </p:to>
                                    </p:set>
                                    <p:anim calcmode="lin" valueType="num">
                                      <p:cBhvr additive="base">
                                        <p:cTn id="12" dur="1000" fill="hold"/>
                                        <p:tgtEl>
                                          <p:spTgt spid="1551366"/>
                                        </p:tgtEl>
                                        <p:attrNameLst>
                                          <p:attrName>ppt_x</p:attrName>
                                        </p:attrNameLst>
                                      </p:cBhvr>
                                      <p:tavLst>
                                        <p:tav tm="0">
                                          <p:val>
                                            <p:strVal val="#ppt_x"/>
                                          </p:val>
                                        </p:tav>
                                        <p:tav tm="100000">
                                          <p:val>
                                            <p:strVal val="#ppt_x"/>
                                          </p:val>
                                        </p:tav>
                                      </p:tavLst>
                                    </p:anim>
                                    <p:anim calcmode="lin" valueType="num">
                                      <p:cBhvr additive="base">
                                        <p:cTn id="13" dur="1000" fill="hold"/>
                                        <p:tgtEl>
                                          <p:spTgt spid="155136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551369"/>
                                        </p:tgtEl>
                                        <p:attrNameLst>
                                          <p:attrName>style.visibility</p:attrName>
                                        </p:attrNameLst>
                                      </p:cBhvr>
                                      <p:to>
                                        <p:strVal val="visible"/>
                                      </p:to>
                                    </p:set>
                                    <p:animEffect transition="in" filter="checkerboard(across)">
                                      <p:cBhvr>
                                        <p:cTn id="18" dur="500"/>
                                        <p:tgtEl>
                                          <p:spTgt spid="1551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1365" grpId="0"/>
      <p:bldP spid="155136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Rectangle 2"/>
          <p:cNvSpPr>
            <a:spLocks noChangeArrowheads="1"/>
          </p:cNvSpPr>
          <p:nvPr/>
        </p:nvSpPr>
        <p:spPr bwMode="auto">
          <a:xfrm>
            <a:off x="228600" y="1981200"/>
            <a:ext cx="8229600" cy="830263"/>
          </a:xfrm>
          <a:prstGeom prst="rect">
            <a:avLst/>
          </a:prstGeom>
          <a:noFill/>
          <a:ln w="9525">
            <a:noFill/>
            <a:miter lim="800000"/>
            <a:headEnd/>
            <a:tailEnd/>
          </a:ln>
          <a:effectLst/>
        </p:spPr>
        <p:txBody>
          <a:bodyPr anchor="ctr"/>
          <a:lstStyle/>
          <a:p>
            <a:pPr algn="l">
              <a:buClrTx/>
            </a:pPr>
            <a:r>
              <a:rPr lang="en-US" sz="2400"/>
              <a:t>Question #3: _______________ </a:t>
            </a:r>
            <a:r>
              <a:rPr lang="en-US" sz="2400" b="0"/>
              <a:t>provides ‘authority’ and control of the conversion activity in order to provide the agreed upon outputs of the agency (primarily input focused)</a:t>
            </a:r>
          </a:p>
        </p:txBody>
      </p:sp>
      <p:sp>
        <p:nvSpPr>
          <p:cNvPr id="1553411" name="Rectangle 3"/>
          <p:cNvSpPr>
            <a:spLocks noChangeArrowheads="1"/>
          </p:cNvSpPr>
          <p:nvPr/>
        </p:nvSpPr>
        <p:spPr bwMode="auto">
          <a:xfrm>
            <a:off x="228600" y="4114800"/>
            <a:ext cx="8686800" cy="830263"/>
          </a:xfrm>
          <a:prstGeom prst="rect">
            <a:avLst/>
          </a:prstGeom>
          <a:noFill/>
          <a:ln w="9525">
            <a:noFill/>
            <a:miter lim="800000"/>
            <a:headEnd/>
            <a:tailEnd/>
          </a:ln>
          <a:effectLst/>
        </p:spPr>
        <p:txBody>
          <a:bodyPr anchor="ctr"/>
          <a:lstStyle/>
          <a:p>
            <a:pPr algn="l">
              <a:buClrTx/>
            </a:pPr>
            <a:r>
              <a:rPr lang="en-US" sz="2400"/>
              <a:t>Question #4: ______________ </a:t>
            </a:r>
            <a:r>
              <a:rPr lang="en-US" sz="2400" b="0"/>
              <a:t>provides ‘efficiency and effectiveness’ and control of the conversion activity in order to provide the agreed upon outputs of the agency (primarily output focused)</a:t>
            </a:r>
            <a:br>
              <a:rPr lang="en-US" sz="2400" b="0"/>
            </a:br>
            <a:endParaRPr lang="en-US" sz="2400" b="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5458"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sz="3600"/>
              <a:t>Lesson 4: Cost Management</a:t>
            </a:r>
          </a:p>
        </p:txBody>
      </p:sp>
      <p:sp>
        <p:nvSpPr>
          <p:cNvPr id="1555459"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 </a:t>
            </a:r>
          </a:p>
          <a:p>
            <a:r>
              <a:rPr lang="en-US"/>
              <a:t>Understand the definition of Cost Management</a:t>
            </a:r>
          </a:p>
          <a:p>
            <a:r>
              <a:rPr lang="en-US"/>
              <a:t>Understand the key components of the Cost Management Process</a:t>
            </a:r>
          </a:p>
          <a:p>
            <a:r>
              <a:rPr lang="en-US"/>
              <a:t>Identify who is involved in performing Cost Management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7506" name="Picture 2" descr="Today's Dilbert Comic">
            <a:hlinkClick r:id="rId3"/>
          </p:cNvPr>
          <p:cNvPicPr>
            <a:picLocks noChangeAspect="1" noChangeArrowheads="1"/>
          </p:cNvPicPr>
          <p:nvPr/>
        </p:nvPicPr>
        <p:blipFill>
          <a:blip r:embed="rId4" cstate="print"/>
          <a:srcRect t="30882" b="5882"/>
          <a:stretch>
            <a:fillRect/>
          </a:stretch>
        </p:blipFill>
        <p:spPr bwMode="auto">
          <a:xfrm>
            <a:off x="104775" y="1447800"/>
            <a:ext cx="8915400" cy="40894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p:cNvSpPr>
            <a:spLocks noChangeArrowheads="1"/>
          </p:cNvSpPr>
          <p:nvPr/>
        </p:nvSpPr>
        <p:spPr bwMode="auto">
          <a:xfrm>
            <a:off x="762000" y="1371600"/>
            <a:ext cx="7924800" cy="2016125"/>
          </a:xfrm>
          <a:prstGeom prst="rect">
            <a:avLst/>
          </a:prstGeom>
          <a:noFill/>
          <a:ln w="9525" algn="ctr">
            <a:noFill/>
            <a:miter lim="800000"/>
            <a:headEnd/>
            <a:tailEnd/>
          </a:ln>
          <a:effectLst/>
        </p:spPr>
        <p:txBody>
          <a:bodyPr>
            <a:spAutoFit/>
          </a:bodyPr>
          <a:lstStyle/>
          <a:p>
            <a:pPr algn="l">
              <a:lnSpc>
                <a:spcPct val="105000"/>
              </a:lnSpc>
              <a:buClrTx/>
            </a:pPr>
            <a:r>
              <a:rPr lang="en-US" sz="2000">
                <a:solidFill>
                  <a:schemeClr val="tx2"/>
                </a:solidFill>
              </a:rPr>
              <a:t>Managing Business Operations </a:t>
            </a:r>
            <a:r>
              <a:rPr lang="en-US" sz="2000" i="1">
                <a:solidFill>
                  <a:srgbClr val="000099"/>
                </a:solidFill>
              </a:rPr>
              <a:t>Efficiently</a:t>
            </a:r>
            <a:r>
              <a:rPr lang="en-US" sz="2000">
                <a:solidFill>
                  <a:schemeClr val="tx2"/>
                </a:solidFill>
              </a:rPr>
              <a:t> &amp;</a:t>
            </a:r>
            <a:r>
              <a:rPr lang="en-US" sz="2000" i="1">
                <a:solidFill>
                  <a:srgbClr val="000099"/>
                </a:solidFill>
              </a:rPr>
              <a:t> Effectively</a:t>
            </a:r>
            <a:r>
              <a:rPr lang="en-US" sz="2000">
                <a:solidFill>
                  <a:schemeClr val="tx2"/>
                </a:solidFill>
              </a:rPr>
              <a:t> Through the Accurate Measurement &amp; Thorough </a:t>
            </a:r>
            <a:r>
              <a:rPr lang="en-US" sz="2000" i="1">
                <a:solidFill>
                  <a:srgbClr val="000099"/>
                </a:solidFill>
              </a:rPr>
              <a:t>Understanding of the</a:t>
            </a:r>
            <a:r>
              <a:rPr lang="en-US" sz="2000">
                <a:solidFill>
                  <a:schemeClr val="tx2"/>
                </a:solidFill>
              </a:rPr>
              <a:t> </a:t>
            </a:r>
            <a:r>
              <a:rPr lang="en-US" sz="2000" i="1">
                <a:solidFill>
                  <a:srgbClr val="000099"/>
                </a:solidFill>
              </a:rPr>
              <a:t>"Full Cost"</a:t>
            </a:r>
            <a:r>
              <a:rPr lang="en-US" sz="2000">
                <a:solidFill>
                  <a:schemeClr val="tx2"/>
                </a:solidFill>
              </a:rPr>
              <a:t> of an Organization's Business Processes, Products &amp; Services in Order to Provide the </a:t>
            </a:r>
            <a:r>
              <a:rPr lang="en-US" sz="2000" i="1">
                <a:solidFill>
                  <a:srgbClr val="000099"/>
                </a:solidFill>
              </a:rPr>
              <a:t>Best Value</a:t>
            </a:r>
            <a:r>
              <a:rPr lang="en-US" sz="2000">
                <a:solidFill>
                  <a:schemeClr val="tx2"/>
                </a:solidFill>
              </a:rPr>
              <a:t> to </a:t>
            </a:r>
            <a:r>
              <a:rPr lang="en-US" sz="2000" i="1">
                <a:solidFill>
                  <a:srgbClr val="000099"/>
                </a:solidFill>
              </a:rPr>
              <a:t>Customers</a:t>
            </a:r>
            <a:r>
              <a:rPr lang="en-US" sz="2000">
                <a:solidFill>
                  <a:schemeClr val="tx2"/>
                </a:solidFill>
              </a:rPr>
              <a:t>.</a:t>
            </a:r>
          </a:p>
          <a:p>
            <a:pPr algn="l">
              <a:lnSpc>
                <a:spcPct val="105000"/>
              </a:lnSpc>
              <a:buClrTx/>
            </a:pPr>
            <a:endParaRPr lang="en-US" sz="2000">
              <a:solidFill>
                <a:schemeClr val="tx2"/>
              </a:solidFill>
            </a:endParaRPr>
          </a:p>
        </p:txBody>
      </p:sp>
      <p:sp>
        <p:nvSpPr>
          <p:cNvPr id="1559555" name="Rectangle 3"/>
          <p:cNvSpPr>
            <a:spLocks noChangeArrowheads="1"/>
          </p:cNvSpPr>
          <p:nvPr/>
        </p:nvSpPr>
        <p:spPr bwMode="auto">
          <a:xfrm>
            <a:off x="1219200" y="228600"/>
            <a:ext cx="6705600" cy="914400"/>
          </a:xfrm>
          <a:prstGeom prst="rect">
            <a:avLst/>
          </a:prstGeom>
          <a:noFill/>
          <a:ln w="9525">
            <a:noFill/>
            <a:miter lim="800000"/>
            <a:headEnd/>
            <a:tailEnd/>
          </a:ln>
        </p:spPr>
        <p:txBody>
          <a:bodyPr tIns="0" bIns="0"/>
          <a:lstStyle/>
          <a:p>
            <a:pPr>
              <a:buClrTx/>
            </a:pPr>
            <a:r>
              <a:rPr lang="en-US" sz="3600"/>
              <a:t>Cost Management</a:t>
            </a:r>
          </a:p>
        </p:txBody>
      </p:sp>
      <p:grpSp>
        <p:nvGrpSpPr>
          <p:cNvPr id="1559556" name="Group 4"/>
          <p:cNvGrpSpPr>
            <a:grpSpLocks/>
          </p:cNvGrpSpPr>
          <p:nvPr/>
        </p:nvGrpSpPr>
        <p:grpSpPr bwMode="auto">
          <a:xfrm>
            <a:off x="838200" y="3348038"/>
            <a:ext cx="7620000" cy="1376362"/>
            <a:chOff x="528" y="2109"/>
            <a:chExt cx="4800" cy="867"/>
          </a:xfrm>
        </p:grpSpPr>
        <p:sp>
          <p:nvSpPr>
            <p:cNvPr id="1559557" name="Text Box 5"/>
            <p:cNvSpPr txBox="1">
              <a:spLocks noChangeArrowheads="1"/>
            </p:cNvSpPr>
            <p:nvPr/>
          </p:nvSpPr>
          <p:spPr bwMode="auto">
            <a:xfrm>
              <a:off x="528" y="2109"/>
              <a:ext cx="4800" cy="384"/>
            </a:xfrm>
            <a:prstGeom prst="rect">
              <a:avLst/>
            </a:prstGeom>
            <a:noFill/>
            <a:ln w="12700" algn="ctr">
              <a:noFill/>
              <a:miter lim="800000"/>
              <a:headEnd/>
              <a:tailEnd/>
            </a:ln>
            <a:effectLst/>
          </p:spPr>
          <p:txBody>
            <a:bodyPr lIns="92075" tIns="0" rIns="92075" bIns="0">
              <a:spAutoFit/>
            </a:bodyPr>
            <a:lstStyle/>
            <a:p>
              <a:pPr algn="l">
                <a:buFontTx/>
                <a:buChar char="•"/>
              </a:pPr>
              <a:r>
                <a:rPr lang="en-US" sz="2000" b="0"/>
                <a:t> </a:t>
              </a:r>
              <a:r>
                <a:rPr lang="en-US" sz="2000" i="1">
                  <a:solidFill>
                    <a:schemeClr val="accent2"/>
                  </a:solidFill>
                </a:rPr>
                <a:t>Efficiently</a:t>
              </a:r>
              <a:r>
                <a:rPr lang="en-US" sz="2000" b="0"/>
                <a:t> is to doing things "right“, e.g. in the best and most economical way, wasting no resources</a:t>
              </a:r>
            </a:p>
          </p:txBody>
        </p:sp>
        <p:sp>
          <p:nvSpPr>
            <p:cNvPr id="1559558" name="Text Box 6"/>
            <p:cNvSpPr txBox="1">
              <a:spLocks noChangeArrowheads="1"/>
            </p:cNvSpPr>
            <p:nvPr/>
          </p:nvSpPr>
          <p:spPr bwMode="auto">
            <a:xfrm>
              <a:off x="528" y="2592"/>
              <a:ext cx="4800" cy="384"/>
            </a:xfrm>
            <a:prstGeom prst="rect">
              <a:avLst/>
            </a:prstGeom>
            <a:noFill/>
            <a:ln w="12700" algn="ctr">
              <a:noFill/>
              <a:miter lim="800000"/>
              <a:headEnd/>
              <a:tailEnd/>
            </a:ln>
            <a:effectLst/>
          </p:spPr>
          <p:txBody>
            <a:bodyPr lIns="92075" tIns="0" rIns="92075" bIns="0">
              <a:spAutoFit/>
            </a:bodyPr>
            <a:lstStyle/>
            <a:p>
              <a:pPr algn="l">
                <a:buFontTx/>
                <a:buChar char="•"/>
              </a:pPr>
              <a:r>
                <a:rPr lang="en-US" sz="2000" b="0"/>
                <a:t> </a:t>
              </a:r>
              <a:r>
                <a:rPr lang="en-US" sz="2000" i="1">
                  <a:solidFill>
                    <a:schemeClr val="accent2"/>
                  </a:solidFill>
                </a:rPr>
                <a:t>Effectively</a:t>
              </a:r>
              <a:r>
                <a:rPr lang="en-US" sz="2000" b="0"/>
                <a:t> is to do the "right" things, e.g. setting targets to achieve an overall goal (the </a:t>
              </a:r>
              <a:r>
                <a:rPr lang="en-US" sz="2000" b="0" i="1"/>
                <a:t>effect</a:t>
              </a:r>
              <a:r>
                <a:rPr lang="en-US" sz="2000" b="0"/>
                <a:t>) and attaining the goal</a:t>
              </a:r>
            </a:p>
          </p:txBody>
        </p:sp>
      </p:grpSp>
      <p:sp>
        <p:nvSpPr>
          <p:cNvPr id="1559559" name="Text Box 7"/>
          <p:cNvSpPr txBox="1">
            <a:spLocks noChangeArrowheads="1"/>
          </p:cNvSpPr>
          <p:nvPr/>
        </p:nvSpPr>
        <p:spPr bwMode="auto">
          <a:xfrm>
            <a:off x="838200" y="4876800"/>
            <a:ext cx="7620000" cy="609600"/>
          </a:xfrm>
          <a:prstGeom prst="rect">
            <a:avLst/>
          </a:prstGeom>
          <a:noFill/>
          <a:ln w="12700" algn="ctr">
            <a:noFill/>
            <a:miter lim="800000"/>
            <a:headEnd/>
            <a:tailEnd/>
          </a:ln>
          <a:effectLst/>
        </p:spPr>
        <p:txBody>
          <a:bodyPr lIns="92075" tIns="0" rIns="92075" bIns="0">
            <a:spAutoFit/>
          </a:bodyPr>
          <a:lstStyle/>
          <a:p>
            <a:pPr algn="l">
              <a:buFontTx/>
              <a:buChar char="•"/>
            </a:pPr>
            <a:r>
              <a:rPr lang="en-US" sz="2000" b="0"/>
              <a:t> </a:t>
            </a:r>
            <a:r>
              <a:rPr lang="en-US" sz="2000" i="1">
                <a:solidFill>
                  <a:schemeClr val="accent2"/>
                </a:solidFill>
              </a:rPr>
              <a:t>Full Costs</a:t>
            </a:r>
            <a:r>
              <a:rPr lang="en-US" sz="2000" b="0"/>
              <a:t> is the inclusion of </a:t>
            </a:r>
            <a:r>
              <a:rPr lang="en-US" sz="2000" b="0" u="sng"/>
              <a:t>all</a:t>
            </a:r>
            <a:r>
              <a:rPr lang="en-US" sz="2000" b="0"/>
              <a:t> and </a:t>
            </a:r>
            <a:r>
              <a:rPr lang="en-US" sz="2000" b="0" u="sng"/>
              <a:t>only</a:t>
            </a:r>
            <a:r>
              <a:rPr lang="en-US" sz="2000" b="0"/>
              <a:t> those costs related to generating the output</a:t>
            </a:r>
          </a:p>
        </p:txBody>
      </p:sp>
      <p:sp>
        <p:nvSpPr>
          <p:cNvPr id="1559560" name="Text Box 8"/>
          <p:cNvSpPr txBox="1">
            <a:spLocks noChangeArrowheads="1"/>
          </p:cNvSpPr>
          <p:nvPr/>
        </p:nvSpPr>
        <p:spPr bwMode="auto">
          <a:xfrm>
            <a:off x="838200" y="5638800"/>
            <a:ext cx="7620000" cy="609600"/>
          </a:xfrm>
          <a:prstGeom prst="rect">
            <a:avLst/>
          </a:prstGeom>
          <a:noFill/>
          <a:ln w="12700" algn="ctr">
            <a:noFill/>
            <a:miter lim="800000"/>
            <a:headEnd/>
            <a:tailEnd/>
          </a:ln>
          <a:effectLst/>
        </p:spPr>
        <p:txBody>
          <a:bodyPr lIns="92075" tIns="0" rIns="92075" bIns="0">
            <a:spAutoFit/>
          </a:bodyPr>
          <a:lstStyle/>
          <a:p>
            <a:pPr algn="l">
              <a:buFontTx/>
              <a:buChar char="•"/>
            </a:pPr>
            <a:r>
              <a:rPr lang="en-US" sz="2000" b="0"/>
              <a:t> </a:t>
            </a:r>
            <a:r>
              <a:rPr lang="en-US" sz="2000" i="1">
                <a:solidFill>
                  <a:schemeClr val="accent2"/>
                </a:solidFill>
              </a:rPr>
              <a:t>Best Value</a:t>
            </a:r>
            <a:r>
              <a:rPr lang="en-US" sz="2000" b="0"/>
              <a:t> is a qualitative measurement to be taken into consideration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559556"/>
                                        </p:tgtEl>
                                        <p:attrNameLst>
                                          <p:attrName>style.visibility</p:attrName>
                                        </p:attrNameLst>
                                      </p:cBhvr>
                                      <p:to>
                                        <p:strVal val="visible"/>
                                      </p:to>
                                    </p:set>
                                    <p:animEffect transition="in" filter="fade">
                                      <p:cBhvr>
                                        <p:cTn id="7" dur="1000"/>
                                        <p:tgtEl>
                                          <p:spTgt spid="1559556"/>
                                        </p:tgtEl>
                                      </p:cBhvr>
                                    </p:animEffect>
                                    <p:anim calcmode="lin" valueType="num">
                                      <p:cBhvr>
                                        <p:cTn id="8" dur="1000" fill="hold"/>
                                        <p:tgtEl>
                                          <p:spTgt spid="1559556"/>
                                        </p:tgtEl>
                                        <p:attrNameLst>
                                          <p:attrName>ppt_x</p:attrName>
                                        </p:attrNameLst>
                                      </p:cBhvr>
                                      <p:tavLst>
                                        <p:tav tm="0">
                                          <p:val>
                                            <p:strVal val="#ppt_x"/>
                                          </p:val>
                                        </p:tav>
                                        <p:tav tm="100000">
                                          <p:val>
                                            <p:strVal val="#ppt_x"/>
                                          </p:val>
                                        </p:tav>
                                      </p:tavLst>
                                    </p:anim>
                                    <p:anim calcmode="lin" valueType="num">
                                      <p:cBhvr>
                                        <p:cTn id="9" dur="900" decel="100000" fill="hold"/>
                                        <p:tgtEl>
                                          <p:spTgt spid="15595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5955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59559"/>
                                        </p:tgtEl>
                                        <p:attrNameLst>
                                          <p:attrName>style.visibility</p:attrName>
                                        </p:attrNameLst>
                                      </p:cBhvr>
                                      <p:to>
                                        <p:strVal val="visible"/>
                                      </p:to>
                                    </p:set>
                                    <p:animEffect transition="in" filter="fade">
                                      <p:cBhvr>
                                        <p:cTn id="15" dur="1000"/>
                                        <p:tgtEl>
                                          <p:spTgt spid="1559559"/>
                                        </p:tgtEl>
                                      </p:cBhvr>
                                    </p:animEffect>
                                    <p:anim calcmode="lin" valueType="num">
                                      <p:cBhvr>
                                        <p:cTn id="16" dur="1000" fill="hold"/>
                                        <p:tgtEl>
                                          <p:spTgt spid="1559559"/>
                                        </p:tgtEl>
                                        <p:attrNameLst>
                                          <p:attrName>ppt_x</p:attrName>
                                        </p:attrNameLst>
                                      </p:cBhvr>
                                      <p:tavLst>
                                        <p:tav tm="0">
                                          <p:val>
                                            <p:strVal val="#ppt_x"/>
                                          </p:val>
                                        </p:tav>
                                        <p:tav tm="100000">
                                          <p:val>
                                            <p:strVal val="#ppt_x"/>
                                          </p:val>
                                        </p:tav>
                                      </p:tavLst>
                                    </p:anim>
                                    <p:anim calcmode="lin" valueType="num">
                                      <p:cBhvr>
                                        <p:cTn id="17" dur="900" decel="100000" fill="hold"/>
                                        <p:tgtEl>
                                          <p:spTgt spid="155955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5955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59560"/>
                                        </p:tgtEl>
                                        <p:attrNameLst>
                                          <p:attrName>style.visibility</p:attrName>
                                        </p:attrNameLst>
                                      </p:cBhvr>
                                      <p:to>
                                        <p:strVal val="visible"/>
                                      </p:to>
                                    </p:set>
                                    <p:animEffect transition="in" filter="blinds(horizontal)">
                                      <p:cBhvr>
                                        <p:cTn id="23" dur="500"/>
                                        <p:tgtEl>
                                          <p:spTgt spid="1559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9559" grpId="0"/>
      <p:bldP spid="15595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a:t>Day 1 Objective &amp; Agenda</a:t>
            </a:r>
          </a:p>
        </p:txBody>
      </p:sp>
      <p:sp>
        <p:nvSpPr>
          <p:cNvPr id="1188867"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800" b="1"/>
              <a:t>Day 1: Cost Management Overview</a:t>
            </a:r>
          </a:p>
          <a:p>
            <a:r>
              <a:rPr lang="en-US" sz="2800"/>
              <a:t>Understanding of why managing costs are important, Army’s overall objectives, the process of Cost Management, how it differs from Budget, and key cost terms</a:t>
            </a:r>
          </a:p>
          <a:p>
            <a:pPr lvl="1"/>
            <a:r>
              <a:rPr lang="en-US" sz="2400" b="1" i="1"/>
              <a:t>Lesson 1</a:t>
            </a:r>
            <a:r>
              <a:rPr lang="en-US" sz="2400"/>
              <a:t>: Cost Awareness</a:t>
            </a:r>
          </a:p>
          <a:p>
            <a:pPr lvl="1"/>
            <a:r>
              <a:rPr lang="en-US" sz="2400" b="1" i="1"/>
              <a:t>Lesson 2</a:t>
            </a:r>
            <a:r>
              <a:rPr lang="en-US" sz="2400"/>
              <a:t>: Cost Culture</a:t>
            </a:r>
          </a:p>
          <a:p>
            <a:pPr lvl="1"/>
            <a:r>
              <a:rPr lang="en-US" sz="2400" b="1" i="1"/>
              <a:t>Lesson 3</a:t>
            </a:r>
            <a:r>
              <a:rPr lang="en-US" sz="2400"/>
              <a:t>: Cost vs. Budget</a:t>
            </a:r>
          </a:p>
          <a:p>
            <a:pPr lvl="1"/>
            <a:r>
              <a:rPr lang="en-US" sz="2400" b="1" i="1"/>
              <a:t>Lesson 4</a:t>
            </a:r>
            <a:r>
              <a:rPr lang="en-US" sz="2400"/>
              <a:t>: Cost Management</a:t>
            </a:r>
          </a:p>
          <a:p>
            <a:pPr lvl="1"/>
            <a:r>
              <a:rPr lang="en-US" sz="2400" b="1" i="1"/>
              <a:t>Lesson 5</a:t>
            </a:r>
            <a:r>
              <a:rPr lang="en-US" sz="2400"/>
              <a:t>: Cost Terms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602" name="Rectangle 2"/>
          <p:cNvSpPr>
            <a:spLocks noChangeArrowheads="1"/>
          </p:cNvSpPr>
          <p:nvPr/>
        </p:nvSpPr>
        <p:spPr bwMode="auto">
          <a:xfrm>
            <a:off x="762000" y="1371600"/>
            <a:ext cx="7924800" cy="1247775"/>
          </a:xfrm>
          <a:prstGeom prst="rect">
            <a:avLst/>
          </a:prstGeom>
          <a:noFill/>
          <a:ln w="9525" algn="ctr">
            <a:noFill/>
            <a:miter lim="800000"/>
            <a:headEnd/>
            <a:tailEnd/>
          </a:ln>
          <a:effectLst/>
        </p:spPr>
        <p:txBody>
          <a:bodyPr>
            <a:spAutoFit/>
          </a:bodyPr>
          <a:lstStyle/>
          <a:p>
            <a:pPr algn="l">
              <a:lnSpc>
                <a:spcPct val="105000"/>
              </a:lnSpc>
              <a:buClrTx/>
            </a:pPr>
            <a:r>
              <a:rPr lang="en-US" sz="1800">
                <a:solidFill>
                  <a:schemeClr val="tx2"/>
                </a:solidFill>
              </a:rPr>
              <a:t>Managing Business Operations </a:t>
            </a:r>
            <a:r>
              <a:rPr lang="en-US" sz="1800" i="1">
                <a:solidFill>
                  <a:srgbClr val="000099"/>
                </a:solidFill>
              </a:rPr>
              <a:t>Efficiently</a:t>
            </a:r>
            <a:r>
              <a:rPr lang="en-US" sz="1800">
                <a:solidFill>
                  <a:schemeClr val="tx2"/>
                </a:solidFill>
              </a:rPr>
              <a:t> &amp;</a:t>
            </a:r>
            <a:r>
              <a:rPr lang="en-US" sz="1800" i="1">
                <a:solidFill>
                  <a:srgbClr val="000099"/>
                </a:solidFill>
              </a:rPr>
              <a:t> Effectively</a:t>
            </a:r>
            <a:r>
              <a:rPr lang="en-US" sz="1800">
                <a:solidFill>
                  <a:schemeClr val="tx2"/>
                </a:solidFill>
              </a:rPr>
              <a:t> Through the Accurate Measurement &amp; Thorough </a:t>
            </a:r>
            <a:r>
              <a:rPr lang="en-US" sz="1800" i="1">
                <a:solidFill>
                  <a:srgbClr val="000099"/>
                </a:solidFill>
              </a:rPr>
              <a:t>Understanding of the</a:t>
            </a:r>
            <a:r>
              <a:rPr lang="en-US" sz="1800">
                <a:solidFill>
                  <a:schemeClr val="tx2"/>
                </a:solidFill>
              </a:rPr>
              <a:t> </a:t>
            </a:r>
            <a:r>
              <a:rPr lang="en-US" sz="1800" i="1">
                <a:solidFill>
                  <a:srgbClr val="000099"/>
                </a:solidFill>
              </a:rPr>
              <a:t>"Full Cost"</a:t>
            </a:r>
            <a:r>
              <a:rPr lang="en-US" sz="1800">
                <a:solidFill>
                  <a:schemeClr val="tx2"/>
                </a:solidFill>
              </a:rPr>
              <a:t> of an Organization's Business Processes, Products &amp; Services in Order to Provide the </a:t>
            </a:r>
            <a:r>
              <a:rPr lang="en-US" sz="1800" i="1">
                <a:solidFill>
                  <a:srgbClr val="000099"/>
                </a:solidFill>
              </a:rPr>
              <a:t>Best Value</a:t>
            </a:r>
            <a:r>
              <a:rPr lang="en-US" sz="1800">
                <a:solidFill>
                  <a:schemeClr val="tx2"/>
                </a:solidFill>
              </a:rPr>
              <a:t> to </a:t>
            </a:r>
            <a:r>
              <a:rPr lang="en-US" sz="1800" i="1">
                <a:solidFill>
                  <a:srgbClr val="000099"/>
                </a:solidFill>
              </a:rPr>
              <a:t>Customers</a:t>
            </a:r>
            <a:r>
              <a:rPr lang="en-US" sz="1800">
                <a:solidFill>
                  <a:schemeClr val="tx2"/>
                </a:solidFill>
              </a:rPr>
              <a:t>.</a:t>
            </a:r>
          </a:p>
        </p:txBody>
      </p:sp>
      <p:sp>
        <p:nvSpPr>
          <p:cNvPr id="1561603" name="Oval 3"/>
          <p:cNvSpPr>
            <a:spLocks noChangeArrowheads="1"/>
          </p:cNvSpPr>
          <p:nvPr/>
        </p:nvSpPr>
        <p:spPr bwMode="auto">
          <a:xfrm>
            <a:off x="1143000" y="4114800"/>
            <a:ext cx="1905000" cy="1143000"/>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2000" u="sng">
                <a:solidFill>
                  <a:srgbClr val="000066"/>
                </a:solidFill>
              </a:rPr>
              <a:t>Cost </a:t>
            </a:r>
          </a:p>
          <a:p>
            <a:pPr>
              <a:buClrTx/>
            </a:pPr>
            <a:r>
              <a:rPr lang="en-US" sz="2000" u="sng">
                <a:solidFill>
                  <a:srgbClr val="000066"/>
                </a:solidFill>
              </a:rPr>
              <a:t>Planning</a:t>
            </a:r>
          </a:p>
        </p:txBody>
      </p:sp>
      <p:sp>
        <p:nvSpPr>
          <p:cNvPr id="1561604" name="Oval 4"/>
          <p:cNvSpPr>
            <a:spLocks noChangeArrowheads="1"/>
          </p:cNvSpPr>
          <p:nvPr/>
        </p:nvSpPr>
        <p:spPr bwMode="auto">
          <a:xfrm>
            <a:off x="3505200" y="5562600"/>
            <a:ext cx="1905000" cy="1143000"/>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2000" u="sng">
                <a:solidFill>
                  <a:srgbClr val="000066"/>
                </a:solidFill>
              </a:rPr>
              <a:t>Cost </a:t>
            </a:r>
          </a:p>
          <a:p>
            <a:pPr>
              <a:buClrTx/>
            </a:pPr>
            <a:r>
              <a:rPr lang="en-US" sz="2000" u="sng">
                <a:solidFill>
                  <a:srgbClr val="000066"/>
                </a:solidFill>
              </a:rPr>
              <a:t>Controlling</a:t>
            </a:r>
          </a:p>
        </p:txBody>
      </p:sp>
      <p:sp>
        <p:nvSpPr>
          <p:cNvPr id="1561605" name="Oval 5"/>
          <p:cNvSpPr>
            <a:spLocks noChangeArrowheads="1"/>
          </p:cNvSpPr>
          <p:nvPr/>
        </p:nvSpPr>
        <p:spPr bwMode="auto">
          <a:xfrm>
            <a:off x="5867400" y="4114800"/>
            <a:ext cx="1905000" cy="1143000"/>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2000" u="sng">
                <a:solidFill>
                  <a:srgbClr val="000066"/>
                </a:solidFill>
              </a:rPr>
              <a:t>Cost </a:t>
            </a:r>
          </a:p>
          <a:p>
            <a:pPr>
              <a:buClrTx/>
            </a:pPr>
            <a:r>
              <a:rPr lang="en-US" sz="2000" u="sng">
                <a:solidFill>
                  <a:srgbClr val="000066"/>
                </a:solidFill>
              </a:rPr>
              <a:t>Analysis</a:t>
            </a:r>
          </a:p>
        </p:txBody>
      </p:sp>
      <p:sp>
        <p:nvSpPr>
          <p:cNvPr id="1561606" name="Oval 6"/>
          <p:cNvSpPr>
            <a:spLocks noChangeArrowheads="1"/>
          </p:cNvSpPr>
          <p:nvPr/>
        </p:nvSpPr>
        <p:spPr bwMode="auto">
          <a:xfrm>
            <a:off x="3505200" y="2743200"/>
            <a:ext cx="1905000" cy="1143000"/>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2000" u="sng">
                <a:solidFill>
                  <a:srgbClr val="000066"/>
                </a:solidFill>
              </a:rPr>
              <a:t>Cost </a:t>
            </a:r>
          </a:p>
          <a:p>
            <a:pPr>
              <a:buClrTx/>
            </a:pPr>
            <a:r>
              <a:rPr lang="en-US" sz="2000" u="sng">
                <a:solidFill>
                  <a:srgbClr val="000066"/>
                </a:solidFill>
              </a:rPr>
              <a:t>Accounting</a:t>
            </a:r>
          </a:p>
        </p:txBody>
      </p:sp>
      <p:cxnSp>
        <p:nvCxnSpPr>
          <p:cNvPr id="1561607" name="AutoShape 7"/>
          <p:cNvCxnSpPr>
            <a:cxnSpLocks noChangeShapeType="1"/>
            <a:stCxn id="1561603" idx="0"/>
            <a:endCxn id="1561606" idx="2"/>
          </p:cNvCxnSpPr>
          <p:nvPr/>
        </p:nvCxnSpPr>
        <p:spPr bwMode="auto">
          <a:xfrm rot="16200000">
            <a:off x="2400300" y="3009900"/>
            <a:ext cx="800100" cy="1409700"/>
          </a:xfrm>
          <a:prstGeom prst="curvedConnector2">
            <a:avLst/>
          </a:prstGeom>
          <a:noFill/>
          <a:ln w="38100">
            <a:solidFill>
              <a:srgbClr val="000099"/>
            </a:solidFill>
            <a:round/>
            <a:headEnd/>
            <a:tailEnd type="triangle" w="med" len="med"/>
          </a:ln>
          <a:effectLst/>
        </p:spPr>
      </p:cxnSp>
      <p:cxnSp>
        <p:nvCxnSpPr>
          <p:cNvPr id="1561608" name="AutoShape 8"/>
          <p:cNvCxnSpPr>
            <a:cxnSpLocks noChangeShapeType="1"/>
            <a:stCxn id="1561606" idx="6"/>
            <a:endCxn id="1561605" idx="0"/>
          </p:cNvCxnSpPr>
          <p:nvPr/>
        </p:nvCxnSpPr>
        <p:spPr bwMode="auto">
          <a:xfrm>
            <a:off x="5410200" y="3314700"/>
            <a:ext cx="1409700" cy="800100"/>
          </a:xfrm>
          <a:prstGeom prst="curvedConnector2">
            <a:avLst/>
          </a:prstGeom>
          <a:noFill/>
          <a:ln w="38100">
            <a:solidFill>
              <a:srgbClr val="000099"/>
            </a:solidFill>
            <a:round/>
            <a:headEnd/>
            <a:tailEnd type="triangle" w="med" len="med"/>
          </a:ln>
          <a:effectLst/>
        </p:spPr>
      </p:cxnSp>
      <p:cxnSp>
        <p:nvCxnSpPr>
          <p:cNvPr id="1561609" name="AutoShape 9"/>
          <p:cNvCxnSpPr>
            <a:cxnSpLocks noChangeShapeType="1"/>
            <a:stCxn id="1561605" idx="4"/>
            <a:endCxn id="1561604" idx="6"/>
          </p:cNvCxnSpPr>
          <p:nvPr/>
        </p:nvCxnSpPr>
        <p:spPr bwMode="auto">
          <a:xfrm rot="5400000">
            <a:off x="5676900" y="4991100"/>
            <a:ext cx="876300" cy="1409700"/>
          </a:xfrm>
          <a:prstGeom prst="curvedConnector2">
            <a:avLst/>
          </a:prstGeom>
          <a:noFill/>
          <a:ln w="38100">
            <a:solidFill>
              <a:srgbClr val="000099"/>
            </a:solidFill>
            <a:round/>
            <a:headEnd/>
            <a:tailEnd type="triangle" w="med" len="med"/>
          </a:ln>
          <a:effectLst/>
        </p:spPr>
      </p:cxnSp>
      <p:cxnSp>
        <p:nvCxnSpPr>
          <p:cNvPr id="1561610" name="AutoShape 10"/>
          <p:cNvCxnSpPr>
            <a:cxnSpLocks noChangeShapeType="1"/>
            <a:stCxn id="1561604" idx="2"/>
            <a:endCxn id="1561603" idx="4"/>
          </p:cNvCxnSpPr>
          <p:nvPr/>
        </p:nvCxnSpPr>
        <p:spPr bwMode="auto">
          <a:xfrm rot="10800000">
            <a:off x="2095500" y="5257800"/>
            <a:ext cx="1409700" cy="876300"/>
          </a:xfrm>
          <a:prstGeom prst="curvedConnector2">
            <a:avLst/>
          </a:prstGeom>
          <a:noFill/>
          <a:ln w="38100">
            <a:solidFill>
              <a:srgbClr val="000099"/>
            </a:solidFill>
            <a:round/>
            <a:headEnd/>
            <a:tailEnd type="triangle" w="med" len="med"/>
          </a:ln>
          <a:effectLst/>
        </p:spPr>
      </p:cxnSp>
      <p:sp>
        <p:nvSpPr>
          <p:cNvPr id="1561611" name="Rectangle 11"/>
          <p:cNvSpPr>
            <a:spLocks noChangeArrowheads="1"/>
          </p:cNvSpPr>
          <p:nvPr/>
        </p:nvSpPr>
        <p:spPr bwMode="auto">
          <a:xfrm>
            <a:off x="3240088" y="3886200"/>
            <a:ext cx="2551112" cy="1554163"/>
          </a:xfrm>
          <a:prstGeom prst="rect">
            <a:avLst/>
          </a:prstGeom>
          <a:noFill/>
          <a:ln w="9525" algn="ctr">
            <a:noFill/>
            <a:miter lim="800000"/>
            <a:headEnd/>
            <a:tailEnd/>
          </a:ln>
          <a:effectLst/>
        </p:spPr>
        <p:txBody>
          <a:bodyPr wrap="none">
            <a:spAutoFit/>
          </a:bodyPr>
          <a:lstStyle/>
          <a:p>
            <a:pPr>
              <a:buClrTx/>
            </a:pPr>
            <a:r>
              <a:rPr lang="en-US" b="0">
                <a:solidFill>
                  <a:schemeClr val="tx2"/>
                </a:solidFill>
              </a:rPr>
              <a:t>Cost </a:t>
            </a:r>
          </a:p>
          <a:p>
            <a:pPr>
              <a:buClrTx/>
            </a:pPr>
            <a:r>
              <a:rPr lang="en-US" b="0">
                <a:solidFill>
                  <a:schemeClr val="tx2"/>
                </a:solidFill>
              </a:rPr>
              <a:t>Management</a:t>
            </a:r>
          </a:p>
          <a:p>
            <a:pPr>
              <a:buClrTx/>
            </a:pPr>
            <a:r>
              <a:rPr lang="en-US" b="0">
                <a:solidFill>
                  <a:schemeClr val="tx2"/>
                </a:solidFill>
              </a:rPr>
              <a:t>Process</a:t>
            </a:r>
          </a:p>
        </p:txBody>
      </p:sp>
      <p:sp>
        <p:nvSpPr>
          <p:cNvPr id="1561612" name="Rectangle 12"/>
          <p:cNvSpPr>
            <a:spLocks noChangeArrowheads="1"/>
          </p:cNvSpPr>
          <p:nvPr/>
        </p:nvSpPr>
        <p:spPr bwMode="auto">
          <a:xfrm>
            <a:off x="1219200" y="228600"/>
            <a:ext cx="6705600" cy="914400"/>
          </a:xfrm>
          <a:prstGeom prst="rect">
            <a:avLst/>
          </a:prstGeom>
          <a:noFill/>
          <a:ln w="9525">
            <a:noFill/>
            <a:miter lim="800000"/>
            <a:headEnd/>
            <a:tailEnd/>
          </a:ln>
        </p:spPr>
        <p:txBody>
          <a:bodyPr tIns="0" bIns="0"/>
          <a:lstStyle/>
          <a:p>
            <a:pPr>
              <a:buClrTx/>
            </a:pPr>
            <a:r>
              <a:rPr lang="en-US" sz="3600"/>
              <a:t>Cost Management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ChangeArrowheads="1"/>
          </p:cNvSpPr>
          <p:nvPr/>
        </p:nvSpPr>
        <p:spPr bwMode="auto">
          <a:xfrm>
            <a:off x="1219200" y="228600"/>
            <a:ext cx="6705600" cy="914400"/>
          </a:xfrm>
          <a:prstGeom prst="rect">
            <a:avLst/>
          </a:prstGeom>
          <a:noFill/>
          <a:ln w="9525">
            <a:noFill/>
            <a:miter lim="800000"/>
            <a:headEnd/>
            <a:tailEnd/>
          </a:ln>
          <a:effectLst/>
        </p:spPr>
        <p:txBody>
          <a:bodyPr wrap="none" lIns="274320" tIns="0" rIns="182880" bIns="0"/>
          <a:lstStyle/>
          <a:p>
            <a:pPr>
              <a:buClrTx/>
            </a:pPr>
            <a:r>
              <a:rPr lang="en-US" sz="3600"/>
              <a:t>Cost Planning</a:t>
            </a:r>
          </a:p>
        </p:txBody>
      </p:sp>
      <p:sp>
        <p:nvSpPr>
          <p:cNvPr id="1563651" name="Rectangle 3"/>
          <p:cNvSpPr>
            <a:spLocks noChangeArrowheads="1"/>
          </p:cNvSpPr>
          <p:nvPr/>
        </p:nvSpPr>
        <p:spPr bwMode="auto">
          <a:xfrm>
            <a:off x="485775" y="1371600"/>
            <a:ext cx="8153400" cy="1066800"/>
          </a:xfrm>
          <a:prstGeom prst="rect">
            <a:avLst/>
          </a:prstGeom>
          <a:noFill/>
          <a:ln w="9525">
            <a:noFill/>
            <a:miter lim="800000"/>
            <a:headEnd/>
            <a:tailEnd/>
          </a:ln>
          <a:effectLst/>
        </p:spPr>
        <p:txBody>
          <a:bodyPr tIns="137160" bIns="137160"/>
          <a:lstStyle/>
          <a:p>
            <a:pPr algn="l">
              <a:spcBef>
                <a:spcPct val="20000"/>
              </a:spcBef>
              <a:buClrTx/>
            </a:pPr>
            <a:r>
              <a:rPr lang="en-US" sz="2400"/>
              <a:t>Cost Planning</a:t>
            </a:r>
            <a:r>
              <a:rPr lang="en-US" sz="2400" b="0"/>
              <a:t> is the use of a Cost Model for “should-cost” forecasting to make informed decisions</a:t>
            </a:r>
          </a:p>
        </p:txBody>
      </p:sp>
      <p:sp>
        <p:nvSpPr>
          <p:cNvPr id="1563652" name="Oval 4"/>
          <p:cNvSpPr>
            <a:spLocks noChangeArrowheads="1"/>
          </p:cNvSpPr>
          <p:nvPr/>
        </p:nvSpPr>
        <p:spPr bwMode="auto">
          <a:xfrm>
            <a:off x="228600" y="3798888"/>
            <a:ext cx="1052513" cy="877887"/>
          </a:xfrm>
          <a:prstGeom prst="ellipse">
            <a:avLst/>
          </a:prstGeom>
          <a:gradFill rotWithShape="1">
            <a:gsLst>
              <a:gs pos="0">
                <a:schemeClr val="bg1"/>
              </a:gs>
              <a:gs pos="100000">
                <a:srgbClr val="FFFF00"/>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Planning</a:t>
            </a:r>
          </a:p>
        </p:txBody>
      </p:sp>
      <p:sp>
        <p:nvSpPr>
          <p:cNvPr id="1563653" name="Oval 5"/>
          <p:cNvSpPr>
            <a:spLocks noChangeArrowheads="1"/>
          </p:cNvSpPr>
          <p:nvPr/>
        </p:nvSpPr>
        <p:spPr bwMode="auto">
          <a:xfrm>
            <a:off x="1531938" y="4911725"/>
            <a:ext cx="1050925" cy="879475"/>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Controlling</a:t>
            </a:r>
          </a:p>
        </p:txBody>
      </p:sp>
      <p:sp>
        <p:nvSpPr>
          <p:cNvPr id="1563654" name="Oval 6"/>
          <p:cNvSpPr>
            <a:spLocks noChangeArrowheads="1"/>
          </p:cNvSpPr>
          <p:nvPr/>
        </p:nvSpPr>
        <p:spPr bwMode="auto">
          <a:xfrm>
            <a:off x="2833688" y="3798888"/>
            <a:ext cx="1052512" cy="877887"/>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Analysis</a:t>
            </a:r>
          </a:p>
        </p:txBody>
      </p:sp>
      <p:sp>
        <p:nvSpPr>
          <p:cNvPr id="1563655" name="Oval 7"/>
          <p:cNvSpPr>
            <a:spLocks noChangeArrowheads="1"/>
          </p:cNvSpPr>
          <p:nvPr/>
        </p:nvSpPr>
        <p:spPr bwMode="auto">
          <a:xfrm>
            <a:off x="1531938" y="2743200"/>
            <a:ext cx="1050925" cy="879475"/>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Accounting</a:t>
            </a:r>
          </a:p>
        </p:txBody>
      </p:sp>
      <p:cxnSp>
        <p:nvCxnSpPr>
          <p:cNvPr id="1563656" name="AutoShape 8"/>
          <p:cNvCxnSpPr>
            <a:cxnSpLocks noChangeShapeType="1"/>
            <a:stCxn id="1563652" idx="0"/>
            <a:endCxn id="1563655" idx="2"/>
          </p:cNvCxnSpPr>
          <p:nvPr/>
        </p:nvCxnSpPr>
        <p:spPr bwMode="auto">
          <a:xfrm rot="16200000">
            <a:off x="835026" y="3101975"/>
            <a:ext cx="615950" cy="777875"/>
          </a:xfrm>
          <a:prstGeom prst="curvedConnector2">
            <a:avLst/>
          </a:prstGeom>
          <a:noFill/>
          <a:ln w="38100">
            <a:solidFill>
              <a:srgbClr val="000099"/>
            </a:solidFill>
            <a:round/>
            <a:headEnd/>
            <a:tailEnd type="triangle" w="med" len="med"/>
          </a:ln>
          <a:effectLst/>
        </p:spPr>
      </p:cxnSp>
      <p:cxnSp>
        <p:nvCxnSpPr>
          <p:cNvPr id="1563657" name="AutoShape 9"/>
          <p:cNvCxnSpPr>
            <a:cxnSpLocks noChangeShapeType="1"/>
            <a:stCxn id="1563655" idx="6"/>
            <a:endCxn id="1563654" idx="0"/>
          </p:cNvCxnSpPr>
          <p:nvPr/>
        </p:nvCxnSpPr>
        <p:spPr bwMode="auto">
          <a:xfrm>
            <a:off x="2582863" y="3182938"/>
            <a:ext cx="777875" cy="615950"/>
          </a:xfrm>
          <a:prstGeom prst="curvedConnector2">
            <a:avLst/>
          </a:prstGeom>
          <a:noFill/>
          <a:ln w="38100">
            <a:solidFill>
              <a:srgbClr val="000099"/>
            </a:solidFill>
            <a:round/>
            <a:headEnd/>
            <a:tailEnd type="triangle" w="med" len="med"/>
          </a:ln>
          <a:effectLst/>
        </p:spPr>
      </p:cxnSp>
      <p:cxnSp>
        <p:nvCxnSpPr>
          <p:cNvPr id="1563658" name="AutoShape 10"/>
          <p:cNvCxnSpPr>
            <a:cxnSpLocks noChangeShapeType="1"/>
            <a:stCxn id="1563654" idx="4"/>
            <a:endCxn id="1563653" idx="6"/>
          </p:cNvCxnSpPr>
          <p:nvPr/>
        </p:nvCxnSpPr>
        <p:spPr bwMode="auto">
          <a:xfrm rot="5400000">
            <a:off x="2634457" y="4625181"/>
            <a:ext cx="674688" cy="777875"/>
          </a:xfrm>
          <a:prstGeom prst="curvedConnector2">
            <a:avLst/>
          </a:prstGeom>
          <a:noFill/>
          <a:ln w="38100">
            <a:solidFill>
              <a:srgbClr val="000099"/>
            </a:solidFill>
            <a:round/>
            <a:headEnd/>
            <a:tailEnd type="triangle" w="med" len="med"/>
          </a:ln>
          <a:effectLst/>
        </p:spPr>
      </p:cxnSp>
      <p:cxnSp>
        <p:nvCxnSpPr>
          <p:cNvPr id="1563659" name="AutoShape 11"/>
          <p:cNvCxnSpPr>
            <a:cxnSpLocks noChangeShapeType="1"/>
            <a:stCxn id="1563653" idx="2"/>
            <a:endCxn id="1563652" idx="4"/>
          </p:cNvCxnSpPr>
          <p:nvPr/>
        </p:nvCxnSpPr>
        <p:spPr bwMode="auto">
          <a:xfrm rot="10800000">
            <a:off x="754063" y="4676775"/>
            <a:ext cx="777875" cy="674688"/>
          </a:xfrm>
          <a:prstGeom prst="curvedConnector2">
            <a:avLst/>
          </a:prstGeom>
          <a:noFill/>
          <a:ln w="38100">
            <a:solidFill>
              <a:srgbClr val="000099"/>
            </a:solidFill>
            <a:round/>
            <a:headEnd/>
            <a:tailEnd type="triangle" w="med" len="med"/>
          </a:ln>
          <a:effectLst/>
        </p:spPr>
      </p:cxnSp>
      <p:sp>
        <p:nvSpPr>
          <p:cNvPr id="1563660" name="Rectangle 12"/>
          <p:cNvSpPr>
            <a:spLocks noChangeArrowheads="1"/>
          </p:cNvSpPr>
          <p:nvPr/>
        </p:nvSpPr>
        <p:spPr bwMode="auto">
          <a:xfrm>
            <a:off x="1458913" y="3892550"/>
            <a:ext cx="1265237" cy="731838"/>
          </a:xfrm>
          <a:prstGeom prst="rect">
            <a:avLst/>
          </a:prstGeom>
          <a:noFill/>
          <a:ln w="9525" algn="ctr">
            <a:noFill/>
            <a:miter lim="800000"/>
            <a:headEnd/>
            <a:tailEnd/>
          </a:ln>
          <a:effectLst/>
        </p:spPr>
        <p:txBody>
          <a:bodyPr wrap="none">
            <a:spAutoFit/>
          </a:bodyPr>
          <a:lstStyle/>
          <a:p>
            <a:pPr>
              <a:buClrTx/>
            </a:pPr>
            <a:r>
              <a:rPr lang="en-US" sz="1400">
                <a:solidFill>
                  <a:schemeClr val="tx2"/>
                </a:solidFill>
              </a:rPr>
              <a:t>Cost </a:t>
            </a:r>
          </a:p>
          <a:p>
            <a:pPr>
              <a:buClrTx/>
            </a:pPr>
            <a:r>
              <a:rPr lang="en-US" sz="1400">
                <a:solidFill>
                  <a:schemeClr val="tx2"/>
                </a:solidFill>
              </a:rPr>
              <a:t>Management</a:t>
            </a:r>
          </a:p>
          <a:p>
            <a:pPr>
              <a:buClrTx/>
            </a:pPr>
            <a:r>
              <a:rPr lang="en-US" sz="1400">
                <a:solidFill>
                  <a:schemeClr val="tx2"/>
                </a:solidFill>
              </a:rPr>
              <a:t>Process</a:t>
            </a:r>
          </a:p>
        </p:txBody>
      </p:sp>
      <p:sp>
        <p:nvSpPr>
          <p:cNvPr id="1563661" name="Text Box 13"/>
          <p:cNvSpPr txBox="1">
            <a:spLocks noChangeArrowheads="1"/>
          </p:cNvSpPr>
          <p:nvPr/>
        </p:nvSpPr>
        <p:spPr bwMode="auto">
          <a:xfrm>
            <a:off x="3886200" y="2682875"/>
            <a:ext cx="4953000" cy="3717925"/>
          </a:xfrm>
          <a:prstGeom prst="rect">
            <a:avLst/>
          </a:prstGeom>
          <a:noFill/>
          <a:ln w="76200" cmpd="tri" algn="ctr">
            <a:noFill/>
            <a:miter lim="800000"/>
            <a:headEnd/>
            <a:tailEnd/>
          </a:ln>
          <a:effectLst/>
        </p:spPr>
        <p:txBody>
          <a:bodyPr lIns="92075" tIns="0" rIns="92075" bIns="0">
            <a:spAutoFit/>
          </a:bodyPr>
          <a:lstStyle/>
          <a:p>
            <a:pPr algn="l"/>
            <a:r>
              <a:rPr lang="en-US" sz="2400" b="0" u="sng"/>
              <a:t>Often Performed for:</a:t>
            </a:r>
          </a:p>
          <a:p>
            <a:pPr marL="635000" lvl="1" indent="-292100" algn="l">
              <a:buFontTx/>
              <a:buChar char="•"/>
            </a:pPr>
            <a:r>
              <a:rPr lang="en-US" sz="2000" b="0"/>
              <a:t>Budget Requirements Requests</a:t>
            </a:r>
          </a:p>
          <a:p>
            <a:pPr marL="635000" lvl="1" indent="-292100" algn="l">
              <a:buFontTx/>
              <a:buChar char="•"/>
            </a:pPr>
            <a:r>
              <a:rPr lang="en-US" sz="2000" b="0"/>
              <a:t>Costs Estimations</a:t>
            </a:r>
          </a:p>
          <a:p>
            <a:pPr marL="635000" lvl="1" indent="-292100" algn="l">
              <a:buFontTx/>
              <a:buChar char="•"/>
            </a:pPr>
            <a:r>
              <a:rPr lang="en-US" sz="2000" b="0"/>
              <a:t>Output Quantities</a:t>
            </a:r>
          </a:p>
          <a:p>
            <a:pPr marL="635000" lvl="1" indent="-292100" algn="l">
              <a:buFontTx/>
              <a:buChar char="•"/>
            </a:pPr>
            <a:r>
              <a:rPr lang="en-US" sz="2000" b="0"/>
              <a:t>Capacity Management</a:t>
            </a:r>
          </a:p>
          <a:p>
            <a:pPr marL="635000" lvl="1" indent="-292100" algn="l">
              <a:buFontTx/>
              <a:buChar char="•"/>
            </a:pPr>
            <a:r>
              <a:rPr lang="en-US" sz="2000" b="0"/>
              <a:t>Risk Analysis</a:t>
            </a:r>
          </a:p>
          <a:p>
            <a:pPr marL="635000" lvl="1" indent="-292100" algn="l">
              <a:buFontTx/>
              <a:buChar char="•"/>
            </a:pPr>
            <a:r>
              <a:rPr lang="en-US" sz="2000" b="0"/>
              <a:t>Various Time Frames: Out year / Current year, Quarterly, Monthly</a:t>
            </a:r>
          </a:p>
          <a:p>
            <a:pPr marL="635000" lvl="1" indent="-292100" algn="l">
              <a:buFontTx/>
              <a:buChar char="•"/>
            </a:pPr>
            <a:r>
              <a:rPr lang="en-US" sz="2000" b="0"/>
              <a:t>Standard Rates</a:t>
            </a:r>
          </a:p>
          <a:p>
            <a:pPr marL="635000" lvl="1" indent="-292100" algn="l">
              <a:buFontTx/>
              <a:buChar char="•"/>
            </a:pPr>
            <a:r>
              <a:rPr lang="en-US" sz="2000" b="0"/>
              <a:t>Defining Targets to Measure Efficiency and Effectiveness</a:t>
            </a:r>
          </a:p>
          <a:p>
            <a:pPr algn="l"/>
            <a:endParaRPr lang="en-US" sz="2000" b="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
          <p:cNvSpPr>
            <a:spLocks noChangeArrowheads="1"/>
          </p:cNvSpPr>
          <p:nvPr/>
        </p:nvSpPr>
        <p:spPr bwMode="auto">
          <a:xfrm>
            <a:off x="1219200" y="228600"/>
            <a:ext cx="6705600" cy="914400"/>
          </a:xfrm>
          <a:prstGeom prst="rect">
            <a:avLst/>
          </a:prstGeom>
          <a:noFill/>
          <a:ln w="9525">
            <a:noFill/>
            <a:miter lim="800000"/>
            <a:headEnd/>
            <a:tailEnd/>
          </a:ln>
          <a:effectLst/>
        </p:spPr>
        <p:txBody>
          <a:bodyPr wrap="none" lIns="274320" tIns="0" rIns="182880" bIns="0"/>
          <a:lstStyle/>
          <a:p>
            <a:pPr>
              <a:buClrTx/>
            </a:pPr>
            <a:r>
              <a:rPr lang="en-US" sz="3600"/>
              <a:t>Cost Accounting</a:t>
            </a:r>
          </a:p>
        </p:txBody>
      </p:sp>
      <p:sp>
        <p:nvSpPr>
          <p:cNvPr id="1565699" name="Rectangle 3"/>
          <p:cNvSpPr>
            <a:spLocks noChangeArrowheads="1"/>
          </p:cNvSpPr>
          <p:nvPr/>
        </p:nvSpPr>
        <p:spPr bwMode="auto">
          <a:xfrm>
            <a:off x="485775" y="1219200"/>
            <a:ext cx="8048625" cy="1066800"/>
          </a:xfrm>
          <a:prstGeom prst="rect">
            <a:avLst/>
          </a:prstGeom>
          <a:noFill/>
          <a:ln w="9525">
            <a:noFill/>
            <a:miter lim="800000"/>
            <a:headEnd/>
            <a:tailEnd/>
          </a:ln>
          <a:effectLst/>
        </p:spPr>
        <p:txBody>
          <a:bodyPr tIns="137160" bIns="137160"/>
          <a:lstStyle/>
          <a:p>
            <a:pPr algn="l">
              <a:spcBef>
                <a:spcPct val="20000"/>
              </a:spcBef>
              <a:buClrTx/>
            </a:pPr>
            <a:r>
              <a:rPr lang="en-US" sz="2400"/>
              <a:t>Cost Accounting</a:t>
            </a:r>
            <a:r>
              <a:rPr lang="en-US" sz="2400" b="0"/>
              <a:t> translates the operational value chain into financial values</a:t>
            </a:r>
          </a:p>
        </p:txBody>
      </p:sp>
      <p:grpSp>
        <p:nvGrpSpPr>
          <p:cNvPr id="1565700" name="Group 4"/>
          <p:cNvGrpSpPr>
            <a:grpSpLocks/>
          </p:cNvGrpSpPr>
          <p:nvPr/>
        </p:nvGrpSpPr>
        <p:grpSpPr bwMode="auto">
          <a:xfrm>
            <a:off x="304800" y="2209800"/>
            <a:ext cx="3657600" cy="3048000"/>
            <a:chOff x="144" y="1728"/>
            <a:chExt cx="2304" cy="1920"/>
          </a:xfrm>
        </p:grpSpPr>
        <p:sp>
          <p:nvSpPr>
            <p:cNvPr id="1565701" name="Oval 5"/>
            <p:cNvSpPr>
              <a:spLocks noChangeArrowheads="1"/>
            </p:cNvSpPr>
            <p:nvPr/>
          </p:nvSpPr>
          <p:spPr bwMode="auto">
            <a:xfrm>
              <a:off x="144" y="239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Planning</a:t>
              </a:r>
            </a:p>
          </p:txBody>
        </p:sp>
        <p:sp>
          <p:nvSpPr>
            <p:cNvPr id="1565702" name="Oval 6"/>
            <p:cNvSpPr>
              <a:spLocks noChangeArrowheads="1"/>
            </p:cNvSpPr>
            <p:nvPr/>
          </p:nvSpPr>
          <p:spPr bwMode="auto">
            <a:xfrm>
              <a:off x="965" y="3094"/>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Controlling</a:t>
              </a:r>
            </a:p>
          </p:txBody>
        </p:sp>
        <p:sp>
          <p:nvSpPr>
            <p:cNvPr id="1565703" name="Oval 7"/>
            <p:cNvSpPr>
              <a:spLocks noChangeArrowheads="1"/>
            </p:cNvSpPr>
            <p:nvPr/>
          </p:nvSpPr>
          <p:spPr bwMode="auto">
            <a:xfrm>
              <a:off x="1785" y="239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Analysis</a:t>
              </a:r>
            </a:p>
          </p:txBody>
        </p:sp>
        <p:sp>
          <p:nvSpPr>
            <p:cNvPr id="1565704" name="Oval 8"/>
            <p:cNvSpPr>
              <a:spLocks noChangeArrowheads="1"/>
            </p:cNvSpPr>
            <p:nvPr/>
          </p:nvSpPr>
          <p:spPr bwMode="auto">
            <a:xfrm>
              <a:off x="965" y="1728"/>
              <a:ext cx="662" cy="554"/>
            </a:xfrm>
            <a:prstGeom prst="ellipse">
              <a:avLst/>
            </a:prstGeom>
            <a:gradFill rotWithShape="1">
              <a:gsLst>
                <a:gs pos="0">
                  <a:schemeClr val="bg1"/>
                </a:gs>
                <a:gs pos="100000">
                  <a:srgbClr val="FFFF00"/>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Accounting</a:t>
              </a:r>
            </a:p>
          </p:txBody>
        </p:sp>
        <p:cxnSp>
          <p:nvCxnSpPr>
            <p:cNvPr id="1565705" name="AutoShape 9"/>
            <p:cNvCxnSpPr>
              <a:cxnSpLocks noChangeShapeType="1"/>
              <a:stCxn id="1565701" idx="0"/>
              <a:endCxn id="1565704" idx="2"/>
            </p:cNvCxnSpPr>
            <p:nvPr/>
          </p:nvCxnSpPr>
          <p:spPr bwMode="auto">
            <a:xfrm rot="16200000">
              <a:off x="526" y="1954"/>
              <a:ext cx="388" cy="490"/>
            </a:xfrm>
            <a:prstGeom prst="curvedConnector2">
              <a:avLst/>
            </a:prstGeom>
            <a:noFill/>
            <a:ln w="38100">
              <a:solidFill>
                <a:srgbClr val="000099"/>
              </a:solidFill>
              <a:round/>
              <a:headEnd/>
              <a:tailEnd type="triangle" w="med" len="med"/>
            </a:ln>
            <a:effectLst/>
          </p:spPr>
        </p:cxnSp>
        <p:cxnSp>
          <p:nvCxnSpPr>
            <p:cNvPr id="1565706" name="AutoShape 10"/>
            <p:cNvCxnSpPr>
              <a:cxnSpLocks noChangeShapeType="1"/>
              <a:stCxn id="1565704" idx="6"/>
              <a:endCxn id="1565703" idx="0"/>
            </p:cNvCxnSpPr>
            <p:nvPr/>
          </p:nvCxnSpPr>
          <p:spPr bwMode="auto">
            <a:xfrm>
              <a:off x="1627" y="2005"/>
              <a:ext cx="490" cy="388"/>
            </a:xfrm>
            <a:prstGeom prst="curvedConnector2">
              <a:avLst/>
            </a:prstGeom>
            <a:noFill/>
            <a:ln w="38100">
              <a:solidFill>
                <a:srgbClr val="000099"/>
              </a:solidFill>
              <a:round/>
              <a:headEnd/>
              <a:tailEnd type="triangle" w="med" len="med"/>
            </a:ln>
            <a:effectLst/>
          </p:spPr>
        </p:cxnSp>
        <p:cxnSp>
          <p:nvCxnSpPr>
            <p:cNvPr id="1565707" name="AutoShape 11"/>
            <p:cNvCxnSpPr>
              <a:cxnSpLocks noChangeShapeType="1"/>
              <a:stCxn id="1565703" idx="4"/>
              <a:endCxn id="1565702" idx="6"/>
            </p:cNvCxnSpPr>
            <p:nvPr/>
          </p:nvCxnSpPr>
          <p:spPr bwMode="auto">
            <a:xfrm rot="5400000">
              <a:off x="1659" y="2914"/>
              <a:ext cx="425" cy="490"/>
            </a:xfrm>
            <a:prstGeom prst="curvedConnector2">
              <a:avLst/>
            </a:prstGeom>
            <a:noFill/>
            <a:ln w="38100">
              <a:solidFill>
                <a:srgbClr val="000099"/>
              </a:solidFill>
              <a:round/>
              <a:headEnd/>
              <a:tailEnd type="triangle" w="med" len="med"/>
            </a:ln>
            <a:effectLst/>
          </p:spPr>
        </p:cxnSp>
        <p:cxnSp>
          <p:nvCxnSpPr>
            <p:cNvPr id="1565708" name="AutoShape 12"/>
            <p:cNvCxnSpPr>
              <a:cxnSpLocks noChangeShapeType="1"/>
              <a:stCxn id="1565702" idx="2"/>
              <a:endCxn id="1565701" idx="4"/>
            </p:cNvCxnSpPr>
            <p:nvPr/>
          </p:nvCxnSpPr>
          <p:spPr bwMode="auto">
            <a:xfrm rot="10800000">
              <a:off x="475" y="2946"/>
              <a:ext cx="490" cy="425"/>
            </a:xfrm>
            <a:prstGeom prst="curvedConnector2">
              <a:avLst/>
            </a:prstGeom>
            <a:noFill/>
            <a:ln w="38100">
              <a:solidFill>
                <a:srgbClr val="000099"/>
              </a:solidFill>
              <a:round/>
              <a:headEnd/>
              <a:tailEnd type="triangle" w="med" len="med"/>
            </a:ln>
            <a:effectLst/>
          </p:spPr>
        </p:cxnSp>
        <p:sp>
          <p:nvSpPr>
            <p:cNvPr id="1565709" name="Rectangle 13"/>
            <p:cNvSpPr>
              <a:spLocks noChangeArrowheads="1"/>
            </p:cNvSpPr>
            <p:nvPr/>
          </p:nvSpPr>
          <p:spPr bwMode="auto">
            <a:xfrm>
              <a:off x="919" y="2452"/>
              <a:ext cx="797" cy="461"/>
            </a:xfrm>
            <a:prstGeom prst="rect">
              <a:avLst/>
            </a:prstGeom>
            <a:noFill/>
            <a:ln w="9525" algn="ctr">
              <a:noFill/>
              <a:miter lim="800000"/>
              <a:headEnd/>
              <a:tailEnd/>
            </a:ln>
            <a:effectLst/>
          </p:spPr>
          <p:txBody>
            <a:bodyPr wrap="none">
              <a:spAutoFit/>
            </a:bodyPr>
            <a:lstStyle/>
            <a:p>
              <a:pPr>
                <a:buClrTx/>
              </a:pPr>
              <a:r>
                <a:rPr lang="en-US" sz="1400">
                  <a:solidFill>
                    <a:schemeClr val="tx2"/>
                  </a:solidFill>
                </a:rPr>
                <a:t>Cost </a:t>
              </a:r>
            </a:p>
            <a:p>
              <a:pPr>
                <a:buClrTx/>
              </a:pPr>
              <a:r>
                <a:rPr lang="en-US" sz="1400">
                  <a:solidFill>
                    <a:schemeClr val="tx2"/>
                  </a:solidFill>
                </a:rPr>
                <a:t>Management</a:t>
              </a:r>
            </a:p>
            <a:p>
              <a:pPr>
                <a:buClrTx/>
              </a:pPr>
              <a:r>
                <a:rPr lang="en-US" sz="1400">
                  <a:solidFill>
                    <a:schemeClr val="tx2"/>
                  </a:solidFill>
                </a:rPr>
                <a:t>Process</a:t>
              </a:r>
            </a:p>
          </p:txBody>
        </p:sp>
      </p:grpSp>
      <p:sp>
        <p:nvSpPr>
          <p:cNvPr id="1565710" name="Text Box 14"/>
          <p:cNvSpPr txBox="1">
            <a:spLocks noChangeArrowheads="1"/>
          </p:cNvSpPr>
          <p:nvPr/>
        </p:nvSpPr>
        <p:spPr bwMode="auto">
          <a:xfrm>
            <a:off x="3886200" y="2209800"/>
            <a:ext cx="4800600" cy="3352800"/>
          </a:xfrm>
          <a:prstGeom prst="rect">
            <a:avLst/>
          </a:prstGeom>
          <a:noFill/>
          <a:ln w="76200" cmpd="tri" algn="ctr">
            <a:noFill/>
            <a:miter lim="800000"/>
            <a:headEnd/>
            <a:tailEnd/>
          </a:ln>
          <a:effectLst/>
        </p:spPr>
        <p:txBody>
          <a:bodyPr lIns="92075" tIns="0" rIns="92075" bIns="0">
            <a:spAutoFit/>
          </a:bodyPr>
          <a:lstStyle/>
          <a:p>
            <a:pPr lvl="1" indent="-228600" algn="l">
              <a:buFontTx/>
              <a:buChar char="•"/>
            </a:pPr>
            <a:r>
              <a:rPr kumimoji="1" lang="en-US" sz="2000" b="0"/>
              <a:t>Cost Accounting is </a:t>
            </a:r>
            <a:r>
              <a:rPr lang="en-US" sz="2000" b="0"/>
              <a:t>the dollar valuation of the cost measurements resulting from business operations</a:t>
            </a:r>
            <a:endParaRPr kumimoji="1" lang="en-US" sz="2000" b="0"/>
          </a:p>
          <a:p>
            <a:pPr lvl="1" indent="-228600" algn="l">
              <a:buFontTx/>
              <a:buChar char="•"/>
            </a:pPr>
            <a:r>
              <a:rPr kumimoji="1" lang="en-US" sz="2000" b="0"/>
              <a:t>Cost Measurement has meaning only when considering its </a:t>
            </a:r>
            <a:r>
              <a:rPr kumimoji="1" lang="en-US" sz="2000" b="0" u="sng"/>
              <a:t>purpose</a:t>
            </a:r>
          </a:p>
          <a:p>
            <a:pPr lvl="1" indent="-228600" algn="l">
              <a:buFontTx/>
              <a:buChar char="•"/>
            </a:pPr>
            <a:r>
              <a:rPr kumimoji="1" lang="en-US" sz="2000" b="0"/>
              <a:t>Defining Cost Measurement should be carefully considered and evaluated</a:t>
            </a:r>
          </a:p>
          <a:p>
            <a:pPr lvl="1" indent="-228600" algn="l">
              <a:buFontTx/>
              <a:buChar char="•"/>
            </a:pPr>
            <a:r>
              <a:rPr kumimoji="1" lang="en-US" sz="2000" b="0"/>
              <a:t>Alternative cost methods should be evaluated under operating environment</a:t>
            </a:r>
          </a:p>
        </p:txBody>
      </p:sp>
      <p:grpSp>
        <p:nvGrpSpPr>
          <p:cNvPr id="1565711" name="Group 15"/>
          <p:cNvGrpSpPr>
            <a:grpSpLocks/>
          </p:cNvGrpSpPr>
          <p:nvPr/>
        </p:nvGrpSpPr>
        <p:grpSpPr bwMode="auto">
          <a:xfrm>
            <a:off x="76200" y="5638800"/>
            <a:ext cx="8991600" cy="1149350"/>
            <a:chOff x="48" y="3552"/>
            <a:chExt cx="5664" cy="724"/>
          </a:xfrm>
        </p:grpSpPr>
        <p:sp>
          <p:nvSpPr>
            <p:cNvPr id="1565712" name="Rectangle 16"/>
            <p:cNvSpPr>
              <a:spLocks noChangeArrowheads="1"/>
            </p:cNvSpPr>
            <p:nvPr/>
          </p:nvSpPr>
          <p:spPr bwMode="auto">
            <a:xfrm>
              <a:off x="480" y="3609"/>
              <a:ext cx="4992" cy="519"/>
            </a:xfrm>
            <a:prstGeom prst="rect">
              <a:avLst/>
            </a:prstGeom>
            <a:noFill/>
            <a:ln w="12700" algn="ctr">
              <a:noFill/>
              <a:miter lim="800000"/>
              <a:headEnd/>
              <a:tailEnd/>
            </a:ln>
            <a:effectLst/>
          </p:spPr>
          <p:txBody>
            <a:bodyPr lIns="92075" tIns="0" rIns="92075" bIns="0">
              <a:spAutoFit/>
            </a:bodyPr>
            <a:lstStyle/>
            <a:p>
              <a:r>
                <a:rPr kumimoji="1" lang="en-US" sz="1800" i="1" u="sng">
                  <a:solidFill>
                    <a:srgbClr val="CC0066"/>
                  </a:solidFill>
                  <a:effectLst>
                    <a:outerShdw blurRad="38100" dist="38100" dir="2700000" algn="tl">
                      <a:srgbClr val="C0C0C0"/>
                    </a:outerShdw>
                  </a:effectLst>
                </a:rPr>
                <a:t>Purpose</a:t>
              </a:r>
              <a:r>
                <a:rPr kumimoji="1" lang="en-US" sz="1800" i="1">
                  <a:solidFill>
                    <a:srgbClr val="CC0066"/>
                  </a:solidFill>
                  <a:effectLst>
                    <a:outerShdw blurRad="38100" dist="38100" dir="2700000" algn="tl">
                      <a:srgbClr val="C0C0C0"/>
                    </a:outerShdw>
                  </a:effectLst>
                </a:rPr>
                <a:t> Is the key to Understanding the Army ERP Cost Design (GFEBS): To Provide Operational Managers With Relevant “True” Cost </a:t>
              </a:r>
            </a:p>
            <a:p>
              <a:r>
                <a:rPr kumimoji="1" lang="en-US" sz="1800" i="1">
                  <a:solidFill>
                    <a:srgbClr val="CC0066"/>
                  </a:solidFill>
                  <a:effectLst>
                    <a:outerShdw blurRad="38100" dist="38100" dir="2700000" algn="tl">
                      <a:srgbClr val="C0C0C0"/>
                    </a:outerShdw>
                  </a:effectLst>
                </a:rPr>
                <a:t>Information to Make Sound Economic Decisions*</a:t>
              </a:r>
            </a:p>
          </p:txBody>
        </p:sp>
        <p:sp>
          <p:nvSpPr>
            <p:cNvPr id="1565713" name="AutoShape 17"/>
            <p:cNvSpPr>
              <a:spLocks noChangeArrowheads="1"/>
            </p:cNvSpPr>
            <p:nvPr/>
          </p:nvSpPr>
          <p:spPr bwMode="auto">
            <a:xfrm>
              <a:off x="48" y="3552"/>
              <a:ext cx="672" cy="2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66"/>
            </a:solidFill>
            <a:ln w="12700">
              <a:solidFill>
                <a:schemeClr val="tx2"/>
              </a:solidFill>
              <a:miter lim="800000"/>
              <a:headEnd/>
              <a:tailEnd/>
            </a:ln>
            <a:effectLst/>
          </p:spPr>
          <p:txBody>
            <a:bodyPr wrap="none" lIns="82550" tIns="41275" rIns="82550" bIns="41275" anchor="ctr"/>
            <a:lstStyle/>
            <a:p>
              <a:endParaRPr lang="en-US"/>
            </a:p>
          </p:txBody>
        </p:sp>
        <p:sp>
          <p:nvSpPr>
            <p:cNvPr id="1565714" name="Text Box 18"/>
            <p:cNvSpPr txBox="1">
              <a:spLocks noChangeArrowheads="1"/>
            </p:cNvSpPr>
            <p:nvPr/>
          </p:nvSpPr>
          <p:spPr bwMode="auto">
            <a:xfrm>
              <a:off x="288" y="4128"/>
              <a:ext cx="5424" cy="148"/>
            </a:xfrm>
            <a:prstGeom prst="rect">
              <a:avLst/>
            </a:prstGeom>
            <a:noFill/>
            <a:ln w="12700">
              <a:noFill/>
              <a:miter lim="800000"/>
              <a:headEnd/>
              <a:tailEnd/>
            </a:ln>
            <a:effectLst/>
          </p:spPr>
          <p:txBody>
            <a:bodyPr lIns="82550" tIns="41275" rIns="82550" bIns="41275">
              <a:spAutoFit/>
              <a:flatTx/>
            </a:bodyPr>
            <a:lstStyle/>
            <a:p>
              <a:pPr algn="l" eaLnBrk="0" hangingPunct="0">
                <a:buClrTx/>
              </a:pPr>
              <a:r>
                <a:rPr kumimoji="1" lang="en-US" sz="1000" i="1">
                  <a:solidFill>
                    <a:srgbClr val="000099"/>
                  </a:solidFill>
                  <a:effectLst>
                    <a:outerShdw blurRad="38100" dist="38100" dir="2700000" algn="tl">
                      <a:srgbClr val="C0C0C0"/>
                    </a:outerShdw>
                  </a:effectLst>
                  <a:cs typeface="Courier New" pitchFamily="49" charset="0"/>
                </a:rPr>
                <a:t>*  Source: The Federal Accounting Standards Advisory Board (FASAB) No. 4. Managerial Cost Accounting Standards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565711"/>
                                        </p:tgtEl>
                                        <p:attrNameLst>
                                          <p:attrName>style.visibility</p:attrName>
                                        </p:attrNameLst>
                                      </p:cBhvr>
                                      <p:to>
                                        <p:strVal val="visible"/>
                                      </p:to>
                                    </p:set>
                                    <p:anim calcmode="lin" valueType="num">
                                      <p:cBhvr additive="base">
                                        <p:cTn id="7" dur="1000" fill="hold"/>
                                        <p:tgtEl>
                                          <p:spTgt spid="1565711"/>
                                        </p:tgtEl>
                                        <p:attrNameLst>
                                          <p:attrName>ppt_x</p:attrName>
                                        </p:attrNameLst>
                                      </p:cBhvr>
                                      <p:tavLst>
                                        <p:tav tm="0">
                                          <p:val>
                                            <p:strVal val="0-#ppt_w/2"/>
                                          </p:val>
                                        </p:tav>
                                        <p:tav tm="100000">
                                          <p:val>
                                            <p:strVal val="#ppt_x"/>
                                          </p:val>
                                        </p:tav>
                                      </p:tavLst>
                                    </p:anim>
                                    <p:anim calcmode="lin" valueType="num">
                                      <p:cBhvr additive="base">
                                        <p:cTn id="8" dur="1000" fill="hold"/>
                                        <p:tgtEl>
                                          <p:spTgt spid="15657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Rectangle 2"/>
          <p:cNvSpPr>
            <a:spLocks noChangeArrowheads="1"/>
          </p:cNvSpPr>
          <p:nvPr/>
        </p:nvSpPr>
        <p:spPr bwMode="auto">
          <a:xfrm>
            <a:off x="1219200" y="228600"/>
            <a:ext cx="6705600" cy="914400"/>
          </a:xfrm>
          <a:prstGeom prst="rect">
            <a:avLst/>
          </a:prstGeom>
          <a:noFill/>
          <a:ln w="9525">
            <a:noFill/>
            <a:miter lim="800000"/>
            <a:headEnd/>
            <a:tailEnd/>
          </a:ln>
          <a:effectLst/>
        </p:spPr>
        <p:txBody>
          <a:bodyPr wrap="none" lIns="274320" tIns="0" rIns="182880" bIns="0"/>
          <a:lstStyle/>
          <a:p>
            <a:pPr>
              <a:buClrTx/>
            </a:pPr>
            <a:r>
              <a:rPr lang="en-US" sz="3600"/>
              <a:t>Cost Analysis</a:t>
            </a:r>
          </a:p>
        </p:txBody>
      </p:sp>
      <p:sp>
        <p:nvSpPr>
          <p:cNvPr id="1571843" name="Rectangle 3"/>
          <p:cNvSpPr>
            <a:spLocks noChangeArrowheads="1"/>
          </p:cNvSpPr>
          <p:nvPr/>
        </p:nvSpPr>
        <p:spPr bwMode="auto">
          <a:xfrm>
            <a:off x="485775" y="1285875"/>
            <a:ext cx="8153400" cy="1228725"/>
          </a:xfrm>
          <a:prstGeom prst="rect">
            <a:avLst/>
          </a:prstGeom>
          <a:noFill/>
          <a:ln w="9525">
            <a:noFill/>
            <a:miter lim="800000"/>
            <a:headEnd/>
            <a:tailEnd/>
          </a:ln>
          <a:effectLst/>
        </p:spPr>
        <p:txBody>
          <a:bodyPr tIns="137160" bIns="137160"/>
          <a:lstStyle/>
          <a:p>
            <a:pPr algn="l">
              <a:spcBef>
                <a:spcPct val="20000"/>
              </a:spcBef>
              <a:buClrTx/>
            </a:pPr>
            <a:r>
              <a:rPr lang="en-US" sz="2400"/>
              <a:t>Cost Analysis</a:t>
            </a:r>
            <a:r>
              <a:rPr lang="en-US" sz="2400" b="0"/>
              <a:t> is the integration of functional outcome data with cost data to produce valid and verifiable information to conduct various forms of analysis</a:t>
            </a:r>
          </a:p>
        </p:txBody>
      </p:sp>
      <p:sp>
        <p:nvSpPr>
          <p:cNvPr id="1571844" name="Text Box 4"/>
          <p:cNvSpPr txBox="1">
            <a:spLocks noChangeArrowheads="1"/>
          </p:cNvSpPr>
          <p:nvPr/>
        </p:nvSpPr>
        <p:spPr bwMode="auto">
          <a:xfrm>
            <a:off x="4419600" y="2971800"/>
            <a:ext cx="4343400" cy="2133600"/>
          </a:xfrm>
          <a:prstGeom prst="rect">
            <a:avLst/>
          </a:prstGeom>
          <a:noFill/>
          <a:ln w="76200" cmpd="tri" algn="ctr">
            <a:noFill/>
            <a:miter lim="800000"/>
            <a:headEnd/>
            <a:tailEnd/>
          </a:ln>
          <a:effectLst/>
        </p:spPr>
        <p:txBody>
          <a:bodyPr lIns="92075" tIns="0" rIns="92075" bIns="0">
            <a:spAutoFit/>
          </a:bodyPr>
          <a:lstStyle/>
          <a:p>
            <a:pPr marL="342900" indent="-342900" algn="l"/>
            <a:r>
              <a:rPr lang="en-US" sz="2000" b="0"/>
              <a:t>Sample types of analysis include:</a:t>
            </a:r>
          </a:p>
          <a:p>
            <a:pPr marL="342900" indent="-342900" algn="l">
              <a:buFontTx/>
              <a:buChar char="•"/>
            </a:pPr>
            <a:r>
              <a:rPr lang="en-US" sz="2000" b="0"/>
              <a:t>Organizational performance</a:t>
            </a:r>
          </a:p>
          <a:p>
            <a:pPr marL="342900" indent="-342900" algn="l">
              <a:buFontTx/>
              <a:buChar char="•"/>
            </a:pPr>
            <a:r>
              <a:rPr lang="en-US" sz="2000" b="0"/>
              <a:t>Analysis of alternatives</a:t>
            </a:r>
          </a:p>
          <a:p>
            <a:pPr marL="342900" indent="-342900" algn="l">
              <a:buFontTx/>
              <a:buChar char="•"/>
            </a:pPr>
            <a:r>
              <a:rPr lang="en-US" sz="2000" b="0"/>
              <a:t>Variance analysis</a:t>
            </a:r>
          </a:p>
          <a:p>
            <a:pPr marL="342900" indent="-342900" algn="l">
              <a:buFontTx/>
              <a:buChar char="•"/>
            </a:pPr>
            <a:r>
              <a:rPr lang="en-US" sz="2000" b="0"/>
              <a:t>Economic analysis</a:t>
            </a:r>
          </a:p>
          <a:p>
            <a:pPr marL="342900" indent="-342900" algn="l">
              <a:buFontTx/>
              <a:buChar char="•"/>
            </a:pPr>
            <a:r>
              <a:rPr lang="en-US" sz="2000" b="0"/>
              <a:t>Cost / Risk assessments</a:t>
            </a:r>
          </a:p>
          <a:p>
            <a:pPr marL="342900" indent="-342900" algn="l">
              <a:buFontTx/>
              <a:buChar char="•"/>
            </a:pPr>
            <a:r>
              <a:rPr lang="en-US" sz="2000" b="0"/>
              <a:t>Trending</a:t>
            </a:r>
          </a:p>
        </p:txBody>
      </p:sp>
      <p:grpSp>
        <p:nvGrpSpPr>
          <p:cNvPr id="1571845" name="Group 5"/>
          <p:cNvGrpSpPr>
            <a:grpSpLocks/>
          </p:cNvGrpSpPr>
          <p:nvPr/>
        </p:nvGrpSpPr>
        <p:grpSpPr bwMode="auto">
          <a:xfrm>
            <a:off x="304800" y="2895600"/>
            <a:ext cx="3657600" cy="3048000"/>
            <a:chOff x="192" y="1824"/>
            <a:chExt cx="2304" cy="1920"/>
          </a:xfrm>
        </p:grpSpPr>
        <p:sp>
          <p:nvSpPr>
            <p:cNvPr id="1571846" name="Oval 6"/>
            <p:cNvSpPr>
              <a:spLocks noChangeArrowheads="1"/>
            </p:cNvSpPr>
            <p:nvPr/>
          </p:nvSpPr>
          <p:spPr bwMode="auto">
            <a:xfrm>
              <a:off x="192" y="2489"/>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Planning</a:t>
              </a:r>
            </a:p>
          </p:txBody>
        </p:sp>
        <p:sp>
          <p:nvSpPr>
            <p:cNvPr id="1571847" name="Oval 7"/>
            <p:cNvSpPr>
              <a:spLocks noChangeArrowheads="1"/>
            </p:cNvSpPr>
            <p:nvPr/>
          </p:nvSpPr>
          <p:spPr bwMode="auto">
            <a:xfrm>
              <a:off x="1013" y="3190"/>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Controlling</a:t>
              </a:r>
            </a:p>
          </p:txBody>
        </p:sp>
        <p:sp>
          <p:nvSpPr>
            <p:cNvPr id="1571848" name="Oval 8"/>
            <p:cNvSpPr>
              <a:spLocks noChangeArrowheads="1"/>
            </p:cNvSpPr>
            <p:nvPr/>
          </p:nvSpPr>
          <p:spPr bwMode="auto">
            <a:xfrm>
              <a:off x="1833" y="2489"/>
              <a:ext cx="663" cy="553"/>
            </a:xfrm>
            <a:prstGeom prst="ellipse">
              <a:avLst/>
            </a:prstGeom>
            <a:gradFill rotWithShape="1">
              <a:gsLst>
                <a:gs pos="0">
                  <a:schemeClr val="bg1"/>
                </a:gs>
                <a:gs pos="100000">
                  <a:srgbClr val="FFFF00"/>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Analysis</a:t>
              </a:r>
            </a:p>
          </p:txBody>
        </p:sp>
        <p:sp>
          <p:nvSpPr>
            <p:cNvPr id="1571849" name="Oval 9"/>
            <p:cNvSpPr>
              <a:spLocks noChangeArrowheads="1"/>
            </p:cNvSpPr>
            <p:nvPr/>
          </p:nvSpPr>
          <p:spPr bwMode="auto">
            <a:xfrm>
              <a:off x="1013" y="1824"/>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Accounting</a:t>
              </a:r>
            </a:p>
          </p:txBody>
        </p:sp>
        <p:cxnSp>
          <p:nvCxnSpPr>
            <p:cNvPr id="1571850" name="AutoShape 10"/>
            <p:cNvCxnSpPr>
              <a:cxnSpLocks noChangeShapeType="1"/>
              <a:stCxn id="1571846" idx="0"/>
              <a:endCxn id="1571849" idx="2"/>
            </p:cNvCxnSpPr>
            <p:nvPr/>
          </p:nvCxnSpPr>
          <p:spPr bwMode="auto">
            <a:xfrm rot="16200000">
              <a:off x="574" y="2050"/>
              <a:ext cx="388" cy="490"/>
            </a:xfrm>
            <a:prstGeom prst="curvedConnector2">
              <a:avLst/>
            </a:prstGeom>
            <a:noFill/>
            <a:ln w="38100">
              <a:solidFill>
                <a:srgbClr val="000099"/>
              </a:solidFill>
              <a:round/>
              <a:headEnd/>
              <a:tailEnd type="triangle" w="med" len="med"/>
            </a:ln>
            <a:effectLst/>
          </p:spPr>
        </p:cxnSp>
        <p:cxnSp>
          <p:nvCxnSpPr>
            <p:cNvPr id="1571851" name="AutoShape 11"/>
            <p:cNvCxnSpPr>
              <a:cxnSpLocks noChangeShapeType="1"/>
              <a:stCxn id="1571849" idx="6"/>
              <a:endCxn id="1571848" idx="0"/>
            </p:cNvCxnSpPr>
            <p:nvPr/>
          </p:nvCxnSpPr>
          <p:spPr bwMode="auto">
            <a:xfrm>
              <a:off x="1675" y="2101"/>
              <a:ext cx="490" cy="388"/>
            </a:xfrm>
            <a:prstGeom prst="curvedConnector2">
              <a:avLst/>
            </a:prstGeom>
            <a:noFill/>
            <a:ln w="38100">
              <a:solidFill>
                <a:srgbClr val="000099"/>
              </a:solidFill>
              <a:round/>
              <a:headEnd/>
              <a:tailEnd type="triangle" w="med" len="med"/>
            </a:ln>
            <a:effectLst/>
          </p:spPr>
        </p:cxnSp>
        <p:cxnSp>
          <p:nvCxnSpPr>
            <p:cNvPr id="1571852" name="AutoShape 12"/>
            <p:cNvCxnSpPr>
              <a:cxnSpLocks noChangeShapeType="1"/>
              <a:stCxn id="1571848" idx="4"/>
              <a:endCxn id="1571847" idx="6"/>
            </p:cNvCxnSpPr>
            <p:nvPr/>
          </p:nvCxnSpPr>
          <p:spPr bwMode="auto">
            <a:xfrm rot="5400000">
              <a:off x="1707" y="3010"/>
              <a:ext cx="425" cy="490"/>
            </a:xfrm>
            <a:prstGeom prst="curvedConnector2">
              <a:avLst/>
            </a:prstGeom>
            <a:noFill/>
            <a:ln w="38100">
              <a:solidFill>
                <a:srgbClr val="000099"/>
              </a:solidFill>
              <a:round/>
              <a:headEnd/>
              <a:tailEnd type="triangle" w="med" len="med"/>
            </a:ln>
            <a:effectLst/>
          </p:spPr>
        </p:cxnSp>
        <p:cxnSp>
          <p:nvCxnSpPr>
            <p:cNvPr id="1571853" name="AutoShape 13"/>
            <p:cNvCxnSpPr>
              <a:cxnSpLocks noChangeShapeType="1"/>
              <a:stCxn id="1571847" idx="2"/>
              <a:endCxn id="1571846" idx="4"/>
            </p:cNvCxnSpPr>
            <p:nvPr/>
          </p:nvCxnSpPr>
          <p:spPr bwMode="auto">
            <a:xfrm rot="10800000">
              <a:off x="523" y="3042"/>
              <a:ext cx="490" cy="425"/>
            </a:xfrm>
            <a:prstGeom prst="curvedConnector2">
              <a:avLst/>
            </a:prstGeom>
            <a:noFill/>
            <a:ln w="38100">
              <a:solidFill>
                <a:srgbClr val="000099"/>
              </a:solidFill>
              <a:round/>
              <a:headEnd/>
              <a:tailEnd type="triangle" w="med" len="med"/>
            </a:ln>
            <a:effectLst/>
          </p:spPr>
        </p:cxnSp>
        <p:sp>
          <p:nvSpPr>
            <p:cNvPr id="1571854" name="Rectangle 14"/>
            <p:cNvSpPr>
              <a:spLocks noChangeArrowheads="1"/>
            </p:cNvSpPr>
            <p:nvPr/>
          </p:nvSpPr>
          <p:spPr bwMode="auto">
            <a:xfrm>
              <a:off x="967" y="2548"/>
              <a:ext cx="797" cy="461"/>
            </a:xfrm>
            <a:prstGeom prst="rect">
              <a:avLst/>
            </a:prstGeom>
            <a:noFill/>
            <a:ln w="9525" algn="ctr">
              <a:noFill/>
              <a:miter lim="800000"/>
              <a:headEnd/>
              <a:tailEnd/>
            </a:ln>
            <a:effectLst/>
          </p:spPr>
          <p:txBody>
            <a:bodyPr wrap="none">
              <a:spAutoFit/>
            </a:bodyPr>
            <a:lstStyle/>
            <a:p>
              <a:pPr>
                <a:buClrTx/>
              </a:pPr>
              <a:r>
                <a:rPr lang="en-US" sz="1400">
                  <a:solidFill>
                    <a:schemeClr val="tx2"/>
                  </a:solidFill>
                </a:rPr>
                <a:t>Cost </a:t>
              </a:r>
            </a:p>
            <a:p>
              <a:pPr>
                <a:buClrTx/>
              </a:pPr>
              <a:r>
                <a:rPr lang="en-US" sz="1400">
                  <a:solidFill>
                    <a:schemeClr val="tx2"/>
                  </a:solidFill>
                </a:rPr>
                <a:t>Management</a:t>
              </a:r>
            </a:p>
            <a:p>
              <a:pPr>
                <a:buClrTx/>
              </a:pPr>
              <a:r>
                <a:rPr lang="en-US" sz="1400">
                  <a:solidFill>
                    <a:schemeClr val="tx2"/>
                  </a:solidFill>
                </a:rPr>
                <a:t>Process</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ChangeArrowheads="1"/>
          </p:cNvSpPr>
          <p:nvPr/>
        </p:nvSpPr>
        <p:spPr bwMode="auto">
          <a:xfrm>
            <a:off x="1219200" y="228600"/>
            <a:ext cx="6705600" cy="914400"/>
          </a:xfrm>
          <a:prstGeom prst="rect">
            <a:avLst/>
          </a:prstGeom>
          <a:noFill/>
          <a:ln w="9525">
            <a:noFill/>
            <a:miter lim="800000"/>
            <a:headEnd/>
            <a:tailEnd/>
          </a:ln>
          <a:effectLst/>
        </p:spPr>
        <p:txBody>
          <a:bodyPr wrap="none" lIns="274320" tIns="0" rIns="182880" bIns="0"/>
          <a:lstStyle/>
          <a:p>
            <a:pPr>
              <a:buClrTx/>
            </a:pPr>
            <a:r>
              <a:rPr lang="en-US" sz="3600"/>
              <a:t>Cost Controlling</a:t>
            </a:r>
          </a:p>
        </p:txBody>
      </p:sp>
      <p:sp>
        <p:nvSpPr>
          <p:cNvPr id="1575939" name="Rectangle 3"/>
          <p:cNvSpPr>
            <a:spLocks noChangeArrowheads="1"/>
          </p:cNvSpPr>
          <p:nvPr/>
        </p:nvSpPr>
        <p:spPr bwMode="auto">
          <a:xfrm>
            <a:off x="485775" y="1371600"/>
            <a:ext cx="8153400" cy="1600200"/>
          </a:xfrm>
          <a:prstGeom prst="rect">
            <a:avLst/>
          </a:prstGeom>
          <a:noFill/>
          <a:ln w="9525">
            <a:noFill/>
            <a:miter lim="800000"/>
            <a:headEnd/>
            <a:tailEnd/>
          </a:ln>
          <a:effectLst/>
        </p:spPr>
        <p:txBody>
          <a:bodyPr tIns="137160" bIns="137160"/>
          <a:lstStyle/>
          <a:p>
            <a:pPr algn="l">
              <a:spcBef>
                <a:spcPct val="20000"/>
              </a:spcBef>
              <a:buClrTx/>
            </a:pPr>
            <a:r>
              <a:rPr lang="en-US" sz="2400"/>
              <a:t>Cost Controlling</a:t>
            </a:r>
            <a:r>
              <a:rPr lang="en-US" sz="2400" b="0"/>
              <a:t> is to take “Best Value” and/or “Best Practice” actions to realign the organization to achieve the defined objectives</a:t>
            </a:r>
          </a:p>
        </p:txBody>
      </p:sp>
      <p:sp>
        <p:nvSpPr>
          <p:cNvPr id="1575940" name="Text Box 4"/>
          <p:cNvSpPr txBox="1">
            <a:spLocks noChangeArrowheads="1"/>
          </p:cNvSpPr>
          <p:nvPr/>
        </p:nvSpPr>
        <p:spPr bwMode="auto">
          <a:xfrm>
            <a:off x="4343400" y="2590800"/>
            <a:ext cx="4343400" cy="4267200"/>
          </a:xfrm>
          <a:prstGeom prst="rect">
            <a:avLst/>
          </a:prstGeom>
          <a:noFill/>
          <a:ln w="76200" cmpd="tri" algn="ctr">
            <a:noFill/>
            <a:miter lim="800000"/>
            <a:headEnd/>
            <a:tailEnd/>
          </a:ln>
          <a:effectLst/>
        </p:spPr>
        <p:txBody>
          <a:bodyPr lIns="92075" tIns="0" rIns="92075" bIns="0">
            <a:spAutoFit/>
          </a:bodyPr>
          <a:lstStyle/>
          <a:p>
            <a:pPr marL="342900" indent="-342900" algn="l">
              <a:buFontTx/>
              <a:buChar char="•"/>
            </a:pPr>
            <a:r>
              <a:rPr lang="en-US" sz="2000" b="0"/>
              <a:t>Actions taken based on information provided from Cost Analysis results</a:t>
            </a:r>
          </a:p>
          <a:p>
            <a:pPr marL="342900" indent="-342900" algn="l">
              <a:buFontTx/>
              <a:buChar char="•"/>
            </a:pPr>
            <a:r>
              <a:rPr lang="en-US" sz="2000" b="0"/>
              <a:t>Redeployment of resources between outputs</a:t>
            </a:r>
          </a:p>
          <a:p>
            <a:pPr marL="342900" indent="-342900" algn="l">
              <a:buFontTx/>
              <a:buChar char="•"/>
            </a:pPr>
            <a:r>
              <a:rPr lang="en-US" sz="2000" b="0"/>
              <a:t>Change outputs (e.g. do more or less)</a:t>
            </a:r>
          </a:p>
          <a:p>
            <a:pPr marL="342900" indent="-342900" algn="l">
              <a:buFontTx/>
              <a:buChar char="•"/>
            </a:pPr>
            <a:r>
              <a:rPr lang="en-US" sz="2000" b="0"/>
              <a:t>Update/revision of plan information, e.g. updated Std. Rate</a:t>
            </a:r>
          </a:p>
          <a:p>
            <a:pPr marL="342900" indent="-342900" algn="l">
              <a:buFontTx/>
              <a:buChar char="•"/>
            </a:pPr>
            <a:r>
              <a:rPr lang="en-US" sz="2000" b="0"/>
              <a:t>Execution of trade-off decisions, e.g. OT versus external support</a:t>
            </a:r>
          </a:p>
          <a:p>
            <a:pPr marL="342900" indent="-342900" algn="l"/>
            <a:endParaRPr lang="en-US" sz="2000" b="0"/>
          </a:p>
          <a:p>
            <a:pPr marL="342900" indent="-342900" algn="l">
              <a:buFontTx/>
              <a:buChar char="•"/>
            </a:pPr>
            <a:endParaRPr lang="en-US" sz="2000" b="0"/>
          </a:p>
        </p:txBody>
      </p:sp>
      <p:grpSp>
        <p:nvGrpSpPr>
          <p:cNvPr id="1575941" name="Group 5"/>
          <p:cNvGrpSpPr>
            <a:grpSpLocks/>
          </p:cNvGrpSpPr>
          <p:nvPr/>
        </p:nvGrpSpPr>
        <p:grpSpPr bwMode="auto">
          <a:xfrm>
            <a:off x="304800" y="2895600"/>
            <a:ext cx="3657600" cy="3048000"/>
            <a:chOff x="192" y="1824"/>
            <a:chExt cx="2304" cy="1920"/>
          </a:xfrm>
        </p:grpSpPr>
        <p:sp>
          <p:nvSpPr>
            <p:cNvPr id="1575942" name="Oval 6"/>
            <p:cNvSpPr>
              <a:spLocks noChangeArrowheads="1"/>
            </p:cNvSpPr>
            <p:nvPr/>
          </p:nvSpPr>
          <p:spPr bwMode="auto">
            <a:xfrm>
              <a:off x="192" y="2489"/>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Planning</a:t>
              </a:r>
            </a:p>
          </p:txBody>
        </p:sp>
        <p:sp>
          <p:nvSpPr>
            <p:cNvPr id="1575943" name="Oval 7"/>
            <p:cNvSpPr>
              <a:spLocks noChangeArrowheads="1"/>
            </p:cNvSpPr>
            <p:nvPr/>
          </p:nvSpPr>
          <p:spPr bwMode="auto">
            <a:xfrm>
              <a:off x="1013" y="3190"/>
              <a:ext cx="662" cy="554"/>
            </a:xfrm>
            <a:prstGeom prst="ellipse">
              <a:avLst/>
            </a:prstGeom>
            <a:gradFill rotWithShape="1">
              <a:gsLst>
                <a:gs pos="0">
                  <a:schemeClr val="bg1"/>
                </a:gs>
                <a:gs pos="100000">
                  <a:srgbClr val="FFFF00"/>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Controlling</a:t>
              </a:r>
            </a:p>
          </p:txBody>
        </p:sp>
        <p:sp>
          <p:nvSpPr>
            <p:cNvPr id="1575944" name="Oval 8"/>
            <p:cNvSpPr>
              <a:spLocks noChangeArrowheads="1"/>
            </p:cNvSpPr>
            <p:nvPr/>
          </p:nvSpPr>
          <p:spPr bwMode="auto">
            <a:xfrm>
              <a:off x="1833" y="2489"/>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Analysis</a:t>
              </a:r>
            </a:p>
          </p:txBody>
        </p:sp>
        <p:sp>
          <p:nvSpPr>
            <p:cNvPr id="1575945" name="Oval 9"/>
            <p:cNvSpPr>
              <a:spLocks noChangeArrowheads="1"/>
            </p:cNvSpPr>
            <p:nvPr/>
          </p:nvSpPr>
          <p:spPr bwMode="auto">
            <a:xfrm>
              <a:off x="1013" y="1824"/>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Accounting</a:t>
              </a:r>
            </a:p>
          </p:txBody>
        </p:sp>
        <p:cxnSp>
          <p:nvCxnSpPr>
            <p:cNvPr id="1575946" name="AutoShape 10"/>
            <p:cNvCxnSpPr>
              <a:cxnSpLocks noChangeShapeType="1"/>
              <a:stCxn id="1575942" idx="0"/>
              <a:endCxn id="1575945" idx="2"/>
            </p:cNvCxnSpPr>
            <p:nvPr/>
          </p:nvCxnSpPr>
          <p:spPr bwMode="auto">
            <a:xfrm rot="16200000">
              <a:off x="574" y="2050"/>
              <a:ext cx="388" cy="490"/>
            </a:xfrm>
            <a:prstGeom prst="curvedConnector2">
              <a:avLst/>
            </a:prstGeom>
            <a:noFill/>
            <a:ln w="38100">
              <a:solidFill>
                <a:srgbClr val="000099"/>
              </a:solidFill>
              <a:round/>
              <a:headEnd/>
              <a:tailEnd type="triangle" w="med" len="med"/>
            </a:ln>
            <a:effectLst/>
          </p:spPr>
        </p:cxnSp>
        <p:cxnSp>
          <p:nvCxnSpPr>
            <p:cNvPr id="1575947" name="AutoShape 11"/>
            <p:cNvCxnSpPr>
              <a:cxnSpLocks noChangeShapeType="1"/>
              <a:stCxn id="1575945" idx="6"/>
              <a:endCxn id="1575944" idx="0"/>
            </p:cNvCxnSpPr>
            <p:nvPr/>
          </p:nvCxnSpPr>
          <p:spPr bwMode="auto">
            <a:xfrm>
              <a:off x="1675" y="2101"/>
              <a:ext cx="490" cy="388"/>
            </a:xfrm>
            <a:prstGeom prst="curvedConnector2">
              <a:avLst/>
            </a:prstGeom>
            <a:noFill/>
            <a:ln w="38100">
              <a:solidFill>
                <a:srgbClr val="000099"/>
              </a:solidFill>
              <a:round/>
              <a:headEnd/>
              <a:tailEnd type="triangle" w="med" len="med"/>
            </a:ln>
            <a:effectLst/>
          </p:spPr>
        </p:cxnSp>
        <p:cxnSp>
          <p:nvCxnSpPr>
            <p:cNvPr id="1575948" name="AutoShape 12"/>
            <p:cNvCxnSpPr>
              <a:cxnSpLocks noChangeShapeType="1"/>
              <a:stCxn id="1575944" idx="4"/>
              <a:endCxn id="1575943" idx="6"/>
            </p:cNvCxnSpPr>
            <p:nvPr/>
          </p:nvCxnSpPr>
          <p:spPr bwMode="auto">
            <a:xfrm rot="5400000">
              <a:off x="1707" y="3010"/>
              <a:ext cx="425" cy="490"/>
            </a:xfrm>
            <a:prstGeom prst="curvedConnector2">
              <a:avLst/>
            </a:prstGeom>
            <a:noFill/>
            <a:ln w="38100">
              <a:solidFill>
                <a:srgbClr val="000099"/>
              </a:solidFill>
              <a:round/>
              <a:headEnd/>
              <a:tailEnd type="triangle" w="med" len="med"/>
            </a:ln>
            <a:effectLst/>
          </p:spPr>
        </p:cxnSp>
        <p:cxnSp>
          <p:nvCxnSpPr>
            <p:cNvPr id="1575949" name="AutoShape 13"/>
            <p:cNvCxnSpPr>
              <a:cxnSpLocks noChangeShapeType="1"/>
              <a:stCxn id="1575943" idx="2"/>
              <a:endCxn id="1575942" idx="4"/>
            </p:cNvCxnSpPr>
            <p:nvPr/>
          </p:nvCxnSpPr>
          <p:spPr bwMode="auto">
            <a:xfrm rot="10800000">
              <a:off x="523" y="3042"/>
              <a:ext cx="490" cy="425"/>
            </a:xfrm>
            <a:prstGeom prst="curvedConnector2">
              <a:avLst/>
            </a:prstGeom>
            <a:noFill/>
            <a:ln w="38100">
              <a:solidFill>
                <a:srgbClr val="000099"/>
              </a:solidFill>
              <a:round/>
              <a:headEnd/>
              <a:tailEnd type="triangle" w="med" len="med"/>
            </a:ln>
            <a:effectLst/>
          </p:spPr>
        </p:cxnSp>
        <p:sp>
          <p:nvSpPr>
            <p:cNvPr id="1575950" name="Rectangle 14"/>
            <p:cNvSpPr>
              <a:spLocks noChangeArrowheads="1"/>
            </p:cNvSpPr>
            <p:nvPr/>
          </p:nvSpPr>
          <p:spPr bwMode="auto">
            <a:xfrm>
              <a:off x="967" y="2548"/>
              <a:ext cx="797" cy="461"/>
            </a:xfrm>
            <a:prstGeom prst="rect">
              <a:avLst/>
            </a:prstGeom>
            <a:noFill/>
            <a:ln w="9525" algn="ctr">
              <a:noFill/>
              <a:miter lim="800000"/>
              <a:headEnd/>
              <a:tailEnd/>
            </a:ln>
            <a:effectLst/>
          </p:spPr>
          <p:txBody>
            <a:bodyPr wrap="none">
              <a:spAutoFit/>
            </a:bodyPr>
            <a:lstStyle/>
            <a:p>
              <a:pPr>
                <a:buClrTx/>
              </a:pPr>
              <a:r>
                <a:rPr lang="en-US" sz="1400">
                  <a:solidFill>
                    <a:schemeClr val="tx2"/>
                  </a:solidFill>
                </a:rPr>
                <a:t>Cost </a:t>
              </a:r>
            </a:p>
            <a:p>
              <a:pPr>
                <a:buClrTx/>
              </a:pPr>
              <a:r>
                <a:rPr lang="en-US" sz="1400">
                  <a:solidFill>
                    <a:schemeClr val="tx2"/>
                  </a:solidFill>
                </a:rPr>
                <a:t>Management</a:t>
              </a:r>
            </a:p>
            <a:p>
              <a:pPr>
                <a:buClrTx/>
              </a:pPr>
              <a:r>
                <a:rPr lang="en-US" sz="1400">
                  <a:solidFill>
                    <a:schemeClr val="tx2"/>
                  </a:solidFill>
                </a:rPr>
                <a:t>Process</a:t>
              </a: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986" name="Rectangle 2"/>
          <p:cNvSpPr>
            <a:spLocks noChangeArrowheads="1"/>
          </p:cNvSpPr>
          <p:nvPr/>
        </p:nvSpPr>
        <p:spPr bwMode="auto">
          <a:xfrm>
            <a:off x="1219200" y="228600"/>
            <a:ext cx="6705600" cy="914400"/>
          </a:xfrm>
          <a:prstGeom prst="rect">
            <a:avLst/>
          </a:prstGeom>
          <a:noFill/>
          <a:ln w="9525">
            <a:noFill/>
            <a:miter lim="800000"/>
            <a:headEnd/>
            <a:tailEnd/>
          </a:ln>
          <a:effectLst/>
        </p:spPr>
        <p:txBody>
          <a:bodyPr wrap="none" lIns="274320" tIns="0" rIns="182880" bIns="0"/>
          <a:lstStyle/>
          <a:p>
            <a:pPr>
              <a:buClrTx/>
            </a:pPr>
            <a:r>
              <a:rPr lang="en-US" sz="3600"/>
              <a:t>Cost Management Involves</a:t>
            </a:r>
          </a:p>
        </p:txBody>
      </p:sp>
      <p:grpSp>
        <p:nvGrpSpPr>
          <p:cNvPr id="1577987" name="Group 3"/>
          <p:cNvGrpSpPr>
            <a:grpSpLocks/>
          </p:cNvGrpSpPr>
          <p:nvPr/>
        </p:nvGrpSpPr>
        <p:grpSpPr bwMode="auto">
          <a:xfrm>
            <a:off x="1828800" y="2286000"/>
            <a:ext cx="4267200" cy="3657600"/>
            <a:chOff x="1440" y="1248"/>
            <a:chExt cx="2304" cy="1920"/>
          </a:xfrm>
        </p:grpSpPr>
        <p:sp>
          <p:nvSpPr>
            <p:cNvPr id="1577988" name="Oval 4"/>
            <p:cNvSpPr>
              <a:spLocks noChangeArrowheads="1"/>
            </p:cNvSpPr>
            <p:nvPr/>
          </p:nvSpPr>
          <p:spPr bwMode="auto">
            <a:xfrm>
              <a:off x="1440"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Planning</a:t>
              </a:r>
            </a:p>
          </p:txBody>
        </p:sp>
        <p:sp>
          <p:nvSpPr>
            <p:cNvPr id="1577989" name="Oval 5"/>
            <p:cNvSpPr>
              <a:spLocks noChangeArrowheads="1"/>
            </p:cNvSpPr>
            <p:nvPr/>
          </p:nvSpPr>
          <p:spPr bwMode="auto">
            <a:xfrm>
              <a:off x="2261" y="2614"/>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Controlling</a:t>
              </a:r>
            </a:p>
          </p:txBody>
        </p:sp>
        <p:sp>
          <p:nvSpPr>
            <p:cNvPr id="1577990" name="Oval 6"/>
            <p:cNvSpPr>
              <a:spLocks noChangeArrowheads="1"/>
            </p:cNvSpPr>
            <p:nvPr/>
          </p:nvSpPr>
          <p:spPr bwMode="auto">
            <a:xfrm>
              <a:off x="3081"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Analysis</a:t>
              </a:r>
            </a:p>
          </p:txBody>
        </p:sp>
        <p:sp>
          <p:nvSpPr>
            <p:cNvPr id="1577991" name="Oval 7"/>
            <p:cNvSpPr>
              <a:spLocks noChangeArrowheads="1"/>
            </p:cNvSpPr>
            <p:nvPr/>
          </p:nvSpPr>
          <p:spPr bwMode="auto">
            <a:xfrm>
              <a:off x="2261" y="1248"/>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Accounting</a:t>
              </a:r>
            </a:p>
          </p:txBody>
        </p:sp>
        <p:cxnSp>
          <p:nvCxnSpPr>
            <p:cNvPr id="1577992" name="AutoShape 8"/>
            <p:cNvCxnSpPr>
              <a:cxnSpLocks noChangeShapeType="1"/>
              <a:stCxn id="1577988" idx="0"/>
              <a:endCxn id="1577991" idx="2"/>
            </p:cNvCxnSpPr>
            <p:nvPr/>
          </p:nvCxnSpPr>
          <p:spPr bwMode="auto">
            <a:xfrm rot="16200000">
              <a:off x="1823" y="1474"/>
              <a:ext cx="388" cy="489"/>
            </a:xfrm>
            <a:prstGeom prst="curvedConnector2">
              <a:avLst/>
            </a:prstGeom>
            <a:noFill/>
            <a:ln w="38100">
              <a:solidFill>
                <a:srgbClr val="000099"/>
              </a:solidFill>
              <a:round/>
              <a:headEnd/>
              <a:tailEnd type="triangle" w="med" len="med"/>
            </a:ln>
            <a:effectLst/>
          </p:spPr>
        </p:cxnSp>
        <p:cxnSp>
          <p:nvCxnSpPr>
            <p:cNvPr id="1577993" name="AutoShape 9"/>
            <p:cNvCxnSpPr>
              <a:cxnSpLocks noChangeShapeType="1"/>
              <a:stCxn id="1577991" idx="6"/>
              <a:endCxn id="1577990" idx="0"/>
            </p:cNvCxnSpPr>
            <p:nvPr/>
          </p:nvCxnSpPr>
          <p:spPr bwMode="auto">
            <a:xfrm>
              <a:off x="2923" y="1525"/>
              <a:ext cx="490" cy="388"/>
            </a:xfrm>
            <a:prstGeom prst="curvedConnector2">
              <a:avLst/>
            </a:prstGeom>
            <a:noFill/>
            <a:ln w="38100">
              <a:solidFill>
                <a:srgbClr val="000099"/>
              </a:solidFill>
              <a:round/>
              <a:headEnd/>
              <a:tailEnd type="triangle" w="med" len="med"/>
            </a:ln>
            <a:effectLst/>
          </p:spPr>
        </p:cxnSp>
        <p:cxnSp>
          <p:nvCxnSpPr>
            <p:cNvPr id="1577994" name="AutoShape 10"/>
            <p:cNvCxnSpPr>
              <a:cxnSpLocks noChangeShapeType="1"/>
              <a:stCxn id="1577990" idx="4"/>
              <a:endCxn id="1577989" idx="6"/>
            </p:cNvCxnSpPr>
            <p:nvPr/>
          </p:nvCxnSpPr>
          <p:spPr bwMode="auto">
            <a:xfrm rot="5400000">
              <a:off x="2955" y="2434"/>
              <a:ext cx="425" cy="490"/>
            </a:xfrm>
            <a:prstGeom prst="curvedConnector2">
              <a:avLst/>
            </a:prstGeom>
            <a:noFill/>
            <a:ln w="38100">
              <a:solidFill>
                <a:srgbClr val="000099"/>
              </a:solidFill>
              <a:round/>
              <a:headEnd/>
              <a:tailEnd type="triangle" w="med" len="med"/>
            </a:ln>
            <a:effectLst/>
          </p:spPr>
        </p:cxnSp>
        <p:cxnSp>
          <p:nvCxnSpPr>
            <p:cNvPr id="1577995" name="AutoShape 11"/>
            <p:cNvCxnSpPr>
              <a:cxnSpLocks noChangeShapeType="1"/>
              <a:stCxn id="1577989" idx="2"/>
              <a:endCxn id="1577988" idx="4"/>
            </p:cNvCxnSpPr>
            <p:nvPr/>
          </p:nvCxnSpPr>
          <p:spPr bwMode="auto">
            <a:xfrm rot="10800000">
              <a:off x="1771" y="2466"/>
              <a:ext cx="490" cy="425"/>
            </a:xfrm>
            <a:prstGeom prst="curvedConnector2">
              <a:avLst/>
            </a:prstGeom>
            <a:noFill/>
            <a:ln w="38100">
              <a:solidFill>
                <a:srgbClr val="000099"/>
              </a:solidFill>
              <a:round/>
              <a:headEnd/>
              <a:tailEnd type="triangle" w="med" len="med"/>
            </a:ln>
            <a:effectLst/>
          </p:spPr>
        </p:cxnSp>
        <p:sp>
          <p:nvSpPr>
            <p:cNvPr id="1577996" name="Rectangle 12"/>
            <p:cNvSpPr>
              <a:spLocks noChangeArrowheads="1"/>
            </p:cNvSpPr>
            <p:nvPr/>
          </p:nvSpPr>
          <p:spPr bwMode="auto">
            <a:xfrm>
              <a:off x="2271" y="1972"/>
              <a:ext cx="684" cy="384"/>
            </a:xfrm>
            <a:prstGeom prst="rect">
              <a:avLst/>
            </a:prstGeom>
            <a:noFill/>
            <a:ln w="9525" algn="ctr">
              <a:noFill/>
              <a:miter lim="800000"/>
              <a:headEnd/>
              <a:tailEnd/>
            </a:ln>
            <a:effectLst/>
          </p:spPr>
          <p:txBody>
            <a:bodyPr wrap="none">
              <a:spAutoFit/>
            </a:bodyPr>
            <a:lstStyle/>
            <a:p>
              <a:pPr>
                <a:buClrTx/>
              </a:pPr>
              <a:r>
                <a:rPr lang="en-US" sz="1400">
                  <a:solidFill>
                    <a:schemeClr val="tx2"/>
                  </a:solidFill>
                </a:rPr>
                <a:t>Cost </a:t>
              </a:r>
            </a:p>
            <a:p>
              <a:pPr>
                <a:buClrTx/>
              </a:pPr>
              <a:r>
                <a:rPr lang="en-US" sz="1400">
                  <a:solidFill>
                    <a:schemeClr val="tx2"/>
                  </a:solidFill>
                </a:rPr>
                <a:t>Management</a:t>
              </a:r>
            </a:p>
            <a:p>
              <a:pPr>
                <a:buClrTx/>
              </a:pPr>
              <a:r>
                <a:rPr lang="en-US" sz="1400">
                  <a:solidFill>
                    <a:schemeClr val="tx2"/>
                  </a:solidFill>
                </a:rPr>
                <a:t>Process</a:t>
              </a:r>
            </a:p>
          </p:txBody>
        </p:sp>
      </p:grpSp>
      <p:grpSp>
        <p:nvGrpSpPr>
          <p:cNvPr id="1577997" name="Group 13"/>
          <p:cNvGrpSpPr>
            <a:grpSpLocks/>
          </p:cNvGrpSpPr>
          <p:nvPr/>
        </p:nvGrpSpPr>
        <p:grpSpPr bwMode="auto">
          <a:xfrm>
            <a:off x="0" y="2362200"/>
            <a:ext cx="2590800" cy="2136775"/>
            <a:chOff x="0" y="1488"/>
            <a:chExt cx="1632" cy="1346"/>
          </a:xfrm>
        </p:grpSpPr>
        <p:sp>
          <p:nvSpPr>
            <p:cNvPr id="1577998" name="Rectangle 14"/>
            <p:cNvSpPr>
              <a:spLocks noChangeArrowheads="1"/>
            </p:cNvSpPr>
            <p:nvPr/>
          </p:nvSpPr>
          <p:spPr bwMode="auto">
            <a:xfrm>
              <a:off x="0" y="1488"/>
              <a:ext cx="1632" cy="720"/>
            </a:xfrm>
            <a:prstGeom prst="rect">
              <a:avLst/>
            </a:prstGeom>
            <a:noFill/>
            <a:ln w="9525">
              <a:noFill/>
              <a:miter lim="800000"/>
              <a:headEnd/>
              <a:tailEnd/>
            </a:ln>
            <a:effectLst/>
          </p:spPr>
          <p:txBody>
            <a:bodyPr tIns="137160" bIns="137160"/>
            <a:lstStyle/>
            <a:p>
              <a:pPr marL="228600" indent="-228600" algn="l">
                <a:spcBef>
                  <a:spcPct val="20000"/>
                </a:spcBef>
                <a:buClrTx/>
                <a:buFontTx/>
                <a:buChar char="•"/>
              </a:pPr>
              <a:r>
                <a:rPr lang="en-US" sz="1400"/>
                <a:t>Cost Planning</a:t>
              </a:r>
              <a:endParaRPr lang="en-US" sz="1400" b="0"/>
            </a:p>
            <a:p>
              <a:pPr marL="571500" lvl="1" indent="-228600" algn="l">
                <a:spcBef>
                  <a:spcPct val="20000"/>
                </a:spcBef>
                <a:buClrTx/>
                <a:buFontTx/>
                <a:buChar char="–"/>
              </a:pPr>
              <a:r>
                <a:rPr lang="en-US" sz="1400" b="0"/>
                <a:t>Set Cost Targets and Efficiency Goals</a:t>
              </a:r>
            </a:p>
            <a:p>
              <a:pPr marL="571500" lvl="1" indent="-228600" algn="l">
                <a:spcBef>
                  <a:spcPct val="20000"/>
                </a:spcBef>
                <a:buClrTx/>
                <a:buFontTx/>
                <a:buChar char="–"/>
              </a:pPr>
              <a:r>
                <a:rPr lang="en-US" sz="1400" b="0"/>
                <a:t>Compute Standard Rates</a:t>
              </a:r>
            </a:p>
          </p:txBody>
        </p:sp>
        <p:pic>
          <p:nvPicPr>
            <p:cNvPr id="1577999" name="Picture 15" descr="MCj03188600000[1]"/>
            <p:cNvPicPr>
              <a:picLocks noChangeAspect="1" noChangeArrowheads="1"/>
            </p:cNvPicPr>
            <p:nvPr/>
          </p:nvPicPr>
          <p:blipFill>
            <a:blip r:embed="rId3" cstate="print"/>
            <a:srcRect/>
            <a:stretch>
              <a:fillRect/>
            </a:stretch>
          </p:blipFill>
          <p:spPr bwMode="auto">
            <a:xfrm>
              <a:off x="384" y="2400"/>
              <a:ext cx="672" cy="434"/>
            </a:xfrm>
            <a:prstGeom prst="rect">
              <a:avLst/>
            </a:prstGeom>
            <a:noFill/>
          </p:spPr>
        </p:pic>
      </p:grpSp>
      <p:grpSp>
        <p:nvGrpSpPr>
          <p:cNvPr id="1578000" name="Group 16"/>
          <p:cNvGrpSpPr>
            <a:grpSpLocks/>
          </p:cNvGrpSpPr>
          <p:nvPr/>
        </p:nvGrpSpPr>
        <p:grpSpPr bwMode="auto">
          <a:xfrm>
            <a:off x="5715000" y="3198813"/>
            <a:ext cx="3276600" cy="1982787"/>
            <a:chOff x="3600" y="2015"/>
            <a:chExt cx="2064" cy="1249"/>
          </a:xfrm>
        </p:grpSpPr>
        <p:pic>
          <p:nvPicPr>
            <p:cNvPr id="1578001" name="Picture 17" descr="MCj02807390000[1]"/>
            <p:cNvPicPr>
              <a:picLocks noChangeAspect="1" noChangeArrowheads="1"/>
            </p:cNvPicPr>
            <p:nvPr/>
          </p:nvPicPr>
          <p:blipFill>
            <a:blip r:embed="rId4" cstate="print"/>
            <a:srcRect/>
            <a:stretch>
              <a:fillRect/>
            </a:stretch>
          </p:blipFill>
          <p:spPr bwMode="auto">
            <a:xfrm>
              <a:off x="4848" y="2015"/>
              <a:ext cx="548" cy="481"/>
            </a:xfrm>
            <a:prstGeom prst="rect">
              <a:avLst/>
            </a:prstGeom>
            <a:noFill/>
          </p:spPr>
        </p:pic>
        <p:sp>
          <p:nvSpPr>
            <p:cNvPr id="1578002" name="Rectangle 18"/>
            <p:cNvSpPr>
              <a:spLocks noChangeArrowheads="1"/>
            </p:cNvSpPr>
            <p:nvPr/>
          </p:nvSpPr>
          <p:spPr bwMode="auto">
            <a:xfrm>
              <a:off x="3600" y="2016"/>
              <a:ext cx="2064" cy="1248"/>
            </a:xfrm>
            <a:prstGeom prst="rect">
              <a:avLst/>
            </a:prstGeom>
            <a:noFill/>
            <a:ln w="9525">
              <a:noFill/>
              <a:miter lim="800000"/>
              <a:headEnd/>
              <a:tailEnd/>
            </a:ln>
            <a:effectLst/>
          </p:spPr>
          <p:txBody>
            <a:bodyPr tIns="137160" bIns="137160"/>
            <a:lstStyle/>
            <a:p>
              <a:pPr marL="342900" indent="-228600" algn="l">
                <a:spcBef>
                  <a:spcPct val="20000"/>
                </a:spcBef>
                <a:buClrTx/>
                <a:buFontTx/>
                <a:buChar char="•"/>
              </a:pPr>
              <a:r>
                <a:rPr lang="en-US" sz="1400"/>
                <a:t>Cost Analysis</a:t>
              </a:r>
            </a:p>
            <a:p>
              <a:pPr marL="742950" lvl="1" indent="-285750" algn="l">
                <a:spcBef>
                  <a:spcPct val="20000"/>
                </a:spcBef>
                <a:buClrTx/>
                <a:buFontTx/>
                <a:buChar char="–"/>
              </a:pPr>
              <a:r>
                <a:rPr lang="en-US" sz="1400" b="0"/>
                <a:t>Variances</a:t>
              </a:r>
            </a:p>
            <a:p>
              <a:pPr marL="742950" lvl="1" indent="-285750" algn="l">
                <a:spcBef>
                  <a:spcPct val="20000"/>
                </a:spcBef>
                <a:buClrTx/>
                <a:buFontTx/>
                <a:buChar char="–"/>
              </a:pPr>
              <a:r>
                <a:rPr lang="en-US" sz="1400" b="0"/>
                <a:t>Depreciation</a:t>
              </a:r>
            </a:p>
            <a:p>
              <a:pPr marL="742950" lvl="1" indent="-285750" algn="l">
                <a:spcBef>
                  <a:spcPct val="20000"/>
                </a:spcBef>
                <a:buClrTx/>
                <a:buFontTx/>
                <a:buChar char="–"/>
              </a:pPr>
              <a:r>
                <a:rPr lang="en-US" sz="1400" b="0"/>
                <a:t>Trends and forecasting</a:t>
              </a:r>
            </a:p>
            <a:p>
              <a:pPr marL="742950" lvl="1" indent="-285750" algn="l">
                <a:spcBef>
                  <a:spcPct val="20000"/>
                </a:spcBef>
                <a:buClrTx/>
                <a:buFontTx/>
                <a:buChar char="–"/>
              </a:pPr>
              <a:r>
                <a:rPr lang="en-US" sz="1400" b="0"/>
                <a:t>Product, service or activity cost by element (labor, contract etc)</a:t>
              </a:r>
            </a:p>
            <a:p>
              <a:pPr marL="742950" lvl="1" indent="-285750" algn="l">
                <a:spcBef>
                  <a:spcPct val="20000"/>
                </a:spcBef>
                <a:buClrTx/>
                <a:buFontTx/>
                <a:buChar char="–"/>
              </a:pPr>
              <a:r>
                <a:rPr lang="en-US" sz="1400" b="0"/>
                <a:t>Understanding full costs of organizations, operations, products and services</a:t>
              </a:r>
            </a:p>
            <a:p>
              <a:pPr marL="342900" indent="-228600" algn="l">
                <a:spcBef>
                  <a:spcPct val="20000"/>
                </a:spcBef>
                <a:buClrTx/>
                <a:buFontTx/>
                <a:buChar char="•"/>
              </a:pPr>
              <a:endParaRPr lang="en-US" sz="1400" b="0"/>
            </a:p>
          </p:txBody>
        </p:sp>
      </p:grpSp>
      <p:grpSp>
        <p:nvGrpSpPr>
          <p:cNvPr id="1578003" name="Group 19"/>
          <p:cNvGrpSpPr>
            <a:grpSpLocks/>
          </p:cNvGrpSpPr>
          <p:nvPr/>
        </p:nvGrpSpPr>
        <p:grpSpPr bwMode="auto">
          <a:xfrm>
            <a:off x="2819400" y="1066800"/>
            <a:ext cx="5410200" cy="1905000"/>
            <a:chOff x="1776" y="672"/>
            <a:chExt cx="3408" cy="1200"/>
          </a:xfrm>
        </p:grpSpPr>
        <p:pic>
          <p:nvPicPr>
            <p:cNvPr id="1578004" name="Picture 20" descr="MCj02333170000[1]"/>
            <p:cNvPicPr>
              <a:picLocks noChangeAspect="1" noChangeArrowheads="1"/>
            </p:cNvPicPr>
            <p:nvPr/>
          </p:nvPicPr>
          <p:blipFill>
            <a:blip r:embed="rId5" cstate="print"/>
            <a:srcRect/>
            <a:stretch>
              <a:fillRect/>
            </a:stretch>
          </p:blipFill>
          <p:spPr bwMode="auto">
            <a:xfrm>
              <a:off x="1776" y="1152"/>
              <a:ext cx="399" cy="407"/>
            </a:xfrm>
            <a:prstGeom prst="rect">
              <a:avLst/>
            </a:prstGeom>
            <a:noFill/>
          </p:spPr>
        </p:pic>
        <p:pic>
          <p:nvPicPr>
            <p:cNvPr id="1578005" name="Picture 21" descr="j0222015"/>
            <p:cNvPicPr>
              <a:picLocks noChangeAspect="1" noChangeArrowheads="1"/>
            </p:cNvPicPr>
            <p:nvPr/>
          </p:nvPicPr>
          <p:blipFill>
            <a:blip r:embed="rId6" cstate="print"/>
            <a:srcRect/>
            <a:stretch>
              <a:fillRect/>
            </a:stretch>
          </p:blipFill>
          <p:spPr bwMode="auto">
            <a:xfrm>
              <a:off x="2247" y="912"/>
              <a:ext cx="489" cy="491"/>
            </a:xfrm>
            <a:prstGeom prst="rect">
              <a:avLst/>
            </a:prstGeom>
            <a:noFill/>
          </p:spPr>
        </p:pic>
        <p:sp>
          <p:nvSpPr>
            <p:cNvPr id="1578006" name="Rectangle 22"/>
            <p:cNvSpPr>
              <a:spLocks noChangeArrowheads="1"/>
            </p:cNvSpPr>
            <p:nvPr/>
          </p:nvSpPr>
          <p:spPr bwMode="auto">
            <a:xfrm>
              <a:off x="2496" y="672"/>
              <a:ext cx="2688" cy="1200"/>
            </a:xfrm>
            <a:prstGeom prst="rect">
              <a:avLst/>
            </a:prstGeom>
            <a:noFill/>
            <a:ln w="9525">
              <a:noFill/>
              <a:miter lim="800000"/>
              <a:headEnd/>
              <a:tailEnd/>
            </a:ln>
            <a:effectLst/>
          </p:spPr>
          <p:txBody>
            <a:bodyPr tIns="137160" bIns="137160"/>
            <a:lstStyle/>
            <a:p>
              <a:pPr marL="228600" indent="-228600" algn="l">
                <a:spcBef>
                  <a:spcPct val="20000"/>
                </a:spcBef>
                <a:buClrTx/>
                <a:buFontTx/>
                <a:buChar char="•"/>
              </a:pPr>
              <a:r>
                <a:rPr lang="en-US" sz="1400"/>
                <a:t>Capture and Valuate Data</a:t>
              </a:r>
            </a:p>
            <a:p>
              <a:pPr marL="635000" lvl="1" indent="-292100" algn="l">
                <a:spcBef>
                  <a:spcPct val="20000"/>
                </a:spcBef>
                <a:buClrTx/>
                <a:buFontTx/>
                <a:buChar char="–"/>
              </a:pPr>
              <a:r>
                <a:rPr lang="en-US" sz="1400" b="0"/>
                <a:t>Accurate, timely and relevant data</a:t>
              </a:r>
            </a:p>
            <a:p>
              <a:pPr marL="635000" lvl="1" indent="-292100" algn="l">
                <a:spcBef>
                  <a:spcPct val="20000"/>
                </a:spcBef>
                <a:buClrTx/>
                <a:buFontTx/>
                <a:buChar char="–"/>
              </a:pPr>
              <a:r>
                <a:rPr lang="en-US" sz="1400" b="0"/>
                <a:t>Connecting operational output/performance data to financial data</a:t>
              </a:r>
            </a:p>
            <a:p>
              <a:pPr marL="635000" lvl="1" indent="-292100" algn="l">
                <a:spcBef>
                  <a:spcPct val="20000"/>
                </a:spcBef>
                <a:buClrTx/>
                <a:buFontTx/>
                <a:buChar char="–"/>
              </a:pPr>
              <a:r>
                <a:rPr lang="en-US" sz="1400" b="0"/>
                <a:t>Allocate Overhead</a:t>
              </a:r>
            </a:p>
          </p:txBody>
        </p:sp>
      </p:grpSp>
      <p:grpSp>
        <p:nvGrpSpPr>
          <p:cNvPr id="1578007" name="Group 23"/>
          <p:cNvGrpSpPr>
            <a:grpSpLocks/>
          </p:cNvGrpSpPr>
          <p:nvPr/>
        </p:nvGrpSpPr>
        <p:grpSpPr bwMode="auto">
          <a:xfrm>
            <a:off x="304800" y="4953000"/>
            <a:ext cx="3276600" cy="1981200"/>
            <a:chOff x="192" y="3120"/>
            <a:chExt cx="2064" cy="1248"/>
          </a:xfrm>
        </p:grpSpPr>
        <p:pic>
          <p:nvPicPr>
            <p:cNvPr id="1578008" name="Picture 24" descr="MCj00788120000[1]"/>
            <p:cNvPicPr>
              <a:picLocks noChangeAspect="1" noChangeArrowheads="1"/>
            </p:cNvPicPr>
            <p:nvPr/>
          </p:nvPicPr>
          <p:blipFill>
            <a:blip r:embed="rId7" cstate="print"/>
            <a:srcRect/>
            <a:stretch>
              <a:fillRect/>
            </a:stretch>
          </p:blipFill>
          <p:spPr bwMode="auto">
            <a:xfrm>
              <a:off x="1672" y="3652"/>
              <a:ext cx="440" cy="524"/>
            </a:xfrm>
            <a:prstGeom prst="rect">
              <a:avLst/>
            </a:prstGeom>
            <a:noFill/>
          </p:spPr>
        </p:pic>
        <p:sp>
          <p:nvSpPr>
            <p:cNvPr id="1578009" name="Rectangle 25"/>
            <p:cNvSpPr>
              <a:spLocks noChangeArrowheads="1"/>
            </p:cNvSpPr>
            <p:nvPr/>
          </p:nvSpPr>
          <p:spPr bwMode="auto">
            <a:xfrm>
              <a:off x="192" y="3120"/>
              <a:ext cx="2064" cy="1248"/>
            </a:xfrm>
            <a:prstGeom prst="rect">
              <a:avLst/>
            </a:prstGeom>
            <a:noFill/>
            <a:ln w="9525">
              <a:noFill/>
              <a:miter lim="800000"/>
              <a:headEnd/>
              <a:tailEnd/>
            </a:ln>
            <a:effectLst/>
          </p:spPr>
          <p:txBody>
            <a:bodyPr tIns="137160" bIns="137160"/>
            <a:lstStyle/>
            <a:p>
              <a:pPr marL="177800" indent="-177800" algn="l">
                <a:spcBef>
                  <a:spcPct val="20000"/>
                </a:spcBef>
                <a:buClrTx/>
                <a:buFontTx/>
                <a:buChar char="•"/>
              </a:pPr>
              <a:r>
                <a:rPr lang="en-US" sz="1400"/>
                <a:t>Cost Controlling</a:t>
              </a:r>
            </a:p>
            <a:p>
              <a:pPr marL="571500" lvl="1" indent="-228600" algn="l">
                <a:spcBef>
                  <a:spcPct val="20000"/>
                </a:spcBef>
                <a:buClrTx/>
                <a:buFontTx/>
                <a:buChar char="–"/>
              </a:pPr>
              <a:r>
                <a:rPr lang="en-US" sz="1400" b="0"/>
                <a:t>Move to action based on analysis</a:t>
              </a:r>
            </a:p>
            <a:p>
              <a:pPr marL="571500" lvl="1" indent="-228600" algn="l">
                <a:spcBef>
                  <a:spcPct val="20000"/>
                </a:spcBef>
                <a:buClrTx/>
                <a:buFontTx/>
                <a:buChar char="–"/>
              </a:pPr>
              <a:r>
                <a:rPr lang="en-US" sz="1400" b="0"/>
                <a:t>Change targets</a:t>
              </a:r>
            </a:p>
            <a:p>
              <a:pPr marL="571500" lvl="1" indent="-228600" algn="l">
                <a:spcBef>
                  <a:spcPct val="20000"/>
                </a:spcBef>
                <a:buClrTx/>
                <a:buFontTx/>
                <a:buChar char="–"/>
              </a:pPr>
              <a:r>
                <a:rPr lang="en-US" sz="1400" b="0"/>
                <a:t>Change resources</a:t>
              </a:r>
            </a:p>
            <a:p>
              <a:pPr marL="571500" lvl="1" indent="-228600" algn="l">
                <a:spcBef>
                  <a:spcPct val="20000"/>
                </a:spcBef>
                <a:buClrTx/>
                <a:buFontTx/>
                <a:buChar char="–"/>
              </a:pPr>
              <a:r>
                <a:rPr lang="en-US" sz="1400" b="0"/>
                <a:t>Change quality</a:t>
              </a:r>
              <a:endParaRPr lang="en-US" sz="1200" b="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77997"/>
                                        </p:tgtEl>
                                        <p:attrNameLst>
                                          <p:attrName>style.visibility</p:attrName>
                                        </p:attrNameLst>
                                      </p:cBhvr>
                                      <p:to>
                                        <p:strVal val="visible"/>
                                      </p:to>
                                    </p:set>
                                    <p:animEffect transition="in" filter="blinds(horizontal)">
                                      <p:cBhvr>
                                        <p:cTn id="7" dur="1000"/>
                                        <p:tgtEl>
                                          <p:spTgt spid="15779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78003"/>
                                        </p:tgtEl>
                                        <p:attrNameLst>
                                          <p:attrName>style.visibility</p:attrName>
                                        </p:attrNameLst>
                                      </p:cBhvr>
                                      <p:to>
                                        <p:strVal val="visible"/>
                                      </p:to>
                                    </p:set>
                                    <p:animEffect transition="in" filter="blinds(horizontal)">
                                      <p:cBhvr>
                                        <p:cTn id="12" dur="1000"/>
                                        <p:tgtEl>
                                          <p:spTgt spid="157800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78000"/>
                                        </p:tgtEl>
                                        <p:attrNameLst>
                                          <p:attrName>style.visibility</p:attrName>
                                        </p:attrNameLst>
                                      </p:cBhvr>
                                      <p:to>
                                        <p:strVal val="visible"/>
                                      </p:to>
                                    </p:set>
                                    <p:animEffect transition="in" filter="blinds(horizontal)">
                                      <p:cBhvr>
                                        <p:cTn id="17" dur="1000"/>
                                        <p:tgtEl>
                                          <p:spTgt spid="157800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78007"/>
                                        </p:tgtEl>
                                        <p:attrNameLst>
                                          <p:attrName>style.visibility</p:attrName>
                                        </p:attrNameLst>
                                      </p:cBhvr>
                                      <p:to>
                                        <p:strVal val="visible"/>
                                      </p:to>
                                    </p:set>
                                    <p:animEffect transition="in" filter="blinds(horizontal)">
                                      <p:cBhvr>
                                        <p:cTn id="22" dur="1000"/>
                                        <p:tgtEl>
                                          <p:spTgt spid="1578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0034" name="Group 2"/>
          <p:cNvGrpSpPr>
            <a:grpSpLocks/>
          </p:cNvGrpSpPr>
          <p:nvPr/>
        </p:nvGrpSpPr>
        <p:grpSpPr bwMode="auto">
          <a:xfrm>
            <a:off x="2438400" y="1600200"/>
            <a:ext cx="4572000" cy="2635250"/>
            <a:chOff x="2315" y="1728"/>
            <a:chExt cx="3157" cy="1687"/>
          </a:xfrm>
        </p:grpSpPr>
        <p:sp>
          <p:nvSpPr>
            <p:cNvPr id="1580035" name="Oval 3"/>
            <p:cNvSpPr>
              <a:spLocks noChangeArrowheads="1"/>
            </p:cNvSpPr>
            <p:nvPr/>
          </p:nvSpPr>
          <p:spPr bwMode="auto">
            <a:xfrm rot="1694841">
              <a:off x="2315" y="1774"/>
              <a:ext cx="3157" cy="1641"/>
            </a:xfrm>
            <a:prstGeom prst="ellipse">
              <a:avLst/>
            </a:prstGeom>
            <a:solidFill>
              <a:srgbClr val="FFFFCC">
                <a:alpha val="58000"/>
              </a:srgbClr>
            </a:solidFill>
            <a:ln w="9525" algn="ctr">
              <a:solidFill>
                <a:schemeClr val="tx1"/>
              </a:solidFill>
              <a:round/>
              <a:headEnd/>
              <a:tailEnd/>
            </a:ln>
            <a:effectLst/>
          </p:spPr>
          <p:txBody>
            <a:bodyPr wrap="none" anchor="ctr"/>
            <a:lstStyle/>
            <a:p>
              <a:pPr>
                <a:buClrTx/>
              </a:pPr>
              <a:endParaRPr lang="en-US" sz="3600" b="0">
                <a:solidFill>
                  <a:schemeClr val="tx2"/>
                </a:solidFill>
              </a:endParaRPr>
            </a:p>
          </p:txBody>
        </p:sp>
        <p:sp>
          <p:nvSpPr>
            <p:cNvPr id="1580036" name="Text Box 4"/>
            <p:cNvSpPr txBox="1">
              <a:spLocks noChangeArrowheads="1"/>
            </p:cNvSpPr>
            <p:nvPr/>
          </p:nvSpPr>
          <p:spPr bwMode="auto">
            <a:xfrm>
              <a:off x="2577" y="1728"/>
              <a:ext cx="510" cy="332"/>
            </a:xfrm>
            <a:prstGeom prst="rect">
              <a:avLst/>
            </a:prstGeom>
            <a:noFill/>
            <a:ln w="9525" algn="ctr">
              <a:noFill/>
              <a:miter lim="800000"/>
              <a:headEnd/>
              <a:tailEnd/>
            </a:ln>
            <a:effectLst/>
          </p:spPr>
          <p:txBody>
            <a:bodyPr wrap="none">
              <a:spAutoFit/>
            </a:bodyPr>
            <a:lstStyle/>
            <a:p>
              <a:pPr>
                <a:buClrTx/>
              </a:pPr>
              <a:r>
                <a:rPr lang="en-US" sz="2800">
                  <a:solidFill>
                    <a:schemeClr val="tx2"/>
                  </a:solidFill>
                </a:rPr>
                <a:t>RM</a:t>
              </a:r>
            </a:p>
          </p:txBody>
        </p:sp>
      </p:grpSp>
      <p:grpSp>
        <p:nvGrpSpPr>
          <p:cNvPr id="1580037" name="Group 5"/>
          <p:cNvGrpSpPr>
            <a:grpSpLocks/>
          </p:cNvGrpSpPr>
          <p:nvPr/>
        </p:nvGrpSpPr>
        <p:grpSpPr bwMode="auto">
          <a:xfrm>
            <a:off x="1447800" y="2663825"/>
            <a:ext cx="4572000" cy="2746375"/>
            <a:chOff x="1344" y="2281"/>
            <a:chExt cx="3157" cy="1757"/>
          </a:xfrm>
        </p:grpSpPr>
        <p:sp>
          <p:nvSpPr>
            <p:cNvPr id="1580038" name="Oval 6"/>
            <p:cNvSpPr>
              <a:spLocks noChangeArrowheads="1"/>
            </p:cNvSpPr>
            <p:nvPr/>
          </p:nvSpPr>
          <p:spPr bwMode="auto">
            <a:xfrm rot="1694841">
              <a:off x="1344" y="2353"/>
              <a:ext cx="3157" cy="1685"/>
            </a:xfrm>
            <a:prstGeom prst="ellipse">
              <a:avLst/>
            </a:prstGeom>
            <a:solidFill>
              <a:srgbClr val="CCECFF">
                <a:alpha val="58000"/>
              </a:srgbClr>
            </a:solidFill>
            <a:ln w="9525" algn="ctr">
              <a:solidFill>
                <a:schemeClr val="tx1"/>
              </a:solidFill>
              <a:round/>
              <a:headEnd/>
              <a:tailEnd/>
            </a:ln>
            <a:effectLst/>
          </p:spPr>
          <p:txBody>
            <a:bodyPr wrap="none" anchor="ctr"/>
            <a:lstStyle/>
            <a:p>
              <a:endParaRPr lang="en-US"/>
            </a:p>
          </p:txBody>
        </p:sp>
        <p:sp>
          <p:nvSpPr>
            <p:cNvPr id="1580039" name="Text Box 7"/>
            <p:cNvSpPr txBox="1">
              <a:spLocks noChangeArrowheads="1"/>
            </p:cNvSpPr>
            <p:nvPr/>
          </p:nvSpPr>
          <p:spPr bwMode="auto">
            <a:xfrm>
              <a:off x="1633" y="2281"/>
              <a:ext cx="523" cy="332"/>
            </a:xfrm>
            <a:prstGeom prst="rect">
              <a:avLst/>
            </a:prstGeom>
            <a:noFill/>
            <a:ln w="9525" algn="ctr">
              <a:noFill/>
              <a:miter lim="800000"/>
              <a:headEnd/>
              <a:tailEnd/>
            </a:ln>
            <a:effectLst/>
          </p:spPr>
          <p:txBody>
            <a:bodyPr wrap="none">
              <a:spAutoFit/>
            </a:bodyPr>
            <a:lstStyle/>
            <a:p>
              <a:pPr>
                <a:buClrTx/>
              </a:pPr>
              <a:r>
                <a:rPr lang="en-US" sz="2800">
                  <a:solidFill>
                    <a:schemeClr val="tx2"/>
                  </a:solidFill>
                </a:rPr>
                <a:t>OM</a:t>
              </a:r>
            </a:p>
          </p:txBody>
        </p:sp>
      </p:grpSp>
      <p:sp>
        <p:nvSpPr>
          <p:cNvPr id="1580040" name="Rectangle 8"/>
          <p:cNvSpPr>
            <a:spLocks noChangeArrowheads="1"/>
          </p:cNvSpPr>
          <p:nvPr/>
        </p:nvSpPr>
        <p:spPr bwMode="auto">
          <a:xfrm>
            <a:off x="233363" y="6107113"/>
            <a:ext cx="2967037" cy="581025"/>
          </a:xfrm>
          <a:prstGeom prst="rect">
            <a:avLst/>
          </a:prstGeom>
          <a:noFill/>
          <a:ln w="9525" algn="ctr">
            <a:noFill/>
            <a:miter lim="800000"/>
            <a:headEnd/>
            <a:tailEnd/>
          </a:ln>
          <a:effectLst/>
        </p:spPr>
        <p:txBody>
          <a:bodyPr wrap="none">
            <a:spAutoFit/>
          </a:bodyPr>
          <a:lstStyle/>
          <a:p>
            <a:pPr algn="l">
              <a:buClrTx/>
              <a:buFontTx/>
              <a:buChar char="-"/>
            </a:pPr>
            <a:r>
              <a:rPr lang="en-US" sz="1600">
                <a:solidFill>
                  <a:srgbClr val="003300"/>
                </a:solidFill>
              </a:rPr>
              <a:t> Resource Managers (RM)</a:t>
            </a:r>
          </a:p>
          <a:p>
            <a:pPr algn="l">
              <a:buClrTx/>
            </a:pPr>
            <a:r>
              <a:rPr lang="en-US" sz="1600" b="0">
                <a:solidFill>
                  <a:srgbClr val="003300"/>
                </a:solidFill>
              </a:rPr>
              <a:t>- </a:t>
            </a:r>
            <a:r>
              <a:rPr lang="en-US" sz="1600">
                <a:solidFill>
                  <a:srgbClr val="003300"/>
                </a:solidFill>
              </a:rPr>
              <a:t>Operational Managers (OM)</a:t>
            </a:r>
          </a:p>
        </p:txBody>
      </p:sp>
      <p:sp>
        <p:nvSpPr>
          <p:cNvPr id="1580041" name="Rectangle 9"/>
          <p:cNvSpPr>
            <a:spLocks noGrp="1" noChangeArrowheads="1"/>
          </p:cNvSpPr>
          <p:nvPr>
            <p:ph type="title"/>
          </p:nvPr>
        </p:nvSpPr>
        <p:spPr bwMode="auto">
          <a:xfrm>
            <a:off x="1219200" y="228600"/>
            <a:ext cx="6705600" cy="563563"/>
          </a:xfrm>
          <a:noFill/>
          <a:ln>
            <a:miter lim="800000"/>
            <a:headEnd/>
            <a:tailEnd/>
          </a:ln>
        </p:spPr>
        <p:txBody>
          <a:bodyPr vert="horz" wrap="square" lIns="91440" tIns="0" rIns="91440" bIns="0" numCol="1" anchor="t" anchorCtr="0" compatLnSpc="1">
            <a:prstTxWarp prst="textNoShape">
              <a:avLst/>
            </a:prstTxWarp>
          </a:bodyPr>
          <a:lstStyle/>
          <a:p>
            <a:pPr>
              <a:lnSpc>
                <a:spcPct val="90000"/>
              </a:lnSpc>
            </a:pPr>
            <a:r>
              <a:rPr lang="en-US" sz="3600"/>
              <a:t>Cost Management Process</a:t>
            </a:r>
            <a:br>
              <a:rPr lang="en-US" sz="3600"/>
            </a:br>
            <a:r>
              <a:rPr lang="en-US" sz="2800"/>
              <a:t>(Who Is Involved?)</a:t>
            </a:r>
          </a:p>
        </p:txBody>
      </p:sp>
      <p:grpSp>
        <p:nvGrpSpPr>
          <p:cNvPr id="1580042" name="Group 10"/>
          <p:cNvGrpSpPr>
            <a:grpSpLocks/>
          </p:cNvGrpSpPr>
          <p:nvPr/>
        </p:nvGrpSpPr>
        <p:grpSpPr bwMode="auto">
          <a:xfrm>
            <a:off x="2286000" y="1752600"/>
            <a:ext cx="4267200" cy="3657600"/>
            <a:chOff x="1440" y="1248"/>
            <a:chExt cx="2304" cy="1920"/>
          </a:xfrm>
        </p:grpSpPr>
        <p:sp>
          <p:nvSpPr>
            <p:cNvPr id="1580043" name="Oval 11"/>
            <p:cNvSpPr>
              <a:spLocks noChangeArrowheads="1"/>
            </p:cNvSpPr>
            <p:nvPr/>
          </p:nvSpPr>
          <p:spPr bwMode="auto">
            <a:xfrm>
              <a:off x="1440"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Planning</a:t>
              </a:r>
            </a:p>
          </p:txBody>
        </p:sp>
        <p:sp>
          <p:nvSpPr>
            <p:cNvPr id="1580044" name="Oval 12"/>
            <p:cNvSpPr>
              <a:spLocks noChangeArrowheads="1"/>
            </p:cNvSpPr>
            <p:nvPr/>
          </p:nvSpPr>
          <p:spPr bwMode="auto">
            <a:xfrm>
              <a:off x="2261" y="2614"/>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Controlling</a:t>
              </a:r>
            </a:p>
          </p:txBody>
        </p:sp>
        <p:sp>
          <p:nvSpPr>
            <p:cNvPr id="1580045" name="Oval 13"/>
            <p:cNvSpPr>
              <a:spLocks noChangeArrowheads="1"/>
            </p:cNvSpPr>
            <p:nvPr/>
          </p:nvSpPr>
          <p:spPr bwMode="auto">
            <a:xfrm>
              <a:off x="3081"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Analysis</a:t>
              </a:r>
            </a:p>
          </p:txBody>
        </p:sp>
        <p:sp>
          <p:nvSpPr>
            <p:cNvPr id="1580046" name="Oval 14"/>
            <p:cNvSpPr>
              <a:spLocks noChangeArrowheads="1"/>
            </p:cNvSpPr>
            <p:nvPr/>
          </p:nvSpPr>
          <p:spPr bwMode="auto">
            <a:xfrm>
              <a:off x="2261" y="1248"/>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Accounting</a:t>
              </a:r>
            </a:p>
          </p:txBody>
        </p:sp>
        <p:cxnSp>
          <p:nvCxnSpPr>
            <p:cNvPr id="1580047" name="AutoShape 15"/>
            <p:cNvCxnSpPr>
              <a:cxnSpLocks noChangeShapeType="1"/>
              <a:stCxn id="1580043" idx="0"/>
              <a:endCxn id="1580046" idx="2"/>
            </p:cNvCxnSpPr>
            <p:nvPr/>
          </p:nvCxnSpPr>
          <p:spPr bwMode="auto">
            <a:xfrm rot="16200000">
              <a:off x="1823" y="1474"/>
              <a:ext cx="388" cy="489"/>
            </a:xfrm>
            <a:prstGeom prst="curvedConnector2">
              <a:avLst/>
            </a:prstGeom>
            <a:noFill/>
            <a:ln w="38100">
              <a:solidFill>
                <a:srgbClr val="000099"/>
              </a:solidFill>
              <a:round/>
              <a:headEnd/>
              <a:tailEnd type="triangle" w="med" len="med"/>
            </a:ln>
            <a:effectLst/>
          </p:spPr>
        </p:cxnSp>
        <p:cxnSp>
          <p:nvCxnSpPr>
            <p:cNvPr id="1580048" name="AutoShape 16"/>
            <p:cNvCxnSpPr>
              <a:cxnSpLocks noChangeShapeType="1"/>
              <a:stCxn id="1580046" idx="6"/>
              <a:endCxn id="1580045" idx="0"/>
            </p:cNvCxnSpPr>
            <p:nvPr/>
          </p:nvCxnSpPr>
          <p:spPr bwMode="auto">
            <a:xfrm>
              <a:off x="2923" y="1525"/>
              <a:ext cx="490" cy="388"/>
            </a:xfrm>
            <a:prstGeom prst="curvedConnector2">
              <a:avLst/>
            </a:prstGeom>
            <a:noFill/>
            <a:ln w="38100">
              <a:solidFill>
                <a:srgbClr val="000099"/>
              </a:solidFill>
              <a:round/>
              <a:headEnd/>
              <a:tailEnd type="triangle" w="med" len="med"/>
            </a:ln>
            <a:effectLst/>
          </p:spPr>
        </p:cxnSp>
        <p:cxnSp>
          <p:nvCxnSpPr>
            <p:cNvPr id="1580049" name="AutoShape 17"/>
            <p:cNvCxnSpPr>
              <a:cxnSpLocks noChangeShapeType="1"/>
              <a:stCxn id="1580045" idx="4"/>
              <a:endCxn id="1580044" idx="6"/>
            </p:cNvCxnSpPr>
            <p:nvPr/>
          </p:nvCxnSpPr>
          <p:spPr bwMode="auto">
            <a:xfrm rot="5400000">
              <a:off x="2955" y="2434"/>
              <a:ext cx="425" cy="490"/>
            </a:xfrm>
            <a:prstGeom prst="curvedConnector2">
              <a:avLst/>
            </a:prstGeom>
            <a:noFill/>
            <a:ln w="38100">
              <a:solidFill>
                <a:srgbClr val="000099"/>
              </a:solidFill>
              <a:round/>
              <a:headEnd/>
              <a:tailEnd type="triangle" w="med" len="med"/>
            </a:ln>
            <a:effectLst/>
          </p:spPr>
        </p:cxnSp>
        <p:cxnSp>
          <p:nvCxnSpPr>
            <p:cNvPr id="1580050" name="AutoShape 18"/>
            <p:cNvCxnSpPr>
              <a:cxnSpLocks noChangeShapeType="1"/>
              <a:stCxn id="1580044" idx="2"/>
              <a:endCxn id="1580043" idx="4"/>
            </p:cNvCxnSpPr>
            <p:nvPr/>
          </p:nvCxnSpPr>
          <p:spPr bwMode="auto">
            <a:xfrm rot="10800000">
              <a:off x="1771" y="2466"/>
              <a:ext cx="490" cy="425"/>
            </a:xfrm>
            <a:prstGeom prst="curvedConnector2">
              <a:avLst/>
            </a:prstGeom>
            <a:noFill/>
            <a:ln w="38100">
              <a:solidFill>
                <a:srgbClr val="000099"/>
              </a:solidFill>
              <a:round/>
              <a:headEnd/>
              <a:tailEnd type="triangle" w="med" len="med"/>
            </a:ln>
            <a:effectLst/>
          </p:spPr>
        </p:cxnSp>
        <p:sp>
          <p:nvSpPr>
            <p:cNvPr id="1580051" name="Rectangle 19"/>
            <p:cNvSpPr>
              <a:spLocks noChangeArrowheads="1"/>
            </p:cNvSpPr>
            <p:nvPr/>
          </p:nvSpPr>
          <p:spPr bwMode="auto">
            <a:xfrm>
              <a:off x="2271" y="1972"/>
              <a:ext cx="684" cy="384"/>
            </a:xfrm>
            <a:prstGeom prst="rect">
              <a:avLst/>
            </a:prstGeom>
            <a:noFill/>
            <a:ln w="9525" algn="ctr">
              <a:noFill/>
              <a:miter lim="800000"/>
              <a:headEnd/>
              <a:tailEnd/>
            </a:ln>
            <a:effectLst/>
          </p:spPr>
          <p:txBody>
            <a:bodyPr wrap="none">
              <a:spAutoFit/>
            </a:bodyPr>
            <a:lstStyle/>
            <a:p>
              <a:pPr>
                <a:buClrTx/>
              </a:pPr>
              <a:r>
                <a:rPr lang="en-US" sz="1400">
                  <a:solidFill>
                    <a:schemeClr val="tx2"/>
                  </a:solidFill>
                </a:rPr>
                <a:t>Cost </a:t>
              </a:r>
            </a:p>
            <a:p>
              <a:pPr>
                <a:buClrTx/>
              </a:pPr>
              <a:r>
                <a:rPr lang="en-US" sz="1400">
                  <a:solidFill>
                    <a:schemeClr val="tx2"/>
                  </a:solidFill>
                </a:rPr>
                <a:t>Management</a:t>
              </a:r>
            </a:p>
            <a:p>
              <a:pPr>
                <a:buClrTx/>
              </a:pPr>
              <a:r>
                <a:rPr lang="en-US" sz="1400">
                  <a:solidFill>
                    <a:schemeClr val="tx2"/>
                  </a:solidFill>
                </a:rPr>
                <a:t>Process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580034"/>
                                        </p:tgtEl>
                                        <p:attrNameLst>
                                          <p:attrName>style.visibility</p:attrName>
                                        </p:attrNameLst>
                                      </p:cBhvr>
                                      <p:to>
                                        <p:strVal val="visible"/>
                                      </p:to>
                                    </p:set>
                                    <p:anim calcmode="lin" valueType="num">
                                      <p:cBhvr additive="base">
                                        <p:cTn id="7" dur="1000" fill="hold"/>
                                        <p:tgtEl>
                                          <p:spTgt spid="1580034"/>
                                        </p:tgtEl>
                                        <p:attrNameLst>
                                          <p:attrName>ppt_x</p:attrName>
                                        </p:attrNameLst>
                                      </p:cBhvr>
                                      <p:tavLst>
                                        <p:tav tm="0">
                                          <p:val>
                                            <p:strVal val="1+#ppt_w/2"/>
                                          </p:val>
                                        </p:tav>
                                        <p:tav tm="100000">
                                          <p:val>
                                            <p:strVal val="#ppt_x"/>
                                          </p:val>
                                        </p:tav>
                                      </p:tavLst>
                                    </p:anim>
                                    <p:anim calcmode="lin" valueType="num">
                                      <p:cBhvr additive="base">
                                        <p:cTn id="8" dur="1000" fill="hold"/>
                                        <p:tgtEl>
                                          <p:spTgt spid="158003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580037"/>
                                        </p:tgtEl>
                                        <p:attrNameLst>
                                          <p:attrName>style.visibility</p:attrName>
                                        </p:attrNameLst>
                                      </p:cBhvr>
                                      <p:to>
                                        <p:strVal val="visible"/>
                                      </p:to>
                                    </p:set>
                                    <p:anim calcmode="lin" valueType="num">
                                      <p:cBhvr additive="base">
                                        <p:cTn id="13" dur="1000" fill="hold"/>
                                        <p:tgtEl>
                                          <p:spTgt spid="1580037"/>
                                        </p:tgtEl>
                                        <p:attrNameLst>
                                          <p:attrName>ppt_x</p:attrName>
                                        </p:attrNameLst>
                                      </p:cBhvr>
                                      <p:tavLst>
                                        <p:tav tm="0">
                                          <p:val>
                                            <p:strVal val="0-#ppt_w/2"/>
                                          </p:val>
                                        </p:tav>
                                        <p:tav tm="100000">
                                          <p:val>
                                            <p:strVal val="#ppt_x"/>
                                          </p:val>
                                        </p:tav>
                                      </p:tavLst>
                                    </p:anim>
                                    <p:anim calcmode="lin" valueType="num">
                                      <p:cBhvr additive="base">
                                        <p:cTn id="14" dur="1000" fill="hold"/>
                                        <p:tgtEl>
                                          <p:spTgt spid="15800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082" name="AutoShape 2"/>
          <p:cNvSpPr>
            <a:spLocks noChangeArrowheads="1"/>
          </p:cNvSpPr>
          <p:nvPr/>
        </p:nvSpPr>
        <p:spPr bwMode="auto">
          <a:xfrm rot="10780855">
            <a:off x="5867400" y="3962400"/>
            <a:ext cx="2133600" cy="1676400"/>
          </a:xfrm>
          <a:prstGeom prst="upArrowCallout">
            <a:avLst>
              <a:gd name="adj1" fmla="val 31818"/>
              <a:gd name="adj2" fmla="val 31818"/>
              <a:gd name="adj3" fmla="val 16667"/>
              <a:gd name="adj4" fmla="val 66667"/>
            </a:avLst>
          </a:prstGeom>
          <a:solidFill>
            <a:schemeClr val="accent1"/>
          </a:solidFill>
          <a:ln w="9525">
            <a:noFill/>
            <a:miter lim="800000"/>
            <a:headEnd/>
            <a:tailEnd/>
          </a:ln>
          <a:effectLst/>
        </p:spPr>
        <p:txBody>
          <a:bodyPr wrap="none" anchor="ctr"/>
          <a:lstStyle/>
          <a:p>
            <a:endParaRPr lang="en-US"/>
          </a:p>
        </p:txBody>
      </p:sp>
      <p:grpSp>
        <p:nvGrpSpPr>
          <p:cNvPr id="1582083" name="Group 3"/>
          <p:cNvGrpSpPr>
            <a:grpSpLocks/>
          </p:cNvGrpSpPr>
          <p:nvPr/>
        </p:nvGrpSpPr>
        <p:grpSpPr bwMode="auto">
          <a:xfrm>
            <a:off x="1428750" y="1433513"/>
            <a:ext cx="6904038" cy="3675062"/>
            <a:chOff x="1195" y="915"/>
            <a:chExt cx="4349" cy="2315"/>
          </a:xfrm>
        </p:grpSpPr>
        <p:sp>
          <p:nvSpPr>
            <p:cNvPr id="1582084" name="AutoShape 4"/>
            <p:cNvSpPr>
              <a:spLocks noChangeAspect="1" noChangeArrowheads="1" noTextEdit="1"/>
            </p:cNvSpPr>
            <p:nvPr/>
          </p:nvSpPr>
          <p:spPr bwMode="auto">
            <a:xfrm>
              <a:off x="1200" y="920"/>
              <a:ext cx="4339" cy="2305"/>
            </a:xfrm>
            <a:prstGeom prst="rect">
              <a:avLst/>
            </a:prstGeom>
            <a:noFill/>
            <a:ln w="9525">
              <a:noFill/>
              <a:miter lim="800000"/>
              <a:headEnd/>
              <a:tailEnd/>
            </a:ln>
          </p:spPr>
          <p:txBody>
            <a:bodyPr/>
            <a:lstStyle/>
            <a:p>
              <a:endParaRPr lang="en-US"/>
            </a:p>
          </p:txBody>
        </p:sp>
        <p:sp>
          <p:nvSpPr>
            <p:cNvPr id="1582085" name="Rectangle 5"/>
            <p:cNvSpPr>
              <a:spLocks noChangeArrowheads="1"/>
            </p:cNvSpPr>
            <p:nvPr/>
          </p:nvSpPr>
          <p:spPr bwMode="auto">
            <a:xfrm>
              <a:off x="2187" y="925"/>
              <a:ext cx="3348" cy="504"/>
            </a:xfrm>
            <a:prstGeom prst="rect">
              <a:avLst/>
            </a:prstGeom>
            <a:solidFill>
              <a:srgbClr val="CCFFFF"/>
            </a:solidFill>
            <a:ln w="9525">
              <a:noFill/>
              <a:miter lim="800000"/>
              <a:headEnd/>
              <a:tailEnd/>
            </a:ln>
          </p:spPr>
          <p:txBody>
            <a:bodyPr/>
            <a:lstStyle/>
            <a:p>
              <a:endParaRPr lang="en-US"/>
            </a:p>
          </p:txBody>
        </p:sp>
        <p:sp>
          <p:nvSpPr>
            <p:cNvPr id="1582086" name="Rectangle 6"/>
            <p:cNvSpPr>
              <a:spLocks noChangeArrowheads="1"/>
            </p:cNvSpPr>
            <p:nvPr/>
          </p:nvSpPr>
          <p:spPr bwMode="auto">
            <a:xfrm>
              <a:off x="1205" y="1428"/>
              <a:ext cx="984" cy="912"/>
            </a:xfrm>
            <a:prstGeom prst="rect">
              <a:avLst/>
            </a:prstGeom>
            <a:solidFill>
              <a:srgbClr val="CCFFCC"/>
            </a:solidFill>
            <a:ln w="9525">
              <a:noFill/>
              <a:miter lim="800000"/>
              <a:headEnd/>
              <a:tailEnd/>
            </a:ln>
          </p:spPr>
          <p:txBody>
            <a:bodyPr/>
            <a:lstStyle/>
            <a:p>
              <a:endParaRPr lang="en-US"/>
            </a:p>
          </p:txBody>
        </p:sp>
        <p:sp>
          <p:nvSpPr>
            <p:cNvPr id="1582087" name="Rectangle 7"/>
            <p:cNvSpPr>
              <a:spLocks noChangeArrowheads="1"/>
            </p:cNvSpPr>
            <p:nvPr/>
          </p:nvSpPr>
          <p:spPr bwMode="auto">
            <a:xfrm>
              <a:off x="2187" y="1428"/>
              <a:ext cx="3348" cy="912"/>
            </a:xfrm>
            <a:prstGeom prst="rect">
              <a:avLst/>
            </a:prstGeom>
            <a:solidFill>
              <a:srgbClr val="C0C0C0"/>
            </a:solidFill>
            <a:ln w="9525">
              <a:noFill/>
              <a:miter lim="800000"/>
              <a:headEnd/>
              <a:tailEnd/>
            </a:ln>
          </p:spPr>
          <p:txBody>
            <a:bodyPr/>
            <a:lstStyle/>
            <a:p>
              <a:endParaRPr lang="en-US"/>
            </a:p>
          </p:txBody>
        </p:sp>
        <p:sp>
          <p:nvSpPr>
            <p:cNvPr id="1582088" name="Rectangle 8"/>
            <p:cNvSpPr>
              <a:spLocks noChangeArrowheads="1"/>
            </p:cNvSpPr>
            <p:nvPr/>
          </p:nvSpPr>
          <p:spPr bwMode="auto">
            <a:xfrm>
              <a:off x="1205" y="2339"/>
              <a:ext cx="984" cy="882"/>
            </a:xfrm>
            <a:prstGeom prst="rect">
              <a:avLst/>
            </a:prstGeom>
            <a:solidFill>
              <a:srgbClr val="CCFFCC"/>
            </a:solidFill>
            <a:ln w="9525">
              <a:noFill/>
              <a:miter lim="800000"/>
              <a:headEnd/>
              <a:tailEnd/>
            </a:ln>
          </p:spPr>
          <p:txBody>
            <a:bodyPr/>
            <a:lstStyle/>
            <a:p>
              <a:endParaRPr lang="en-US"/>
            </a:p>
          </p:txBody>
        </p:sp>
        <p:sp>
          <p:nvSpPr>
            <p:cNvPr id="1582089" name="Rectangle 9"/>
            <p:cNvSpPr>
              <a:spLocks noChangeArrowheads="1"/>
            </p:cNvSpPr>
            <p:nvPr/>
          </p:nvSpPr>
          <p:spPr bwMode="auto">
            <a:xfrm>
              <a:off x="2187" y="2339"/>
              <a:ext cx="1701" cy="882"/>
            </a:xfrm>
            <a:prstGeom prst="rect">
              <a:avLst/>
            </a:prstGeom>
            <a:solidFill>
              <a:srgbClr val="C0C0C0"/>
            </a:solidFill>
            <a:ln w="9525">
              <a:noFill/>
              <a:miter lim="800000"/>
              <a:headEnd/>
              <a:tailEnd/>
            </a:ln>
          </p:spPr>
          <p:txBody>
            <a:bodyPr/>
            <a:lstStyle/>
            <a:p>
              <a:endParaRPr lang="en-US"/>
            </a:p>
          </p:txBody>
        </p:sp>
        <p:sp>
          <p:nvSpPr>
            <p:cNvPr id="1582090" name="Rectangle 10"/>
            <p:cNvSpPr>
              <a:spLocks noChangeArrowheads="1"/>
            </p:cNvSpPr>
            <p:nvPr/>
          </p:nvSpPr>
          <p:spPr bwMode="auto">
            <a:xfrm>
              <a:off x="3887" y="2339"/>
              <a:ext cx="1648" cy="882"/>
            </a:xfrm>
            <a:prstGeom prst="rect">
              <a:avLst/>
            </a:prstGeom>
            <a:solidFill>
              <a:srgbClr val="FFFFCC"/>
            </a:solidFill>
            <a:ln w="9525">
              <a:noFill/>
              <a:miter lim="800000"/>
              <a:headEnd/>
              <a:tailEnd/>
            </a:ln>
          </p:spPr>
          <p:txBody>
            <a:bodyPr/>
            <a:lstStyle/>
            <a:p>
              <a:endParaRPr lang="en-US"/>
            </a:p>
          </p:txBody>
        </p:sp>
        <p:sp>
          <p:nvSpPr>
            <p:cNvPr id="1582091" name="Rectangle 11"/>
            <p:cNvSpPr>
              <a:spLocks noChangeArrowheads="1"/>
            </p:cNvSpPr>
            <p:nvPr/>
          </p:nvSpPr>
          <p:spPr bwMode="auto">
            <a:xfrm>
              <a:off x="2400" y="1021"/>
              <a:ext cx="1452" cy="154"/>
            </a:xfrm>
            <a:prstGeom prst="rect">
              <a:avLst/>
            </a:prstGeom>
            <a:noFill/>
            <a:ln w="9525">
              <a:noFill/>
              <a:miter lim="800000"/>
              <a:headEnd/>
              <a:tailEnd/>
            </a:ln>
          </p:spPr>
          <p:txBody>
            <a:bodyPr wrap="none" lIns="0" tIns="0" rIns="0" bIns="0">
              <a:spAutoFit/>
            </a:bodyPr>
            <a:lstStyle/>
            <a:p>
              <a:pPr eaLnBrk="0" hangingPunct="0">
                <a:buClrTx/>
              </a:pPr>
              <a:r>
                <a:rPr lang="en-US" sz="1600">
                  <a:solidFill>
                    <a:srgbClr val="000000"/>
                  </a:solidFill>
                  <a:ea typeface="ＭＳ Ｐゴシック" pitchFamily="34" charset="-128"/>
                </a:rPr>
                <a:t>Top Down / Centralized </a:t>
              </a:r>
              <a:endParaRPr lang="en-US" sz="2400" b="0">
                <a:ea typeface="ＭＳ Ｐゴシック" pitchFamily="34" charset="-128"/>
              </a:endParaRPr>
            </a:p>
          </p:txBody>
        </p:sp>
        <p:sp>
          <p:nvSpPr>
            <p:cNvPr id="1582092" name="Rectangle 12"/>
            <p:cNvSpPr>
              <a:spLocks noChangeArrowheads="1"/>
            </p:cNvSpPr>
            <p:nvPr/>
          </p:nvSpPr>
          <p:spPr bwMode="auto">
            <a:xfrm>
              <a:off x="2791" y="1185"/>
              <a:ext cx="596" cy="154"/>
            </a:xfrm>
            <a:prstGeom prst="rect">
              <a:avLst/>
            </a:prstGeom>
            <a:noFill/>
            <a:ln w="9525">
              <a:noFill/>
              <a:miter lim="800000"/>
              <a:headEnd/>
              <a:tailEnd/>
            </a:ln>
          </p:spPr>
          <p:txBody>
            <a:bodyPr wrap="none" lIns="0" tIns="0" rIns="0" bIns="0">
              <a:spAutoFit/>
            </a:bodyPr>
            <a:lstStyle/>
            <a:p>
              <a:pPr eaLnBrk="0" hangingPunct="0">
                <a:buClrTx/>
              </a:pPr>
              <a:r>
                <a:rPr lang="en-US" sz="1600">
                  <a:solidFill>
                    <a:srgbClr val="000000"/>
                  </a:solidFill>
                  <a:ea typeface="ＭＳ Ｐゴシック" pitchFamily="34" charset="-128"/>
                </a:rPr>
                <a:t>Approach</a:t>
              </a:r>
              <a:endParaRPr lang="en-US" sz="2400" b="0">
                <a:ea typeface="ＭＳ Ｐゴシック" pitchFamily="34" charset="-128"/>
              </a:endParaRPr>
            </a:p>
          </p:txBody>
        </p:sp>
        <p:sp>
          <p:nvSpPr>
            <p:cNvPr id="1582093" name="Rectangle 13"/>
            <p:cNvSpPr>
              <a:spLocks noChangeArrowheads="1"/>
            </p:cNvSpPr>
            <p:nvPr/>
          </p:nvSpPr>
          <p:spPr bwMode="auto">
            <a:xfrm>
              <a:off x="4200" y="1021"/>
              <a:ext cx="1183" cy="154"/>
            </a:xfrm>
            <a:prstGeom prst="rect">
              <a:avLst/>
            </a:prstGeom>
            <a:noFill/>
            <a:ln w="9525">
              <a:noFill/>
              <a:miter lim="800000"/>
              <a:headEnd/>
              <a:tailEnd/>
            </a:ln>
          </p:spPr>
          <p:txBody>
            <a:bodyPr wrap="none" lIns="0" tIns="0" rIns="0" bIns="0">
              <a:spAutoFit/>
            </a:bodyPr>
            <a:lstStyle/>
            <a:p>
              <a:pPr eaLnBrk="0" hangingPunct="0">
                <a:buClrTx/>
              </a:pPr>
              <a:r>
                <a:rPr lang="en-US" sz="1600">
                  <a:solidFill>
                    <a:srgbClr val="000000"/>
                  </a:solidFill>
                  <a:ea typeface="ＭＳ Ｐゴシック" pitchFamily="34" charset="-128"/>
                </a:rPr>
                <a:t>Operational Level / </a:t>
              </a:r>
              <a:endParaRPr lang="en-US" sz="2400" b="0">
                <a:ea typeface="ＭＳ Ｐゴシック" pitchFamily="34" charset="-128"/>
              </a:endParaRPr>
            </a:p>
          </p:txBody>
        </p:sp>
        <p:sp>
          <p:nvSpPr>
            <p:cNvPr id="1582094" name="Rectangle 14"/>
            <p:cNvSpPr>
              <a:spLocks noChangeArrowheads="1"/>
            </p:cNvSpPr>
            <p:nvPr/>
          </p:nvSpPr>
          <p:spPr bwMode="auto">
            <a:xfrm>
              <a:off x="4048" y="1185"/>
              <a:ext cx="1464" cy="154"/>
            </a:xfrm>
            <a:prstGeom prst="rect">
              <a:avLst/>
            </a:prstGeom>
            <a:noFill/>
            <a:ln w="9525">
              <a:noFill/>
              <a:miter lim="800000"/>
              <a:headEnd/>
              <a:tailEnd/>
            </a:ln>
          </p:spPr>
          <p:txBody>
            <a:bodyPr wrap="none" lIns="0" tIns="0" rIns="0" bIns="0">
              <a:spAutoFit/>
            </a:bodyPr>
            <a:lstStyle/>
            <a:p>
              <a:pPr eaLnBrk="0" hangingPunct="0">
                <a:buClrTx/>
              </a:pPr>
              <a:r>
                <a:rPr lang="en-US" sz="1600">
                  <a:solidFill>
                    <a:srgbClr val="000000"/>
                  </a:solidFill>
                  <a:ea typeface="ＭＳ Ｐゴシック" pitchFamily="34" charset="-128"/>
                </a:rPr>
                <a:t>Decentralized Approach</a:t>
              </a:r>
              <a:endParaRPr lang="en-US" sz="2400" b="0">
                <a:ea typeface="ＭＳ Ｐゴシック" pitchFamily="34" charset="-128"/>
              </a:endParaRPr>
            </a:p>
          </p:txBody>
        </p:sp>
        <p:sp>
          <p:nvSpPr>
            <p:cNvPr id="1582095" name="Rectangle 15"/>
            <p:cNvSpPr>
              <a:spLocks noChangeArrowheads="1"/>
            </p:cNvSpPr>
            <p:nvPr/>
          </p:nvSpPr>
          <p:spPr bwMode="auto">
            <a:xfrm>
              <a:off x="2236" y="1541"/>
              <a:ext cx="493" cy="154"/>
            </a:xfrm>
            <a:prstGeom prst="rect">
              <a:avLst/>
            </a:prstGeom>
            <a:noFill/>
            <a:ln w="9525">
              <a:noFill/>
              <a:miter lim="800000"/>
              <a:headEnd/>
              <a:tailEnd/>
            </a:ln>
          </p:spPr>
          <p:txBody>
            <a:bodyPr wrap="none" lIns="0" tIns="0" rIns="0" bIns="0">
              <a:spAutoFit/>
            </a:bodyPr>
            <a:lstStyle/>
            <a:p>
              <a:pPr eaLnBrk="0" hangingPunct="0">
                <a:buClrTx/>
              </a:pPr>
              <a:r>
                <a:rPr lang="en-US" sz="1600" b="0">
                  <a:solidFill>
                    <a:srgbClr val="000000"/>
                  </a:solidFill>
                  <a:ea typeface="ＭＳ Ｐゴシック" pitchFamily="34" charset="-128"/>
                </a:rPr>
                <a:t>    - A-76</a:t>
              </a:r>
              <a:endParaRPr lang="en-US" sz="2400" b="0">
                <a:ea typeface="ＭＳ Ｐゴシック" pitchFamily="34" charset="-128"/>
              </a:endParaRPr>
            </a:p>
          </p:txBody>
        </p:sp>
        <p:sp>
          <p:nvSpPr>
            <p:cNvPr id="1582096" name="Rectangle 16"/>
            <p:cNvSpPr>
              <a:spLocks noChangeArrowheads="1"/>
            </p:cNvSpPr>
            <p:nvPr/>
          </p:nvSpPr>
          <p:spPr bwMode="auto">
            <a:xfrm>
              <a:off x="3979" y="1462"/>
              <a:ext cx="1239" cy="154"/>
            </a:xfrm>
            <a:prstGeom prst="rect">
              <a:avLst/>
            </a:prstGeom>
            <a:noFill/>
            <a:ln w="9525">
              <a:noFill/>
              <a:miter lim="800000"/>
              <a:headEnd/>
              <a:tailEnd/>
            </a:ln>
          </p:spPr>
          <p:txBody>
            <a:bodyPr wrap="none" lIns="0" tIns="0" rIns="0" bIns="0">
              <a:spAutoFit/>
            </a:bodyPr>
            <a:lstStyle/>
            <a:p>
              <a:pPr eaLnBrk="0" hangingPunct="0">
                <a:buClrTx/>
              </a:pPr>
              <a:r>
                <a:rPr lang="en-US" sz="1600" b="0">
                  <a:solidFill>
                    <a:srgbClr val="000000"/>
                  </a:solidFill>
                  <a:ea typeface="ＭＳ Ｐゴシック" pitchFamily="34" charset="-128"/>
                </a:rPr>
                <a:t>   - Business Process </a:t>
              </a:r>
              <a:endParaRPr lang="en-US" sz="2400" b="0">
                <a:ea typeface="ＭＳ Ｐゴシック" pitchFamily="34" charset="-128"/>
              </a:endParaRPr>
            </a:p>
          </p:txBody>
        </p:sp>
        <p:sp>
          <p:nvSpPr>
            <p:cNvPr id="1582097" name="Rectangle 17"/>
            <p:cNvSpPr>
              <a:spLocks noChangeArrowheads="1"/>
            </p:cNvSpPr>
            <p:nvPr/>
          </p:nvSpPr>
          <p:spPr bwMode="auto">
            <a:xfrm>
              <a:off x="3966" y="1622"/>
              <a:ext cx="830" cy="154"/>
            </a:xfrm>
            <a:prstGeom prst="rect">
              <a:avLst/>
            </a:prstGeom>
            <a:noFill/>
            <a:ln w="9525">
              <a:noFill/>
              <a:miter lim="800000"/>
              <a:headEnd/>
              <a:tailEnd/>
            </a:ln>
          </p:spPr>
          <p:txBody>
            <a:bodyPr wrap="none" lIns="0" tIns="0" rIns="0" bIns="0">
              <a:spAutoFit/>
            </a:bodyPr>
            <a:lstStyle/>
            <a:p>
              <a:pPr eaLnBrk="0" hangingPunct="0">
                <a:buClrTx/>
              </a:pPr>
              <a:r>
                <a:rPr lang="en-US" sz="1600" b="0">
                  <a:solidFill>
                    <a:srgbClr val="000000"/>
                  </a:solidFill>
                  <a:ea typeface="ＭＳ Ｐゴシック" pitchFamily="34" charset="-128"/>
                </a:rPr>
                <a:t>Reengineering</a:t>
              </a:r>
              <a:endParaRPr lang="en-US" sz="2400" b="0">
                <a:ea typeface="ＭＳ Ｐゴシック" pitchFamily="34" charset="-128"/>
              </a:endParaRPr>
            </a:p>
          </p:txBody>
        </p:sp>
        <p:sp>
          <p:nvSpPr>
            <p:cNvPr id="1582098" name="Rectangle 18"/>
            <p:cNvSpPr>
              <a:spLocks noChangeArrowheads="1"/>
            </p:cNvSpPr>
            <p:nvPr/>
          </p:nvSpPr>
          <p:spPr bwMode="auto">
            <a:xfrm>
              <a:off x="1455" y="1807"/>
              <a:ext cx="620" cy="154"/>
            </a:xfrm>
            <a:prstGeom prst="rect">
              <a:avLst/>
            </a:prstGeom>
            <a:noFill/>
            <a:ln w="9525">
              <a:noFill/>
              <a:miter lim="800000"/>
              <a:headEnd/>
              <a:tailEnd/>
            </a:ln>
          </p:spPr>
          <p:txBody>
            <a:bodyPr wrap="none" lIns="0" tIns="0" rIns="0" bIns="0">
              <a:spAutoFit/>
            </a:bodyPr>
            <a:lstStyle/>
            <a:p>
              <a:pPr eaLnBrk="0" hangingPunct="0">
                <a:buClrTx/>
              </a:pPr>
              <a:r>
                <a:rPr lang="en-US" sz="1600">
                  <a:solidFill>
                    <a:srgbClr val="000000"/>
                  </a:solidFill>
                  <a:ea typeface="ＭＳ Ｐゴシック" pitchFamily="34" charset="-128"/>
                </a:rPr>
                <a:t>One Time </a:t>
              </a:r>
              <a:endParaRPr lang="en-US" sz="2400" b="0">
                <a:ea typeface="ＭＳ Ｐゴシック" pitchFamily="34" charset="-128"/>
              </a:endParaRPr>
            </a:p>
          </p:txBody>
        </p:sp>
        <p:sp>
          <p:nvSpPr>
            <p:cNvPr id="1582099" name="Rectangle 19"/>
            <p:cNvSpPr>
              <a:spLocks noChangeArrowheads="1"/>
            </p:cNvSpPr>
            <p:nvPr/>
          </p:nvSpPr>
          <p:spPr bwMode="auto">
            <a:xfrm>
              <a:off x="1576" y="1971"/>
              <a:ext cx="327" cy="154"/>
            </a:xfrm>
            <a:prstGeom prst="rect">
              <a:avLst/>
            </a:prstGeom>
            <a:noFill/>
            <a:ln w="9525">
              <a:noFill/>
              <a:miter lim="800000"/>
              <a:headEnd/>
              <a:tailEnd/>
            </a:ln>
          </p:spPr>
          <p:txBody>
            <a:bodyPr wrap="none" lIns="0" tIns="0" rIns="0" bIns="0">
              <a:spAutoFit/>
            </a:bodyPr>
            <a:lstStyle/>
            <a:p>
              <a:pPr eaLnBrk="0" hangingPunct="0">
                <a:buClrTx/>
              </a:pPr>
              <a:r>
                <a:rPr lang="en-US" sz="1600">
                  <a:solidFill>
                    <a:srgbClr val="000000"/>
                  </a:solidFill>
                  <a:ea typeface="ＭＳ Ｐゴシック" pitchFamily="34" charset="-128"/>
                </a:rPr>
                <a:t>Fixes</a:t>
              </a:r>
              <a:endParaRPr lang="en-US" sz="2400" b="0">
                <a:ea typeface="ＭＳ Ｐゴシック" pitchFamily="34" charset="-128"/>
              </a:endParaRPr>
            </a:p>
          </p:txBody>
        </p:sp>
        <p:sp>
          <p:nvSpPr>
            <p:cNvPr id="1582100" name="Rectangle 20"/>
            <p:cNvSpPr>
              <a:spLocks noChangeArrowheads="1"/>
            </p:cNvSpPr>
            <p:nvPr/>
          </p:nvSpPr>
          <p:spPr bwMode="auto">
            <a:xfrm>
              <a:off x="2273" y="1891"/>
              <a:ext cx="1075" cy="154"/>
            </a:xfrm>
            <a:prstGeom prst="rect">
              <a:avLst/>
            </a:prstGeom>
            <a:noFill/>
            <a:ln w="9525">
              <a:noFill/>
              <a:miter lim="800000"/>
              <a:headEnd/>
              <a:tailEnd/>
            </a:ln>
          </p:spPr>
          <p:txBody>
            <a:bodyPr wrap="none" lIns="0" tIns="0" rIns="0" bIns="0">
              <a:spAutoFit/>
            </a:bodyPr>
            <a:lstStyle/>
            <a:p>
              <a:pPr eaLnBrk="0" hangingPunct="0">
                <a:buClrTx/>
              </a:pPr>
              <a:r>
                <a:rPr lang="en-US" sz="1600" b="0">
                  <a:solidFill>
                    <a:srgbClr val="000000"/>
                  </a:solidFill>
                  <a:ea typeface="ＭＳ Ｐゴシック" pitchFamily="34" charset="-128"/>
                </a:rPr>
                <a:t>   - Standardization</a:t>
              </a:r>
              <a:endParaRPr lang="en-US" sz="2400" b="0">
                <a:ea typeface="ＭＳ Ｐゴシック" pitchFamily="34" charset="-128"/>
              </a:endParaRPr>
            </a:p>
          </p:txBody>
        </p:sp>
        <p:sp>
          <p:nvSpPr>
            <p:cNvPr id="1582101" name="Rectangle 21"/>
            <p:cNvSpPr>
              <a:spLocks noChangeArrowheads="1"/>
            </p:cNvSpPr>
            <p:nvPr/>
          </p:nvSpPr>
          <p:spPr bwMode="auto">
            <a:xfrm>
              <a:off x="3979" y="1811"/>
              <a:ext cx="1239" cy="154"/>
            </a:xfrm>
            <a:prstGeom prst="rect">
              <a:avLst/>
            </a:prstGeom>
            <a:noFill/>
            <a:ln w="9525">
              <a:noFill/>
              <a:miter lim="800000"/>
              <a:headEnd/>
              <a:tailEnd/>
            </a:ln>
          </p:spPr>
          <p:txBody>
            <a:bodyPr wrap="none" lIns="0" tIns="0" rIns="0" bIns="0">
              <a:spAutoFit/>
            </a:bodyPr>
            <a:lstStyle/>
            <a:p>
              <a:pPr eaLnBrk="0" hangingPunct="0">
                <a:buClrTx/>
              </a:pPr>
              <a:r>
                <a:rPr lang="en-US" sz="1600" b="0">
                  <a:solidFill>
                    <a:srgbClr val="000000"/>
                  </a:solidFill>
                  <a:ea typeface="ＭＳ Ｐゴシック" pitchFamily="34" charset="-128"/>
                </a:rPr>
                <a:t>   - Business Process </a:t>
              </a:r>
              <a:endParaRPr lang="en-US" sz="2400" b="0">
                <a:ea typeface="ＭＳ Ｐゴシック" pitchFamily="34" charset="-128"/>
              </a:endParaRPr>
            </a:p>
          </p:txBody>
        </p:sp>
        <p:sp>
          <p:nvSpPr>
            <p:cNvPr id="1582102" name="Rectangle 22"/>
            <p:cNvSpPr>
              <a:spLocks noChangeArrowheads="1"/>
            </p:cNvSpPr>
            <p:nvPr/>
          </p:nvSpPr>
          <p:spPr bwMode="auto">
            <a:xfrm>
              <a:off x="3962" y="1971"/>
              <a:ext cx="748" cy="154"/>
            </a:xfrm>
            <a:prstGeom prst="rect">
              <a:avLst/>
            </a:prstGeom>
            <a:noFill/>
            <a:ln w="9525">
              <a:noFill/>
              <a:miter lim="800000"/>
              <a:headEnd/>
              <a:tailEnd/>
            </a:ln>
          </p:spPr>
          <p:txBody>
            <a:bodyPr wrap="none" lIns="0" tIns="0" rIns="0" bIns="0">
              <a:spAutoFit/>
            </a:bodyPr>
            <a:lstStyle/>
            <a:p>
              <a:pPr eaLnBrk="0" hangingPunct="0">
                <a:buClrTx/>
              </a:pPr>
              <a:r>
                <a:rPr lang="en-US" sz="1600" b="0">
                  <a:solidFill>
                    <a:srgbClr val="000000"/>
                  </a:solidFill>
                  <a:ea typeface="ＭＳ Ｐゴシック" pitchFamily="34" charset="-128"/>
                </a:rPr>
                <a:t>Improvement</a:t>
              </a:r>
              <a:endParaRPr lang="en-US" sz="2400" b="0">
                <a:ea typeface="ＭＳ Ｐゴシック" pitchFamily="34" charset="-128"/>
              </a:endParaRPr>
            </a:p>
          </p:txBody>
        </p:sp>
        <p:sp>
          <p:nvSpPr>
            <p:cNvPr id="1582103" name="Rectangle 23"/>
            <p:cNvSpPr>
              <a:spLocks noChangeArrowheads="1"/>
            </p:cNvSpPr>
            <p:nvPr/>
          </p:nvSpPr>
          <p:spPr bwMode="auto">
            <a:xfrm>
              <a:off x="2275" y="2162"/>
              <a:ext cx="1110" cy="154"/>
            </a:xfrm>
            <a:prstGeom prst="rect">
              <a:avLst/>
            </a:prstGeom>
            <a:noFill/>
            <a:ln w="9525">
              <a:noFill/>
              <a:miter lim="800000"/>
              <a:headEnd/>
              <a:tailEnd/>
            </a:ln>
          </p:spPr>
          <p:txBody>
            <a:bodyPr wrap="none" lIns="0" tIns="0" rIns="0" bIns="0">
              <a:spAutoFit/>
            </a:bodyPr>
            <a:lstStyle/>
            <a:p>
              <a:pPr eaLnBrk="0" hangingPunct="0">
                <a:buClrTx/>
              </a:pPr>
              <a:r>
                <a:rPr lang="en-US" sz="1600" b="0">
                  <a:solidFill>
                    <a:srgbClr val="000000"/>
                  </a:solidFill>
                  <a:ea typeface="ＭＳ Ｐゴシック" pitchFamily="34" charset="-128"/>
                </a:rPr>
                <a:t>   - Reorganizations</a:t>
              </a:r>
              <a:endParaRPr lang="en-US" sz="2400" b="0">
                <a:ea typeface="ＭＳ Ｐゴシック" pitchFamily="34" charset="-128"/>
              </a:endParaRPr>
            </a:p>
          </p:txBody>
        </p:sp>
        <p:sp>
          <p:nvSpPr>
            <p:cNvPr id="1582104" name="Rectangle 24"/>
            <p:cNvSpPr>
              <a:spLocks noChangeArrowheads="1"/>
            </p:cNvSpPr>
            <p:nvPr/>
          </p:nvSpPr>
          <p:spPr bwMode="auto">
            <a:xfrm>
              <a:off x="3974" y="2162"/>
              <a:ext cx="1110" cy="154"/>
            </a:xfrm>
            <a:prstGeom prst="rect">
              <a:avLst/>
            </a:prstGeom>
            <a:noFill/>
            <a:ln w="9525">
              <a:noFill/>
              <a:miter lim="800000"/>
              <a:headEnd/>
              <a:tailEnd/>
            </a:ln>
          </p:spPr>
          <p:txBody>
            <a:bodyPr wrap="none" lIns="0" tIns="0" rIns="0" bIns="0">
              <a:spAutoFit/>
            </a:bodyPr>
            <a:lstStyle/>
            <a:p>
              <a:pPr eaLnBrk="0" hangingPunct="0">
                <a:buClrTx/>
              </a:pPr>
              <a:r>
                <a:rPr lang="en-US" sz="1600" b="0">
                  <a:solidFill>
                    <a:srgbClr val="000000"/>
                  </a:solidFill>
                  <a:ea typeface="ＭＳ Ｐゴシック" pitchFamily="34" charset="-128"/>
                </a:rPr>
                <a:t>   - Reorganizations</a:t>
              </a:r>
              <a:endParaRPr lang="en-US" sz="2400" b="0">
                <a:ea typeface="ＭＳ Ｐゴシック" pitchFamily="34" charset="-128"/>
              </a:endParaRPr>
            </a:p>
          </p:txBody>
        </p:sp>
        <p:sp>
          <p:nvSpPr>
            <p:cNvPr id="1582105" name="Rectangle 25"/>
            <p:cNvSpPr>
              <a:spLocks noChangeArrowheads="1"/>
            </p:cNvSpPr>
            <p:nvPr/>
          </p:nvSpPr>
          <p:spPr bwMode="auto">
            <a:xfrm>
              <a:off x="2281" y="2413"/>
              <a:ext cx="1375" cy="154"/>
            </a:xfrm>
            <a:prstGeom prst="rect">
              <a:avLst/>
            </a:prstGeom>
            <a:noFill/>
            <a:ln w="9525">
              <a:noFill/>
              <a:miter lim="800000"/>
              <a:headEnd/>
              <a:tailEnd/>
            </a:ln>
          </p:spPr>
          <p:txBody>
            <a:bodyPr wrap="none" lIns="0" tIns="0" rIns="0" bIns="0">
              <a:spAutoFit/>
            </a:bodyPr>
            <a:lstStyle/>
            <a:p>
              <a:pPr eaLnBrk="0" hangingPunct="0">
                <a:buClrTx/>
              </a:pPr>
              <a:r>
                <a:rPr lang="en-US" sz="1600" b="0">
                  <a:solidFill>
                    <a:srgbClr val="000000"/>
                  </a:solidFill>
                  <a:ea typeface="ＭＳ Ｐゴシック" pitchFamily="34" charset="-128"/>
                </a:rPr>
                <a:t>   - Budget Management</a:t>
              </a:r>
              <a:endParaRPr lang="en-US" sz="2400" b="0">
                <a:ea typeface="ＭＳ Ｐゴシック" pitchFamily="34" charset="-128"/>
              </a:endParaRPr>
            </a:p>
          </p:txBody>
        </p:sp>
        <p:sp>
          <p:nvSpPr>
            <p:cNvPr id="1582106" name="Rectangle 26"/>
            <p:cNvSpPr>
              <a:spLocks noChangeArrowheads="1"/>
            </p:cNvSpPr>
            <p:nvPr/>
          </p:nvSpPr>
          <p:spPr bwMode="auto">
            <a:xfrm>
              <a:off x="1396" y="2640"/>
              <a:ext cx="746" cy="154"/>
            </a:xfrm>
            <a:prstGeom prst="rect">
              <a:avLst/>
            </a:prstGeom>
            <a:noFill/>
            <a:ln w="9525">
              <a:noFill/>
              <a:miter lim="800000"/>
              <a:headEnd/>
              <a:tailEnd/>
            </a:ln>
          </p:spPr>
          <p:txBody>
            <a:bodyPr wrap="none" lIns="0" tIns="0" rIns="0" bIns="0">
              <a:spAutoFit/>
            </a:bodyPr>
            <a:lstStyle/>
            <a:p>
              <a:pPr eaLnBrk="0" hangingPunct="0">
                <a:buClrTx/>
              </a:pPr>
              <a:r>
                <a:rPr lang="en-US" sz="1600">
                  <a:solidFill>
                    <a:srgbClr val="000000"/>
                  </a:solidFill>
                  <a:ea typeface="ＭＳ Ｐゴシック" pitchFamily="34" charset="-128"/>
                </a:rPr>
                <a:t>Continuous </a:t>
              </a:r>
              <a:endParaRPr lang="en-US" sz="2400" b="0">
                <a:ea typeface="ＭＳ Ｐゴシック" pitchFamily="34" charset="-128"/>
              </a:endParaRPr>
            </a:p>
          </p:txBody>
        </p:sp>
        <p:sp>
          <p:nvSpPr>
            <p:cNvPr id="1582107" name="Rectangle 27"/>
            <p:cNvSpPr>
              <a:spLocks noChangeArrowheads="1"/>
            </p:cNvSpPr>
            <p:nvPr/>
          </p:nvSpPr>
          <p:spPr bwMode="auto">
            <a:xfrm>
              <a:off x="1351" y="2804"/>
              <a:ext cx="804" cy="154"/>
            </a:xfrm>
            <a:prstGeom prst="rect">
              <a:avLst/>
            </a:prstGeom>
            <a:noFill/>
            <a:ln w="9525">
              <a:noFill/>
              <a:miter lim="800000"/>
              <a:headEnd/>
              <a:tailEnd/>
            </a:ln>
          </p:spPr>
          <p:txBody>
            <a:bodyPr wrap="none" lIns="0" tIns="0" rIns="0" bIns="0">
              <a:spAutoFit/>
            </a:bodyPr>
            <a:lstStyle/>
            <a:p>
              <a:pPr eaLnBrk="0" hangingPunct="0">
                <a:buClrTx/>
              </a:pPr>
              <a:r>
                <a:rPr lang="en-US" sz="1600">
                  <a:solidFill>
                    <a:srgbClr val="000000"/>
                  </a:solidFill>
                  <a:ea typeface="ＭＳ Ｐゴシック" pitchFamily="34" charset="-128"/>
                </a:rPr>
                <a:t>Improvement</a:t>
              </a:r>
              <a:endParaRPr lang="en-US" sz="2400" b="0">
                <a:ea typeface="ＭＳ Ｐゴシック" pitchFamily="34" charset="-128"/>
              </a:endParaRPr>
            </a:p>
          </p:txBody>
        </p:sp>
        <p:sp>
          <p:nvSpPr>
            <p:cNvPr id="1582108" name="Rectangle 28"/>
            <p:cNvSpPr>
              <a:spLocks noChangeArrowheads="1"/>
            </p:cNvSpPr>
            <p:nvPr/>
          </p:nvSpPr>
          <p:spPr bwMode="auto">
            <a:xfrm>
              <a:off x="2278" y="2723"/>
              <a:ext cx="1232" cy="154"/>
            </a:xfrm>
            <a:prstGeom prst="rect">
              <a:avLst/>
            </a:prstGeom>
            <a:noFill/>
            <a:ln w="9525">
              <a:noFill/>
              <a:miter lim="800000"/>
              <a:headEnd/>
              <a:tailEnd/>
            </a:ln>
          </p:spPr>
          <p:txBody>
            <a:bodyPr wrap="none" lIns="0" tIns="0" rIns="0" bIns="0">
              <a:spAutoFit/>
            </a:bodyPr>
            <a:lstStyle/>
            <a:p>
              <a:pPr eaLnBrk="0" hangingPunct="0">
                <a:buClrTx/>
              </a:pPr>
              <a:r>
                <a:rPr lang="en-US" sz="1600" b="0">
                  <a:solidFill>
                    <a:srgbClr val="000000"/>
                  </a:solidFill>
                  <a:ea typeface="ＭＳ Ｐゴシック" pitchFamily="34" charset="-128"/>
                </a:rPr>
                <a:t>   - Reduction Targets</a:t>
              </a:r>
              <a:endParaRPr lang="en-US" sz="2400" b="0">
                <a:ea typeface="ＭＳ Ｐゴシック" pitchFamily="34" charset="-128"/>
              </a:endParaRPr>
            </a:p>
          </p:txBody>
        </p:sp>
        <p:sp>
          <p:nvSpPr>
            <p:cNvPr id="1582109" name="Rectangle 29"/>
            <p:cNvSpPr>
              <a:spLocks noChangeArrowheads="1"/>
            </p:cNvSpPr>
            <p:nvPr/>
          </p:nvSpPr>
          <p:spPr bwMode="auto">
            <a:xfrm>
              <a:off x="4154" y="2521"/>
              <a:ext cx="1266" cy="308"/>
            </a:xfrm>
            <a:prstGeom prst="rect">
              <a:avLst/>
            </a:prstGeom>
            <a:noFill/>
            <a:ln w="9525">
              <a:noFill/>
              <a:miter lim="800000"/>
              <a:headEnd/>
              <a:tailEnd/>
            </a:ln>
          </p:spPr>
          <p:txBody>
            <a:bodyPr wrap="none" lIns="0" tIns="0" rIns="0" bIns="0">
              <a:spAutoFit/>
            </a:bodyPr>
            <a:lstStyle/>
            <a:p>
              <a:pPr eaLnBrk="0" hangingPunct="0">
                <a:buClrTx/>
              </a:pPr>
              <a:r>
                <a:rPr lang="en-US" sz="1600" i="1">
                  <a:solidFill>
                    <a:srgbClr val="000000"/>
                  </a:solidFill>
                  <a:ea typeface="ＭＳ Ｐゴシック" pitchFamily="34" charset="-128"/>
                </a:rPr>
                <a:t>Cost &amp; Performance </a:t>
              </a:r>
            </a:p>
            <a:p>
              <a:pPr eaLnBrk="0" hangingPunct="0">
                <a:buClrTx/>
              </a:pPr>
              <a:r>
                <a:rPr lang="en-US" sz="1600" i="1">
                  <a:solidFill>
                    <a:srgbClr val="000000"/>
                  </a:solidFill>
                  <a:ea typeface="ＭＳ Ｐゴシック" pitchFamily="34" charset="-128"/>
                </a:rPr>
                <a:t>Management </a:t>
              </a:r>
              <a:endParaRPr lang="en-US" sz="2400" b="0">
                <a:ea typeface="ＭＳ Ｐゴシック" pitchFamily="34" charset="-128"/>
              </a:endParaRPr>
            </a:p>
          </p:txBody>
        </p:sp>
        <p:sp>
          <p:nvSpPr>
            <p:cNvPr id="1582110" name="Rectangle 30"/>
            <p:cNvSpPr>
              <a:spLocks noChangeArrowheads="1"/>
            </p:cNvSpPr>
            <p:nvPr/>
          </p:nvSpPr>
          <p:spPr bwMode="auto">
            <a:xfrm>
              <a:off x="4752" y="2809"/>
              <a:ext cx="1" cy="230"/>
            </a:xfrm>
            <a:prstGeom prst="rect">
              <a:avLst/>
            </a:prstGeom>
            <a:noFill/>
            <a:ln w="9525">
              <a:noFill/>
              <a:miter lim="800000"/>
              <a:headEnd/>
              <a:tailEnd/>
            </a:ln>
          </p:spPr>
          <p:txBody>
            <a:bodyPr wrap="none" lIns="0" tIns="0" rIns="0" bIns="0">
              <a:spAutoFit/>
            </a:bodyPr>
            <a:lstStyle/>
            <a:p>
              <a:pPr eaLnBrk="0" hangingPunct="0">
                <a:buClrTx/>
              </a:pPr>
              <a:endParaRPr lang="en-US" sz="2400" b="0">
                <a:ea typeface="ＭＳ Ｐゴシック" pitchFamily="34" charset="-128"/>
              </a:endParaRPr>
            </a:p>
          </p:txBody>
        </p:sp>
        <p:sp>
          <p:nvSpPr>
            <p:cNvPr id="1582111" name="Rectangle 31"/>
            <p:cNvSpPr>
              <a:spLocks noChangeArrowheads="1"/>
            </p:cNvSpPr>
            <p:nvPr/>
          </p:nvSpPr>
          <p:spPr bwMode="auto">
            <a:xfrm>
              <a:off x="2268" y="3018"/>
              <a:ext cx="898" cy="154"/>
            </a:xfrm>
            <a:prstGeom prst="rect">
              <a:avLst/>
            </a:prstGeom>
            <a:noFill/>
            <a:ln w="9525">
              <a:noFill/>
              <a:miter lim="800000"/>
              <a:headEnd/>
              <a:tailEnd/>
            </a:ln>
          </p:spPr>
          <p:txBody>
            <a:bodyPr wrap="none" lIns="0" tIns="0" rIns="0" bIns="0">
              <a:spAutoFit/>
            </a:bodyPr>
            <a:lstStyle/>
            <a:p>
              <a:pPr eaLnBrk="0" hangingPunct="0">
                <a:buClrTx/>
              </a:pPr>
              <a:r>
                <a:rPr lang="en-US" sz="1600" b="0">
                  <a:solidFill>
                    <a:srgbClr val="000000"/>
                  </a:solidFill>
                  <a:ea typeface="ＭＳ Ｐゴシック" pitchFamily="34" charset="-128"/>
                </a:rPr>
                <a:t>   - GPRA, PMA</a:t>
              </a:r>
              <a:endParaRPr lang="en-US" sz="2400" b="0">
                <a:ea typeface="ＭＳ Ｐゴシック" pitchFamily="34" charset="-128"/>
              </a:endParaRPr>
            </a:p>
          </p:txBody>
        </p:sp>
        <p:sp>
          <p:nvSpPr>
            <p:cNvPr id="1582112" name="Rectangle 32"/>
            <p:cNvSpPr>
              <a:spLocks noChangeArrowheads="1"/>
            </p:cNvSpPr>
            <p:nvPr/>
          </p:nvSpPr>
          <p:spPr bwMode="auto">
            <a:xfrm>
              <a:off x="2177" y="915"/>
              <a:ext cx="21" cy="2315"/>
            </a:xfrm>
            <a:prstGeom prst="rect">
              <a:avLst/>
            </a:prstGeom>
            <a:solidFill>
              <a:srgbClr val="000000"/>
            </a:solidFill>
            <a:ln w="9525">
              <a:noFill/>
              <a:miter lim="800000"/>
              <a:headEnd/>
              <a:tailEnd/>
            </a:ln>
          </p:spPr>
          <p:txBody>
            <a:bodyPr/>
            <a:lstStyle/>
            <a:p>
              <a:endParaRPr lang="en-US"/>
            </a:p>
          </p:txBody>
        </p:sp>
        <p:sp>
          <p:nvSpPr>
            <p:cNvPr id="1582113" name="Rectangle 33"/>
            <p:cNvSpPr>
              <a:spLocks noChangeArrowheads="1"/>
            </p:cNvSpPr>
            <p:nvPr/>
          </p:nvSpPr>
          <p:spPr bwMode="auto">
            <a:xfrm>
              <a:off x="3876" y="936"/>
              <a:ext cx="21" cy="2294"/>
            </a:xfrm>
            <a:prstGeom prst="rect">
              <a:avLst/>
            </a:prstGeom>
            <a:solidFill>
              <a:srgbClr val="000000"/>
            </a:solidFill>
            <a:ln w="9525">
              <a:noFill/>
              <a:miter lim="800000"/>
              <a:headEnd/>
              <a:tailEnd/>
            </a:ln>
          </p:spPr>
          <p:txBody>
            <a:bodyPr/>
            <a:lstStyle/>
            <a:p>
              <a:endParaRPr lang="en-US"/>
            </a:p>
          </p:txBody>
        </p:sp>
        <p:sp>
          <p:nvSpPr>
            <p:cNvPr id="1582114" name="Rectangle 34"/>
            <p:cNvSpPr>
              <a:spLocks noChangeArrowheads="1"/>
            </p:cNvSpPr>
            <p:nvPr/>
          </p:nvSpPr>
          <p:spPr bwMode="auto">
            <a:xfrm>
              <a:off x="5523" y="936"/>
              <a:ext cx="21" cy="2294"/>
            </a:xfrm>
            <a:prstGeom prst="rect">
              <a:avLst/>
            </a:prstGeom>
            <a:solidFill>
              <a:srgbClr val="000000"/>
            </a:solidFill>
            <a:ln w="9525">
              <a:noFill/>
              <a:miter lim="800000"/>
              <a:headEnd/>
              <a:tailEnd/>
            </a:ln>
          </p:spPr>
          <p:txBody>
            <a:bodyPr/>
            <a:lstStyle/>
            <a:p>
              <a:endParaRPr lang="en-US"/>
            </a:p>
          </p:txBody>
        </p:sp>
        <p:sp>
          <p:nvSpPr>
            <p:cNvPr id="1582115" name="Rectangle 35"/>
            <p:cNvSpPr>
              <a:spLocks noChangeArrowheads="1"/>
            </p:cNvSpPr>
            <p:nvPr/>
          </p:nvSpPr>
          <p:spPr bwMode="auto">
            <a:xfrm>
              <a:off x="1195" y="1418"/>
              <a:ext cx="21" cy="1812"/>
            </a:xfrm>
            <a:prstGeom prst="rect">
              <a:avLst/>
            </a:prstGeom>
            <a:solidFill>
              <a:srgbClr val="000000"/>
            </a:solidFill>
            <a:ln w="9525">
              <a:noFill/>
              <a:miter lim="800000"/>
              <a:headEnd/>
              <a:tailEnd/>
            </a:ln>
          </p:spPr>
          <p:txBody>
            <a:bodyPr/>
            <a:lstStyle/>
            <a:p>
              <a:endParaRPr lang="en-US"/>
            </a:p>
          </p:txBody>
        </p:sp>
        <p:sp>
          <p:nvSpPr>
            <p:cNvPr id="1582116" name="Rectangle 36"/>
            <p:cNvSpPr>
              <a:spLocks noChangeArrowheads="1"/>
            </p:cNvSpPr>
            <p:nvPr/>
          </p:nvSpPr>
          <p:spPr bwMode="auto">
            <a:xfrm>
              <a:off x="2198" y="915"/>
              <a:ext cx="3346" cy="21"/>
            </a:xfrm>
            <a:prstGeom prst="rect">
              <a:avLst/>
            </a:prstGeom>
            <a:solidFill>
              <a:srgbClr val="000000"/>
            </a:solidFill>
            <a:ln w="9525">
              <a:noFill/>
              <a:miter lim="800000"/>
              <a:headEnd/>
              <a:tailEnd/>
            </a:ln>
          </p:spPr>
          <p:txBody>
            <a:bodyPr/>
            <a:lstStyle/>
            <a:p>
              <a:endParaRPr lang="en-US"/>
            </a:p>
          </p:txBody>
        </p:sp>
        <p:sp>
          <p:nvSpPr>
            <p:cNvPr id="1582117" name="Rectangle 37"/>
            <p:cNvSpPr>
              <a:spLocks noChangeArrowheads="1"/>
            </p:cNvSpPr>
            <p:nvPr/>
          </p:nvSpPr>
          <p:spPr bwMode="auto">
            <a:xfrm>
              <a:off x="1216" y="1418"/>
              <a:ext cx="4328" cy="20"/>
            </a:xfrm>
            <a:prstGeom prst="rect">
              <a:avLst/>
            </a:prstGeom>
            <a:solidFill>
              <a:srgbClr val="000000"/>
            </a:solidFill>
            <a:ln w="9525">
              <a:noFill/>
              <a:miter lim="800000"/>
              <a:headEnd/>
              <a:tailEnd/>
            </a:ln>
          </p:spPr>
          <p:txBody>
            <a:bodyPr/>
            <a:lstStyle/>
            <a:p>
              <a:endParaRPr lang="en-US"/>
            </a:p>
          </p:txBody>
        </p:sp>
        <p:sp>
          <p:nvSpPr>
            <p:cNvPr id="1582118" name="Rectangle 38"/>
            <p:cNvSpPr>
              <a:spLocks noChangeArrowheads="1"/>
            </p:cNvSpPr>
            <p:nvPr/>
          </p:nvSpPr>
          <p:spPr bwMode="auto">
            <a:xfrm>
              <a:off x="1216" y="2328"/>
              <a:ext cx="4328" cy="21"/>
            </a:xfrm>
            <a:prstGeom prst="rect">
              <a:avLst/>
            </a:prstGeom>
            <a:solidFill>
              <a:srgbClr val="000000"/>
            </a:solidFill>
            <a:ln w="9525">
              <a:noFill/>
              <a:miter lim="800000"/>
              <a:headEnd/>
              <a:tailEnd/>
            </a:ln>
          </p:spPr>
          <p:txBody>
            <a:bodyPr/>
            <a:lstStyle/>
            <a:p>
              <a:endParaRPr lang="en-US"/>
            </a:p>
          </p:txBody>
        </p:sp>
        <p:sp>
          <p:nvSpPr>
            <p:cNvPr id="1582119" name="Rectangle 39"/>
            <p:cNvSpPr>
              <a:spLocks noChangeArrowheads="1"/>
            </p:cNvSpPr>
            <p:nvPr/>
          </p:nvSpPr>
          <p:spPr bwMode="auto">
            <a:xfrm>
              <a:off x="1216" y="3209"/>
              <a:ext cx="4328" cy="21"/>
            </a:xfrm>
            <a:prstGeom prst="rect">
              <a:avLst/>
            </a:prstGeom>
            <a:solidFill>
              <a:srgbClr val="000000"/>
            </a:solidFill>
            <a:ln w="9525">
              <a:noFill/>
              <a:miter lim="800000"/>
              <a:headEnd/>
              <a:tailEnd/>
            </a:ln>
          </p:spPr>
          <p:txBody>
            <a:bodyPr/>
            <a:lstStyle/>
            <a:p>
              <a:endParaRPr lang="en-US"/>
            </a:p>
          </p:txBody>
        </p:sp>
      </p:grpSp>
      <p:sp>
        <p:nvSpPr>
          <p:cNvPr id="1582120" name="AutoShape 40"/>
          <p:cNvSpPr>
            <a:spLocks noChangeArrowheads="1"/>
          </p:cNvSpPr>
          <p:nvPr/>
        </p:nvSpPr>
        <p:spPr bwMode="auto">
          <a:xfrm>
            <a:off x="866775" y="5248275"/>
            <a:ext cx="2914650" cy="1485900"/>
          </a:xfrm>
          <a:prstGeom prst="wedgeEllipseCallout">
            <a:avLst>
              <a:gd name="adj1" fmla="val 64051"/>
              <a:gd name="adj2" fmla="val -62819"/>
            </a:avLst>
          </a:prstGeom>
          <a:solidFill>
            <a:srgbClr val="FFFF99"/>
          </a:solidFill>
          <a:ln w="9525">
            <a:noFill/>
            <a:miter lim="800000"/>
            <a:headEnd/>
            <a:tailEnd/>
          </a:ln>
          <a:effectLst/>
        </p:spPr>
        <p:txBody>
          <a:bodyPr/>
          <a:lstStyle/>
          <a:p>
            <a:pPr>
              <a:buClrTx/>
            </a:pPr>
            <a:endParaRPr lang="en-US" b="0"/>
          </a:p>
        </p:txBody>
      </p:sp>
      <p:sp>
        <p:nvSpPr>
          <p:cNvPr id="1582121" name="AutoShape 41"/>
          <p:cNvSpPr>
            <a:spLocks noChangeArrowheads="1"/>
          </p:cNvSpPr>
          <p:nvPr/>
        </p:nvSpPr>
        <p:spPr bwMode="auto">
          <a:xfrm>
            <a:off x="9525" y="1238250"/>
            <a:ext cx="1981200" cy="1571625"/>
          </a:xfrm>
          <a:prstGeom prst="wedgeEllipseCallout">
            <a:avLst>
              <a:gd name="adj1" fmla="val 65866"/>
              <a:gd name="adj2" fmla="val 47574"/>
            </a:avLst>
          </a:prstGeom>
          <a:solidFill>
            <a:srgbClr val="FFFF99"/>
          </a:solidFill>
          <a:ln w="9525">
            <a:noFill/>
            <a:miter lim="800000"/>
            <a:headEnd/>
            <a:tailEnd/>
          </a:ln>
          <a:effectLst/>
        </p:spPr>
        <p:txBody>
          <a:bodyPr/>
          <a:lstStyle/>
          <a:p>
            <a:pPr>
              <a:buClrTx/>
            </a:pPr>
            <a:endParaRPr lang="en-US" b="0"/>
          </a:p>
        </p:txBody>
      </p:sp>
      <p:sp>
        <p:nvSpPr>
          <p:cNvPr id="1582122" name="Text Box 42"/>
          <p:cNvSpPr txBox="1">
            <a:spLocks noChangeArrowheads="1"/>
          </p:cNvSpPr>
          <p:nvPr/>
        </p:nvSpPr>
        <p:spPr bwMode="auto">
          <a:xfrm>
            <a:off x="247650" y="1454150"/>
            <a:ext cx="2073275" cy="1069975"/>
          </a:xfrm>
          <a:prstGeom prst="rect">
            <a:avLst/>
          </a:prstGeom>
          <a:noFill/>
          <a:ln w="9525">
            <a:noFill/>
            <a:miter lim="800000"/>
            <a:headEnd/>
            <a:tailEnd/>
          </a:ln>
          <a:effectLst/>
        </p:spPr>
        <p:txBody>
          <a:bodyPr>
            <a:spAutoFit/>
          </a:bodyPr>
          <a:lstStyle/>
          <a:p>
            <a:pPr algn="l">
              <a:buClrTx/>
            </a:pPr>
            <a:r>
              <a:rPr lang="en-US" sz="1600">
                <a:latin typeface="Times New Roman" pitchFamily="18" charset="0"/>
                <a:ea typeface="ＭＳ Ｐゴシック" pitchFamily="34" charset="-128"/>
              </a:rPr>
              <a:t>Captures Low Hanging Fruit, Provides Initial Savings</a:t>
            </a:r>
          </a:p>
        </p:txBody>
      </p:sp>
      <p:sp>
        <p:nvSpPr>
          <p:cNvPr id="1582123" name="Text Box 43"/>
          <p:cNvSpPr txBox="1">
            <a:spLocks noChangeArrowheads="1"/>
          </p:cNvSpPr>
          <p:nvPr/>
        </p:nvSpPr>
        <p:spPr bwMode="auto">
          <a:xfrm>
            <a:off x="1057275" y="5486400"/>
            <a:ext cx="2625725" cy="1069975"/>
          </a:xfrm>
          <a:prstGeom prst="rect">
            <a:avLst/>
          </a:prstGeom>
          <a:noFill/>
          <a:ln w="9525">
            <a:noFill/>
            <a:miter lim="800000"/>
            <a:headEnd/>
            <a:tailEnd/>
          </a:ln>
          <a:effectLst/>
        </p:spPr>
        <p:txBody>
          <a:bodyPr>
            <a:spAutoFit/>
          </a:bodyPr>
          <a:lstStyle/>
          <a:p>
            <a:pPr algn="l">
              <a:buClrTx/>
              <a:buFontTx/>
              <a:buChar char="-"/>
            </a:pPr>
            <a:r>
              <a:rPr lang="en-US" sz="1600">
                <a:latin typeface="Times New Roman" pitchFamily="18" charset="0"/>
                <a:ea typeface="ＭＳ Ｐゴシック" pitchFamily="34" charset="-128"/>
              </a:rPr>
              <a:t> Achieved through existing Financial Systems</a:t>
            </a:r>
          </a:p>
          <a:p>
            <a:pPr algn="l">
              <a:buClrTx/>
              <a:buFontTx/>
              <a:buChar char="-"/>
            </a:pPr>
            <a:r>
              <a:rPr lang="en-US" sz="1600">
                <a:latin typeface="Times New Roman" pitchFamily="18" charset="0"/>
                <a:ea typeface="ＭＳ Ｐゴシック" pitchFamily="34" charset="-128"/>
              </a:rPr>
              <a:t> Reduces Spending</a:t>
            </a:r>
          </a:p>
          <a:p>
            <a:pPr algn="l">
              <a:buClrTx/>
              <a:buFontTx/>
              <a:buChar char="-"/>
            </a:pPr>
            <a:r>
              <a:rPr lang="en-US" sz="1600">
                <a:latin typeface="Times New Roman" pitchFamily="18" charset="0"/>
                <a:ea typeface="ＭＳ Ｐゴシック" pitchFamily="34" charset="-128"/>
              </a:rPr>
              <a:t> Gains some Efficiencies</a:t>
            </a:r>
          </a:p>
        </p:txBody>
      </p:sp>
      <p:grpSp>
        <p:nvGrpSpPr>
          <p:cNvPr id="1582124" name="Group 44"/>
          <p:cNvGrpSpPr>
            <a:grpSpLocks/>
          </p:cNvGrpSpPr>
          <p:nvPr/>
        </p:nvGrpSpPr>
        <p:grpSpPr bwMode="auto">
          <a:xfrm>
            <a:off x="5495925" y="5638800"/>
            <a:ext cx="3648075" cy="914400"/>
            <a:chOff x="3600" y="3552"/>
            <a:chExt cx="2160" cy="576"/>
          </a:xfrm>
        </p:grpSpPr>
        <p:sp>
          <p:nvSpPr>
            <p:cNvPr id="1582125" name="Rectangle 45"/>
            <p:cNvSpPr>
              <a:spLocks noChangeArrowheads="1"/>
            </p:cNvSpPr>
            <p:nvPr/>
          </p:nvSpPr>
          <p:spPr bwMode="auto">
            <a:xfrm>
              <a:off x="3600" y="3552"/>
              <a:ext cx="2064" cy="576"/>
            </a:xfrm>
            <a:prstGeom prst="rect">
              <a:avLst/>
            </a:prstGeom>
            <a:solidFill>
              <a:schemeClr val="accent1"/>
            </a:solidFill>
            <a:ln w="9525">
              <a:noFill/>
              <a:miter lim="800000"/>
              <a:headEnd/>
              <a:tailEnd/>
            </a:ln>
            <a:effectLst/>
          </p:spPr>
          <p:txBody>
            <a:bodyPr wrap="none" anchor="ctr"/>
            <a:lstStyle/>
            <a:p>
              <a:pPr algn="l">
                <a:buClrTx/>
              </a:pPr>
              <a:endParaRPr lang="en-US" sz="1600" b="0">
                <a:latin typeface="Times New Roman" pitchFamily="18" charset="0"/>
                <a:ea typeface="ＭＳ Ｐゴシック" pitchFamily="34" charset="-128"/>
              </a:endParaRPr>
            </a:p>
          </p:txBody>
        </p:sp>
        <p:sp>
          <p:nvSpPr>
            <p:cNvPr id="1582126" name="Text Box 46"/>
            <p:cNvSpPr txBox="1">
              <a:spLocks noChangeArrowheads="1"/>
            </p:cNvSpPr>
            <p:nvPr/>
          </p:nvSpPr>
          <p:spPr bwMode="auto">
            <a:xfrm>
              <a:off x="3600" y="3552"/>
              <a:ext cx="2160" cy="520"/>
            </a:xfrm>
            <a:prstGeom prst="rect">
              <a:avLst/>
            </a:prstGeom>
            <a:noFill/>
            <a:ln w="9525">
              <a:noFill/>
              <a:miter lim="800000"/>
              <a:headEnd/>
              <a:tailEnd/>
            </a:ln>
            <a:effectLst/>
          </p:spPr>
          <p:txBody>
            <a:bodyPr>
              <a:spAutoFit/>
            </a:bodyPr>
            <a:lstStyle/>
            <a:p>
              <a:pPr algn="l">
                <a:buClrTx/>
                <a:buFontTx/>
                <a:buChar char="-"/>
              </a:pPr>
              <a:r>
                <a:rPr lang="en-US" sz="1600">
                  <a:latin typeface="Times New Roman" pitchFamily="18" charset="0"/>
                  <a:ea typeface="ＭＳ Ｐゴシック" pitchFamily="34" charset="-128"/>
                </a:rPr>
                <a:t> Requires Managerial Costing</a:t>
              </a:r>
            </a:p>
            <a:p>
              <a:pPr algn="l">
                <a:buClrTx/>
                <a:buFontTx/>
                <a:buChar char="-"/>
              </a:pPr>
              <a:r>
                <a:rPr lang="en-US" sz="1600">
                  <a:latin typeface="Times New Roman" pitchFamily="18" charset="0"/>
                  <a:ea typeface="ＭＳ Ｐゴシック" pitchFamily="34" charset="-128"/>
                </a:rPr>
                <a:t> Supported by Technology (GFEBS)</a:t>
              </a:r>
            </a:p>
            <a:p>
              <a:pPr algn="l">
                <a:buClrTx/>
                <a:buFontTx/>
                <a:buChar char="-"/>
              </a:pPr>
              <a:r>
                <a:rPr lang="en-US" sz="1600">
                  <a:latin typeface="Times New Roman" pitchFamily="18" charset="0"/>
                  <a:ea typeface="ＭＳ Ｐゴシック" pitchFamily="34" charset="-128"/>
                </a:rPr>
                <a:t> Leads to Efficiency &amp; Effectiveness</a:t>
              </a:r>
            </a:p>
          </p:txBody>
        </p:sp>
      </p:grpSp>
      <p:sp>
        <p:nvSpPr>
          <p:cNvPr id="1582127" name="Rectangle 47"/>
          <p:cNvSpPr>
            <a:spLocks noChangeArrowheads="1"/>
          </p:cNvSpPr>
          <p:nvPr/>
        </p:nvSpPr>
        <p:spPr bwMode="auto">
          <a:xfrm>
            <a:off x="1219200" y="228600"/>
            <a:ext cx="6705600" cy="914400"/>
          </a:xfrm>
          <a:prstGeom prst="rect">
            <a:avLst/>
          </a:prstGeom>
          <a:noFill/>
          <a:ln w="9525">
            <a:noFill/>
            <a:miter lim="800000"/>
            <a:headEnd/>
            <a:tailEnd/>
          </a:ln>
          <a:effectLst/>
        </p:spPr>
        <p:txBody>
          <a:bodyPr lIns="274320" tIns="0" rIns="182880" bIns="0"/>
          <a:lstStyle/>
          <a:p>
            <a:pPr>
              <a:buClrTx/>
            </a:pPr>
            <a:r>
              <a:rPr lang="en-US" sz="2600"/>
              <a:t>Army Cost Management Strategies for Efficiency &amp; Continuous Improvement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84130" name="Group 2"/>
          <p:cNvGraphicFramePr>
            <a:graphicFrameLocks noGrp="1"/>
          </p:cNvGraphicFramePr>
          <p:nvPr>
            <p:ph idx="1"/>
          </p:nvPr>
        </p:nvGraphicFramePr>
        <p:xfrm>
          <a:off x="485775" y="1295400"/>
          <a:ext cx="8153400" cy="4797425"/>
        </p:xfrm>
        <a:graphic>
          <a:graphicData uri="http://schemas.openxmlformats.org/drawingml/2006/table">
            <a:tbl>
              <a:tblPr/>
              <a:tblGrid>
                <a:gridCol w="4076700"/>
                <a:gridCol w="4076700"/>
              </a:tblGrid>
              <a:tr h="4797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sng" strike="noStrike" cap="none" normalizeH="0" baseline="0" smtClean="0">
                          <a:ln>
                            <a:noFill/>
                          </a:ln>
                          <a:solidFill>
                            <a:schemeClr val="tx1"/>
                          </a:solidFill>
                          <a:effectLst/>
                          <a:latin typeface="Arial" charset="0"/>
                        </a:rPr>
                        <a:t>Today</a:t>
                      </a:r>
                      <a:r>
                        <a:rPr kumimoji="0" lang="en-US" sz="2000" b="1"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rgbClr val="4C4C4C"/>
                        </a:buClr>
                        <a:buSzTx/>
                        <a:buFont typeface="Wingdings" pitchFamily="2" charset="2"/>
                        <a:buChar char="ü"/>
                        <a:tabLst/>
                      </a:pPr>
                      <a:r>
                        <a:rPr kumimoji="0" lang="en-US" sz="2000" b="1" i="0" u="none" strike="noStrike" cap="none" normalizeH="0" baseline="0" smtClean="0">
                          <a:ln>
                            <a:noFill/>
                          </a:ln>
                          <a:solidFill>
                            <a:schemeClr val="tx1"/>
                          </a:solidFill>
                          <a:effectLst/>
                          <a:latin typeface="Arial" charset="0"/>
                        </a:rPr>
                        <a:t> Appropriation</a:t>
                      </a:r>
                    </a:p>
                    <a:p>
                      <a:pPr marL="0" marR="0" lvl="0" indent="0" algn="l" defTabSz="914400" rtl="0" eaLnBrk="1" fontAlgn="base" latinLnBrk="0" hangingPunct="1">
                        <a:lnSpc>
                          <a:spcPct val="100000"/>
                        </a:lnSpc>
                        <a:spcBef>
                          <a:spcPct val="20000"/>
                        </a:spcBef>
                        <a:spcAft>
                          <a:spcPct val="0"/>
                        </a:spcAft>
                        <a:buClr>
                          <a:srgbClr val="4C4C4C"/>
                        </a:buClr>
                        <a:buSzTx/>
                        <a:buFont typeface="Wingdings" pitchFamily="2" charset="2"/>
                        <a:buChar char="ü"/>
                        <a:tabLst/>
                      </a:pPr>
                      <a:r>
                        <a:rPr kumimoji="0" lang="en-US" sz="2000" b="1" i="0" u="none" strike="noStrike" cap="none" normalizeH="0" baseline="0" smtClean="0">
                          <a:ln>
                            <a:noFill/>
                          </a:ln>
                          <a:solidFill>
                            <a:schemeClr val="tx1"/>
                          </a:solidFill>
                          <a:effectLst/>
                          <a:latin typeface="Arial" charset="0"/>
                        </a:rPr>
                        <a:t> Organization</a:t>
                      </a:r>
                    </a:p>
                    <a:p>
                      <a:pPr marL="0" marR="0" lvl="0" indent="0" algn="l" defTabSz="914400" rtl="0" eaLnBrk="1" fontAlgn="base" latinLnBrk="0" hangingPunct="1">
                        <a:lnSpc>
                          <a:spcPct val="100000"/>
                        </a:lnSpc>
                        <a:spcBef>
                          <a:spcPct val="20000"/>
                        </a:spcBef>
                        <a:spcAft>
                          <a:spcPct val="0"/>
                        </a:spcAft>
                        <a:buClr>
                          <a:srgbClr val="4C4C4C"/>
                        </a:buClr>
                        <a:buSzTx/>
                        <a:buFont typeface="Wingdings" pitchFamily="2" charset="2"/>
                        <a:buChar char="ü"/>
                        <a:tabLst/>
                      </a:pPr>
                      <a:r>
                        <a:rPr kumimoji="0" lang="en-US" sz="2000" b="1" i="0" u="none" strike="noStrike" cap="none" normalizeH="0" baseline="0" smtClean="0">
                          <a:ln>
                            <a:noFill/>
                          </a:ln>
                          <a:solidFill>
                            <a:schemeClr val="tx1"/>
                          </a:solidFill>
                          <a:effectLst/>
                          <a:latin typeface="Arial" charset="0"/>
                        </a:rPr>
                        <a:t> MDEP</a:t>
                      </a:r>
                    </a:p>
                    <a:p>
                      <a:pPr marL="0" marR="0" lvl="0" indent="0" algn="l" defTabSz="914400" rtl="0" eaLnBrk="1" fontAlgn="base" latinLnBrk="0" hangingPunct="1">
                        <a:lnSpc>
                          <a:spcPct val="100000"/>
                        </a:lnSpc>
                        <a:spcBef>
                          <a:spcPct val="20000"/>
                        </a:spcBef>
                        <a:spcAft>
                          <a:spcPct val="0"/>
                        </a:spcAft>
                        <a:buClr>
                          <a:srgbClr val="4C4C4C"/>
                        </a:buClr>
                        <a:buSzTx/>
                        <a:buFont typeface="Wingdings" pitchFamily="2" charset="2"/>
                        <a:buChar char="ü"/>
                        <a:tabLst/>
                      </a:pPr>
                      <a:r>
                        <a:rPr kumimoji="0" lang="en-US" sz="2000" b="1" i="0" u="none" strike="noStrike" cap="none" normalizeH="0" baseline="0" smtClean="0">
                          <a:ln>
                            <a:noFill/>
                          </a:ln>
                          <a:solidFill>
                            <a:schemeClr val="tx1"/>
                          </a:solidFill>
                          <a:effectLst/>
                          <a:latin typeface="Arial" charset="0"/>
                        </a:rPr>
                        <a:t> Element of Resource (EOR)</a:t>
                      </a:r>
                    </a:p>
                    <a:p>
                      <a:pPr marL="0" marR="0" lvl="0" indent="0" algn="l" defTabSz="914400" rtl="0" eaLnBrk="1" fontAlgn="base" latinLnBrk="0" hangingPunct="1">
                        <a:lnSpc>
                          <a:spcPct val="100000"/>
                        </a:lnSpc>
                        <a:spcBef>
                          <a:spcPct val="20000"/>
                        </a:spcBef>
                        <a:spcAft>
                          <a:spcPct val="0"/>
                        </a:spcAft>
                        <a:buClr>
                          <a:srgbClr val="4C4C4C"/>
                        </a:buClr>
                        <a:buSzTx/>
                        <a:buFont typeface="Wingdings" pitchFamily="2" charset="2"/>
                        <a:buChar char="ü"/>
                        <a:tabLst/>
                      </a:pPr>
                      <a:r>
                        <a:rPr kumimoji="0" lang="en-US" sz="2000" b="1" i="0" u="none" strike="noStrike" cap="none" normalizeH="0" baseline="0" smtClean="0">
                          <a:ln>
                            <a:noFill/>
                          </a:ln>
                          <a:solidFill>
                            <a:schemeClr val="tx1"/>
                          </a:solidFill>
                          <a:effectLst/>
                          <a:latin typeface="Arial" charset="0"/>
                        </a:rPr>
                        <a:t> PE/AMSCO/APC</a:t>
                      </a:r>
                    </a:p>
                    <a:p>
                      <a:pPr marL="0" marR="0" lvl="0" indent="0" algn="l" defTabSz="914400" rtl="0" eaLnBrk="1" fontAlgn="base" latinLnBrk="0" hangingPunct="1">
                        <a:lnSpc>
                          <a:spcPct val="100000"/>
                        </a:lnSpc>
                        <a:spcBef>
                          <a:spcPct val="20000"/>
                        </a:spcBef>
                        <a:spcAft>
                          <a:spcPct val="0"/>
                        </a:spcAft>
                        <a:buClr>
                          <a:srgbClr val="4C4C4C"/>
                        </a:buClr>
                        <a:buSzTx/>
                        <a:buFont typeface="Wingdings" pitchFamily="2" charset="2"/>
                        <a:buChar char="ü"/>
                        <a:tabLst/>
                      </a:pPr>
                      <a:r>
                        <a:rPr kumimoji="0" lang="en-US" sz="2000" b="1" i="0" u="none" strike="noStrike" cap="none" normalizeH="0" baseline="0" smtClean="0">
                          <a:ln>
                            <a:noFill/>
                          </a:ln>
                          <a:solidFill>
                            <a:schemeClr val="tx1"/>
                          </a:solidFill>
                          <a:effectLst/>
                          <a:latin typeface="Arial" charset="0"/>
                        </a:rPr>
                        <a:t> Functional Cost Account</a:t>
                      </a:r>
                    </a:p>
                    <a:p>
                      <a:pPr marL="0" marR="0" lvl="0" indent="0" algn="l" defTabSz="914400" rtl="0" eaLnBrk="1" fontAlgn="base" latinLnBrk="0" hangingPunct="1">
                        <a:lnSpc>
                          <a:spcPct val="100000"/>
                        </a:lnSpc>
                        <a:spcBef>
                          <a:spcPct val="20000"/>
                        </a:spcBef>
                        <a:spcAft>
                          <a:spcPct val="0"/>
                        </a:spcAft>
                        <a:buClr>
                          <a:srgbClr val="4C4C4C"/>
                        </a:buClr>
                        <a:buSzTx/>
                        <a:buFont typeface="Wingdings" pitchFamily="2" charset="2"/>
                        <a:buChar char="ü"/>
                        <a:tabLst/>
                      </a:pPr>
                      <a:endParaRPr kumimoji="0" lang="en-US" sz="20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chemeClr val="accent2"/>
                          </a:solidFill>
                          <a:effectLst/>
                          <a:latin typeface="Arial" charset="0"/>
                        </a:rPr>
                        <a:t> Financial Obligation Data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chemeClr val="accent2"/>
                          </a:solidFill>
                          <a:effectLst/>
                          <a:latin typeface="Arial" charset="0"/>
                        </a:rPr>
                        <a:t> A Slice of Cost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chemeClr val="accent2"/>
                          </a:solidFill>
                          <a:effectLst/>
                          <a:latin typeface="Arial" charset="0"/>
                        </a:rPr>
                        <a:t> Financial Reporting</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chemeClr val="accent2"/>
                          </a:solidFill>
                          <a:effectLst/>
                          <a:latin typeface="Arial" charset="0"/>
                        </a:rPr>
                        <a:t> Lacks Output Data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4C4C4C"/>
                        </a:buClr>
                        <a:buSzTx/>
                        <a:buFont typeface="Wingdings" pitchFamily="2" charset="2"/>
                        <a:buNone/>
                        <a:tabLst/>
                      </a:pPr>
                      <a:r>
                        <a:rPr kumimoji="0" lang="en-US" sz="2000" b="1" i="0" u="sng" strike="noStrike" cap="none" normalizeH="0" baseline="0" smtClean="0">
                          <a:ln>
                            <a:noFill/>
                          </a:ln>
                          <a:solidFill>
                            <a:schemeClr val="tx1"/>
                          </a:solidFill>
                          <a:effectLst/>
                          <a:latin typeface="Arial" charset="0"/>
                        </a:rPr>
                        <a:t>Tomorrow (GFEBS)</a:t>
                      </a:r>
                      <a:r>
                        <a:rPr kumimoji="0" lang="en-US" sz="2000" b="1" i="0" u="none" strike="noStrike" cap="none" normalizeH="0" baseline="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
                          <a:srgbClr val="4C4C4C"/>
                        </a:buClr>
                        <a:buSzTx/>
                        <a:buFont typeface="Wingdings" pitchFamily="2" charset="2"/>
                        <a:buChar char="ü"/>
                        <a:tabLst/>
                      </a:pPr>
                      <a:r>
                        <a:rPr kumimoji="0" lang="en-US" sz="2000" b="1" i="0" u="none" strike="noStrike" cap="none" normalizeH="0" baseline="0" smtClean="0">
                          <a:ln>
                            <a:noFill/>
                          </a:ln>
                          <a:solidFill>
                            <a:schemeClr val="tx1"/>
                          </a:solidFill>
                          <a:effectLst/>
                          <a:latin typeface="Arial" charset="0"/>
                        </a:rPr>
                        <a:t> Organization </a:t>
                      </a:r>
                    </a:p>
                    <a:p>
                      <a:pPr marL="0" marR="0" lvl="0" indent="0" algn="l" defTabSz="914400" rtl="0" eaLnBrk="1" fontAlgn="base" latinLnBrk="0" hangingPunct="1">
                        <a:lnSpc>
                          <a:spcPct val="100000"/>
                        </a:lnSpc>
                        <a:spcBef>
                          <a:spcPct val="20000"/>
                        </a:spcBef>
                        <a:spcAft>
                          <a:spcPct val="0"/>
                        </a:spcAft>
                        <a:buClr>
                          <a:srgbClr val="4C4C4C"/>
                        </a:buClr>
                        <a:buSzTx/>
                        <a:buFont typeface="Wingdings" pitchFamily="2" charset="2"/>
                        <a:buChar char="ü"/>
                        <a:tabLst/>
                      </a:pPr>
                      <a:r>
                        <a:rPr kumimoji="0" lang="en-US" sz="2000" b="1" i="0" u="none" strike="noStrike" cap="none" normalizeH="0" baseline="0" smtClean="0">
                          <a:ln>
                            <a:noFill/>
                          </a:ln>
                          <a:solidFill>
                            <a:schemeClr val="tx1"/>
                          </a:solidFill>
                          <a:effectLst/>
                          <a:latin typeface="Arial" charset="0"/>
                        </a:rPr>
                        <a:t> Product</a:t>
                      </a:r>
                    </a:p>
                    <a:p>
                      <a:pPr marL="0" marR="0" lvl="0" indent="0" algn="l" defTabSz="914400" rtl="0" eaLnBrk="1" fontAlgn="base" latinLnBrk="0" hangingPunct="1">
                        <a:lnSpc>
                          <a:spcPct val="100000"/>
                        </a:lnSpc>
                        <a:spcBef>
                          <a:spcPct val="20000"/>
                        </a:spcBef>
                        <a:spcAft>
                          <a:spcPct val="0"/>
                        </a:spcAft>
                        <a:buClr>
                          <a:srgbClr val="4C4C4C"/>
                        </a:buClr>
                        <a:buSzTx/>
                        <a:buFont typeface="Wingdings" pitchFamily="2" charset="2"/>
                        <a:buChar char="ü"/>
                        <a:tabLst/>
                      </a:pPr>
                      <a:r>
                        <a:rPr kumimoji="0" lang="en-US" sz="2000" b="1" i="0" u="none" strike="noStrike" cap="none" normalizeH="0" baseline="0" smtClean="0">
                          <a:ln>
                            <a:noFill/>
                          </a:ln>
                          <a:solidFill>
                            <a:schemeClr val="tx1"/>
                          </a:solidFill>
                          <a:effectLst/>
                          <a:latin typeface="Arial" charset="0"/>
                        </a:rPr>
                        <a:t> Service</a:t>
                      </a:r>
                    </a:p>
                    <a:p>
                      <a:pPr marL="0" marR="0" lvl="0" indent="0" algn="l" defTabSz="914400" rtl="0" eaLnBrk="1" fontAlgn="base" latinLnBrk="0" hangingPunct="1">
                        <a:lnSpc>
                          <a:spcPct val="100000"/>
                        </a:lnSpc>
                        <a:spcBef>
                          <a:spcPct val="20000"/>
                        </a:spcBef>
                        <a:spcAft>
                          <a:spcPct val="0"/>
                        </a:spcAft>
                        <a:buClr>
                          <a:srgbClr val="4C4C4C"/>
                        </a:buClr>
                        <a:buSzTx/>
                        <a:buFont typeface="Wingdings" pitchFamily="2" charset="2"/>
                        <a:buChar char="ü"/>
                        <a:tabLst/>
                      </a:pPr>
                      <a:r>
                        <a:rPr kumimoji="0" lang="en-US" sz="2000" b="1" i="0" u="none" strike="noStrike" cap="none" normalizeH="0" baseline="0" smtClean="0">
                          <a:ln>
                            <a:noFill/>
                          </a:ln>
                          <a:solidFill>
                            <a:schemeClr val="tx1"/>
                          </a:solidFill>
                          <a:effectLst/>
                          <a:latin typeface="Arial" charset="0"/>
                        </a:rPr>
                        <a:t> Customer</a:t>
                      </a:r>
                    </a:p>
                    <a:p>
                      <a:pPr marL="0" marR="0" lvl="0" indent="0" algn="l" defTabSz="914400" rtl="0" eaLnBrk="1" fontAlgn="base" latinLnBrk="0" hangingPunct="1">
                        <a:lnSpc>
                          <a:spcPct val="100000"/>
                        </a:lnSpc>
                        <a:spcBef>
                          <a:spcPct val="20000"/>
                        </a:spcBef>
                        <a:spcAft>
                          <a:spcPct val="0"/>
                        </a:spcAft>
                        <a:buClr>
                          <a:srgbClr val="4C4C4C"/>
                        </a:buClr>
                        <a:buSzTx/>
                        <a:buFont typeface="Wingdings" pitchFamily="2" charset="2"/>
                        <a:buChar char="ü"/>
                        <a:tabLst/>
                      </a:pPr>
                      <a:r>
                        <a:rPr kumimoji="0" lang="en-US" sz="2000" b="1" i="0" u="none" strike="noStrike" cap="none" normalizeH="0" baseline="0" smtClean="0">
                          <a:ln>
                            <a:noFill/>
                          </a:ln>
                          <a:solidFill>
                            <a:schemeClr val="tx1"/>
                          </a:solidFill>
                          <a:effectLst/>
                          <a:latin typeface="Arial" charset="0"/>
                        </a:rPr>
                        <a:t> Tenant</a:t>
                      </a:r>
                    </a:p>
                    <a:p>
                      <a:pPr marL="0" marR="0" lvl="0" indent="0" algn="l" defTabSz="914400" rtl="0" eaLnBrk="1" fontAlgn="base" latinLnBrk="0" hangingPunct="1">
                        <a:lnSpc>
                          <a:spcPct val="100000"/>
                        </a:lnSpc>
                        <a:spcBef>
                          <a:spcPct val="20000"/>
                        </a:spcBef>
                        <a:spcAft>
                          <a:spcPct val="0"/>
                        </a:spcAft>
                        <a:buClr>
                          <a:srgbClr val="4C4C4C"/>
                        </a:buClr>
                        <a:buSzTx/>
                        <a:buFont typeface="Wingdings" pitchFamily="2" charset="2"/>
                        <a:buChar char="ü"/>
                        <a:tabLst/>
                      </a:pPr>
                      <a:r>
                        <a:rPr kumimoji="0" lang="en-US" sz="2000" b="1" i="0" u="none" strike="noStrike" cap="none" normalizeH="0" baseline="0" smtClean="0">
                          <a:ln>
                            <a:noFill/>
                          </a:ln>
                          <a:solidFill>
                            <a:schemeClr val="tx1"/>
                          </a:solidFill>
                          <a:effectLst/>
                          <a:latin typeface="Arial" charset="0"/>
                        </a:rPr>
                        <a:t> Facility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chemeClr val="accent2"/>
                          </a:solidFill>
                          <a:effectLst/>
                          <a:latin typeface="Arial" charset="0"/>
                        </a:rPr>
                        <a:t> Based on Consumption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chemeClr val="accent2"/>
                          </a:solidFill>
                          <a:effectLst/>
                          <a:latin typeface="Arial" charset="0"/>
                        </a:rPr>
                        <a:t> By Transaction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chemeClr val="accent2"/>
                          </a:solidFill>
                          <a:effectLst/>
                          <a:latin typeface="Arial" charset="0"/>
                        </a:rPr>
                        <a:t> Focused on Full Cost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chemeClr val="accent2"/>
                          </a:solidFill>
                          <a:effectLst/>
                          <a:latin typeface="Arial" charset="0"/>
                        </a:rPr>
                        <a:t> For Management Use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smtClean="0">
                          <a:ln>
                            <a:noFill/>
                          </a:ln>
                          <a:solidFill>
                            <a:schemeClr val="accent2"/>
                          </a:solidFill>
                          <a:effectLst/>
                          <a:latin typeface="Arial" charset="0"/>
                        </a:rPr>
                        <a:t> Linked to Output /Outcome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84138" name="Picture 10"/>
          <p:cNvPicPr>
            <a:picLocks noChangeAspect="1" noChangeArrowheads="1"/>
          </p:cNvPicPr>
          <p:nvPr/>
        </p:nvPicPr>
        <p:blipFill>
          <a:blip r:embed="rId3" cstate="print"/>
          <a:srcRect/>
          <a:stretch>
            <a:fillRect/>
          </a:stretch>
        </p:blipFill>
        <p:spPr bwMode="auto">
          <a:xfrm>
            <a:off x="6883400" y="2689225"/>
            <a:ext cx="1454150" cy="574675"/>
          </a:xfrm>
          <a:prstGeom prst="rect">
            <a:avLst/>
          </a:prstGeom>
          <a:noFill/>
          <a:ln w="28575">
            <a:solidFill>
              <a:srgbClr val="FFFF00"/>
            </a:solidFill>
            <a:miter lim="800000"/>
            <a:headEnd/>
            <a:tailEnd/>
          </a:ln>
          <a:effectLst/>
        </p:spPr>
      </p:pic>
      <p:sp>
        <p:nvSpPr>
          <p:cNvPr id="1584139" name="Rectangle 11"/>
          <p:cNvSpPr>
            <a:spLocks noGrp="1" noChangeArrowheads="1"/>
          </p:cNvSpPr>
          <p:nvPr>
            <p:ph type="title"/>
          </p:nvPr>
        </p:nvSpPr>
        <p:spPr bwMode="auto">
          <a:xfrm>
            <a:off x="1219200" y="228600"/>
            <a:ext cx="6705600" cy="808038"/>
          </a:xfrm>
          <a:noFill/>
          <a:ln>
            <a:miter lim="800000"/>
            <a:headEnd/>
            <a:tailEnd/>
          </a:ln>
        </p:spPr>
        <p:txBody>
          <a:bodyPr vert="horz" wrap="square" lIns="91440" tIns="0" rIns="91440" bIns="0" numCol="1" anchor="t" anchorCtr="0" compatLnSpc="1">
            <a:prstTxWarp prst="textNoShape">
              <a:avLst/>
            </a:prstTxWarp>
          </a:bodyPr>
          <a:lstStyle/>
          <a:p>
            <a:r>
              <a:rPr lang="en-US"/>
              <a:t>Cost Structure</a:t>
            </a:r>
          </a:p>
        </p:txBody>
      </p:sp>
      <p:sp>
        <p:nvSpPr>
          <p:cNvPr id="1584140" name="AutoShape 12"/>
          <p:cNvSpPr>
            <a:spLocks noChangeArrowheads="1"/>
          </p:cNvSpPr>
          <p:nvPr/>
        </p:nvSpPr>
        <p:spPr bwMode="auto">
          <a:xfrm>
            <a:off x="2619375" y="6172200"/>
            <a:ext cx="3886200" cy="533400"/>
          </a:xfrm>
          <a:prstGeom prst="curvedUpArrow">
            <a:avLst>
              <a:gd name="adj1" fmla="val 145714"/>
              <a:gd name="adj2" fmla="val 291429"/>
              <a:gd name="adj3" fmla="val 33333"/>
            </a:avLst>
          </a:prstGeom>
          <a:solidFill>
            <a:schemeClr val="accent1"/>
          </a:solidFill>
          <a:ln w="9525">
            <a:solidFill>
              <a:schemeClr val="tx1"/>
            </a:solidFill>
            <a:miter lim="800000"/>
            <a:headEnd/>
            <a:tailEnd/>
          </a:ln>
          <a:effectLst/>
        </p:spPr>
        <p:txBody>
          <a:bodyPr wrap="none" anchor="ctr"/>
          <a:lstStyle/>
          <a:p>
            <a:endParaRPr lang="en-US"/>
          </a:p>
        </p:txBody>
      </p:sp>
      <p:sp>
        <p:nvSpPr>
          <p:cNvPr id="1584141" name="Text Box 13"/>
          <p:cNvSpPr txBox="1">
            <a:spLocks noChangeArrowheads="1"/>
          </p:cNvSpPr>
          <p:nvPr/>
        </p:nvSpPr>
        <p:spPr bwMode="auto">
          <a:xfrm>
            <a:off x="4164013" y="6148388"/>
            <a:ext cx="379412" cy="427037"/>
          </a:xfrm>
          <a:prstGeom prst="rect">
            <a:avLst/>
          </a:prstGeom>
          <a:noFill/>
          <a:ln w="12700" algn="ctr">
            <a:noFill/>
            <a:miter lim="800000"/>
            <a:headEnd/>
            <a:tailEnd/>
          </a:ln>
          <a:effectLst/>
        </p:spPr>
        <p:txBody>
          <a:bodyPr wrap="none" lIns="92075" tIns="0" rIns="92075" bIns="0">
            <a:spAutoFit/>
          </a:bodyPr>
          <a:lstStyle/>
          <a:p>
            <a:r>
              <a:rPr lang="en-US" sz="2800">
                <a:sym typeface="Symbol" pitchFamily="18" charset="2"/>
              </a:rPr>
              <a:t></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178"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4: Wrap-Up</a:t>
            </a:r>
          </a:p>
        </p:txBody>
      </p:sp>
      <p:sp>
        <p:nvSpPr>
          <p:cNvPr id="158617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105000"/>
              </a:lnSpc>
              <a:spcBef>
                <a:spcPct val="0"/>
              </a:spcBef>
            </a:pPr>
            <a:r>
              <a:rPr lang="en-US" sz="2400" b="1">
                <a:solidFill>
                  <a:schemeClr val="tx2"/>
                </a:solidFill>
              </a:rPr>
              <a:t>Cost Management = Managing Business Operations </a:t>
            </a:r>
            <a:r>
              <a:rPr lang="en-US" sz="2400" b="1" i="1">
                <a:solidFill>
                  <a:srgbClr val="000099"/>
                </a:solidFill>
              </a:rPr>
              <a:t>Efficiently</a:t>
            </a:r>
            <a:r>
              <a:rPr lang="en-US" sz="2400" b="1">
                <a:solidFill>
                  <a:schemeClr val="tx2"/>
                </a:solidFill>
              </a:rPr>
              <a:t> &amp;</a:t>
            </a:r>
            <a:r>
              <a:rPr lang="en-US" sz="2400" b="1" i="1">
                <a:solidFill>
                  <a:srgbClr val="000099"/>
                </a:solidFill>
              </a:rPr>
              <a:t> Effectively</a:t>
            </a:r>
            <a:r>
              <a:rPr lang="en-US" sz="2400" b="1">
                <a:solidFill>
                  <a:schemeClr val="tx2"/>
                </a:solidFill>
              </a:rPr>
              <a:t> Through the Accurate Measurement &amp; Thorough </a:t>
            </a:r>
            <a:r>
              <a:rPr lang="en-US" sz="2400" b="1" i="1">
                <a:solidFill>
                  <a:srgbClr val="000099"/>
                </a:solidFill>
              </a:rPr>
              <a:t>Understanding of the</a:t>
            </a:r>
            <a:r>
              <a:rPr lang="en-US" sz="2400" b="1">
                <a:solidFill>
                  <a:schemeClr val="tx2"/>
                </a:solidFill>
              </a:rPr>
              <a:t> </a:t>
            </a:r>
            <a:r>
              <a:rPr lang="en-US" sz="2400" b="1" i="1">
                <a:solidFill>
                  <a:srgbClr val="000099"/>
                </a:solidFill>
              </a:rPr>
              <a:t>"Full Cost"</a:t>
            </a:r>
            <a:r>
              <a:rPr lang="en-US" sz="2400" b="1">
                <a:solidFill>
                  <a:schemeClr val="tx2"/>
                </a:solidFill>
              </a:rPr>
              <a:t> of an Organization's Business Processes, Products &amp; Services in Order to Provide the </a:t>
            </a:r>
            <a:r>
              <a:rPr lang="en-US" sz="2400" b="1" i="1">
                <a:solidFill>
                  <a:srgbClr val="000099"/>
                </a:solidFill>
              </a:rPr>
              <a:t>Best Value</a:t>
            </a:r>
            <a:r>
              <a:rPr lang="en-US" sz="2400" b="1">
                <a:solidFill>
                  <a:schemeClr val="tx2"/>
                </a:solidFill>
              </a:rPr>
              <a:t> to </a:t>
            </a:r>
            <a:r>
              <a:rPr lang="en-US" sz="2400" b="1" i="1">
                <a:solidFill>
                  <a:srgbClr val="000099"/>
                </a:solidFill>
              </a:rPr>
              <a:t>Customers</a:t>
            </a:r>
            <a:r>
              <a:rPr lang="en-US" sz="2400" b="1">
                <a:solidFill>
                  <a:schemeClr val="tx2"/>
                </a:solidFill>
              </a:rPr>
              <a:t>.</a:t>
            </a:r>
          </a:p>
          <a:p>
            <a:pPr>
              <a:lnSpc>
                <a:spcPct val="105000"/>
              </a:lnSpc>
              <a:spcBef>
                <a:spcPct val="0"/>
              </a:spcBef>
            </a:pPr>
            <a:r>
              <a:rPr lang="en-US" sz="2400"/>
              <a:t>Cost Management Process consists of Cost Planning, Cost Accounting, Cost Analysis, and Cost Controlling</a:t>
            </a:r>
          </a:p>
          <a:p>
            <a:pPr>
              <a:lnSpc>
                <a:spcPct val="90000"/>
              </a:lnSpc>
            </a:pPr>
            <a:r>
              <a:rPr lang="en-US" sz="2400"/>
              <a:t>Cost Management involves Operational Managers and Resource Managers</a:t>
            </a:r>
          </a:p>
          <a:p>
            <a:pPr>
              <a:lnSpc>
                <a:spcPct val="90000"/>
              </a:lnSpc>
            </a:pPr>
            <a:endParaRPr lang="en-US" sz="2400"/>
          </a:p>
          <a:p>
            <a:pPr lvl="1">
              <a:lnSpc>
                <a:spcPct val="90000"/>
              </a:lnSpc>
              <a:buFontTx/>
              <a:buNone/>
            </a:pPr>
            <a:endParaRPr lang="en-US" sz="2400" i="1"/>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a:t>Lesson 1: Cost Awareness</a:t>
            </a:r>
          </a:p>
        </p:txBody>
      </p:sp>
      <p:sp>
        <p:nvSpPr>
          <p:cNvPr id="1189891"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To understand the external and internal factors requiring the Army to instill Cost Management as a fundamental approach for day to day activities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title"/>
          </p:nvPr>
        </p:nvSpPr>
        <p:spPr bwMode="auto">
          <a:xfrm>
            <a:off x="1219200" y="228600"/>
            <a:ext cx="6705600" cy="914400"/>
          </a:xfrm>
          <a:noFill/>
          <a:ln>
            <a:miter lim="800000"/>
            <a:headEnd/>
            <a:tailEnd/>
          </a:ln>
        </p:spPr>
        <p:txBody>
          <a:bodyPr vert="horz" wrap="square" lIns="91440" tIns="0" rIns="91440" bIns="0" numCol="1" anchor="t" anchorCtr="0" compatLnSpc="1">
            <a:prstTxWarp prst="textNoShape">
              <a:avLst/>
            </a:prstTxWarp>
          </a:bodyPr>
          <a:lstStyle/>
          <a:p>
            <a:r>
              <a:rPr lang="en-US" sz="2800"/>
              <a:t>Question #1: What are the 3 Key Components of the Cost Management Definition?</a:t>
            </a:r>
          </a:p>
        </p:txBody>
      </p:sp>
      <p:sp>
        <p:nvSpPr>
          <p:cNvPr id="1588227" name="Rectangle 3"/>
          <p:cNvSpPr>
            <a:spLocks noChangeArrowheads="1"/>
          </p:cNvSpPr>
          <p:nvPr/>
        </p:nvSpPr>
        <p:spPr bwMode="auto">
          <a:xfrm>
            <a:off x="990600" y="2562225"/>
            <a:ext cx="6172200" cy="1552575"/>
          </a:xfrm>
          <a:prstGeom prst="rect">
            <a:avLst/>
          </a:prstGeom>
          <a:noFill/>
          <a:ln w="9525" algn="ctr">
            <a:noFill/>
            <a:miter lim="800000"/>
            <a:headEnd/>
            <a:tailEnd/>
          </a:ln>
          <a:effectLst/>
        </p:spPr>
        <p:txBody>
          <a:bodyPr>
            <a:spAutoFit/>
          </a:bodyPr>
          <a:lstStyle/>
          <a:p>
            <a:pPr marL="342900" indent="-342900" algn="l">
              <a:buClrTx/>
            </a:pPr>
            <a:r>
              <a:rPr lang="en-US" sz="2400" i="1"/>
              <a:t>ANSWER:</a:t>
            </a:r>
          </a:p>
          <a:p>
            <a:pPr marL="342900" indent="-342900" algn="l">
              <a:buClrTx/>
              <a:buFontTx/>
              <a:buChar char="•"/>
            </a:pPr>
            <a:r>
              <a:rPr lang="en-US" sz="2400" i="1">
                <a:solidFill>
                  <a:schemeClr val="accent2"/>
                </a:solidFill>
              </a:rPr>
              <a:t>efficiently</a:t>
            </a:r>
            <a:r>
              <a:rPr lang="en-US" sz="2400">
                <a:solidFill>
                  <a:schemeClr val="accent2"/>
                </a:solidFill>
              </a:rPr>
              <a:t> </a:t>
            </a:r>
            <a:r>
              <a:rPr lang="en-US" sz="2400" i="1">
                <a:solidFill>
                  <a:schemeClr val="accent2"/>
                </a:solidFill>
              </a:rPr>
              <a:t>and effectively</a:t>
            </a:r>
            <a:r>
              <a:rPr lang="en-US" sz="2400">
                <a:solidFill>
                  <a:schemeClr val="accent2"/>
                </a:solidFill>
              </a:rPr>
              <a:t> </a:t>
            </a:r>
          </a:p>
          <a:p>
            <a:pPr marL="342900" indent="-342900" algn="l">
              <a:buClrTx/>
              <a:buFontTx/>
              <a:buChar char="•"/>
            </a:pPr>
            <a:r>
              <a:rPr lang="en-US" sz="2400" i="1">
                <a:solidFill>
                  <a:schemeClr val="accent2"/>
                </a:solidFill>
              </a:rPr>
              <a:t>"full cost"</a:t>
            </a:r>
            <a:r>
              <a:rPr lang="en-US" sz="2400">
                <a:solidFill>
                  <a:schemeClr val="accent2"/>
                </a:solidFill>
              </a:rPr>
              <a:t> </a:t>
            </a:r>
          </a:p>
          <a:p>
            <a:pPr marL="342900" indent="-342900" algn="l">
              <a:buClrTx/>
              <a:buFontTx/>
              <a:buChar char="•"/>
            </a:pPr>
            <a:r>
              <a:rPr lang="en-US" sz="2400">
                <a:solidFill>
                  <a:schemeClr val="accent2"/>
                </a:solidFill>
              </a:rPr>
              <a:t> </a:t>
            </a:r>
            <a:r>
              <a:rPr lang="en-US" sz="2400" i="1">
                <a:solidFill>
                  <a:schemeClr val="accent2"/>
                </a:solidFill>
              </a:rPr>
              <a:t>best value</a:t>
            </a:r>
            <a:r>
              <a:rPr lang="en-US" sz="2400">
                <a:solidFill>
                  <a:schemeClr val="accent2"/>
                </a:solidFill>
              </a:rPr>
              <a:t> to </a:t>
            </a:r>
            <a:r>
              <a:rPr lang="en-US" sz="2400" i="1">
                <a:solidFill>
                  <a:schemeClr val="accent2"/>
                </a:solidFill>
              </a:rPr>
              <a:t>customers</a:t>
            </a:r>
            <a:r>
              <a:rPr lang="en-US" sz="2400">
                <a:solidFill>
                  <a:schemeClr val="accent2"/>
                </a:solidFill>
              </a:rPr>
              <a:t>.</a:t>
            </a:r>
          </a:p>
        </p:txBody>
      </p:sp>
      <p:sp>
        <p:nvSpPr>
          <p:cNvPr id="1588228" name="Rectangle 4"/>
          <p:cNvSpPr>
            <a:spLocks noChangeArrowheads="1"/>
          </p:cNvSpPr>
          <p:nvPr/>
        </p:nvSpPr>
        <p:spPr bwMode="auto">
          <a:xfrm>
            <a:off x="685800" y="4343400"/>
            <a:ext cx="8153400" cy="1190625"/>
          </a:xfrm>
          <a:prstGeom prst="rect">
            <a:avLst/>
          </a:prstGeom>
          <a:noFill/>
          <a:ln w="9525" algn="ctr">
            <a:noFill/>
            <a:miter lim="800000"/>
            <a:headEnd/>
            <a:tailEnd/>
          </a:ln>
          <a:effectLst/>
        </p:spPr>
        <p:txBody>
          <a:bodyPr>
            <a:spAutoFit/>
          </a:bodyPr>
          <a:lstStyle/>
          <a:p>
            <a:pPr algn="l">
              <a:buClrTx/>
            </a:pPr>
            <a:r>
              <a:rPr lang="en-US" sz="1800" u="sng">
                <a:solidFill>
                  <a:schemeClr val="tx2"/>
                </a:solidFill>
              </a:rPr>
              <a:t>Cost Management:</a:t>
            </a:r>
            <a:r>
              <a:rPr lang="en-US" sz="1800" b="0">
                <a:solidFill>
                  <a:schemeClr val="tx2"/>
                </a:solidFill>
              </a:rPr>
              <a:t>  Managing business operations </a:t>
            </a:r>
            <a:r>
              <a:rPr lang="en-US" sz="1800" i="1">
                <a:solidFill>
                  <a:srgbClr val="000099"/>
                </a:solidFill>
              </a:rPr>
              <a:t>efficiently</a:t>
            </a:r>
            <a:r>
              <a:rPr lang="en-US" sz="1800" b="0">
                <a:solidFill>
                  <a:schemeClr val="tx2"/>
                </a:solidFill>
              </a:rPr>
              <a:t> </a:t>
            </a:r>
            <a:r>
              <a:rPr lang="en-US" sz="1800" i="1">
                <a:solidFill>
                  <a:srgbClr val="000099"/>
                </a:solidFill>
              </a:rPr>
              <a:t>and effectively</a:t>
            </a:r>
            <a:r>
              <a:rPr lang="en-US" sz="1800" b="0">
                <a:solidFill>
                  <a:schemeClr val="tx2"/>
                </a:solidFill>
              </a:rPr>
              <a:t> through the accurate measurement and thorough </a:t>
            </a:r>
            <a:r>
              <a:rPr lang="en-US" sz="1800" i="1">
                <a:solidFill>
                  <a:srgbClr val="000099"/>
                </a:solidFill>
              </a:rPr>
              <a:t>understanding of the</a:t>
            </a:r>
            <a:r>
              <a:rPr lang="en-US" sz="1800" b="0">
                <a:solidFill>
                  <a:schemeClr val="tx2"/>
                </a:solidFill>
              </a:rPr>
              <a:t> </a:t>
            </a:r>
            <a:r>
              <a:rPr lang="en-US" sz="1800" i="1">
                <a:solidFill>
                  <a:srgbClr val="000099"/>
                </a:solidFill>
              </a:rPr>
              <a:t>"full cost"</a:t>
            </a:r>
            <a:r>
              <a:rPr lang="en-US" sz="1800" b="0">
                <a:solidFill>
                  <a:schemeClr val="tx2"/>
                </a:solidFill>
              </a:rPr>
              <a:t> of an organization's business processes, products and services in order to provide the </a:t>
            </a:r>
            <a:r>
              <a:rPr lang="en-US" sz="1800" i="1">
                <a:solidFill>
                  <a:srgbClr val="000099"/>
                </a:solidFill>
              </a:rPr>
              <a:t>best value</a:t>
            </a:r>
            <a:r>
              <a:rPr lang="en-US" sz="1800" b="0">
                <a:solidFill>
                  <a:schemeClr val="tx2"/>
                </a:solidFill>
              </a:rPr>
              <a:t> to </a:t>
            </a:r>
            <a:r>
              <a:rPr lang="en-US" sz="1800" i="1">
                <a:solidFill>
                  <a:srgbClr val="000099"/>
                </a:solidFill>
              </a:rPr>
              <a:t>customers</a:t>
            </a:r>
            <a:r>
              <a:rPr lang="en-US" sz="1800" b="0">
                <a:solidFill>
                  <a:schemeClr val="tx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588227"/>
                                        </p:tgtEl>
                                        <p:attrNameLst>
                                          <p:attrName>style.visibility</p:attrName>
                                        </p:attrNameLst>
                                      </p:cBhvr>
                                      <p:to>
                                        <p:strVal val="visible"/>
                                      </p:to>
                                    </p:set>
                                    <p:anim calcmode="lin" valueType="num">
                                      <p:cBhvr additive="base">
                                        <p:cTn id="7" dur="500" fill="hold"/>
                                        <p:tgtEl>
                                          <p:spTgt spid="1588227"/>
                                        </p:tgtEl>
                                        <p:attrNameLst>
                                          <p:attrName>ppt_x</p:attrName>
                                        </p:attrNameLst>
                                      </p:cBhvr>
                                      <p:tavLst>
                                        <p:tav tm="0">
                                          <p:val>
                                            <p:strVal val="0-#ppt_w/2"/>
                                          </p:val>
                                        </p:tav>
                                        <p:tav tm="100000">
                                          <p:val>
                                            <p:strVal val="#ppt_x"/>
                                          </p:val>
                                        </p:tav>
                                      </p:tavLst>
                                    </p:anim>
                                    <p:anim calcmode="lin" valueType="num">
                                      <p:cBhvr additive="base">
                                        <p:cTn id="8" dur="500" fill="hold"/>
                                        <p:tgtEl>
                                          <p:spTgt spid="15882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88228"/>
                                        </p:tgtEl>
                                        <p:attrNameLst>
                                          <p:attrName>style.visibility</p:attrName>
                                        </p:attrNameLst>
                                      </p:cBhvr>
                                      <p:to>
                                        <p:strVal val="visible"/>
                                      </p:to>
                                    </p:set>
                                    <p:anim calcmode="lin" valueType="num">
                                      <p:cBhvr additive="base">
                                        <p:cTn id="13" dur="1000" fill="hold"/>
                                        <p:tgtEl>
                                          <p:spTgt spid="1588228"/>
                                        </p:tgtEl>
                                        <p:attrNameLst>
                                          <p:attrName>ppt_x</p:attrName>
                                        </p:attrNameLst>
                                      </p:cBhvr>
                                      <p:tavLst>
                                        <p:tav tm="0">
                                          <p:val>
                                            <p:strVal val="#ppt_x"/>
                                          </p:val>
                                        </p:tav>
                                        <p:tav tm="100000">
                                          <p:val>
                                            <p:strVal val="#ppt_x"/>
                                          </p:val>
                                        </p:tav>
                                      </p:tavLst>
                                    </p:anim>
                                    <p:anim calcmode="lin" valueType="num">
                                      <p:cBhvr additive="base">
                                        <p:cTn id="14" dur="1000" fill="hold"/>
                                        <p:tgtEl>
                                          <p:spTgt spid="1588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227" grpId="0"/>
      <p:bldP spid="158822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Rectangle 2"/>
          <p:cNvSpPr>
            <a:spLocks noGrp="1" noChangeArrowheads="1"/>
          </p:cNvSpPr>
          <p:nvPr>
            <p:ph type="title"/>
          </p:nvPr>
        </p:nvSpPr>
        <p:spPr bwMode="auto">
          <a:xfrm>
            <a:off x="1209675" y="228600"/>
            <a:ext cx="6705600" cy="914400"/>
          </a:xfrm>
          <a:noFill/>
          <a:ln>
            <a:miter lim="800000"/>
            <a:headEnd/>
            <a:tailEnd/>
          </a:ln>
        </p:spPr>
        <p:txBody>
          <a:bodyPr vert="horz" wrap="square" lIns="91440" tIns="0" rIns="91440" bIns="0" numCol="1" anchor="t" anchorCtr="0" compatLnSpc="1">
            <a:prstTxWarp prst="textNoShape">
              <a:avLst/>
            </a:prstTxWarp>
          </a:bodyPr>
          <a:lstStyle/>
          <a:p>
            <a:pPr algn="l"/>
            <a:r>
              <a:rPr lang="en-US" sz="2400"/>
              <a:t>Question #2: Which Sections of the Cost Management Process Primarily Involve:</a:t>
            </a:r>
            <a:br>
              <a:rPr lang="en-US" sz="2400"/>
            </a:br>
            <a:r>
              <a:rPr lang="en-US" sz="2400"/>
              <a:t>- Resource Managers (RM)?</a:t>
            </a:r>
            <a:br>
              <a:rPr lang="en-US" sz="2400"/>
            </a:br>
            <a:r>
              <a:rPr lang="en-US" sz="2400"/>
              <a:t>- Operational Managers (OM)?</a:t>
            </a:r>
          </a:p>
        </p:txBody>
      </p:sp>
      <p:grpSp>
        <p:nvGrpSpPr>
          <p:cNvPr id="1590275" name="Group 3"/>
          <p:cNvGrpSpPr>
            <a:grpSpLocks/>
          </p:cNvGrpSpPr>
          <p:nvPr/>
        </p:nvGrpSpPr>
        <p:grpSpPr bwMode="auto">
          <a:xfrm>
            <a:off x="2667000" y="2362200"/>
            <a:ext cx="4572000" cy="2635250"/>
            <a:chOff x="2315" y="1728"/>
            <a:chExt cx="3157" cy="1687"/>
          </a:xfrm>
        </p:grpSpPr>
        <p:sp>
          <p:nvSpPr>
            <p:cNvPr id="1590276" name="Oval 4"/>
            <p:cNvSpPr>
              <a:spLocks noChangeArrowheads="1"/>
            </p:cNvSpPr>
            <p:nvPr/>
          </p:nvSpPr>
          <p:spPr bwMode="auto">
            <a:xfrm rot="1694841">
              <a:off x="2315" y="1774"/>
              <a:ext cx="3157" cy="1641"/>
            </a:xfrm>
            <a:prstGeom prst="ellipse">
              <a:avLst/>
            </a:prstGeom>
            <a:solidFill>
              <a:srgbClr val="FFFFCC">
                <a:alpha val="58000"/>
              </a:srgbClr>
            </a:solidFill>
            <a:ln w="9525" algn="ctr">
              <a:solidFill>
                <a:schemeClr val="tx1"/>
              </a:solidFill>
              <a:round/>
              <a:headEnd/>
              <a:tailEnd/>
            </a:ln>
            <a:effectLst/>
          </p:spPr>
          <p:txBody>
            <a:bodyPr wrap="none" anchor="ctr"/>
            <a:lstStyle/>
            <a:p>
              <a:pPr>
                <a:buClrTx/>
              </a:pPr>
              <a:endParaRPr lang="en-US" sz="3600" b="0">
                <a:solidFill>
                  <a:schemeClr val="tx2"/>
                </a:solidFill>
              </a:endParaRPr>
            </a:p>
          </p:txBody>
        </p:sp>
        <p:sp>
          <p:nvSpPr>
            <p:cNvPr id="1590277" name="Text Box 5"/>
            <p:cNvSpPr txBox="1">
              <a:spLocks noChangeArrowheads="1"/>
            </p:cNvSpPr>
            <p:nvPr/>
          </p:nvSpPr>
          <p:spPr bwMode="auto">
            <a:xfrm>
              <a:off x="2577" y="1728"/>
              <a:ext cx="510" cy="332"/>
            </a:xfrm>
            <a:prstGeom prst="rect">
              <a:avLst/>
            </a:prstGeom>
            <a:noFill/>
            <a:ln w="9525" algn="ctr">
              <a:noFill/>
              <a:miter lim="800000"/>
              <a:headEnd/>
              <a:tailEnd/>
            </a:ln>
            <a:effectLst/>
          </p:spPr>
          <p:txBody>
            <a:bodyPr wrap="none">
              <a:spAutoFit/>
            </a:bodyPr>
            <a:lstStyle/>
            <a:p>
              <a:pPr>
                <a:buClrTx/>
              </a:pPr>
              <a:r>
                <a:rPr lang="en-US" sz="2800">
                  <a:solidFill>
                    <a:schemeClr val="tx2"/>
                  </a:solidFill>
                </a:rPr>
                <a:t>RM</a:t>
              </a:r>
            </a:p>
          </p:txBody>
        </p:sp>
      </p:grpSp>
      <p:grpSp>
        <p:nvGrpSpPr>
          <p:cNvPr id="1590278" name="Group 6"/>
          <p:cNvGrpSpPr>
            <a:grpSpLocks/>
          </p:cNvGrpSpPr>
          <p:nvPr/>
        </p:nvGrpSpPr>
        <p:grpSpPr bwMode="auto">
          <a:xfrm>
            <a:off x="1676400" y="3425825"/>
            <a:ext cx="4572000" cy="2746375"/>
            <a:chOff x="1344" y="2281"/>
            <a:chExt cx="3157" cy="1757"/>
          </a:xfrm>
        </p:grpSpPr>
        <p:sp>
          <p:nvSpPr>
            <p:cNvPr id="1590279" name="Oval 7"/>
            <p:cNvSpPr>
              <a:spLocks noChangeArrowheads="1"/>
            </p:cNvSpPr>
            <p:nvPr/>
          </p:nvSpPr>
          <p:spPr bwMode="auto">
            <a:xfrm rot="1694841">
              <a:off x="1344" y="2353"/>
              <a:ext cx="3157" cy="1685"/>
            </a:xfrm>
            <a:prstGeom prst="ellipse">
              <a:avLst/>
            </a:prstGeom>
            <a:solidFill>
              <a:srgbClr val="CCECFF">
                <a:alpha val="58000"/>
              </a:srgbClr>
            </a:solidFill>
            <a:ln w="9525" algn="ctr">
              <a:solidFill>
                <a:schemeClr val="tx1"/>
              </a:solidFill>
              <a:round/>
              <a:headEnd/>
              <a:tailEnd/>
            </a:ln>
            <a:effectLst/>
          </p:spPr>
          <p:txBody>
            <a:bodyPr wrap="none" anchor="ctr"/>
            <a:lstStyle/>
            <a:p>
              <a:endParaRPr lang="en-US"/>
            </a:p>
          </p:txBody>
        </p:sp>
        <p:sp>
          <p:nvSpPr>
            <p:cNvPr id="1590280" name="Text Box 8"/>
            <p:cNvSpPr txBox="1">
              <a:spLocks noChangeArrowheads="1"/>
            </p:cNvSpPr>
            <p:nvPr/>
          </p:nvSpPr>
          <p:spPr bwMode="auto">
            <a:xfrm>
              <a:off x="1633" y="2281"/>
              <a:ext cx="523" cy="332"/>
            </a:xfrm>
            <a:prstGeom prst="rect">
              <a:avLst/>
            </a:prstGeom>
            <a:noFill/>
            <a:ln w="9525" algn="ctr">
              <a:noFill/>
              <a:miter lim="800000"/>
              <a:headEnd/>
              <a:tailEnd/>
            </a:ln>
            <a:effectLst/>
          </p:spPr>
          <p:txBody>
            <a:bodyPr wrap="none">
              <a:spAutoFit/>
            </a:bodyPr>
            <a:lstStyle/>
            <a:p>
              <a:pPr>
                <a:buClrTx/>
              </a:pPr>
              <a:r>
                <a:rPr lang="en-US" sz="2800">
                  <a:solidFill>
                    <a:schemeClr val="tx2"/>
                  </a:solidFill>
                </a:rPr>
                <a:t>OM</a:t>
              </a:r>
            </a:p>
          </p:txBody>
        </p:sp>
      </p:grpSp>
      <p:grpSp>
        <p:nvGrpSpPr>
          <p:cNvPr id="1590281" name="Group 9"/>
          <p:cNvGrpSpPr>
            <a:grpSpLocks/>
          </p:cNvGrpSpPr>
          <p:nvPr/>
        </p:nvGrpSpPr>
        <p:grpSpPr bwMode="auto">
          <a:xfrm>
            <a:off x="2514600" y="2514600"/>
            <a:ext cx="4267200" cy="3657600"/>
            <a:chOff x="1440" y="1248"/>
            <a:chExt cx="2304" cy="1920"/>
          </a:xfrm>
        </p:grpSpPr>
        <p:sp>
          <p:nvSpPr>
            <p:cNvPr id="1590282" name="Oval 10"/>
            <p:cNvSpPr>
              <a:spLocks noChangeArrowheads="1"/>
            </p:cNvSpPr>
            <p:nvPr/>
          </p:nvSpPr>
          <p:spPr bwMode="auto">
            <a:xfrm>
              <a:off x="1440"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Planning</a:t>
              </a:r>
            </a:p>
          </p:txBody>
        </p:sp>
        <p:sp>
          <p:nvSpPr>
            <p:cNvPr id="1590283" name="Oval 11"/>
            <p:cNvSpPr>
              <a:spLocks noChangeArrowheads="1"/>
            </p:cNvSpPr>
            <p:nvPr/>
          </p:nvSpPr>
          <p:spPr bwMode="auto">
            <a:xfrm>
              <a:off x="2261" y="2614"/>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Controlling</a:t>
              </a:r>
            </a:p>
          </p:txBody>
        </p:sp>
        <p:sp>
          <p:nvSpPr>
            <p:cNvPr id="1590284" name="Oval 12"/>
            <p:cNvSpPr>
              <a:spLocks noChangeArrowheads="1"/>
            </p:cNvSpPr>
            <p:nvPr/>
          </p:nvSpPr>
          <p:spPr bwMode="auto">
            <a:xfrm>
              <a:off x="3081"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Analysis</a:t>
              </a:r>
            </a:p>
          </p:txBody>
        </p:sp>
        <p:sp>
          <p:nvSpPr>
            <p:cNvPr id="1590285" name="Oval 13"/>
            <p:cNvSpPr>
              <a:spLocks noChangeArrowheads="1"/>
            </p:cNvSpPr>
            <p:nvPr/>
          </p:nvSpPr>
          <p:spPr bwMode="auto">
            <a:xfrm>
              <a:off x="2261" y="1248"/>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Accounting</a:t>
              </a:r>
            </a:p>
          </p:txBody>
        </p:sp>
        <p:cxnSp>
          <p:nvCxnSpPr>
            <p:cNvPr id="1590286" name="AutoShape 14"/>
            <p:cNvCxnSpPr>
              <a:cxnSpLocks noChangeShapeType="1"/>
              <a:stCxn id="1590282" idx="0"/>
              <a:endCxn id="1590285" idx="2"/>
            </p:cNvCxnSpPr>
            <p:nvPr/>
          </p:nvCxnSpPr>
          <p:spPr bwMode="auto">
            <a:xfrm rot="16200000">
              <a:off x="1823" y="1474"/>
              <a:ext cx="388" cy="489"/>
            </a:xfrm>
            <a:prstGeom prst="curvedConnector2">
              <a:avLst/>
            </a:prstGeom>
            <a:noFill/>
            <a:ln w="38100">
              <a:solidFill>
                <a:srgbClr val="000099"/>
              </a:solidFill>
              <a:round/>
              <a:headEnd/>
              <a:tailEnd type="triangle" w="med" len="med"/>
            </a:ln>
            <a:effectLst/>
          </p:spPr>
        </p:cxnSp>
        <p:cxnSp>
          <p:nvCxnSpPr>
            <p:cNvPr id="1590287" name="AutoShape 15"/>
            <p:cNvCxnSpPr>
              <a:cxnSpLocks noChangeShapeType="1"/>
              <a:stCxn id="1590285" idx="6"/>
              <a:endCxn id="1590284" idx="0"/>
            </p:cNvCxnSpPr>
            <p:nvPr/>
          </p:nvCxnSpPr>
          <p:spPr bwMode="auto">
            <a:xfrm>
              <a:off x="2923" y="1525"/>
              <a:ext cx="490" cy="388"/>
            </a:xfrm>
            <a:prstGeom prst="curvedConnector2">
              <a:avLst/>
            </a:prstGeom>
            <a:noFill/>
            <a:ln w="38100">
              <a:solidFill>
                <a:srgbClr val="000099"/>
              </a:solidFill>
              <a:round/>
              <a:headEnd/>
              <a:tailEnd type="triangle" w="med" len="med"/>
            </a:ln>
            <a:effectLst/>
          </p:spPr>
        </p:cxnSp>
        <p:cxnSp>
          <p:nvCxnSpPr>
            <p:cNvPr id="1590288" name="AutoShape 16"/>
            <p:cNvCxnSpPr>
              <a:cxnSpLocks noChangeShapeType="1"/>
              <a:stCxn id="1590284" idx="4"/>
              <a:endCxn id="1590283" idx="6"/>
            </p:cNvCxnSpPr>
            <p:nvPr/>
          </p:nvCxnSpPr>
          <p:spPr bwMode="auto">
            <a:xfrm rot="5400000">
              <a:off x="2955" y="2434"/>
              <a:ext cx="425" cy="490"/>
            </a:xfrm>
            <a:prstGeom prst="curvedConnector2">
              <a:avLst/>
            </a:prstGeom>
            <a:noFill/>
            <a:ln w="38100">
              <a:solidFill>
                <a:srgbClr val="000099"/>
              </a:solidFill>
              <a:round/>
              <a:headEnd/>
              <a:tailEnd type="triangle" w="med" len="med"/>
            </a:ln>
            <a:effectLst/>
          </p:spPr>
        </p:cxnSp>
        <p:cxnSp>
          <p:nvCxnSpPr>
            <p:cNvPr id="1590289" name="AutoShape 17"/>
            <p:cNvCxnSpPr>
              <a:cxnSpLocks noChangeShapeType="1"/>
              <a:stCxn id="1590283" idx="2"/>
              <a:endCxn id="1590282" idx="4"/>
            </p:cNvCxnSpPr>
            <p:nvPr/>
          </p:nvCxnSpPr>
          <p:spPr bwMode="auto">
            <a:xfrm rot="10800000">
              <a:off x="1771" y="2466"/>
              <a:ext cx="490" cy="425"/>
            </a:xfrm>
            <a:prstGeom prst="curvedConnector2">
              <a:avLst/>
            </a:prstGeom>
            <a:noFill/>
            <a:ln w="38100">
              <a:solidFill>
                <a:srgbClr val="000099"/>
              </a:solidFill>
              <a:round/>
              <a:headEnd/>
              <a:tailEnd type="triangle" w="med" len="med"/>
            </a:ln>
            <a:effectLst/>
          </p:spPr>
        </p:cxnSp>
        <p:sp>
          <p:nvSpPr>
            <p:cNvPr id="1590290" name="Rectangle 18"/>
            <p:cNvSpPr>
              <a:spLocks noChangeArrowheads="1"/>
            </p:cNvSpPr>
            <p:nvPr/>
          </p:nvSpPr>
          <p:spPr bwMode="auto">
            <a:xfrm>
              <a:off x="2271" y="1972"/>
              <a:ext cx="684" cy="384"/>
            </a:xfrm>
            <a:prstGeom prst="rect">
              <a:avLst/>
            </a:prstGeom>
            <a:noFill/>
            <a:ln w="9525" algn="ctr">
              <a:noFill/>
              <a:miter lim="800000"/>
              <a:headEnd/>
              <a:tailEnd/>
            </a:ln>
            <a:effectLst/>
          </p:spPr>
          <p:txBody>
            <a:bodyPr wrap="none">
              <a:spAutoFit/>
            </a:bodyPr>
            <a:lstStyle/>
            <a:p>
              <a:pPr>
                <a:buClrTx/>
              </a:pPr>
              <a:r>
                <a:rPr lang="en-US" sz="1400">
                  <a:solidFill>
                    <a:schemeClr val="tx2"/>
                  </a:solidFill>
                </a:rPr>
                <a:t>Cost </a:t>
              </a:r>
            </a:p>
            <a:p>
              <a:pPr>
                <a:buClrTx/>
              </a:pPr>
              <a:r>
                <a:rPr lang="en-US" sz="1400">
                  <a:solidFill>
                    <a:schemeClr val="tx2"/>
                  </a:solidFill>
                </a:rPr>
                <a:t>Management</a:t>
              </a:r>
            </a:p>
            <a:p>
              <a:pPr>
                <a:buClrTx/>
              </a:pPr>
              <a:r>
                <a:rPr lang="en-US" sz="1400">
                  <a:solidFill>
                    <a:schemeClr val="tx2"/>
                  </a:solidFill>
                </a:rPr>
                <a:t>Process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590275"/>
                                        </p:tgtEl>
                                        <p:attrNameLst>
                                          <p:attrName>style.visibility</p:attrName>
                                        </p:attrNameLst>
                                      </p:cBhvr>
                                      <p:to>
                                        <p:strVal val="visible"/>
                                      </p:to>
                                    </p:set>
                                    <p:anim calcmode="lin" valueType="num">
                                      <p:cBhvr additive="base">
                                        <p:cTn id="7" dur="1000" fill="hold"/>
                                        <p:tgtEl>
                                          <p:spTgt spid="1590275"/>
                                        </p:tgtEl>
                                        <p:attrNameLst>
                                          <p:attrName>ppt_x</p:attrName>
                                        </p:attrNameLst>
                                      </p:cBhvr>
                                      <p:tavLst>
                                        <p:tav tm="0">
                                          <p:val>
                                            <p:strVal val="1+#ppt_w/2"/>
                                          </p:val>
                                        </p:tav>
                                        <p:tav tm="100000">
                                          <p:val>
                                            <p:strVal val="#ppt_x"/>
                                          </p:val>
                                        </p:tav>
                                      </p:tavLst>
                                    </p:anim>
                                    <p:anim calcmode="lin" valueType="num">
                                      <p:cBhvr additive="base">
                                        <p:cTn id="8" dur="1000" fill="hold"/>
                                        <p:tgtEl>
                                          <p:spTgt spid="15902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590278"/>
                                        </p:tgtEl>
                                        <p:attrNameLst>
                                          <p:attrName>style.visibility</p:attrName>
                                        </p:attrNameLst>
                                      </p:cBhvr>
                                      <p:to>
                                        <p:strVal val="visible"/>
                                      </p:to>
                                    </p:set>
                                    <p:anim calcmode="lin" valueType="num">
                                      <p:cBhvr additive="base">
                                        <p:cTn id="13" dur="1000" fill="hold"/>
                                        <p:tgtEl>
                                          <p:spTgt spid="1590278"/>
                                        </p:tgtEl>
                                        <p:attrNameLst>
                                          <p:attrName>ppt_x</p:attrName>
                                        </p:attrNameLst>
                                      </p:cBhvr>
                                      <p:tavLst>
                                        <p:tav tm="0">
                                          <p:val>
                                            <p:strVal val="0-#ppt_w/2"/>
                                          </p:val>
                                        </p:tav>
                                        <p:tav tm="100000">
                                          <p:val>
                                            <p:strVal val="#ppt_x"/>
                                          </p:val>
                                        </p:tav>
                                      </p:tavLst>
                                    </p:anim>
                                    <p:anim calcmode="lin" valueType="num">
                                      <p:cBhvr additive="base">
                                        <p:cTn id="14" dur="1000" fill="hold"/>
                                        <p:tgtEl>
                                          <p:spTgt spid="15902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2322" name="Group 2"/>
          <p:cNvGrpSpPr>
            <a:grpSpLocks/>
          </p:cNvGrpSpPr>
          <p:nvPr/>
        </p:nvGrpSpPr>
        <p:grpSpPr bwMode="auto">
          <a:xfrm>
            <a:off x="1447800" y="2514600"/>
            <a:ext cx="6248400" cy="3887788"/>
            <a:chOff x="1679" y="1676"/>
            <a:chExt cx="3744" cy="2449"/>
          </a:xfrm>
        </p:grpSpPr>
        <p:sp>
          <p:nvSpPr>
            <p:cNvPr id="1592323" name="Oval 3"/>
            <p:cNvSpPr>
              <a:spLocks noChangeArrowheads="1"/>
            </p:cNvSpPr>
            <p:nvPr/>
          </p:nvSpPr>
          <p:spPr bwMode="auto">
            <a:xfrm rot="5328990">
              <a:off x="2326" y="1029"/>
              <a:ext cx="2449" cy="3744"/>
            </a:xfrm>
            <a:prstGeom prst="ellipse">
              <a:avLst/>
            </a:prstGeom>
            <a:solidFill>
              <a:srgbClr val="FFFFCC">
                <a:alpha val="58000"/>
              </a:srgbClr>
            </a:solidFill>
            <a:ln w="9525" algn="ctr">
              <a:solidFill>
                <a:schemeClr val="tx1"/>
              </a:solidFill>
              <a:round/>
              <a:headEnd/>
              <a:tailEnd/>
            </a:ln>
            <a:effectLst/>
          </p:spPr>
          <p:txBody>
            <a:bodyPr rot="10800000" vert="eaVert" wrap="none" anchor="ctr"/>
            <a:lstStyle/>
            <a:p>
              <a:pPr>
                <a:buClrTx/>
              </a:pPr>
              <a:endParaRPr lang="en-US" sz="3600" b="0">
                <a:solidFill>
                  <a:schemeClr val="tx2"/>
                </a:solidFill>
              </a:endParaRPr>
            </a:p>
          </p:txBody>
        </p:sp>
        <p:sp>
          <p:nvSpPr>
            <p:cNvPr id="1592324" name="Text Box 4"/>
            <p:cNvSpPr txBox="1">
              <a:spLocks noChangeArrowheads="1"/>
            </p:cNvSpPr>
            <p:nvPr/>
          </p:nvSpPr>
          <p:spPr bwMode="auto">
            <a:xfrm>
              <a:off x="2455" y="1824"/>
              <a:ext cx="608" cy="327"/>
            </a:xfrm>
            <a:prstGeom prst="rect">
              <a:avLst/>
            </a:prstGeom>
            <a:noFill/>
            <a:ln w="9525" algn="ctr">
              <a:noFill/>
              <a:miter lim="800000"/>
              <a:headEnd/>
              <a:tailEnd/>
            </a:ln>
            <a:effectLst/>
          </p:spPr>
          <p:txBody>
            <a:bodyPr wrap="none">
              <a:spAutoFit/>
            </a:bodyPr>
            <a:lstStyle/>
            <a:p>
              <a:pPr>
                <a:buClrTx/>
              </a:pPr>
              <a:r>
                <a:rPr lang="en-US" sz="2800">
                  <a:solidFill>
                    <a:schemeClr val="tx2"/>
                  </a:solidFill>
                </a:rPr>
                <a:t>Field</a:t>
              </a:r>
            </a:p>
          </p:txBody>
        </p:sp>
      </p:grpSp>
      <p:grpSp>
        <p:nvGrpSpPr>
          <p:cNvPr id="1592325" name="Group 5"/>
          <p:cNvGrpSpPr>
            <a:grpSpLocks/>
          </p:cNvGrpSpPr>
          <p:nvPr/>
        </p:nvGrpSpPr>
        <p:grpSpPr bwMode="auto">
          <a:xfrm>
            <a:off x="4489450" y="2303463"/>
            <a:ext cx="4197350" cy="4935537"/>
            <a:chOff x="2784" y="1584"/>
            <a:chExt cx="2644" cy="3109"/>
          </a:xfrm>
        </p:grpSpPr>
        <p:grpSp>
          <p:nvGrpSpPr>
            <p:cNvPr id="1592326" name="Group 6"/>
            <p:cNvGrpSpPr>
              <a:grpSpLocks/>
            </p:cNvGrpSpPr>
            <p:nvPr/>
          </p:nvGrpSpPr>
          <p:grpSpPr bwMode="auto">
            <a:xfrm rot="1989952">
              <a:off x="2784" y="1584"/>
              <a:ext cx="1685" cy="3109"/>
              <a:chOff x="928" y="1664"/>
              <a:chExt cx="1685" cy="3157"/>
            </a:xfrm>
          </p:grpSpPr>
          <p:sp>
            <p:nvSpPr>
              <p:cNvPr id="1592327" name="Oval 7"/>
              <p:cNvSpPr>
                <a:spLocks noChangeArrowheads="1"/>
              </p:cNvSpPr>
              <p:nvPr/>
            </p:nvSpPr>
            <p:spPr bwMode="auto">
              <a:xfrm rot="6927378">
                <a:off x="192" y="2400"/>
                <a:ext cx="3157" cy="1685"/>
              </a:xfrm>
              <a:prstGeom prst="ellipse">
                <a:avLst/>
              </a:prstGeom>
              <a:solidFill>
                <a:srgbClr val="CCECFF">
                  <a:alpha val="58000"/>
                </a:srgbClr>
              </a:solidFill>
              <a:ln w="9525" algn="ctr">
                <a:solidFill>
                  <a:schemeClr val="tx1"/>
                </a:solidFill>
                <a:round/>
                <a:headEnd/>
                <a:tailEnd/>
              </a:ln>
              <a:effectLst/>
            </p:spPr>
            <p:txBody>
              <a:bodyPr wrap="none" anchor="ctr"/>
              <a:lstStyle/>
              <a:p>
                <a:endParaRPr lang="en-US"/>
              </a:p>
            </p:txBody>
          </p:sp>
          <p:sp>
            <p:nvSpPr>
              <p:cNvPr id="1592328" name="Text Box 8"/>
              <p:cNvSpPr txBox="1">
                <a:spLocks noChangeArrowheads="1"/>
              </p:cNvSpPr>
              <p:nvPr/>
            </p:nvSpPr>
            <p:spPr bwMode="auto">
              <a:xfrm>
                <a:off x="1932" y="1919"/>
                <a:ext cx="452" cy="332"/>
              </a:xfrm>
              <a:prstGeom prst="rect">
                <a:avLst/>
              </a:prstGeom>
              <a:noFill/>
              <a:ln w="9525" algn="ctr">
                <a:noFill/>
                <a:miter lim="800000"/>
                <a:headEnd/>
                <a:tailEnd/>
              </a:ln>
              <a:effectLst/>
            </p:spPr>
            <p:txBody>
              <a:bodyPr wrap="none">
                <a:spAutoFit/>
              </a:bodyPr>
              <a:lstStyle/>
              <a:p>
                <a:pPr>
                  <a:buClrTx/>
                </a:pPr>
                <a:r>
                  <a:rPr lang="en-US" sz="2800">
                    <a:solidFill>
                      <a:schemeClr val="tx2"/>
                    </a:solidFill>
                  </a:rPr>
                  <a:t>HQ</a:t>
                </a:r>
              </a:p>
            </p:txBody>
          </p:sp>
        </p:grpSp>
        <p:sp>
          <p:nvSpPr>
            <p:cNvPr id="1592329" name="Rectangle 9"/>
            <p:cNvSpPr>
              <a:spLocks noChangeArrowheads="1"/>
            </p:cNvSpPr>
            <p:nvPr/>
          </p:nvSpPr>
          <p:spPr bwMode="auto">
            <a:xfrm>
              <a:off x="4176" y="1632"/>
              <a:ext cx="1252" cy="404"/>
            </a:xfrm>
            <a:prstGeom prst="rect">
              <a:avLst/>
            </a:prstGeom>
            <a:noFill/>
            <a:ln w="9525" algn="ctr">
              <a:noFill/>
              <a:miter lim="800000"/>
              <a:headEnd/>
              <a:tailEnd/>
            </a:ln>
            <a:effectLst/>
          </p:spPr>
          <p:txBody>
            <a:bodyPr wrap="none">
              <a:spAutoFit/>
            </a:bodyPr>
            <a:lstStyle/>
            <a:p>
              <a:pPr>
                <a:buClrTx/>
              </a:pPr>
              <a:r>
                <a:rPr lang="en-US" sz="3600">
                  <a:solidFill>
                    <a:schemeClr val="tx2"/>
                  </a:solidFill>
                </a:rPr>
                <a:t>Answer:</a:t>
              </a:r>
            </a:p>
          </p:txBody>
        </p:sp>
      </p:grpSp>
      <p:sp>
        <p:nvSpPr>
          <p:cNvPr id="1592330" name="Rectangle 10"/>
          <p:cNvSpPr>
            <a:spLocks noGrp="1" noChangeArrowheads="1"/>
          </p:cNvSpPr>
          <p:nvPr>
            <p:ph type="title"/>
          </p:nvPr>
        </p:nvSpPr>
        <p:spPr bwMode="auto">
          <a:xfrm>
            <a:off x="1219200" y="228600"/>
            <a:ext cx="6705600" cy="914400"/>
          </a:xfrm>
          <a:noFill/>
          <a:ln>
            <a:miter lim="800000"/>
            <a:headEnd/>
            <a:tailEnd/>
          </a:ln>
        </p:spPr>
        <p:txBody>
          <a:bodyPr vert="horz" wrap="square" lIns="91440" tIns="0" rIns="91440" bIns="0" numCol="1" anchor="t" anchorCtr="0" compatLnSpc="1">
            <a:prstTxWarp prst="textNoShape">
              <a:avLst/>
            </a:prstTxWarp>
          </a:bodyPr>
          <a:lstStyle/>
          <a:p>
            <a:pPr algn="l"/>
            <a:r>
              <a:rPr lang="en-US" sz="2400"/>
              <a:t>Question #3: Which Sections of the Cost Management Process Primarily Involve:</a:t>
            </a:r>
            <a:br>
              <a:rPr lang="en-US" sz="2400"/>
            </a:br>
            <a:r>
              <a:rPr lang="en-US" sz="2400"/>
              <a:t>- HQDA/IMCOM HQ (HQ)?</a:t>
            </a:r>
            <a:br>
              <a:rPr lang="en-US" sz="2400"/>
            </a:br>
            <a:r>
              <a:rPr lang="en-US" sz="2400"/>
              <a:t>- Field Level - Garrisons, Schools … &amp; Below?</a:t>
            </a:r>
          </a:p>
        </p:txBody>
      </p:sp>
      <p:grpSp>
        <p:nvGrpSpPr>
          <p:cNvPr id="1592331" name="Group 11"/>
          <p:cNvGrpSpPr>
            <a:grpSpLocks/>
          </p:cNvGrpSpPr>
          <p:nvPr/>
        </p:nvGrpSpPr>
        <p:grpSpPr bwMode="auto">
          <a:xfrm>
            <a:off x="2514600" y="2514600"/>
            <a:ext cx="4267200" cy="3657600"/>
            <a:chOff x="1440" y="1248"/>
            <a:chExt cx="2304" cy="1920"/>
          </a:xfrm>
        </p:grpSpPr>
        <p:sp>
          <p:nvSpPr>
            <p:cNvPr id="1592332" name="Oval 12"/>
            <p:cNvSpPr>
              <a:spLocks noChangeArrowheads="1"/>
            </p:cNvSpPr>
            <p:nvPr/>
          </p:nvSpPr>
          <p:spPr bwMode="auto">
            <a:xfrm>
              <a:off x="1440"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Planning</a:t>
              </a:r>
            </a:p>
          </p:txBody>
        </p:sp>
        <p:sp>
          <p:nvSpPr>
            <p:cNvPr id="1592333" name="Oval 13"/>
            <p:cNvSpPr>
              <a:spLocks noChangeArrowheads="1"/>
            </p:cNvSpPr>
            <p:nvPr/>
          </p:nvSpPr>
          <p:spPr bwMode="auto">
            <a:xfrm>
              <a:off x="2261" y="2614"/>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Controlling</a:t>
              </a:r>
            </a:p>
          </p:txBody>
        </p:sp>
        <p:sp>
          <p:nvSpPr>
            <p:cNvPr id="1592334" name="Oval 14"/>
            <p:cNvSpPr>
              <a:spLocks noChangeArrowheads="1"/>
            </p:cNvSpPr>
            <p:nvPr/>
          </p:nvSpPr>
          <p:spPr bwMode="auto">
            <a:xfrm>
              <a:off x="3081"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Analysis</a:t>
              </a:r>
            </a:p>
          </p:txBody>
        </p:sp>
        <p:sp>
          <p:nvSpPr>
            <p:cNvPr id="1592335" name="Oval 15"/>
            <p:cNvSpPr>
              <a:spLocks noChangeArrowheads="1"/>
            </p:cNvSpPr>
            <p:nvPr/>
          </p:nvSpPr>
          <p:spPr bwMode="auto">
            <a:xfrm>
              <a:off x="2261" y="1248"/>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a:effectLst/>
          </p:spPr>
          <p:txBody>
            <a:bodyPr wrap="none" anchor="ctr"/>
            <a:lstStyle/>
            <a:p>
              <a:pPr>
                <a:buClrTx/>
              </a:pPr>
              <a:r>
                <a:rPr lang="en-US" sz="1200" u="sng">
                  <a:solidFill>
                    <a:srgbClr val="000066"/>
                  </a:solidFill>
                </a:rPr>
                <a:t>Cost </a:t>
              </a:r>
            </a:p>
            <a:p>
              <a:pPr>
                <a:buClrTx/>
              </a:pPr>
              <a:r>
                <a:rPr lang="en-US" sz="1200" u="sng">
                  <a:solidFill>
                    <a:srgbClr val="000066"/>
                  </a:solidFill>
                </a:rPr>
                <a:t>Accounting</a:t>
              </a:r>
            </a:p>
          </p:txBody>
        </p:sp>
        <p:cxnSp>
          <p:nvCxnSpPr>
            <p:cNvPr id="1592336" name="AutoShape 16"/>
            <p:cNvCxnSpPr>
              <a:cxnSpLocks noChangeShapeType="1"/>
              <a:stCxn id="1592332" idx="0"/>
              <a:endCxn id="1592335" idx="2"/>
            </p:cNvCxnSpPr>
            <p:nvPr/>
          </p:nvCxnSpPr>
          <p:spPr bwMode="auto">
            <a:xfrm rot="16200000">
              <a:off x="1823" y="1474"/>
              <a:ext cx="388" cy="489"/>
            </a:xfrm>
            <a:prstGeom prst="curvedConnector2">
              <a:avLst/>
            </a:prstGeom>
            <a:noFill/>
            <a:ln w="38100">
              <a:solidFill>
                <a:srgbClr val="000099"/>
              </a:solidFill>
              <a:round/>
              <a:headEnd/>
              <a:tailEnd type="triangle" w="med" len="med"/>
            </a:ln>
            <a:effectLst/>
          </p:spPr>
        </p:cxnSp>
        <p:cxnSp>
          <p:nvCxnSpPr>
            <p:cNvPr id="1592337" name="AutoShape 17"/>
            <p:cNvCxnSpPr>
              <a:cxnSpLocks noChangeShapeType="1"/>
              <a:stCxn id="1592335" idx="6"/>
              <a:endCxn id="1592334" idx="0"/>
            </p:cNvCxnSpPr>
            <p:nvPr/>
          </p:nvCxnSpPr>
          <p:spPr bwMode="auto">
            <a:xfrm>
              <a:off x="2923" y="1525"/>
              <a:ext cx="490" cy="388"/>
            </a:xfrm>
            <a:prstGeom prst="curvedConnector2">
              <a:avLst/>
            </a:prstGeom>
            <a:noFill/>
            <a:ln w="38100">
              <a:solidFill>
                <a:srgbClr val="000099"/>
              </a:solidFill>
              <a:round/>
              <a:headEnd/>
              <a:tailEnd type="triangle" w="med" len="med"/>
            </a:ln>
            <a:effectLst/>
          </p:spPr>
        </p:cxnSp>
        <p:cxnSp>
          <p:nvCxnSpPr>
            <p:cNvPr id="1592338" name="AutoShape 18"/>
            <p:cNvCxnSpPr>
              <a:cxnSpLocks noChangeShapeType="1"/>
              <a:stCxn id="1592334" idx="4"/>
              <a:endCxn id="1592333" idx="6"/>
            </p:cNvCxnSpPr>
            <p:nvPr/>
          </p:nvCxnSpPr>
          <p:spPr bwMode="auto">
            <a:xfrm rot="5400000">
              <a:off x="2955" y="2434"/>
              <a:ext cx="425" cy="490"/>
            </a:xfrm>
            <a:prstGeom prst="curvedConnector2">
              <a:avLst/>
            </a:prstGeom>
            <a:noFill/>
            <a:ln w="38100">
              <a:solidFill>
                <a:srgbClr val="000099"/>
              </a:solidFill>
              <a:round/>
              <a:headEnd/>
              <a:tailEnd type="triangle" w="med" len="med"/>
            </a:ln>
            <a:effectLst/>
          </p:spPr>
        </p:cxnSp>
        <p:cxnSp>
          <p:nvCxnSpPr>
            <p:cNvPr id="1592339" name="AutoShape 19"/>
            <p:cNvCxnSpPr>
              <a:cxnSpLocks noChangeShapeType="1"/>
              <a:stCxn id="1592333" idx="2"/>
              <a:endCxn id="1592332" idx="4"/>
            </p:cNvCxnSpPr>
            <p:nvPr/>
          </p:nvCxnSpPr>
          <p:spPr bwMode="auto">
            <a:xfrm rot="10800000">
              <a:off x="1771" y="2466"/>
              <a:ext cx="490" cy="425"/>
            </a:xfrm>
            <a:prstGeom prst="curvedConnector2">
              <a:avLst/>
            </a:prstGeom>
            <a:noFill/>
            <a:ln w="38100">
              <a:solidFill>
                <a:srgbClr val="000099"/>
              </a:solidFill>
              <a:round/>
              <a:headEnd/>
              <a:tailEnd type="triangle" w="med" len="med"/>
            </a:ln>
            <a:effectLst/>
          </p:spPr>
        </p:cxnSp>
        <p:sp>
          <p:nvSpPr>
            <p:cNvPr id="1592340" name="Rectangle 20"/>
            <p:cNvSpPr>
              <a:spLocks noChangeArrowheads="1"/>
            </p:cNvSpPr>
            <p:nvPr/>
          </p:nvSpPr>
          <p:spPr bwMode="auto">
            <a:xfrm>
              <a:off x="2271" y="1972"/>
              <a:ext cx="684" cy="384"/>
            </a:xfrm>
            <a:prstGeom prst="rect">
              <a:avLst/>
            </a:prstGeom>
            <a:noFill/>
            <a:ln w="9525" algn="ctr">
              <a:noFill/>
              <a:miter lim="800000"/>
              <a:headEnd/>
              <a:tailEnd/>
            </a:ln>
            <a:effectLst/>
          </p:spPr>
          <p:txBody>
            <a:bodyPr wrap="none">
              <a:spAutoFit/>
            </a:bodyPr>
            <a:lstStyle/>
            <a:p>
              <a:pPr>
                <a:buClrTx/>
              </a:pPr>
              <a:r>
                <a:rPr lang="en-US" sz="1400">
                  <a:solidFill>
                    <a:schemeClr val="tx2"/>
                  </a:solidFill>
                </a:rPr>
                <a:t>Cost </a:t>
              </a:r>
            </a:p>
            <a:p>
              <a:pPr>
                <a:buClrTx/>
              </a:pPr>
              <a:r>
                <a:rPr lang="en-US" sz="1400">
                  <a:solidFill>
                    <a:schemeClr val="tx2"/>
                  </a:solidFill>
                </a:rPr>
                <a:t>Management</a:t>
              </a:r>
            </a:p>
            <a:p>
              <a:pPr>
                <a:buClrTx/>
              </a:pPr>
              <a:r>
                <a:rPr lang="en-US" sz="1400">
                  <a:solidFill>
                    <a:schemeClr val="tx2"/>
                  </a:solidFill>
                </a:rPr>
                <a:t>Process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92322"/>
                                        </p:tgtEl>
                                        <p:attrNameLst>
                                          <p:attrName>style.visibility</p:attrName>
                                        </p:attrNameLst>
                                      </p:cBhvr>
                                      <p:to>
                                        <p:strVal val="visible"/>
                                      </p:to>
                                    </p:set>
                                    <p:animEffect transition="in" filter="diamond(in)">
                                      <p:cBhvr>
                                        <p:cTn id="7" dur="2000"/>
                                        <p:tgtEl>
                                          <p:spTgt spid="15923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592325"/>
                                        </p:tgtEl>
                                        <p:attrNameLst>
                                          <p:attrName>style.visibility</p:attrName>
                                        </p:attrNameLst>
                                      </p:cBhvr>
                                      <p:to>
                                        <p:strVal val="visible"/>
                                      </p:to>
                                    </p:set>
                                    <p:animEffect transition="in" filter="checkerboard(across)">
                                      <p:cBhvr>
                                        <p:cTn id="12" dur="500"/>
                                        <p:tgtEl>
                                          <p:spTgt spid="1592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r>
              <a:rPr lang="en-US"/>
              <a:t>Lesson 5: Cost Terms</a:t>
            </a:r>
          </a:p>
        </p:txBody>
      </p:sp>
      <p:sp>
        <p:nvSpPr>
          <p:cNvPr id="1594371" name="Rectangle 3"/>
          <p:cNvSpPr>
            <a:spLocks noGrp="1" noChangeArrowheads="1"/>
          </p:cNvSpPr>
          <p:nvPr>
            <p:ph type="body" idx="1"/>
          </p:nvPr>
        </p:nvSpPr>
        <p:spPr bwMode="auto">
          <a:xfrm>
            <a:off x="457200" y="12954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b="1"/>
              <a:t>Objective(s):</a:t>
            </a:r>
          </a:p>
          <a:p>
            <a:r>
              <a:rPr lang="en-US"/>
              <a:t>Understand the key terms involved with Cost Management</a:t>
            </a:r>
          </a:p>
          <a:p>
            <a:pPr>
              <a:buFontTx/>
              <a:buNone/>
            </a:pP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Cost Terms</a:t>
            </a:r>
          </a:p>
        </p:txBody>
      </p:sp>
      <p:sp>
        <p:nvSpPr>
          <p:cNvPr id="159641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800"/>
              <a:t>There is a language to Cost Management, however there are many dialects!</a:t>
            </a:r>
          </a:p>
          <a:p>
            <a:pPr>
              <a:lnSpc>
                <a:spcPct val="80000"/>
              </a:lnSpc>
            </a:pPr>
            <a:r>
              <a:rPr lang="en-US" sz="2800"/>
              <a:t>There is an inconsistency of cost terms in the market driven by outgrowth from manufacturing to the introduction of service costing </a:t>
            </a:r>
          </a:p>
          <a:p>
            <a:pPr>
              <a:lnSpc>
                <a:spcPct val="80000"/>
              </a:lnSpc>
            </a:pPr>
            <a:r>
              <a:rPr lang="en-US" sz="2800"/>
              <a:t>Cost terms additionally differ based on costing philosophy (e.g. standard costing, activity-based costing, theory of constraints, etc.)</a:t>
            </a:r>
          </a:p>
          <a:p>
            <a:pPr>
              <a:lnSpc>
                <a:spcPct val="80000"/>
              </a:lnSpc>
            </a:pPr>
            <a:r>
              <a:rPr lang="en-US" sz="2800"/>
              <a:t>Army has determined the Cost Terms to be propagated to provide a level set language for understanding Cost information</a:t>
            </a:r>
          </a:p>
          <a:p>
            <a:pPr>
              <a:lnSpc>
                <a:spcPct val="80000"/>
              </a:lnSpc>
              <a:buFontTx/>
              <a:buNone/>
            </a:pPr>
            <a:endParaRPr lang="en-US" sz="2800"/>
          </a:p>
          <a:p>
            <a:pPr>
              <a:lnSpc>
                <a:spcPct val="80000"/>
              </a:lnSpc>
            </a:pPr>
            <a:endParaRPr lang="en-US" sz="28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6" name="Rectangle 2"/>
          <p:cNvSpPr>
            <a:spLocks noGrp="1" noChangeArrowheads="1"/>
          </p:cNvSpPr>
          <p:nvPr>
            <p:ph type="title"/>
          </p:nvPr>
        </p:nvSpPr>
        <p:spPr bwMode="auto">
          <a:xfrm>
            <a:off x="355600" y="2746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a:t>Many Types Costs</a:t>
            </a:r>
            <a:endParaRPr lang="en-US" sz="2000"/>
          </a:p>
        </p:txBody>
      </p:sp>
      <p:sp>
        <p:nvSpPr>
          <p:cNvPr id="1598467" name="Rectangle 2"/>
          <p:cNvSpPr>
            <a:spLocks noChangeArrowheads="1"/>
          </p:cNvSpPr>
          <p:nvPr/>
        </p:nvSpPr>
        <p:spPr bwMode="auto">
          <a:xfrm>
            <a:off x="304800" y="1308100"/>
            <a:ext cx="6553200" cy="5321300"/>
          </a:xfrm>
          <a:prstGeom prst="rect">
            <a:avLst/>
          </a:prstGeom>
          <a:solidFill>
            <a:srgbClr val="FFFF99"/>
          </a:solidFill>
          <a:ln w="9525">
            <a:solidFill>
              <a:schemeClr val="tx1"/>
            </a:solidFill>
            <a:miter lim="800000"/>
            <a:headEnd/>
            <a:tailEnd/>
          </a:ln>
        </p:spPr>
        <p:txBody>
          <a:bodyPr/>
          <a:lstStyle/>
          <a:p>
            <a:pPr marL="342900" indent="-342900" algn="l">
              <a:lnSpc>
                <a:spcPct val="80000"/>
              </a:lnSpc>
              <a:spcBef>
                <a:spcPct val="50000"/>
              </a:spcBef>
              <a:buClrTx/>
              <a:buFontTx/>
              <a:buChar char="•"/>
            </a:pPr>
            <a:r>
              <a:rPr lang="en-US" sz="1600"/>
              <a:t>Direct costs</a:t>
            </a:r>
            <a:r>
              <a:rPr lang="en-US" sz="1600" b="0"/>
              <a:t>— A cost such as labor, materials/supplies that can be directly traced to producing a specific </a:t>
            </a:r>
            <a:r>
              <a:rPr lang="en-US" sz="1600" b="0" u="sng"/>
              <a:t>output</a:t>
            </a:r>
            <a:r>
              <a:rPr lang="en-US" sz="1600" b="0"/>
              <a:t> of an organization, product/service.</a:t>
            </a:r>
            <a:endParaRPr lang="en-US" sz="1600"/>
          </a:p>
          <a:p>
            <a:pPr marL="342900" indent="-342900" algn="l">
              <a:lnSpc>
                <a:spcPct val="80000"/>
              </a:lnSpc>
              <a:spcBef>
                <a:spcPct val="50000"/>
              </a:spcBef>
              <a:buClrTx/>
              <a:buFontTx/>
              <a:buChar char="•"/>
            </a:pPr>
            <a:r>
              <a:rPr lang="en-US" sz="1600"/>
              <a:t>Indirect costs</a:t>
            </a:r>
            <a:r>
              <a:rPr lang="en-US" sz="1600" b="0"/>
              <a:t> – A cost that cannot be directly traced to a specific organization, product/service output. </a:t>
            </a:r>
          </a:p>
          <a:p>
            <a:pPr marL="342900" indent="-342900" algn="l">
              <a:lnSpc>
                <a:spcPct val="80000"/>
              </a:lnSpc>
              <a:spcBef>
                <a:spcPct val="50000"/>
              </a:spcBef>
              <a:buClrTx/>
              <a:buFontTx/>
              <a:buChar char="•"/>
            </a:pPr>
            <a:r>
              <a:rPr lang="en-US" sz="1600"/>
              <a:t>Funded Costs</a:t>
            </a:r>
            <a:r>
              <a:rPr lang="en-US" sz="1600" b="0"/>
              <a:t> -- The value of goods or services received because of an obligation of funds (obligation authority), by the organization performing the work. </a:t>
            </a:r>
            <a:endParaRPr lang="en-US" sz="1600"/>
          </a:p>
          <a:p>
            <a:pPr marL="342900" indent="-342900" algn="l">
              <a:lnSpc>
                <a:spcPct val="80000"/>
              </a:lnSpc>
              <a:spcBef>
                <a:spcPct val="50000"/>
              </a:spcBef>
              <a:buClrTx/>
              <a:buFontTx/>
              <a:buChar char="•"/>
            </a:pPr>
            <a:r>
              <a:rPr lang="en-US" sz="1600"/>
              <a:t>Unfunded costs –</a:t>
            </a:r>
            <a:r>
              <a:rPr lang="en-US" sz="1600" b="0"/>
              <a:t> A cost that are financed by another organization's or activity's appropriations. </a:t>
            </a:r>
            <a:endParaRPr lang="en-US" sz="1600"/>
          </a:p>
          <a:p>
            <a:pPr marL="342900" indent="-342900" algn="l">
              <a:lnSpc>
                <a:spcPct val="80000"/>
              </a:lnSpc>
              <a:spcBef>
                <a:spcPct val="50000"/>
              </a:spcBef>
              <a:buClrTx/>
              <a:buFontTx/>
              <a:buChar char="•"/>
            </a:pPr>
            <a:r>
              <a:rPr lang="en-US" sz="1600"/>
              <a:t>Variable Costs</a:t>
            </a:r>
            <a:r>
              <a:rPr lang="en-US" sz="1600" b="0"/>
              <a:t> -- A cost that changes with change in output. </a:t>
            </a:r>
          </a:p>
          <a:p>
            <a:pPr marL="342900" indent="-342900" algn="l">
              <a:lnSpc>
                <a:spcPct val="80000"/>
              </a:lnSpc>
              <a:spcBef>
                <a:spcPct val="50000"/>
              </a:spcBef>
              <a:buClrTx/>
              <a:buFontTx/>
              <a:buChar char="•"/>
            </a:pPr>
            <a:r>
              <a:rPr lang="en-US" sz="1600"/>
              <a:t>Fixed Cost</a:t>
            </a:r>
            <a:r>
              <a:rPr lang="en-US" sz="1600" b="0"/>
              <a:t> -- A cost that remains the same regardless of the change in output.</a:t>
            </a:r>
          </a:p>
          <a:p>
            <a:pPr marL="342900" indent="-342900" algn="l">
              <a:lnSpc>
                <a:spcPct val="80000"/>
              </a:lnSpc>
              <a:spcBef>
                <a:spcPct val="50000"/>
              </a:spcBef>
              <a:buClrTx/>
              <a:buFontTx/>
              <a:buChar char="•"/>
            </a:pPr>
            <a:r>
              <a:rPr lang="en-US" sz="1600"/>
              <a:t>Sunk Cost</a:t>
            </a:r>
            <a:r>
              <a:rPr lang="en-US" sz="1600" b="0"/>
              <a:t> -- A cost incurred in the past that will not be affected by any present or future decision. </a:t>
            </a:r>
            <a:endParaRPr lang="en-US" sz="1600"/>
          </a:p>
          <a:p>
            <a:pPr marL="342900" indent="-342900" algn="l">
              <a:lnSpc>
                <a:spcPct val="80000"/>
              </a:lnSpc>
              <a:spcBef>
                <a:spcPct val="50000"/>
              </a:spcBef>
              <a:buClrTx/>
              <a:buFontTx/>
              <a:buChar char="•"/>
            </a:pPr>
            <a:r>
              <a:rPr lang="en-US" sz="1600"/>
              <a:t>Incremental Cost:</a:t>
            </a:r>
            <a:r>
              <a:rPr lang="en-US" sz="1600" b="0"/>
              <a:t> The increase or decrease in costs that would result from a decision to increase or decrease output levels. </a:t>
            </a:r>
          </a:p>
          <a:p>
            <a:pPr marL="342900" indent="-342900" algn="l">
              <a:lnSpc>
                <a:spcPct val="80000"/>
              </a:lnSpc>
              <a:spcBef>
                <a:spcPct val="50000"/>
              </a:spcBef>
              <a:buClrTx/>
              <a:buFontTx/>
              <a:buChar char="•"/>
            </a:pPr>
            <a:r>
              <a:rPr lang="en-US" sz="1600"/>
              <a:t>Avoidable Costs</a:t>
            </a:r>
            <a:r>
              <a:rPr lang="en-US" sz="1600" b="0"/>
              <a:t> – A cost incurred on an object that will no longer be incurred due to a decision to change the output. </a:t>
            </a:r>
            <a:endParaRPr lang="en-US" sz="1600"/>
          </a:p>
          <a:p>
            <a:pPr marL="342900" indent="-342900" algn="l">
              <a:lnSpc>
                <a:spcPct val="80000"/>
              </a:lnSpc>
              <a:spcBef>
                <a:spcPct val="50000"/>
              </a:spcBef>
              <a:buClrTx/>
              <a:buFontTx/>
              <a:buChar char="•"/>
            </a:pPr>
            <a:r>
              <a:rPr lang="en-US" sz="1600"/>
              <a:t>Unavoidable Cost:</a:t>
            </a:r>
            <a:r>
              <a:rPr lang="en-US" sz="1600" b="0"/>
              <a:t> A cost incurred on an object that will be incurred regardless of the decision to change.</a:t>
            </a:r>
            <a:endParaRPr lang="en-US" sz="1600"/>
          </a:p>
        </p:txBody>
      </p:sp>
      <p:sp>
        <p:nvSpPr>
          <p:cNvPr id="1598468" name="Text Box 4"/>
          <p:cNvSpPr txBox="1">
            <a:spLocks noChangeArrowheads="1"/>
          </p:cNvSpPr>
          <p:nvPr/>
        </p:nvSpPr>
        <p:spPr bwMode="auto">
          <a:xfrm>
            <a:off x="6950075" y="2157413"/>
            <a:ext cx="2117725" cy="3055937"/>
          </a:xfrm>
          <a:prstGeom prst="rect">
            <a:avLst/>
          </a:prstGeom>
          <a:noFill/>
          <a:ln w="9525">
            <a:noFill/>
            <a:miter lim="800000"/>
            <a:headEnd/>
            <a:tailEnd/>
          </a:ln>
          <a:effectLst/>
        </p:spPr>
        <p:txBody>
          <a:bodyPr>
            <a:spAutoFit/>
          </a:bodyPr>
          <a:lstStyle/>
          <a:p>
            <a:pPr algn="l">
              <a:buClrTx/>
              <a:buFontTx/>
              <a:buChar char="•"/>
            </a:pPr>
            <a:r>
              <a:rPr lang="en-US" sz="1800" b="0"/>
              <a:t> </a:t>
            </a:r>
            <a:r>
              <a:rPr lang="en-US" sz="1600"/>
              <a:t>Common</a:t>
            </a:r>
            <a:r>
              <a:rPr lang="en-US" sz="1600" b="0"/>
              <a:t> </a:t>
            </a:r>
            <a:r>
              <a:rPr lang="en-US" sz="1600"/>
              <a:t>Understanding of Types of Cost is Necessary for Informed Decision Making</a:t>
            </a:r>
          </a:p>
          <a:p>
            <a:pPr algn="l">
              <a:buClrTx/>
              <a:buFontTx/>
              <a:buChar char="•"/>
            </a:pPr>
            <a:endParaRPr lang="en-US" sz="1600"/>
          </a:p>
          <a:p>
            <a:pPr algn="l">
              <a:buClrTx/>
              <a:buFontTx/>
              <a:buChar char="•"/>
            </a:pPr>
            <a:r>
              <a:rPr lang="en-US" sz="1600"/>
              <a:t> Each Decision Should be Focused on Only Relevant Cost that Impact the Decision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a:t>Type of Cost Functions</a:t>
            </a:r>
          </a:p>
        </p:txBody>
      </p:sp>
      <p:pic>
        <p:nvPicPr>
          <p:cNvPr id="1600515" name="Picture 3"/>
          <p:cNvPicPr>
            <a:picLocks noChangeAspect="1" noChangeArrowheads="1"/>
          </p:cNvPicPr>
          <p:nvPr/>
        </p:nvPicPr>
        <p:blipFill>
          <a:blip r:embed="rId3" cstate="print"/>
          <a:srcRect/>
          <a:stretch>
            <a:fillRect/>
          </a:stretch>
        </p:blipFill>
        <p:spPr bwMode="auto">
          <a:xfrm>
            <a:off x="1374775" y="1746250"/>
            <a:ext cx="6169025" cy="4349750"/>
          </a:xfrm>
          <a:prstGeom prst="rect">
            <a:avLst/>
          </a:prstGeom>
          <a:noFill/>
          <a:ln w="12700" algn="ctr">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Rectangle 2"/>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r>
              <a:rPr lang="en-US"/>
              <a:t>Funded vs Unfunded</a:t>
            </a:r>
          </a:p>
        </p:txBody>
      </p:sp>
      <p:sp>
        <p:nvSpPr>
          <p:cNvPr id="1602563" name="Rectangle 3"/>
          <p:cNvSpPr>
            <a:spLocks noChangeArrowheads="1"/>
          </p:cNvSpPr>
          <p:nvPr/>
        </p:nvSpPr>
        <p:spPr bwMode="auto">
          <a:xfrm>
            <a:off x="685800" y="1676400"/>
            <a:ext cx="7772400" cy="4572000"/>
          </a:xfrm>
          <a:prstGeom prst="rect">
            <a:avLst/>
          </a:prstGeom>
          <a:noFill/>
          <a:ln w="9525">
            <a:noFill/>
            <a:miter lim="800000"/>
            <a:headEnd/>
            <a:tailEnd/>
          </a:ln>
        </p:spPr>
        <p:txBody>
          <a:bodyPr/>
          <a:lstStyle/>
          <a:p>
            <a:pPr marL="228600" indent="-228600" algn="l">
              <a:spcBef>
                <a:spcPct val="20000"/>
              </a:spcBef>
              <a:buClrTx/>
              <a:buFontTx/>
              <a:buChar char="•"/>
            </a:pPr>
            <a:r>
              <a:rPr lang="en-US" sz="2400" b="0"/>
              <a:t>The terms Funded and Unfunded define the relationship of the appropriation dollars consumed to the organization utilizing those funds.</a:t>
            </a:r>
          </a:p>
          <a:p>
            <a:pPr marL="228600" indent="-228600" algn="l">
              <a:spcBef>
                <a:spcPct val="20000"/>
              </a:spcBef>
              <a:buClrTx/>
              <a:buFontTx/>
              <a:buChar char="•"/>
            </a:pPr>
            <a:endParaRPr lang="en-US" sz="2400" b="0"/>
          </a:p>
          <a:p>
            <a:pPr marL="228600" indent="-228600" algn="l">
              <a:spcBef>
                <a:spcPct val="20000"/>
              </a:spcBef>
              <a:buClrTx/>
              <a:buFontTx/>
              <a:buChar char="•"/>
            </a:pPr>
            <a:r>
              <a:rPr lang="en-US" sz="2400" b="0"/>
              <a:t>Classification of the dollars input (utilized) in relationship to the organization responsible for the output</a:t>
            </a:r>
            <a:endParaRPr lang="en-US" sz="2800" b="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body" idx="1"/>
          </p:nvPr>
        </p:nvSpPr>
        <p:spPr bwMode="auto">
          <a:xfrm>
            <a:off x="304800" y="1371600"/>
            <a:ext cx="8534400" cy="17526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400" b="1"/>
              <a:t>	Funded Costs</a:t>
            </a:r>
            <a:r>
              <a:rPr lang="en-US" sz="2400"/>
              <a:t> </a:t>
            </a:r>
            <a:r>
              <a:rPr lang="en-US" sz="2400" b="1"/>
              <a:t>–</a:t>
            </a:r>
            <a:r>
              <a:rPr lang="en-US" sz="2400"/>
              <a:t> The value of goods or services received because of an obligation of funds (obligation authority), by the organization performing the work. (e.g. civilian labor, building and grounds maintenance). These costs are funded in the Annual Operating Budget of the organization.</a:t>
            </a:r>
          </a:p>
        </p:txBody>
      </p:sp>
      <p:sp>
        <p:nvSpPr>
          <p:cNvPr id="1604611"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r>
              <a:rPr lang="en-US"/>
              <a:t>Funded Costs</a:t>
            </a:r>
          </a:p>
        </p:txBody>
      </p:sp>
      <p:grpSp>
        <p:nvGrpSpPr>
          <p:cNvPr id="1604612" name="Group 4"/>
          <p:cNvGrpSpPr>
            <a:grpSpLocks/>
          </p:cNvGrpSpPr>
          <p:nvPr/>
        </p:nvGrpSpPr>
        <p:grpSpPr bwMode="auto">
          <a:xfrm>
            <a:off x="5410200" y="3429000"/>
            <a:ext cx="2479675" cy="3063875"/>
            <a:chOff x="3408" y="2160"/>
            <a:chExt cx="1562" cy="1930"/>
          </a:xfrm>
        </p:grpSpPr>
        <p:sp>
          <p:nvSpPr>
            <p:cNvPr id="1604613" name="Rectangle 5"/>
            <p:cNvSpPr>
              <a:spLocks noChangeArrowheads="1"/>
            </p:cNvSpPr>
            <p:nvPr/>
          </p:nvSpPr>
          <p:spPr bwMode="auto">
            <a:xfrm>
              <a:off x="3782" y="3445"/>
              <a:ext cx="936" cy="645"/>
            </a:xfrm>
            <a:prstGeom prst="rect">
              <a:avLst/>
            </a:prstGeom>
            <a:solidFill>
              <a:srgbClr val="CCFFCC"/>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1400">
                <a:cs typeface="Times New Roman" pitchFamily="18" charset="0"/>
              </a:endParaRPr>
            </a:p>
            <a:p>
              <a:pPr eaLnBrk="0" hangingPunct="0">
                <a:spcAft>
                  <a:spcPts val="200"/>
                </a:spcAft>
                <a:buFont typeface="Monotype Sorts" pitchFamily="2" charset="2"/>
                <a:buNone/>
              </a:pPr>
              <a:r>
                <a:rPr lang="en-US" sz="1400">
                  <a:cs typeface="Times New Roman" pitchFamily="18" charset="0"/>
                </a:rPr>
                <a:t>Central Issue Facility</a:t>
              </a:r>
            </a:p>
          </p:txBody>
        </p:sp>
        <p:sp>
          <p:nvSpPr>
            <p:cNvPr id="1604614" name="Rectangle 6"/>
            <p:cNvSpPr>
              <a:spLocks noChangeArrowheads="1"/>
            </p:cNvSpPr>
            <p:nvPr/>
          </p:nvSpPr>
          <p:spPr bwMode="blackWhite">
            <a:xfrm>
              <a:off x="3408" y="3240"/>
              <a:ext cx="1562" cy="192"/>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400">
                  <a:cs typeface="Times New Roman" pitchFamily="18" charset="0"/>
                </a:rPr>
                <a:t>Cost Center/Resource Pool</a:t>
              </a:r>
            </a:p>
          </p:txBody>
        </p:sp>
        <p:sp>
          <p:nvSpPr>
            <p:cNvPr id="1604615" name="Rectangle 7"/>
            <p:cNvSpPr>
              <a:spLocks noChangeArrowheads="1"/>
            </p:cNvSpPr>
            <p:nvPr/>
          </p:nvSpPr>
          <p:spPr bwMode="auto">
            <a:xfrm>
              <a:off x="3769" y="2448"/>
              <a:ext cx="985" cy="640"/>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1400">
                  <a:solidFill>
                    <a:schemeClr val="tx2"/>
                  </a:solidFill>
                </a:rPr>
                <a:t>Director of </a:t>
              </a:r>
            </a:p>
            <a:p>
              <a:pPr>
                <a:buClrTx/>
              </a:pPr>
              <a:r>
                <a:rPr lang="en-US" sz="1400">
                  <a:solidFill>
                    <a:schemeClr val="tx2"/>
                  </a:solidFill>
                </a:rPr>
                <a:t>Logistics (DOL)</a:t>
              </a:r>
            </a:p>
          </p:txBody>
        </p:sp>
        <p:cxnSp>
          <p:nvCxnSpPr>
            <p:cNvPr id="1604616" name="AutoShape 8"/>
            <p:cNvCxnSpPr>
              <a:cxnSpLocks noChangeShapeType="1"/>
              <a:stCxn id="1604615" idx="1"/>
              <a:endCxn id="1604613" idx="1"/>
            </p:cNvCxnSpPr>
            <p:nvPr/>
          </p:nvCxnSpPr>
          <p:spPr bwMode="auto">
            <a:xfrm rot="10800000" flipH="1" flipV="1">
              <a:off x="3769" y="2768"/>
              <a:ext cx="13" cy="1000"/>
            </a:xfrm>
            <a:prstGeom prst="curvedConnector3">
              <a:avLst>
                <a:gd name="adj1" fmla="val -3700000"/>
              </a:avLst>
            </a:prstGeom>
            <a:noFill/>
            <a:ln w="9525">
              <a:solidFill>
                <a:schemeClr val="tx1"/>
              </a:solidFill>
              <a:round/>
              <a:headEnd/>
              <a:tailEnd type="triangle" w="med" len="med"/>
            </a:ln>
            <a:effectLst/>
          </p:spPr>
        </p:cxnSp>
        <p:sp>
          <p:nvSpPr>
            <p:cNvPr id="1604617" name="Rectangle 9"/>
            <p:cNvSpPr>
              <a:spLocks noChangeArrowheads="1"/>
            </p:cNvSpPr>
            <p:nvPr/>
          </p:nvSpPr>
          <p:spPr bwMode="auto">
            <a:xfrm>
              <a:off x="3792" y="2160"/>
              <a:ext cx="912" cy="288"/>
            </a:xfrm>
            <a:prstGeom prst="rect">
              <a:avLst/>
            </a:prstGeom>
            <a:noFill/>
            <a:ln w="9525">
              <a:noFill/>
              <a:miter lim="800000"/>
              <a:headEnd/>
              <a:tailEnd/>
            </a:ln>
          </p:spPr>
          <p:txBody>
            <a:bodyPr/>
            <a:lstStyle/>
            <a:p>
              <a:pPr marL="342900" indent="-342900" algn="l">
                <a:spcBef>
                  <a:spcPct val="20000"/>
                </a:spcBef>
                <a:buClrTx/>
              </a:pPr>
              <a:r>
                <a:rPr lang="en-US" sz="1600"/>
                <a:t>Example 2:</a:t>
              </a:r>
              <a:endParaRPr lang="en-US" sz="1600" b="0"/>
            </a:p>
          </p:txBody>
        </p:sp>
      </p:grpSp>
      <p:grpSp>
        <p:nvGrpSpPr>
          <p:cNvPr id="1604618" name="Group 10"/>
          <p:cNvGrpSpPr>
            <a:grpSpLocks/>
          </p:cNvGrpSpPr>
          <p:nvPr/>
        </p:nvGrpSpPr>
        <p:grpSpPr bwMode="auto">
          <a:xfrm>
            <a:off x="836613" y="3429000"/>
            <a:ext cx="3395662" cy="3055938"/>
            <a:chOff x="527" y="2160"/>
            <a:chExt cx="2139" cy="1925"/>
          </a:xfrm>
        </p:grpSpPr>
        <p:cxnSp>
          <p:nvCxnSpPr>
            <p:cNvPr id="1604619" name="AutoShape 11"/>
            <p:cNvCxnSpPr>
              <a:cxnSpLocks noChangeShapeType="1"/>
              <a:stCxn id="1604624" idx="3"/>
              <a:endCxn id="1604621" idx="1"/>
            </p:cNvCxnSpPr>
            <p:nvPr/>
          </p:nvCxnSpPr>
          <p:spPr bwMode="auto">
            <a:xfrm rot="16200000" flipH="1">
              <a:off x="721" y="3037"/>
              <a:ext cx="712" cy="720"/>
            </a:xfrm>
            <a:prstGeom prst="curvedConnector2">
              <a:avLst/>
            </a:prstGeom>
            <a:noFill/>
            <a:ln w="9525">
              <a:solidFill>
                <a:schemeClr val="tx1"/>
              </a:solidFill>
              <a:round/>
              <a:headEnd/>
              <a:tailEnd type="triangle" w="med" len="med"/>
            </a:ln>
            <a:effectLst/>
          </p:spPr>
        </p:cxnSp>
        <p:grpSp>
          <p:nvGrpSpPr>
            <p:cNvPr id="1604620" name="Group 12"/>
            <p:cNvGrpSpPr>
              <a:grpSpLocks/>
            </p:cNvGrpSpPr>
            <p:nvPr/>
          </p:nvGrpSpPr>
          <p:grpSpPr bwMode="auto">
            <a:xfrm>
              <a:off x="1104" y="3216"/>
              <a:ext cx="1562" cy="869"/>
              <a:chOff x="1137" y="2925"/>
              <a:chExt cx="1562" cy="869"/>
            </a:xfrm>
          </p:grpSpPr>
          <p:sp>
            <p:nvSpPr>
              <p:cNvPr id="1604621" name="Rectangle 13"/>
              <p:cNvSpPr>
                <a:spLocks noChangeArrowheads="1"/>
              </p:cNvSpPr>
              <p:nvPr/>
            </p:nvSpPr>
            <p:spPr bwMode="auto">
              <a:xfrm>
                <a:off x="1470" y="3130"/>
                <a:ext cx="974" cy="664"/>
              </a:xfrm>
              <a:prstGeom prst="rect">
                <a:avLst/>
              </a:prstGeom>
              <a:solidFill>
                <a:srgbClr val="CCFFCC"/>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1400">
                  <a:cs typeface="Times New Roman" pitchFamily="18" charset="0"/>
                </a:endParaRPr>
              </a:p>
              <a:p>
                <a:pPr eaLnBrk="0" hangingPunct="0">
                  <a:spcAft>
                    <a:spcPts val="200"/>
                  </a:spcAft>
                  <a:buFont typeface="Monotype Sorts" pitchFamily="2" charset="2"/>
                  <a:buNone/>
                </a:pPr>
                <a:r>
                  <a:rPr lang="en-US" sz="1400">
                    <a:cs typeface="Times New Roman" pitchFamily="18" charset="0"/>
                  </a:rPr>
                  <a:t>Central Issue Facility</a:t>
                </a:r>
              </a:p>
              <a:p>
                <a:pPr eaLnBrk="0" hangingPunct="0">
                  <a:spcAft>
                    <a:spcPts val="200"/>
                  </a:spcAft>
                  <a:buFont typeface="Monotype Sorts" pitchFamily="2" charset="2"/>
                  <a:buNone/>
                </a:pPr>
                <a:endParaRPr lang="en-US" sz="1400">
                  <a:cs typeface="Times New Roman" pitchFamily="18" charset="0"/>
                </a:endParaRPr>
              </a:p>
            </p:txBody>
          </p:sp>
          <p:sp>
            <p:nvSpPr>
              <p:cNvPr id="1604622" name="Rectangle 14"/>
              <p:cNvSpPr>
                <a:spLocks noChangeArrowheads="1"/>
              </p:cNvSpPr>
              <p:nvPr/>
            </p:nvSpPr>
            <p:spPr bwMode="blackWhite">
              <a:xfrm>
                <a:off x="1137" y="2925"/>
                <a:ext cx="1562" cy="192"/>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400">
                    <a:cs typeface="Times New Roman" pitchFamily="18" charset="0"/>
                  </a:rPr>
                  <a:t>Cost Center/Resource Pool</a:t>
                </a:r>
              </a:p>
            </p:txBody>
          </p:sp>
        </p:grpSp>
        <p:grpSp>
          <p:nvGrpSpPr>
            <p:cNvPr id="1604623" name="Group 15"/>
            <p:cNvGrpSpPr>
              <a:grpSpLocks/>
            </p:cNvGrpSpPr>
            <p:nvPr/>
          </p:nvGrpSpPr>
          <p:grpSpPr bwMode="auto">
            <a:xfrm>
              <a:off x="527" y="2208"/>
              <a:ext cx="1393" cy="960"/>
              <a:chOff x="431" y="2256"/>
              <a:chExt cx="1393" cy="960"/>
            </a:xfrm>
          </p:grpSpPr>
          <p:sp>
            <p:nvSpPr>
              <p:cNvPr id="1604624" name="Oval 16"/>
              <p:cNvSpPr>
                <a:spLocks noChangeArrowheads="1"/>
              </p:cNvSpPr>
              <p:nvPr/>
            </p:nvSpPr>
            <p:spPr bwMode="auto">
              <a:xfrm>
                <a:off x="480" y="2352"/>
                <a:ext cx="960" cy="864"/>
              </a:xfrm>
              <a:prstGeom prst="ellipse">
                <a:avLst/>
              </a:prstGeom>
              <a:solidFill>
                <a:srgbClr val="FFFFFF"/>
              </a:solidFill>
              <a:ln w="9525" algn="ctr">
                <a:solidFill>
                  <a:schemeClr val="tx1"/>
                </a:solidFill>
                <a:round/>
                <a:headEnd/>
                <a:tailEnd/>
              </a:ln>
              <a:effectLst/>
            </p:spPr>
            <p:txBody>
              <a:bodyPr wrap="none" anchor="ctr"/>
              <a:lstStyle/>
              <a:p>
                <a:pPr>
                  <a:buClrTx/>
                </a:pPr>
                <a:endParaRPr lang="en-US" sz="900" b="0">
                  <a:solidFill>
                    <a:schemeClr val="tx2"/>
                  </a:solidFill>
                </a:endParaRPr>
              </a:p>
            </p:txBody>
          </p:sp>
          <p:sp>
            <p:nvSpPr>
              <p:cNvPr id="1604625" name="Text Box 17"/>
              <p:cNvSpPr txBox="1">
                <a:spLocks noChangeArrowheads="1"/>
              </p:cNvSpPr>
              <p:nvPr/>
            </p:nvSpPr>
            <p:spPr bwMode="auto">
              <a:xfrm>
                <a:off x="431" y="2256"/>
                <a:ext cx="1393" cy="901"/>
              </a:xfrm>
              <a:prstGeom prst="rect">
                <a:avLst/>
              </a:prstGeom>
              <a:noFill/>
              <a:ln w="9525" algn="ctr">
                <a:noFill/>
                <a:miter lim="800000"/>
                <a:headEnd/>
                <a:tailEnd/>
              </a:ln>
              <a:effectLst/>
            </p:spPr>
            <p:txBody>
              <a:bodyPr>
                <a:spAutoFit/>
              </a:bodyPr>
              <a:lstStyle/>
              <a:p>
                <a:pPr algn="l">
                  <a:buClrTx/>
                </a:pPr>
                <a:endParaRPr lang="en-US" sz="1800"/>
              </a:p>
              <a:p>
                <a:pPr lvl="1" indent="-228600" algn="l">
                  <a:buClrTx/>
                  <a:buFont typeface="Wingdings" pitchFamily="2" charset="2"/>
                  <a:buChar char="ü"/>
                </a:pPr>
                <a:r>
                  <a:rPr lang="en-US" sz="1400" b="0">
                    <a:solidFill>
                      <a:schemeClr val="tx2"/>
                    </a:solidFill>
                  </a:rPr>
                  <a:t> Labor</a:t>
                </a:r>
              </a:p>
              <a:p>
                <a:pPr lvl="1" indent="-228600" algn="l">
                  <a:buClrTx/>
                  <a:buFont typeface="Wingdings" pitchFamily="2" charset="2"/>
                  <a:buChar char="ü"/>
                </a:pPr>
                <a:r>
                  <a:rPr lang="en-US" sz="1400" b="0">
                    <a:solidFill>
                      <a:schemeClr val="tx2"/>
                    </a:solidFill>
                  </a:rPr>
                  <a:t> Materials</a:t>
                </a:r>
              </a:p>
              <a:p>
                <a:pPr lvl="1" indent="-228600" algn="l">
                  <a:buClrTx/>
                  <a:buFont typeface="Wingdings" pitchFamily="2" charset="2"/>
                  <a:buChar char="ü"/>
                </a:pPr>
                <a:r>
                  <a:rPr lang="en-US" sz="1400" b="0">
                    <a:solidFill>
                      <a:schemeClr val="tx2"/>
                    </a:solidFill>
                  </a:rPr>
                  <a:t> Contracts</a:t>
                </a:r>
              </a:p>
              <a:p>
                <a:pPr lvl="1" indent="-228600" algn="l">
                  <a:buClrTx/>
                  <a:buFont typeface="Wingdings" pitchFamily="2" charset="2"/>
                  <a:buChar char="ü"/>
                </a:pPr>
                <a:r>
                  <a:rPr lang="en-US" sz="1400" b="0">
                    <a:solidFill>
                      <a:schemeClr val="tx2"/>
                    </a:solidFill>
                  </a:rPr>
                  <a:t> Travel</a:t>
                </a:r>
              </a:p>
              <a:p>
                <a:pPr lvl="1" indent="-228600" algn="l">
                  <a:buClrTx/>
                  <a:buFont typeface="Wingdings" pitchFamily="2" charset="2"/>
                  <a:buChar char="ü"/>
                </a:pPr>
                <a:r>
                  <a:rPr lang="en-US" sz="1400" b="0">
                    <a:solidFill>
                      <a:schemeClr val="tx2"/>
                    </a:solidFill>
                  </a:rPr>
                  <a:t> Facilities</a:t>
                </a:r>
              </a:p>
            </p:txBody>
          </p:sp>
        </p:grpSp>
        <p:sp>
          <p:nvSpPr>
            <p:cNvPr id="1604626" name="Rectangle 18"/>
            <p:cNvSpPr>
              <a:spLocks noChangeArrowheads="1"/>
            </p:cNvSpPr>
            <p:nvPr/>
          </p:nvSpPr>
          <p:spPr bwMode="auto">
            <a:xfrm>
              <a:off x="1488" y="2160"/>
              <a:ext cx="912" cy="288"/>
            </a:xfrm>
            <a:prstGeom prst="rect">
              <a:avLst/>
            </a:prstGeom>
            <a:noFill/>
            <a:ln w="9525">
              <a:noFill/>
              <a:miter lim="800000"/>
              <a:headEnd/>
              <a:tailEnd/>
            </a:ln>
          </p:spPr>
          <p:txBody>
            <a:bodyPr/>
            <a:lstStyle/>
            <a:p>
              <a:pPr marL="342900" indent="-342900" algn="l">
                <a:spcBef>
                  <a:spcPct val="20000"/>
                </a:spcBef>
                <a:buClrTx/>
              </a:pPr>
              <a:r>
                <a:rPr lang="en-US" sz="1600"/>
                <a:t>Example 1:</a:t>
              </a:r>
              <a:endParaRPr lang="en-US" sz="1600" b="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04618"/>
                                        </p:tgtEl>
                                        <p:attrNameLst>
                                          <p:attrName>style.visibility</p:attrName>
                                        </p:attrNameLst>
                                      </p:cBhvr>
                                      <p:to>
                                        <p:strVal val="visible"/>
                                      </p:to>
                                    </p:set>
                                    <p:anim calcmode="lin" valueType="num">
                                      <p:cBhvr additive="base">
                                        <p:cTn id="7" dur="1000" fill="hold"/>
                                        <p:tgtEl>
                                          <p:spTgt spid="1604618"/>
                                        </p:tgtEl>
                                        <p:attrNameLst>
                                          <p:attrName>ppt_x</p:attrName>
                                        </p:attrNameLst>
                                      </p:cBhvr>
                                      <p:tavLst>
                                        <p:tav tm="0">
                                          <p:val>
                                            <p:strVal val="1+#ppt_w/2"/>
                                          </p:val>
                                        </p:tav>
                                        <p:tav tm="100000">
                                          <p:val>
                                            <p:strVal val="#ppt_x"/>
                                          </p:val>
                                        </p:tav>
                                      </p:tavLst>
                                    </p:anim>
                                    <p:anim calcmode="lin" valueType="num">
                                      <p:cBhvr additive="base">
                                        <p:cTn id="8" dur="1000" fill="hold"/>
                                        <p:tgtEl>
                                          <p:spTgt spid="16046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04612"/>
                                        </p:tgtEl>
                                        <p:attrNameLst>
                                          <p:attrName>style.visibility</p:attrName>
                                        </p:attrNameLst>
                                      </p:cBhvr>
                                      <p:to>
                                        <p:strVal val="visible"/>
                                      </p:to>
                                    </p:set>
                                    <p:anim calcmode="lin" valueType="num">
                                      <p:cBhvr additive="base">
                                        <p:cTn id="13" dur="1000" fill="hold"/>
                                        <p:tgtEl>
                                          <p:spTgt spid="1604612"/>
                                        </p:tgtEl>
                                        <p:attrNameLst>
                                          <p:attrName>ppt_x</p:attrName>
                                        </p:attrNameLst>
                                      </p:cBhvr>
                                      <p:tavLst>
                                        <p:tav tm="0">
                                          <p:val>
                                            <p:strVal val="1+#ppt_w/2"/>
                                          </p:val>
                                        </p:tav>
                                        <p:tav tm="100000">
                                          <p:val>
                                            <p:strVal val="#ppt_x"/>
                                          </p:val>
                                        </p:tav>
                                      </p:tavLst>
                                    </p:anim>
                                    <p:anim calcmode="lin" valueType="num">
                                      <p:cBhvr additive="base">
                                        <p:cTn id="14" dur="1000" fill="hold"/>
                                        <p:tgtEl>
                                          <p:spTgt spid="1604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Rectangle 2"/>
          <p:cNvSpPr>
            <a:spLocks noGrp="1" noChangeArrowheads="1"/>
          </p:cNvSpPr>
          <p:nvPr>
            <p:ph type="body" idx="1"/>
          </p:nvPr>
        </p:nvSpPr>
        <p:spPr bwMode="auto">
          <a:xfrm>
            <a:off x="533400" y="1295400"/>
            <a:ext cx="7848600" cy="51054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800" b="1"/>
              <a:t>	</a:t>
            </a:r>
            <a:r>
              <a:rPr lang="en-US" sz="2400" b="1"/>
              <a:t>Unfunded Costs –</a:t>
            </a:r>
            <a:r>
              <a:rPr lang="en-US" sz="2400"/>
              <a:t> Costs that are financed by another organization's or activity's appropriations. These costs do not result in any obligation of funds by the organization; examples include depreciation, military labor, and military rations. </a:t>
            </a:r>
            <a:endParaRPr lang="en-US" sz="2400" b="1"/>
          </a:p>
        </p:txBody>
      </p:sp>
      <p:sp>
        <p:nvSpPr>
          <p:cNvPr id="1606659"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r>
              <a:rPr lang="en-US"/>
              <a:t>Unfunded Costs</a:t>
            </a:r>
          </a:p>
        </p:txBody>
      </p:sp>
      <p:grpSp>
        <p:nvGrpSpPr>
          <p:cNvPr id="1606660" name="Group 4"/>
          <p:cNvGrpSpPr>
            <a:grpSpLocks/>
          </p:cNvGrpSpPr>
          <p:nvPr/>
        </p:nvGrpSpPr>
        <p:grpSpPr bwMode="auto">
          <a:xfrm>
            <a:off x="3276600" y="3886200"/>
            <a:ext cx="3698875" cy="2354263"/>
            <a:chOff x="2376" y="2645"/>
            <a:chExt cx="2330" cy="1483"/>
          </a:xfrm>
        </p:grpSpPr>
        <p:sp>
          <p:nvSpPr>
            <p:cNvPr id="1606661" name="Rectangle 5"/>
            <p:cNvSpPr>
              <a:spLocks noChangeArrowheads="1"/>
            </p:cNvSpPr>
            <p:nvPr/>
          </p:nvSpPr>
          <p:spPr bwMode="auto">
            <a:xfrm>
              <a:off x="3488" y="2899"/>
              <a:ext cx="880" cy="761"/>
            </a:xfrm>
            <a:prstGeom prst="rect">
              <a:avLst/>
            </a:prstGeom>
            <a:solidFill>
              <a:srgbClr val="CCFFCC"/>
            </a:solidFill>
            <a:ln w="9525">
              <a:solidFill>
                <a:schemeClr val="tx1"/>
              </a:solidFill>
              <a:miter lim="800000"/>
              <a:headEnd/>
              <a:tailEnd/>
            </a:ln>
          </p:spPr>
          <p:txBody>
            <a:bodyPr/>
            <a:lstStyle/>
            <a:p>
              <a:pPr eaLnBrk="0" hangingPunct="0">
                <a:spcAft>
                  <a:spcPts val="200"/>
                </a:spcAft>
                <a:buFont typeface="Monotype Sorts" pitchFamily="2" charset="2"/>
                <a:buNone/>
              </a:pPr>
              <a:endParaRPr lang="en-US" sz="1400">
                <a:cs typeface="Times New Roman" pitchFamily="18" charset="0"/>
              </a:endParaRPr>
            </a:p>
            <a:p>
              <a:pPr eaLnBrk="0" hangingPunct="0">
                <a:spcAft>
                  <a:spcPts val="200"/>
                </a:spcAft>
                <a:buFont typeface="Monotype Sorts" pitchFamily="2" charset="2"/>
                <a:buNone/>
              </a:pPr>
              <a:r>
                <a:rPr lang="en-US" sz="1400">
                  <a:cs typeface="Times New Roman" pitchFamily="18" charset="0"/>
                </a:rPr>
                <a:t>Central Issue Facility</a:t>
              </a:r>
            </a:p>
          </p:txBody>
        </p:sp>
        <p:sp>
          <p:nvSpPr>
            <p:cNvPr id="1606662" name="Rectangle 6"/>
            <p:cNvSpPr>
              <a:spLocks noChangeArrowheads="1"/>
            </p:cNvSpPr>
            <p:nvPr/>
          </p:nvSpPr>
          <p:spPr bwMode="blackWhite">
            <a:xfrm>
              <a:off x="3144" y="2682"/>
              <a:ext cx="1562" cy="192"/>
            </a:xfrm>
            <a:prstGeom prst="rect">
              <a:avLst/>
            </a:prstGeom>
            <a:noFill/>
            <a:ln w="12700" algn="ctr">
              <a:noFill/>
              <a:miter lim="800000"/>
              <a:headEnd/>
              <a:tailEnd/>
            </a:ln>
            <a:effectLst/>
          </p:spPr>
          <p:txBody>
            <a:bodyPr wrap="none" lIns="92075" tIns="46038" rIns="92075" bIns="46038">
              <a:spAutoFit/>
            </a:bodyPr>
            <a:lstStyle/>
            <a:p>
              <a:pPr marL="342900" indent="-342900" algn="l" eaLnBrk="0" hangingPunct="0">
                <a:spcAft>
                  <a:spcPts val="200"/>
                </a:spcAft>
                <a:buFont typeface="Monotype Sorts" pitchFamily="2" charset="2"/>
                <a:buNone/>
              </a:pPr>
              <a:r>
                <a:rPr lang="en-US" sz="1400">
                  <a:cs typeface="Times New Roman" pitchFamily="18" charset="0"/>
                </a:rPr>
                <a:t>Cost Center/Resource Pool</a:t>
              </a:r>
            </a:p>
          </p:txBody>
        </p:sp>
        <p:sp>
          <p:nvSpPr>
            <p:cNvPr id="1606663" name="Oval 7"/>
            <p:cNvSpPr>
              <a:spLocks noChangeArrowheads="1"/>
            </p:cNvSpPr>
            <p:nvPr/>
          </p:nvSpPr>
          <p:spPr bwMode="blackWhite">
            <a:xfrm>
              <a:off x="2386" y="2645"/>
              <a:ext cx="646" cy="670"/>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200">
                  <a:cs typeface="Times New Roman" pitchFamily="18" charset="0"/>
                </a:rPr>
                <a:t>Military </a:t>
              </a:r>
            </a:p>
            <a:p>
              <a:pPr marL="342900" indent="-342900" eaLnBrk="0" hangingPunct="0">
                <a:spcAft>
                  <a:spcPts val="200"/>
                </a:spcAft>
                <a:buFont typeface="Monotype Sorts" pitchFamily="2" charset="2"/>
                <a:buNone/>
              </a:pPr>
              <a:r>
                <a:rPr lang="en-US" sz="1200">
                  <a:cs typeface="Times New Roman" pitchFamily="18" charset="0"/>
                </a:rPr>
                <a:t>Labor</a:t>
              </a:r>
            </a:p>
          </p:txBody>
        </p:sp>
        <p:cxnSp>
          <p:nvCxnSpPr>
            <p:cNvPr id="1606664" name="AutoShape 8"/>
            <p:cNvCxnSpPr>
              <a:cxnSpLocks noChangeShapeType="1"/>
              <a:stCxn id="1606663" idx="6"/>
              <a:endCxn id="1606661" idx="1"/>
            </p:cNvCxnSpPr>
            <p:nvPr/>
          </p:nvCxnSpPr>
          <p:spPr bwMode="blackWhite">
            <a:xfrm>
              <a:off x="3032" y="2980"/>
              <a:ext cx="456" cy="300"/>
            </a:xfrm>
            <a:prstGeom prst="curvedConnector3">
              <a:avLst>
                <a:gd name="adj1" fmla="val 50000"/>
              </a:avLst>
            </a:prstGeom>
            <a:noFill/>
            <a:ln w="12700">
              <a:solidFill>
                <a:schemeClr val="tx1"/>
              </a:solidFill>
              <a:round/>
              <a:headEnd/>
              <a:tailEnd type="triangle" w="med" len="med"/>
            </a:ln>
            <a:effectLst/>
          </p:spPr>
        </p:cxnSp>
        <p:sp>
          <p:nvSpPr>
            <p:cNvPr id="1606665" name="Oval 9"/>
            <p:cNvSpPr>
              <a:spLocks noChangeArrowheads="1"/>
            </p:cNvSpPr>
            <p:nvPr/>
          </p:nvSpPr>
          <p:spPr bwMode="blackWhite">
            <a:xfrm>
              <a:off x="2376" y="3448"/>
              <a:ext cx="656" cy="680"/>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200">
                  <a:cs typeface="Times New Roman" pitchFamily="18" charset="0"/>
                </a:rPr>
                <a:t>Depreciation</a:t>
              </a:r>
            </a:p>
          </p:txBody>
        </p:sp>
        <p:cxnSp>
          <p:nvCxnSpPr>
            <p:cNvPr id="1606666" name="AutoShape 10"/>
            <p:cNvCxnSpPr>
              <a:cxnSpLocks noChangeShapeType="1"/>
              <a:stCxn id="1606665" idx="6"/>
              <a:endCxn id="1606661" idx="1"/>
            </p:cNvCxnSpPr>
            <p:nvPr/>
          </p:nvCxnSpPr>
          <p:spPr bwMode="blackWhite">
            <a:xfrm flipV="1">
              <a:off x="3032" y="3442"/>
              <a:ext cx="456" cy="346"/>
            </a:xfrm>
            <a:prstGeom prst="curvedConnector3">
              <a:avLst>
                <a:gd name="adj1" fmla="val 50000"/>
              </a:avLst>
            </a:prstGeom>
            <a:noFill/>
            <a:ln w="12700">
              <a:solidFill>
                <a:schemeClr val="tx1"/>
              </a:solidFill>
              <a:round/>
              <a:headEnd/>
              <a:tailEnd type="triangle" w="med" len="med"/>
            </a:ln>
            <a:effectLst/>
          </p:spPr>
        </p:cxnSp>
      </p:grpSp>
      <p:sp>
        <p:nvSpPr>
          <p:cNvPr id="1606667" name="Rectangle 11"/>
          <p:cNvSpPr>
            <a:spLocks noChangeArrowheads="1"/>
          </p:cNvSpPr>
          <p:nvPr/>
        </p:nvSpPr>
        <p:spPr bwMode="auto">
          <a:xfrm>
            <a:off x="1371600" y="4114800"/>
            <a:ext cx="1838325" cy="457200"/>
          </a:xfrm>
          <a:prstGeom prst="rect">
            <a:avLst/>
          </a:prstGeom>
          <a:noFill/>
          <a:ln w="9525">
            <a:noFill/>
            <a:miter lim="800000"/>
            <a:headEnd/>
            <a:tailEnd/>
          </a:ln>
        </p:spPr>
        <p:txBody>
          <a:bodyPr/>
          <a:lstStyle/>
          <a:p>
            <a:pPr marL="342900" indent="-342900" algn="l">
              <a:spcBef>
                <a:spcPct val="20000"/>
              </a:spcBef>
              <a:buClrTx/>
            </a:pPr>
            <a:r>
              <a:rPr lang="en-US" sz="1600"/>
              <a:t>Example:</a:t>
            </a:r>
            <a:endParaRPr lang="en-US" sz="1600" b="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Rectangle 2"/>
          <p:cNvSpPr>
            <a:spLocks noGrp="1" noChangeArrowheads="1"/>
          </p:cNvSpPr>
          <p:nvPr>
            <p:ph type="body" idx="1"/>
          </p:nvPr>
        </p:nvSpPr>
        <p:spPr bwMode="auto">
          <a:xfrm>
            <a:off x="2667000" y="2133600"/>
            <a:ext cx="1828800" cy="4572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buFontTx/>
              <a:buNone/>
            </a:pPr>
            <a:r>
              <a:rPr lang="en-US" sz="2800" b="1"/>
              <a:t>External</a:t>
            </a:r>
          </a:p>
        </p:txBody>
      </p:sp>
      <p:sp>
        <p:nvSpPr>
          <p:cNvPr id="1333251" name="Rectangle 3"/>
          <p:cNvSpPr>
            <a:spLocks noChangeArrowheads="1"/>
          </p:cNvSpPr>
          <p:nvPr/>
        </p:nvSpPr>
        <p:spPr bwMode="auto">
          <a:xfrm>
            <a:off x="1219200" y="228600"/>
            <a:ext cx="6705600" cy="685800"/>
          </a:xfrm>
          <a:prstGeom prst="rect">
            <a:avLst/>
          </a:prstGeom>
          <a:noFill/>
          <a:ln w="9525">
            <a:noFill/>
            <a:miter lim="800000"/>
            <a:headEnd/>
            <a:tailEnd/>
          </a:ln>
          <a:effectLst/>
        </p:spPr>
        <p:txBody>
          <a:bodyPr tIns="0" bIns="0"/>
          <a:lstStyle/>
          <a:p>
            <a:pPr>
              <a:buClrTx/>
            </a:pPr>
            <a:r>
              <a:rPr lang="en-US" sz="3600"/>
              <a:t>Army Stakeholders</a:t>
            </a:r>
          </a:p>
        </p:txBody>
      </p:sp>
      <p:sp>
        <p:nvSpPr>
          <p:cNvPr id="1333263" name="Rectangle 15"/>
          <p:cNvSpPr>
            <a:spLocks noChangeArrowheads="1"/>
          </p:cNvSpPr>
          <p:nvPr/>
        </p:nvSpPr>
        <p:spPr bwMode="auto">
          <a:xfrm>
            <a:off x="2819400" y="1504950"/>
            <a:ext cx="4876800" cy="1009650"/>
          </a:xfrm>
          <a:prstGeom prst="rect">
            <a:avLst/>
          </a:prstGeom>
          <a:noFill/>
          <a:ln w="9525">
            <a:noFill/>
            <a:miter lim="800000"/>
            <a:headEnd/>
            <a:tailEnd/>
          </a:ln>
          <a:effectLst/>
        </p:spPr>
        <p:txBody>
          <a:bodyPr/>
          <a:lstStyle/>
          <a:p>
            <a:pPr marL="342900" indent="-342900">
              <a:buClrTx/>
            </a:pPr>
            <a:endParaRPr lang="en-US" sz="2800"/>
          </a:p>
        </p:txBody>
      </p:sp>
      <p:sp>
        <p:nvSpPr>
          <p:cNvPr id="1333264" name="Rectangle 16"/>
          <p:cNvSpPr>
            <a:spLocks noChangeArrowheads="1"/>
          </p:cNvSpPr>
          <p:nvPr/>
        </p:nvSpPr>
        <p:spPr bwMode="auto">
          <a:xfrm>
            <a:off x="1447800" y="3429000"/>
            <a:ext cx="1828800" cy="457200"/>
          </a:xfrm>
          <a:prstGeom prst="rect">
            <a:avLst/>
          </a:prstGeom>
          <a:noFill/>
          <a:ln w="9525">
            <a:noFill/>
            <a:miter lim="800000"/>
            <a:headEnd/>
            <a:tailEnd/>
          </a:ln>
          <a:effectLst/>
        </p:spPr>
        <p:txBody>
          <a:bodyPr/>
          <a:lstStyle/>
          <a:p>
            <a:pPr marL="342900" indent="-342900" algn="l">
              <a:lnSpc>
                <a:spcPct val="80000"/>
              </a:lnSpc>
              <a:spcBef>
                <a:spcPct val="20000"/>
              </a:spcBef>
              <a:buClrTx/>
            </a:pPr>
            <a:r>
              <a:rPr lang="en-US" sz="2800"/>
              <a:t>Internal</a:t>
            </a:r>
          </a:p>
        </p:txBody>
      </p:sp>
      <p:grpSp>
        <p:nvGrpSpPr>
          <p:cNvPr id="1333272" name="Group 24"/>
          <p:cNvGrpSpPr>
            <a:grpSpLocks/>
          </p:cNvGrpSpPr>
          <p:nvPr/>
        </p:nvGrpSpPr>
        <p:grpSpPr bwMode="auto">
          <a:xfrm>
            <a:off x="4953000" y="1371600"/>
            <a:ext cx="2362200" cy="1981200"/>
            <a:chOff x="768" y="2400"/>
            <a:chExt cx="1488" cy="1248"/>
          </a:xfrm>
        </p:grpSpPr>
        <p:sp>
          <p:nvSpPr>
            <p:cNvPr id="1333268" name="AutoShape 20"/>
            <p:cNvSpPr>
              <a:spLocks noChangeArrowheads="1"/>
            </p:cNvSpPr>
            <p:nvPr/>
          </p:nvSpPr>
          <p:spPr bwMode="auto">
            <a:xfrm>
              <a:off x="768" y="2400"/>
              <a:ext cx="1488" cy="1248"/>
            </a:xfrm>
            <a:prstGeom prst="star8">
              <a:avLst>
                <a:gd name="adj" fmla="val 38250"/>
              </a:avLst>
            </a:prstGeom>
            <a:solidFill>
              <a:srgbClr val="FFFFCC"/>
            </a:solidFill>
            <a:ln w="12700" algn="ctr">
              <a:solidFill>
                <a:schemeClr val="tx1"/>
              </a:solidFill>
              <a:miter lim="800000"/>
              <a:headEnd/>
              <a:tailEnd/>
            </a:ln>
            <a:effectLst/>
          </p:spPr>
          <p:txBody>
            <a:bodyPr lIns="92075" tIns="0" rIns="92075" bIns="0" anchor="ctr">
              <a:spAutoFit/>
            </a:bodyPr>
            <a:lstStyle/>
            <a:p>
              <a:endParaRPr lang="en-US"/>
            </a:p>
          </p:txBody>
        </p:sp>
        <p:sp>
          <p:nvSpPr>
            <p:cNvPr id="1333270" name="Rectangle 22"/>
            <p:cNvSpPr>
              <a:spLocks noChangeArrowheads="1"/>
            </p:cNvSpPr>
            <p:nvPr/>
          </p:nvSpPr>
          <p:spPr bwMode="auto">
            <a:xfrm>
              <a:off x="912" y="2544"/>
              <a:ext cx="1248" cy="883"/>
            </a:xfrm>
            <a:prstGeom prst="rect">
              <a:avLst/>
            </a:prstGeom>
            <a:noFill/>
            <a:ln w="12700" algn="ctr">
              <a:noFill/>
              <a:miter lim="800000"/>
              <a:headEnd/>
              <a:tailEnd/>
            </a:ln>
            <a:effectLst/>
          </p:spPr>
          <p:txBody>
            <a:bodyPr lIns="92075" tIns="0" rIns="92075" bIns="0">
              <a:spAutoFit/>
            </a:bodyPr>
            <a:lstStyle/>
            <a:p>
              <a:r>
                <a:rPr lang="en-US" sz="2000"/>
                <a:t>Taxpayers,</a:t>
              </a:r>
              <a:r>
                <a:rPr lang="en-US"/>
                <a:t> </a:t>
              </a:r>
              <a:r>
                <a:rPr lang="en-US" sz="2000"/>
                <a:t>Congress, OSD, Customers</a:t>
              </a:r>
            </a:p>
          </p:txBody>
        </p:sp>
      </p:grpSp>
      <p:grpSp>
        <p:nvGrpSpPr>
          <p:cNvPr id="1333283" name="Group 35"/>
          <p:cNvGrpSpPr>
            <a:grpSpLocks/>
          </p:cNvGrpSpPr>
          <p:nvPr/>
        </p:nvGrpSpPr>
        <p:grpSpPr bwMode="auto">
          <a:xfrm>
            <a:off x="685800" y="3733800"/>
            <a:ext cx="6691313" cy="2438400"/>
            <a:chOff x="864" y="2160"/>
            <a:chExt cx="4215" cy="2064"/>
          </a:xfrm>
        </p:grpSpPr>
        <p:sp>
          <p:nvSpPr>
            <p:cNvPr id="1333254" name="Rectangle 6"/>
            <p:cNvSpPr>
              <a:spLocks noChangeArrowheads="1"/>
            </p:cNvSpPr>
            <p:nvPr/>
          </p:nvSpPr>
          <p:spPr bwMode="auto">
            <a:xfrm>
              <a:off x="2196" y="2320"/>
              <a:ext cx="1171" cy="426"/>
            </a:xfrm>
            <a:prstGeom prst="rect">
              <a:avLst/>
            </a:prstGeom>
            <a:noFill/>
            <a:ln w="9525">
              <a:noFill/>
              <a:miter lim="800000"/>
              <a:headEnd/>
              <a:tailEnd/>
            </a:ln>
            <a:effectLst/>
          </p:spPr>
          <p:txBody>
            <a:bodyPr/>
            <a:lstStyle/>
            <a:p>
              <a:pPr marL="342900" indent="-342900">
                <a:lnSpc>
                  <a:spcPct val="75000"/>
                </a:lnSpc>
                <a:buClrTx/>
              </a:pPr>
              <a:r>
                <a:rPr lang="en-US" sz="2000">
                  <a:solidFill>
                    <a:schemeClr val="bg1"/>
                  </a:solidFill>
                </a:rPr>
                <a:t>ARMY </a:t>
              </a:r>
            </a:p>
            <a:p>
              <a:pPr marL="342900" indent="-342900">
                <a:lnSpc>
                  <a:spcPct val="75000"/>
                </a:lnSpc>
                <a:buClrTx/>
              </a:pPr>
              <a:r>
                <a:rPr lang="en-US" sz="2000">
                  <a:solidFill>
                    <a:schemeClr val="bg1"/>
                  </a:solidFill>
                </a:rPr>
                <a:t>HQ</a:t>
              </a:r>
            </a:p>
          </p:txBody>
        </p:sp>
        <p:sp>
          <p:nvSpPr>
            <p:cNvPr id="1333255" name="Rectangle 7"/>
            <p:cNvSpPr>
              <a:spLocks noChangeArrowheads="1"/>
            </p:cNvSpPr>
            <p:nvPr/>
          </p:nvSpPr>
          <p:spPr bwMode="auto">
            <a:xfrm>
              <a:off x="2196" y="2867"/>
              <a:ext cx="1278" cy="304"/>
            </a:xfrm>
            <a:prstGeom prst="rect">
              <a:avLst/>
            </a:prstGeom>
            <a:noFill/>
            <a:ln w="9525">
              <a:noFill/>
              <a:miter lim="800000"/>
              <a:headEnd/>
              <a:tailEnd/>
            </a:ln>
            <a:effectLst/>
          </p:spPr>
          <p:txBody>
            <a:bodyPr/>
            <a:lstStyle/>
            <a:p>
              <a:pPr marL="342900" indent="-342900">
                <a:lnSpc>
                  <a:spcPct val="75000"/>
                </a:lnSpc>
                <a:buClrTx/>
              </a:pPr>
              <a:r>
                <a:rPr lang="en-US" sz="2000">
                  <a:solidFill>
                    <a:schemeClr val="bg1"/>
                  </a:solidFill>
                </a:rPr>
                <a:t>IMCOM HQ</a:t>
              </a:r>
            </a:p>
          </p:txBody>
        </p:sp>
        <p:sp>
          <p:nvSpPr>
            <p:cNvPr id="1333256" name="Rectangle 8"/>
            <p:cNvSpPr>
              <a:spLocks noChangeArrowheads="1"/>
            </p:cNvSpPr>
            <p:nvPr/>
          </p:nvSpPr>
          <p:spPr bwMode="auto">
            <a:xfrm>
              <a:off x="1731" y="3354"/>
              <a:ext cx="2182" cy="486"/>
            </a:xfrm>
            <a:prstGeom prst="rect">
              <a:avLst/>
            </a:prstGeom>
            <a:noFill/>
            <a:ln w="9525">
              <a:noFill/>
              <a:miter lim="800000"/>
              <a:headEnd/>
              <a:tailEnd/>
            </a:ln>
            <a:effectLst/>
          </p:spPr>
          <p:txBody>
            <a:bodyPr/>
            <a:lstStyle/>
            <a:p>
              <a:pPr marL="342900" indent="-342900">
                <a:lnSpc>
                  <a:spcPct val="75000"/>
                </a:lnSpc>
                <a:buClrTx/>
              </a:pPr>
              <a:r>
                <a:rPr lang="en-US" sz="2400">
                  <a:solidFill>
                    <a:schemeClr val="bg1"/>
                  </a:solidFill>
                </a:rPr>
                <a:t>Installations</a:t>
              </a:r>
            </a:p>
          </p:txBody>
        </p:sp>
        <p:sp>
          <p:nvSpPr>
            <p:cNvPr id="1333274" name="Rectangle 26"/>
            <p:cNvSpPr>
              <a:spLocks noChangeArrowheads="1"/>
            </p:cNvSpPr>
            <p:nvPr/>
          </p:nvSpPr>
          <p:spPr bwMode="auto">
            <a:xfrm>
              <a:off x="2053" y="2555"/>
              <a:ext cx="1390" cy="265"/>
            </a:xfrm>
            <a:prstGeom prst="rect">
              <a:avLst/>
            </a:prstGeom>
            <a:noFill/>
            <a:ln w="9525">
              <a:noFill/>
              <a:miter lim="800000"/>
              <a:headEnd/>
              <a:tailEnd/>
            </a:ln>
            <a:effectLst/>
          </p:spPr>
          <p:txBody>
            <a:bodyPr/>
            <a:lstStyle/>
            <a:p>
              <a:pPr marL="342900" indent="-342900">
                <a:lnSpc>
                  <a:spcPct val="75000"/>
                </a:lnSpc>
                <a:buClrTx/>
              </a:pPr>
              <a:r>
                <a:rPr lang="en-US" sz="1800"/>
                <a:t>ARMY HQ</a:t>
              </a:r>
            </a:p>
          </p:txBody>
        </p:sp>
        <p:sp>
          <p:nvSpPr>
            <p:cNvPr id="1333275" name="Rectangle 27"/>
            <p:cNvSpPr>
              <a:spLocks noChangeArrowheads="1"/>
            </p:cNvSpPr>
            <p:nvPr/>
          </p:nvSpPr>
          <p:spPr bwMode="auto">
            <a:xfrm>
              <a:off x="1498" y="3202"/>
              <a:ext cx="1576" cy="263"/>
            </a:xfrm>
            <a:prstGeom prst="rect">
              <a:avLst/>
            </a:prstGeom>
            <a:noFill/>
            <a:ln w="9525">
              <a:noFill/>
              <a:miter lim="800000"/>
              <a:headEnd/>
              <a:tailEnd/>
            </a:ln>
            <a:effectLst/>
          </p:spPr>
          <p:txBody>
            <a:bodyPr/>
            <a:lstStyle/>
            <a:p>
              <a:pPr marL="342900" indent="-342900">
                <a:lnSpc>
                  <a:spcPct val="75000"/>
                </a:lnSpc>
                <a:buClrTx/>
              </a:pPr>
              <a:r>
                <a:rPr lang="en-US" sz="1800"/>
                <a:t>IMCOM HQ</a:t>
              </a:r>
            </a:p>
          </p:txBody>
        </p:sp>
        <p:sp>
          <p:nvSpPr>
            <p:cNvPr id="1333276" name="Rectangle 28"/>
            <p:cNvSpPr>
              <a:spLocks noChangeArrowheads="1"/>
            </p:cNvSpPr>
            <p:nvPr/>
          </p:nvSpPr>
          <p:spPr bwMode="auto">
            <a:xfrm>
              <a:off x="864" y="3693"/>
              <a:ext cx="1845" cy="425"/>
            </a:xfrm>
            <a:prstGeom prst="rect">
              <a:avLst/>
            </a:prstGeom>
            <a:noFill/>
            <a:ln w="9525">
              <a:noFill/>
              <a:miter lim="800000"/>
              <a:headEnd/>
              <a:tailEnd/>
            </a:ln>
            <a:effectLst/>
          </p:spPr>
          <p:txBody>
            <a:bodyPr/>
            <a:lstStyle/>
            <a:p>
              <a:pPr marL="342900" indent="-342900">
                <a:lnSpc>
                  <a:spcPct val="75000"/>
                </a:lnSpc>
                <a:buClrTx/>
              </a:pPr>
              <a:r>
                <a:rPr lang="en-US" sz="1800"/>
                <a:t>	IMCOM</a:t>
              </a:r>
            </a:p>
            <a:p>
              <a:pPr marL="342900" indent="-342900">
                <a:lnSpc>
                  <a:spcPct val="75000"/>
                </a:lnSpc>
                <a:buClrTx/>
              </a:pPr>
              <a:r>
                <a:rPr lang="en-US" sz="1800"/>
                <a:t>Installations</a:t>
              </a:r>
            </a:p>
          </p:txBody>
        </p:sp>
        <p:sp>
          <p:nvSpPr>
            <p:cNvPr id="1333277" name="AutoShape 29"/>
            <p:cNvSpPr>
              <a:spLocks noChangeArrowheads="1"/>
            </p:cNvSpPr>
            <p:nvPr/>
          </p:nvSpPr>
          <p:spPr bwMode="gray">
            <a:xfrm>
              <a:off x="2461" y="2165"/>
              <a:ext cx="2618" cy="2059"/>
            </a:xfrm>
            <a:prstGeom prst="triangle">
              <a:avLst>
                <a:gd name="adj" fmla="val 49588"/>
              </a:avLst>
            </a:prstGeom>
            <a:solidFill>
              <a:srgbClr val="99CCFF"/>
            </a:solidFill>
            <a:ln w="19050">
              <a:solidFill>
                <a:schemeClr val="tx1"/>
              </a:solidFill>
              <a:miter lim="800000"/>
              <a:headEnd/>
              <a:tailEnd/>
            </a:ln>
            <a:effectLst/>
          </p:spPr>
          <p:txBody>
            <a:bodyPr wrap="none" lIns="45720" rIns="45720" anchor="ctr"/>
            <a:lstStyle/>
            <a:p>
              <a:endParaRPr lang="en-US"/>
            </a:p>
          </p:txBody>
        </p:sp>
        <p:sp>
          <p:nvSpPr>
            <p:cNvPr id="1333278" name="AutoShape 30"/>
            <p:cNvSpPr>
              <a:spLocks noChangeArrowheads="1"/>
            </p:cNvSpPr>
            <p:nvPr/>
          </p:nvSpPr>
          <p:spPr bwMode="gray">
            <a:xfrm>
              <a:off x="2894" y="2168"/>
              <a:ext cx="1747" cy="1368"/>
            </a:xfrm>
            <a:prstGeom prst="triangle">
              <a:avLst>
                <a:gd name="adj" fmla="val 49588"/>
              </a:avLst>
            </a:prstGeom>
            <a:solidFill>
              <a:srgbClr val="99CCFF"/>
            </a:solidFill>
            <a:ln w="19050">
              <a:solidFill>
                <a:schemeClr val="tx1"/>
              </a:solidFill>
              <a:miter lim="800000"/>
              <a:headEnd/>
              <a:tailEnd/>
            </a:ln>
            <a:effectLst/>
          </p:spPr>
          <p:txBody>
            <a:bodyPr wrap="none" lIns="45720" rIns="45720" anchor="ctr"/>
            <a:lstStyle/>
            <a:p>
              <a:endParaRPr lang="en-US"/>
            </a:p>
          </p:txBody>
        </p:sp>
        <p:sp>
          <p:nvSpPr>
            <p:cNvPr id="1333279" name="AutoShape 31"/>
            <p:cNvSpPr>
              <a:spLocks noChangeArrowheads="1"/>
            </p:cNvSpPr>
            <p:nvPr/>
          </p:nvSpPr>
          <p:spPr bwMode="gray">
            <a:xfrm>
              <a:off x="3326" y="2160"/>
              <a:ext cx="880" cy="688"/>
            </a:xfrm>
            <a:prstGeom prst="triangle">
              <a:avLst>
                <a:gd name="adj" fmla="val 49588"/>
              </a:avLst>
            </a:prstGeom>
            <a:solidFill>
              <a:srgbClr val="99CCFF"/>
            </a:solidFill>
            <a:ln w="19050">
              <a:solidFill>
                <a:schemeClr val="tx1"/>
              </a:solidFill>
              <a:miter lim="800000"/>
              <a:headEnd/>
              <a:tailEnd/>
            </a:ln>
            <a:effectLst/>
          </p:spPr>
          <p:txBody>
            <a:bodyPr wrap="none" lIns="45720" rIns="45720" anchor="ctr"/>
            <a:lstStyle/>
            <a:p>
              <a:endParaRPr lang="en-US"/>
            </a:p>
          </p:txBody>
        </p:sp>
        <p:sp>
          <p:nvSpPr>
            <p:cNvPr id="1333280" name="Rectangle 32"/>
            <p:cNvSpPr>
              <a:spLocks noChangeArrowheads="1"/>
            </p:cNvSpPr>
            <p:nvPr/>
          </p:nvSpPr>
          <p:spPr bwMode="auto">
            <a:xfrm>
              <a:off x="3015" y="3928"/>
              <a:ext cx="1517" cy="175"/>
            </a:xfrm>
            <a:prstGeom prst="rect">
              <a:avLst/>
            </a:prstGeom>
            <a:noFill/>
            <a:ln w="9525">
              <a:noFill/>
              <a:miter lim="800000"/>
              <a:headEnd/>
              <a:tailEnd/>
            </a:ln>
            <a:effectLst/>
          </p:spPr>
          <p:txBody>
            <a:bodyPr/>
            <a:lstStyle/>
            <a:p>
              <a:pPr marL="342900" indent="-342900">
                <a:lnSpc>
                  <a:spcPct val="75000"/>
                </a:lnSpc>
                <a:spcBef>
                  <a:spcPct val="20000"/>
                </a:spcBef>
                <a:buClrTx/>
              </a:pPr>
              <a:r>
                <a:rPr lang="en-US" sz="1800"/>
                <a:t>Operation</a:t>
              </a:r>
            </a:p>
          </p:txBody>
        </p:sp>
        <p:sp>
          <p:nvSpPr>
            <p:cNvPr id="1333281" name="Rectangle 33"/>
            <p:cNvSpPr>
              <a:spLocks noChangeArrowheads="1"/>
            </p:cNvSpPr>
            <p:nvPr/>
          </p:nvSpPr>
          <p:spPr bwMode="auto">
            <a:xfrm>
              <a:off x="3001" y="3243"/>
              <a:ext cx="1516" cy="253"/>
            </a:xfrm>
            <a:prstGeom prst="rect">
              <a:avLst/>
            </a:prstGeom>
            <a:noFill/>
            <a:ln w="9525">
              <a:noFill/>
              <a:miter lim="800000"/>
              <a:headEnd/>
              <a:tailEnd/>
            </a:ln>
            <a:effectLst/>
          </p:spPr>
          <p:txBody>
            <a:bodyPr/>
            <a:lstStyle/>
            <a:p>
              <a:pPr marL="342900" indent="-342900">
                <a:lnSpc>
                  <a:spcPct val="75000"/>
                </a:lnSpc>
                <a:spcBef>
                  <a:spcPct val="20000"/>
                </a:spcBef>
                <a:buClrTx/>
              </a:pPr>
              <a:r>
                <a:rPr lang="en-US" sz="1800"/>
                <a:t>Management</a:t>
              </a:r>
            </a:p>
          </p:txBody>
        </p:sp>
        <p:sp>
          <p:nvSpPr>
            <p:cNvPr id="1333282" name="Rectangle 34"/>
            <p:cNvSpPr>
              <a:spLocks noChangeArrowheads="1"/>
            </p:cNvSpPr>
            <p:nvPr/>
          </p:nvSpPr>
          <p:spPr bwMode="auto">
            <a:xfrm>
              <a:off x="3270" y="2610"/>
              <a:ext cx="1007" cy="172"/>
            </a:xfrm>
            <a:prstGeom prst="rect">
              <a:avLst/>
            </a:prstGeom>
            <a:noFill/>
            <a:ln w="9525">
              <a:noFill/>
              <a:miter lim="800000"/>
              <a:headEnd/>
              <a:tailEnd/>
            </a:ln>
            <a:effectLst/>
          </p:spPr>
          <p:txBody>
            <a:bodyPr/>
            <a:lstStyle/>
            <a:p>
              <a:pPr marL="342900" indent="-342900">
                <a:lnSpc>
                  <a:spcPct val="75000"/>
                </a:lnSpc>
                <a:spcBef>
                  <a:spcPct val="20000"/>
                </a:spcBef>
                <a:buClrTx/>
              </a:pPr>
              <a:r>
                <a:rPr lang="en-US" sz="1800"/>
                <a:t>Strategic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3250">
                                            <p:txEl>
                                              <p:pRg st="0" end="0"/>
                                            </p:txEl>
                                          </p:spTgt>
                                        </p:tgtEl>
                                        <p:attrNameLst>
                                          <p:attrName>style.visibility</p:attrName>
                                        </p:attrNameLst>
                                      </p:cBhvr>
                                      <p:to>
                                        <p:strVal val="visible"/>
                                      </p:to>
                                    </p:set>
                                    <p:anim calcmode="lin" valueType="num">
                                      <p:cBhvr additive="base">
                                        <p:cTn id="7" dur="1000" fill="hold"/>
                                        <p:tgtEl>
                                          <p:spTgt spid="133325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33325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33272"/>
                                        </p:tgtEl>
                                        <p:attrNameLst>
                                          <p:attrName>style.visibility</p:attrName>
                                        </p:attrNameLst>
                                      </p:cBhvr>
                                      <p:to>
                                        <p:strVal val="visible"/>
                                      </p:to>
                                    </p:set>
                                    <p:anim calcmode="lin" valueType="num">
                                      <p:cBhvr additive="base">
                                        <p:cTn id="11" dur="1000" fill="hold"/>
                                        <p:tgtEl>
                                          <p:spTgt spid="1333272"/>
                                        </p:tgtEl>
                                        <p:attrNameLst>
                                          <p:attrName>ppt_x</p:attrName>
                                        </p:attrNameLst>
                                      </p:cBhvr>
                                      <p:tavLst>
                                        <p:tav tm="0">
                                          <p:val>
                                            <p:strVal val="0-#ppt_w/2"/>
                                          </p:val>
                                        </p:tav>
                                        <p:tav tm="100000">
                                          <p:val>
                                            <p:strVal val="#ppt_x"/>
                                          </p:val>
                                        </p:tav>
                                      </p:tavLst>
                                    </p:anim>
                                    <p:anim calcmode="lin" valueType="num">
                                      <p:cBhvr additive="base">
                                        <p:cTn id="12" dur="1000" fill="hold"/>
                                        <p:tgtEl>
                                          <p:spTgt spid="133327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3264"/>
                                        </p:tgtEl>
                                        <p:attrNameLst>
                                          <p:attrName>style.visibility</p:attrName>
                                        </p:attrNameLst>
                                      </p:cBhvr>
                                      <p:to>
                                        <p:strVal val="visible"/>
                                      </p:to>
                                    </p:set>
                                    <p:animEffect transition="in" filter="checkerboard(across)">
                                      <p:cBhvr>
                                        <p:cTn id="17" dur="500"/>
                                        <p:tgtEl>
                                          <p:spTgt spid="1333264"/>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1333283"/>
                                        </p:tgtEl>
                                        <p:attrNameLst>
                                          <p:attrName>style.visibility</p:attrName>
                                        </p:attrNameLst>
                                      </p:cBhvr>
                                      <p:to>
                                        <p:strVal val="visible"/>
                                      </p:to>
                                    </p:set>
                                    <p:animEffect transition="in" filter="fade">
                                      <p:cBhvr>
                                        <p:cTn id="22" dur="1000"/>
                                        <p:tgtEl>
                                          <p:spTgt spid="1333283"/>
                                        </p:tgtEl>
                                      </p:cBhvr>
                                    </p:animEffect>
                                    <p:anim calcmode="lin" valueType="num">
                                      <p:cBhvr>
                                        <p:cTn id="23" dur="1000" fill="hold"/>
                                        <p:tgtEl>
                                          <p:spTgt spid="1333283"/>
                                        </p:tgtEl>
                                        <p:attrNameLst>
                                          <p:attrName>ppt_x</p:attrName>
                                        </p:attrNameLst>
                                      </p:cBhvr>
                                      <p:tavLst>
                                        <p:tav tm="0">
                                          <p:val>
                                            <p:strVal val="#ppt_x"/>
                                          </p:val>
                                        </p:tav>
                                        <p:tav tm="100000">
                                          <p:val>
                                            <p:strVal val="#ppt_x"/>
                                          </p:val>
                                        </p:tav>
                                      </p:tavLst>
                                    </p:anim>
                                    <p:anim calcmode="lin" valueType="num">
                                      <p:cBhvr>
                                        <p:cTn id="24" dur="900" decel="100000" fill="hold"/>
                                        <p:tgtEl>
                                          <p:spTgt spid="133328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33328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250" grpId="0" build="p"/>
      <p:bldP spid="133326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2"/>
          <p:cNvSpPr>
            <a:spLocks noGrp="1" noChangeArrowheads="1"/>
          </p:cNvSpPr>
          <p:nvPr>
            <p:ph type="body" idx="1"/>
          </p:nvPr>
        </p:nvSpPr>
        <p:spPr bwMode="auto">
          <a:xfrm>
            <a:off x="533400" y="1295400"/>
            <a:ext cx="7848600" cy="457200"/>
          </a:xfrm>
          <a:noFill/>
          <a:ln>
            <a:miter lim="800000"/>
            <a:headEnd/>
            <a:tailEnd/>
          </a:ln>
        </p:spPr>
        <p:txBody>
          <a:bodyPr vert="horz" wrap="square" lIns="91440" tIns="45720" rIns="91440" bIns="45720" numCol="1" anchor="t" anchorCtr="0" compatLnSpc="1">
            <a:prstTxWarp prst="textNoShape">
              <a:avLst/>
            </a:prstTxWarp>
          </a:bodyPr>
          <a:lstStyle/>
          <a:p>
            <a:pPr algn="ctr">
              <a:buFontTx/>
              <a:buNone/>
            </a:pPr>
            <a:r>
              <a:rPr lang="en-US" sz="2800" b="1"/>
              <a:t>	</a:t>
            </a:r>
            <a:r>
              <a:rPr lang="en-US" sz="2800"/>
              <a:t> </a:t>
            </a:r>
            <a:endParaRPr lang="en-US" sz="2800" b="1"/>
          </a:p>
        </p:txBody>
      </p:sp>
      <p:sp>
        <p:nvSpPr>
          <p:cNvPr id="1608707"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r>
              <a:rPr lang="en-US"/>
              <a:t>Direct vs. Indirect Costs</a:t>
            </a:r>
          </a:p>
        </p:txBody>
      </p:sp>
      <p:sp>
        <p:nvSpPr>
          <p:cNvPr id="1608708" name="Rectangle 4"/>
          <p:cNvSpPr>
            <a:spLocks noChangeArrowheads="1"/>
          </p:cNvSpPr>
          <p:nvPr/>
        </p:nvSpPr>
        <p:spPr bwMode="auto">
          <a:xfrm>
            <a:off x="685800" y="1295400"/>
            <a:ext cx="7772400" cy="4114800"/>
          </a:xfrm>
          <a:prstGeom prst="rect">
            <a:avLst/>
          </a:prstGeom>
          <a:noFill/>
          <a:ln w="9525">
            <a:noFill/>
            <a:miter lim="800000"/>
            <a:headEnd/>
            <a:tailEnd/>
          </a:ln>
        </p:spPr>
        <p:txBody>
          <a:bodyPr/>
          <a:lstStyle/>
          <a:p>
            <a:pPr marL="228600" indent="-228600" algn="l">
              <a:spcBef>
                <a:spcPct val="20000"/>
              </a:spcBef>
              <a:buClrTx/>
              <a:buFontTx/>
              <a:buChar char="•"/>
            </a:pPr>
            <a:r>
              <a:rPr lang="en-US" sz="2400" b="0"/>
              <a:t>Direct and Indirect define the relationship of the cost incurred to the output provided</a:t>
            </a:r>
          </a:p>
          <a:p>
            <a:pPr marL="228600" indent="-228600" algn="l">
              <a:spcBef>
                <a:spcPct val="20000"/>
              </a:spcBef>
              <a:buClrTx/>
              <a:buFontTx/>
              <a:buChar char="•"/>
            </a:pPr>
            <a:r>
              <a:rPr lang="en-US" sz="2400" b="0"/>
              <a:t>Direct and Indirect are often contentious terms since they imply responsibility for control (view changes depending on where you sit in the organization)</a:t>
            </a:r>
            <a:endParaRPr lang="en-US" sz="2800" b="0"/>
          </a:p>
        </p:txBody>
      </p:sp>
      <p:sp>
        <p:nvSpPr>
          <p:cNvPr id="1608709" name="Rectangle 5"/>
          <p:cNvSpPr>
            <a:spLocks noChangeArrowheads="1"/>
          </p:cNvSpPr>
          <p:nvPr/>
        </p:nvSpPr>
        <p:spPr bwMode="auto">
          <a:xfrm>
            <a:off x="2881313" y="4125913"/>
            <a:ext cx="2055812" cy="1481137"/>
          </a:xfrm>
          <a:prstGeom prst="rect">
            <a:avLst/>
          </a:prstGeom>
          <a:solidFill>
            <a:srgbClr val="CCFFCC"/>
          </a:solidFill>
          <a:ln w="9525">
            <a:solidFill>
              <a:schemeClr val="tx1"/>
            </a:solidFill>
            <a:miter lim="800000"/>
            <a:headEnd/>
            <a:tailEnd/>
          </a:ln>
        </p:spPr>
        <p:txBody>
          <a:bodyPr/>
          <a:lstStyle/>
          <a:p>
            <a:pPr algn="l" eaLnBrk="0" hangingPunct="0">
              <a:lnSpc>
                <a:spcPct val="110000"/>
              </a:lnSpc>
              <a:buFont typeface="Monotype Sorts" pitchFamily="2" charset="2"/>
              <a:buNone/>
            </a:pPr>
            <a:endParaRPr lang="en-US" sz="1400">
              <a:cs typeface="Times New Roman" pitchFamily="18" charset="0"/>
            </a:endParaRPr>
          </a:p>
          <a:p>
            <a:pPr algn="l" eaLnBrk="0" hangingPunct="0">
              <a:lnSpc>
                <a:spcPct val="110000"/>
              </a:lnSpc>
              <a:buFont typeface="Monotype Sorts" pitchFamily="2" charset="2"/>
              <a:buNone/>
            </a:pPr>
            <a:endParaRPr lang="en-US" sz="1400">
              <a:cs typeface="Times New Roman" pitchFamily="18" charset="0"/>
            </a:endParaRPr>
          </a:p>
        </p:txBody>
      </p:sp>
      <p:grpSp>
        <p:nvGrpSpPr>
          <p:cNvPr id="1608710" name="Group 6"/>
          <p:cNvGrpSpPr>
            <a:grpSpLocks/>
          </p:cNvGrpSpPr>
          <p:nvPr/>
        </p:nvGrpSpPr>
        <p:grpSpPr bwMode="auto">
          <a:xfrm>
            <a:off x="4559300" y="5257800"/>
            <a:ext cx="847725" cy="717550"/>
            <a:chOff x="2872" y="3140"/>
            <a:chExt cx="589" cy="548"/>
          </a:xfrm>
        </p:grpSpPr>
        <p:sp>
          <p:nvSpPr>
            <p:cNvPr id="1608711" name="Freeform 7"/>
            <p:cNvSpPr>
              <a:spLocks/>
            </p:cNvSpPr>
            <p:nvPr/>
          </p:nvSpPr>
          <p:spPr bwMode="auto">
            <a:xfrm>
              <a:off x="2872" y="3140"/>
              <a:ext cx="589" cy="548"/>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08712" name="Text Box 8"/>
            <p:cNvSpPr txBox="1">
              <a:spLocks noChangeArrowheads="1"/>
            </p:cNvSpPr>
            <p:nvPr/>
          </p:nvSpPr>
          <p:spPr bwMode="blackWhite">
            <a:xfrm>
              <a:off x="2996" y="3272"/>
              <a:ext cx="364" cy="369"/>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CIV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sp>
        <p:nvSpPr>
          <p:cNvPr id="1608713" name="Rectangle 9"/>
          <p:cNvSpPr>
            <a:spLocks noChangeArrowheads="1"/>
          </p:cNvSpPr>
          <p:nvPr/>
        </p:nvSpPr>
        <p:spPr bwMode="blackWhite">
          <a:xfrm>
            <a:off x="2944813" y="3778250"/>
            <a:ext cx="1912937" cy="336550"/>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Cost Center</a:t>
            </a:r>
          </a:p>
        </p:txBody>
      </p:sp>
      <p:grpSp>
        <p:nvGrpSpPr>
          <p:cNvPr id="1608714" name="Group 10"/>
          <p:cNvGrpSpPr>
            <a:grpSpLocks/>
          </p:cNvGrpSpPr>
          <p:nvPr/>
        </p:nvGrpSpPr>
        <p:grpSpPr bwMode="auto">
          <a:xfrm>
            <a:off x="4562475" y="5988050"/>
            <a:ext cx="847725" cy="717550"/>
            <a:chOff x="2874" y="3676"/>
            <a:chExt cx="589" cy="548"/>
          </a:xfrm>
        </p:grpSpPr>
        <p:sp>
          <p:nvSpPr>
            <p:cNvPr id="1608715" name="Freeform 11"/>
            <p:cNvSpPr>
              <a:spLocks/>
            </p:cNvSpPr>
            <p:nvPr/>
          </p:nvSpPr>
          <p:spPr bwMode="auto">
            <a:xfrm>
              <a:off x="2874" y="3676"/>
              <a:ext cx="589" cy="548"/>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08716" name="Text Box 12"/>
            <p:cNvSpPr txBox="1">
              <a:spLocks noChangeArrowheads="1"/>
            </p:cNvSpPr>
            <p:nvPr/>
          </p:nvSpPr>
          <p:spPr bwMode="blackWhite">
            <a:xfrm>
              <a:off x="2990" y="3806"/>
              <a:ext cx="370" cy="368"/>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MIL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sp>
        <p:nvSpPr>
          <p:cNvPr id="1608717" name="Line 13"/>
          <p:cNvSpPr>
            <a:spLocks noChangeShapeType="1"/>
          </p:cNvSpPr>
          <p:nvPr/>
        </p:nvSpPr>
        <p:spPr bwMode="auto">
          <a:xfrm>
            <a:off x="2157413" y="4921250"/>
            <a:ext cx="714375" cy="0"/>
          </a:xfrm>
          <a:prstGeom prst="line">
            <a:avLst/>
          </a:prstGeom>
          <a:noFill/>
          <a:ln w="28575">
            <a:solidFill>
              <a:schemeClr val="tx1"/>
            </a:solidFill>
            <a:round/>
            <a:headEnd/>
            <a:tailEnd type="triangle" w="med" len="med"/>
          </a:ln>
          <a:effectLst/>
        </p:spPr>
        <p:txBody>
          <a:bodyPr lIns="92075" tIns="0" rIns="92075" bIns="0">
            <a:spAutoFit/>
          </a:bodyPr>
          <a:lstStyle/>
          <a:p>
            <a:endParaRPr lang="en-US"/>
          </a:p>
        </p:txBody>
      </p:sp>
      <p:sp>
        <p:nvSpPr>
          <p:cNvPr id="1608718" name="Rectangle 14"/>
          <p:cNvSpPr>
            <a:spLocks noChangeArrowheads="1"/>
          </p:cNvSpPr>
          <p:nvPr/>
        </p:nvSpPr>
        <p:spPr bwMode="blackWhite">
          <a:xfrm>
            <a:off x="2057400" y="4540250"/>
            <a:ext cx="874713" cy="336550"/>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a:t>
            </a:r>
          </a:p>
        </p:txBody>
      </p:sp>
      <p:sp>
        <p:nvSpPr>
          <p:cNvPr id="1608719" name="Rectangle 15"/>
          <p:cNvSpPr>
            <a:spLocks noChangeArrowheads="1"/>
          </p:cNvSpPr>
          <p:nvPr/>
        </p:nvSpPr>
        <p:spPr bwMode="blackWhite">
          <a:xfrm>
            <a:off x="5097463" y="4464050"/>
            <a:ext cx="2751137" cy="581025"/>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 Relationship with # output…</a:t>
            </a:r>
          </a:p>
        </p:txBody>
      </p:sp>
      <p:sp>
        <p:nvSpPr>
          <p:cNvPr id="1608720" name="Rectangle 16"/>
          <p:cNvSpPr>
            <a:spLocks noChangeArrowheads="1"/>
          </p:cNvSpPr>
          <p:nvPr/>
        </p:nvSpPr>
        <p:spPr bwMode="blackWhite">
          <a:xfrm>
            <a:off x="4957763" y="6064250"/>
            <a:ext cx="1747837" cy="336550"/>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 HRS</a:t>
            </a:r>
          </a:p>
        </p:txBody>
      </p:sp>
      <p:sp>
        <p:nvSpPr>
          <p:cNvPr id="1608721" name="Line 17"/>
          <p:cNvSpPr>
            <a:spLocks noChangeShapeType="1"/>
          </p:cNvSpPr>
          <p:nvPr/>
        </p:nvSpPr>
        <p:spPr bwMode="auto">
          <a:xfrm>
            <a:off x="5562600" y="6369050"/>
            <a:ext cx="714375" cy="0"/>
          </a:xfrm>
          <a:prstGeom prst="line">
            <a:avLst/>
          </a:prstGeom>
          <a:noFill/>
          <a:ln w="28575">
            <a:solidFill>
              <a:schemeClr val="tx1"/>
            </a:solidFill>
            <a:round/>
            <a:headEnd/>
            <a:tailEnd type="triangle" w="med" len="med"/>
          </a:ln>
          <a:effectLst/>
        </p:spPr>
        <p:txBody>
          <a:bodyPr lIns="92075" tIns="0" rIns="92075" bIns="0">
            <a:spAutoFit/>
          </a:bodyPr>
          <a:lstStyle/>
          <a:p>
            <a:endParaRPr lang="en-US"/>
          </a:p>
        </p:txBody>
      </p:sp>
      <p:sp>
        <p:nvSpPr>
          <p:cNvPr id="1608722" name="Rectangle 18"/>
          <p:cNvSpPr>
            <a:spLocks noChangeArrowheads="1"/>
          </p:cNvSpPr>
          <p:nvPr/>
        </p:nvSpPr>
        <p:spPr bwMode="blackWhite">
          <a:xfrm>
            <a:off x="4953000" y="5378450"/>
            <a:ext cx="1747838" cy="336550"/>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 HRS</a:t>
            </a:r>
          </a:p>
        </p:txBody>
      </p:sp>
      <p:sp>
        <p:nvSpPr>
          <p:cNvPr id="1608723" name="Line 19"/>
          <p:cNvSpPr>
            <a:spLocks noChangeShapeType="1"/>
          </p:cNvSpPr>
          <p:nvPr/>
        </p:nvSpPr>
        <p:spPr bwMode="auto">
          <a:xfrm>
            <a:off x="5557838" y="5683250"/>
            <a:ext cx="714375" cy="0"/>
          </a:xfrm>
          <a:prstGeom prst="line">
            <a:avLst/>
          </a:prstGeom>
          <a:noFill/>
          <a:ln w="28575">
            <a:solidFill>
              <a:schemeClr val="tx1"/>
            </a:solidFill>
            <a:round/>
            <a:headEnd/>
            <a:tailEnd type="triangle" w="med" len="med"/>
          </a:ln>
          <a:effectLst/>
        </p:spPr>
        <p:txBody>
          <a:bodyPr lIns="92075" tIns="0" rIns="92075" bIns="0">
            <a:spAutoFit/>
          </a:bodyP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body" idx="1"/>
          </p:nvPr>
        </p:nvSpPr>
        <p:spPr bwMode="auto">
          <a:xfrm>
            <a:off x="152400" y="1676400"/>
            <a:ext cx="4114800" cy="24384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400" b="1"/>
              <a:t>	Direct Costs </a:t>
            </a:r>
            <a:r>
              <a:rPr lang="en-US" sz="2400"/>
              <a:t>– A cost such as labor, materials/ supplies that can be directly traced to producing a specific </a:t>
            </a:r>
            <a:r>
              <a:rPr lang="en-US" sz="2400" u="sng"/>
              <a:t>output</a:t>
            </a:r>
            <a:r>
              <a:rPr lang="en-US" sz="2400"/>
              <a:t> of an organization, product/service</a:t>
            </a:r>
            <a:endParaRPr lang="en-US" sz="2400" b="1"/>
          </a:p>
        </p:txBody>
      </p:sp>
      <p:sp>
        <p:nvSpPr>
          <p:cNvPr id="1610755"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r>
              <a:rPr lang="en-US"/>
              <a:t>Direct Costs</a:t>
            </a:r>
          </a:p>
        </p:txBody>
      </p:sp>
      <p:sp>
        <p:nvSpPr>
          <p:cNvPr id="1610756" name="Rectangle 4"/>
          <p:cNvSpPr>
            <a:spLocks noChangeArrowheads="1"/>
          </p:cNvSpPr>
          <p:nvPr/>
        </p:nvSpPr>
        <p:spPr bwMode="auto">
          <a:xfrm>
            <a:off x="5953125" y="3319463"/>
            <a:ext cx="1971675" cy="1862137"/>
          </a:xfrm>
          <a:prstGeom prst="rect">
            <a:avLst/>
          </a:prstGeom>
          <a:solidFill>
            <a:srgbClr val="CCFFCC"/>
          </a:solidFill>
          <a:ln w="9525">
            <a:solidFill>
              <a:schemeClr val="tx1"/>
            </a:solidFill>
            <a:miter lim="800000"/>
            <a:headEnd/>
            <a:tailEnd/>
          </a:ln>
        </p:spPr>
        <p:txBody>
          <a:bodyPr/>
          <a:lstStyle/>
          <a:p>
            <a:pPr algn="l" eaLnBrk="0" hangingPunct="0">
              <a:lnSpc>
                <a:spcPct val="110000"/>
              </a:lnSpc>
              <a:buFont typeface="Monotype Sorts" pitchFamily="2" charset="2"/>
              <a:buNone/>
              <a:tabLst>
                <a:tab pos="1257300" algn="l"/>
                <a:tab pos="1371600" algn="l"/>
              </a:tabLst>
            </a:pPr>
            <a:endParaRPr lang="en-US" sz="1400" b="0">
              <a:cs typeface="Times New Roman" pitchFamily="18" charset="0"/>
            </a:endParaRPr>
          </a:p>
        </p:txBody>
      </p:sp>
      <p:grpSp>
        <p:nvGrpSpPr>
          <p:cNvPr id="1610757" name="Group 5"/>
          <p:cNvGrpSpPr>
            <a:grpSpLocks/>
          </p:cNvGrpSpPr>
          <p:nvPr/>
        </p:nvGrpSpPr>
        <p:grpSpPr bwMode="auto">
          <a:xfrm>
            <a:off x="7710488" y="4768850"/>
            <a:ext cx="820737" cy="717550"/>
            <a:chOff x="4713" y="2900"/>
            <a:chExt cx="517" cy="452"/>
          </a:xfrm>
        </p:grpSpPr>
        <p:sp>
          <p:nvSpPr>
            <p:cNvPr id="1610758" name="Freeform 6"/>
            <p:cNvSpPr>
              <a:spLocks/>
            </p:cNvSpPr>
            <p:nvPr/>
          </p:nvSpPr>
          <p:spPr bwMode="auto">
            <a:xfrm>
              <a:off x="4713" y="2900"/>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10759" name="Text Box 7"/>
            <p:cNvSpPr txBox="1">
              <a:spLocks noChangeArrowheads="1"/>
            </p:cNvSpPr>
            <p:nvPr/>
          </p:nvSpPr>
          <p:spPr bwMode="blackWhite">
            <a:xfrm>
              <a:off x="4806" y="2976"/>
              <a:ext cx="330" cy="304"/>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CIV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sp>
        <p:nvSpPr>
          <p:cNvPr id="1610760" name="Rectangle 8"/>
          <p:cNvSpPr>
            <a:spLocks noChangeArrowheads="1"/>
          </p:cNvSpPr>
          <p:nvPr/>
        </p:nvSpPr>
        <p:spPr bwMode="blackWhite">
          <a:xfrm>
            <a:off x="6013450" y="2981325"/>
            <a:ext cx="1835150" cy="336550"/>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Cost Center: CIF</a:t>
            </a:r>
          </a:p>
        </p:txBody>
      </p:sp>
      <p:sp>
        <p:nvSpPr>
          <p:cNvPr id="1610761" name="Oval 9"/>
          <p:cNvSpPr>
            <a:spLocks noChangeArrowheads="1"/>
          </p:cNvSpPr>
          <p:nvPr/>
        </p:nvSpPr>
        <p:spPr bwMode="blackWhite">
          <a:xfrm>
            <a:off x="4419600" y="4165600"/>
            <a:ext cx="1138238" cy="1092200"/>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400">
                <a:cs typeface="Times New Roman" pitchFamily="18" charset="0"/>
              </a:rPr>
              <a:t>Military </a:t>
            </a:r>
          </a:p>
          <a:p>
            <a:pPr marL="342900" indent="-342900" eaLnBrk="0" hangingPunct="0">
              <a:spcAft>
                <a:spcPts val="200"/>
              </a:spcAft>
              <a:buFont typeface="Monotype Sorts" pitchFamily="2" charset="2"/>
              <a:buNone/>
            </a:pPr>
            <a:r>
              <a:rPr lang="en-US" sz="1400">
                <a:cs typeface="Times New Roman" pitchFamily="18" charset="0"/>
              </a:rPr>
              <a:t>Labor</a:t>
            </a:r>
          </a:p>
        </p:txBody>
      </p:sp>
      <p:sp>
        <p:nvSpPr>
          <p:cNvPr id="1610762" name="Rectangle 10"/>
          <p:cNvSpPr>
            <a:spLocks noChangeArrowheads="1"/>
          </p:cNvSpPr>
          <p:nvPr/>
        </p:nvSpPr>
        <p:spPr bwMode="auto">
          <a:xfrm>
            <a:off x="5943600" y="1524000"/>
            <a:ext cx="1981200" cy="1143000"/>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1400">
                <a:solidFill>
                  <a:schemeClr val="tx2"/>
                </a:solidFill>
              </a:rPr>
              <a:t>Director of </a:t>
            </a:r>
          </a:p>
          <a:p>
            <a:pPr>
              <a:buClrTx/>
            </a:pPr>
            <a:r>
              <a:rPr lang="en-US" sz="1400">
                <a:solidFill>
                  <a:schemeClr val="tx2"/>
                </a:solidFill>
              </a:rPr>
              <a:t>Logistics (DOL)</a:t>
            </a:r>
          </a:p>
        </p:txBody>
      </p:sp>
      <p:grpSp>
        <p:nvGrpSpPr>
          <p:cNvPr id="1610763" name="Group 11"/>
          <p:cNvGrpSpPr>
            <a:grpSpLocks/>
          </p:cNvGrpSpPr>
          <p:nvPr/>
        </p:nvGrpSpPr>
        <p:grpSpPr bwMode="auto">
          <a:xfrm>
            <a:off x="7713663" y="5454650"/>
            <a:ext cx="820737" cy="717550"/>
            <a:chOff x="4715" y="3436"/>
            <a:chExt cx="517" cy="452"/>
          </a:xfrm>
        </p:grpSpPr>
        <p:sp>
          <p:nvSpPr>
            <p:cNvPr id="1610764" name="Freeform 12"/>
            <p:cNvSpPr>
              <a:spLocks/>
            </p:cNvSpPr>
            <p:nvPr/>
          </p:nvSpPr>
          <p:spPr bwMode="auto">
            <a:xfrm>
              <a:off x="4715" y="3436"/>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10765" name="Text Box 13"/>
            <p:cNvSpPr txBox="1">
              <a:spLocks noChangeArrowheads="1"/>
            </p:cNvSpPr>
            <p:nvPr/>
          </p:nvSpPr>
          <p:spPr bwMode="blackWhite">
            <a:xfrm>
              <a:off x="4800" y="3504"/>
              <a:ext cx="336" cy="304"/>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MIL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grpSp>
        <p:nvGrpSpPr>
          <p:cNvPr id="1610766" name="Group 14"/>
          <p:cNvGrpSpPr>
            <a:grpSpLocks/>
          </p:cNvGrpSpPr>
          <p:nvPr/>
        </p:nvGrpSpPr>
        <p:grpSpPr bwMode="auto">
          <a:xfrm>
            <a:off x="5256213" y="2206625"/>
            <a:ext cx="687387" cy="1295400"/>
            <a:chOff x="863" y="1438"/>
            <a:chExt cx="429" cy="816"/>
          </a:xfrm>
        </p:grpSpPr>
        <p:sp>
          <p:nvSpPr>
            <p:cNvPr id="1610767" name="Arc 15"/>
            <p:cNvSpPr>
              <a:spLocks/>
            </p:cNvSpPr>
            <p:nvPr/>
          </p:nvSpPr>
          <p:spPr bwMode="auto">
            <a:xfrm rot="21568244" flipH="1">
              <a:off x="863" y="1438"/>
              <a:ext cx="419" cy="816"/>
            </a:xfrm>
            <a:custGeom>
              <a:avLst/>
              <a:gdLst>
                <a:gd name="G0" fmla="+- 1358 0 0"/>
                <a:gd name="G1" fmla="+- 21600 0 0"/>
                <a:gd name="G2" fmla="+- 21600 0 0"/>
                <a:gd name="T0" fmla="*/ 1358 w 22958"/>
                <a:gd name="T1" fmla="*/ 0 h 43200"/>
                <a:gd name="T2" fmla="*/ 0 w 22958"/>
                <a:gd name="T3" fmla="*/ 43157 h 43200"/>
                <a:gd name="T4" fmla="*/ 1358 w 22958"/>
                <a:gd name="T5" fmla="*/ 21600 h 43200"/>
              </a:gdLst>
              <a:ahLst/>
              <a:cxnLst>
                <a:cxn ang="0">
                  <a:pos x="T0" y="T1"/>
                </a:cxn>
                <a:cxn ang="0">
                  <a:pos x="T2" y="T3"/>
                </a:cxn>
                <a:cxn ang="0">
                  <a:pos x="T4" y="T5"/>
                </a:cxn>
              </a:cxnLst>
              <a:rect l="0" t="0" r="r" b="b"/>
              <a:pathLst>
                <a:path w="22958" h="43200" fill="none" extrusionOk="0">
                  <a:moveTo>
                    <a:pt x="1357" y="0"/>
                  </a:moveTo>
                  <a:cubicBezTo>
                    <a:pt x="13287" y="0"/>
                    <a:pt x="22958" y="9670"/>
                    <a:pt x="22958" y="21600"/>
                  </a:cubicBezTo>
                  <a:cubicBezTo>
                    <a:pt x="22958" y="33529"/>
                    <a:pt x="13287" y="43200"/>
                    <a:pt x="1358" y="43200"/>
                  </a:cubicBezTo>
                  <a:cubicBezTo>
                    <a:pt x="904" y="43200"/>
                    <a:pt x="452" y="43185"/>
                    <a:pt x="-1" y="43157"/>
                  </a:cubicBezTo>
                </a:path>
                <a:path w="22958" h="43200" stroke="0" extrusionOk="0">
                  <a:moveTo>
                    <a:pt x="1357" y="0"/>
                  </a:moveTo>
                  <a:cubicBezTo>
                    <a:pt x="13287" y="0"/>
                    <a:pt x="22958" y="9670"/>
                    <a:pt x="22958" y="21600"/>
                  </a:cubicBezTo>
                  <a:cubicBezTo>
                    <a:pt x="22958" y="33529"/>
                    <a:pt x="13287" y="43200"/>
                    <a:pt x="1358" y="43200"/>
                  </a:cubicBezTo>
                  <a:cubicBezTo>
                    <a:pt x="904" y="43200"/>
                    <a:pt x="452" y="43185"/>
                    <a:pt x="-1" y="43157"/>
                  </a:cubicBezTo>
                  <a:lnTo>
                    <a:pt x="1358" y="21600"/>
                  </a:lnTo>
                  <a:close/>
                </a:path>
              </a:pathLst>
            </a:custGeom>
            <a:noFill/>
            <a:ln w="9525">
              <a:solidFill>
                <a:schemeClr val="tx1"/>
              </a:solidFill>
              <a:round/>
              <a:headEnd/>
              <a:tailEnd/>
            </a:ln>
            <a:effectLst/>
          </p:spPr>
          <p:txBody>
            <a:bodyPr lIns="92075" tIns="0" rIns="92075" bIns="0" anchor="ctr">
              <a:spAutoFit/>
            </a:bodyPr>
            <a:lstStyle/>
            <a:p>
              <a:endParaRPr lang="en-US"/>
            </a:p>
          </p:txBody>
        </p:sp>
        <p:sp>
          <p:nvSpPr>
            <p:cNvPr id="1610768" name="Line 16"/>
            <p:cNvSpPr>
              <a:spLocks noChangeShapeType="1"/>
            </p:cNvSpPr>
            <p:nvPr/>
          </p:nvSpPr>
          <p:spPr bwMode="auto">
            <a:xfrm>
              <a:off x="1244" y="2252"/>
              <a:ext cx="48" cy="0"/>
            </a:xfrm>
            <a:prstGeom prst="line">
              <a:avLst/>
            </a:prstGeom>
            <a:noFill/>
            <a:ln w="9525">
              <a:solidFill>
                <a:schemeClr val="tx1"/>
              </a:solidFill>
              <a:round/>
              <a:headEnd/>
              <a:tailEnd type="triangle" w="med" len="med"/>
            </a:ln>
            <a:effectLst/>
          </p:spPr>
          <p:txBody>
            <a:bodyPr lIns="92075" tIns="0" rIns="92075" bIns="0">
              <a:spAutoFit/>
            </a:bodyPr>
            <a:lstStyle/>
            <a:p>
              <a:endParaRPr lang="en-US"/>
            </a:p>
          </p:txBody>
        </p:sp>
      </p:grpSp>
      <p:sp>
        <p:nvSpPr>
          <p:cNvPr id="1610769" name="Line 17"/>
          <p:cNvSpPr>
            <a:spLocks noChangeShapeType="1"/>
          </p:cNvSpPr>
          <p:nvPr/>
        </p:nvSpPr>
        <p:spPr bwMode="auto">
          <a:xfrm>
            <a:off x="5562600" y="4648200"/>
            <a:ext cx="457200"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610770" name="Rectangle 18"/>
          <p:cNvSpPr>
            <a:spLocks noChangeArrowheads="1"/>
          </p:cNvSpPr>
          <p:nvPr/>
        </p:nvSpPr>
        <p:spPr bwMode="auto">
          <a:xfrm>
            <a:off x="5943600" y="38862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a:t>Material	$$$</a:t>
            </a:r>
          </a:p>
        </p:txBody>
      </p:sp>
      <p:sp>
        <p:nvSpPr>
          <p:cNvPr id="1610771" name="Rectangle 19"/>
          <p:cNvSpPr>
            <a:spLocks noChangeArrowheads="1"/>
          </p:cNvSpPr>
          <p:nvPr/>
        </p:nvSpPr>
        <p:spPr bwMode="auto">
          <a:xfrm>
            <a:off x="5943600" y="36576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a:t>Labor	$$$</a:t>
            </a:r>
          </a:p>
        </p:txBody>
      </p:sp>
      <p:sp>
        <p:nvSpPr>
          <p:cNvPr id="1610772" name="Rectangle 20"/>
          <p:cNvSpPr>
            <a:spLocks noChangeArrowheads="1"/>
          </p:cNvSpPr>
          <p:nvPr/>
        </p:nvSpPr>
        <p:spPr bwMode="auto">
          <a:xfrm>
            <a:off x="5943600" y="34290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solidFill>
                  <a:schemeClr val="bg2"/>
                </a:solidFill>
              </a:rPr>
              <a:t>DOL Support	$$$</a:t>
            </a:r>
          </a:p>
        </p:txBody>
      </p:sp>
      <p:sp>
        <p:nvSpPr>
          <p:cNvPr id="1610773" name="Rectangle 21"/>
          <p:cNvSpPr>
            <a:spLocks noChangeArrowheads="1"/>
          </p:cNvSpPr>
          <p:nvPr/>
        </p:nvSpPr>
        <p:spPr bwMode="auto">
          <a:xfrm>
            <a:off x="5943600" y="41148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a:t>Contracts	$$$</a:t>
            </a:r>
          </a:p>
        </p:txBody>
      </p:sp>
      <p:sp>
        <p:nvSpPr>
          <p:cNvPr id="1610774" name="Rectangle 22"/>
          <p:cNvSpPr>
            <a:spLocks noChangeArrowheads="1"/>
          </p:cNvSpPr>
          <p:nvPr/>
        </p:nvSpPr>
        <p:spPr bwMode="auto">
          <a:xfrm>
            <a:off x="5943600" y="43434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solidFill>
                  <a:schemeClr val="bg2"/>
                </a:solidFill>
              </a:rPr>
              <a:t>Travel	$$$</a:t>
            </a:r>
          </a:p>
        </p:txBody>
      </p:sp>
      <p:sp>
        <p:nvSpPr>
          <p:cNvPr id="1610775" name="Rectangle 23"/>
          <p:cNvSpPr>
            <a:spLocks noChangeArrowheads="1"/>
          </p:cNvSpPr>
          <p:nvPr/>
        </p:nvSpPr>
        <p:spPr bwMode="auto">
          <a:xfrm>
            <a:off x="5943600" y="45720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a:t>Military Labor	$$$</a:t>
            </a:r>
          </a:p>
        </p:txBody>
      </p:sp>
      <p:sp>
        <p:nvSpPr>
          <p:cNvPr id="1610776" name="Rectangle 24"/>
          <p:cNvSpPr>
            <a:spLocks noChangeArrowheads="1"/>
          </p:cNvSpPr>
          <p:nvPr/>
        </p:nvSpPr>
        <p:spPr bwMode="auto">
          <a:xfrm>
            <a:off x="5943600" y="48006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a:t>Facilities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2"/>
          <p:cNvSpPr>
            <a:spLocks noGrp="1" noChangeArrowheads="1"/>
          </p:cNvSpPr>
          <p:nvPr>
            <p:ph type="body" idx="1"/>
          </p:nvPr>
        </p:nvSpPr>
        <p:spPr bwMode="auto">
          <a:xfrm>
            <a:off x="152400" y="1676400"/>
            <a:ext cx="4114800" cy="24384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400" b="1"/>
              <a:t>	Indirect Costs</a:t>
            </a:r>
            <a:r>
              <a:rPr lang="en-US" sz="2400"/>
              <a:t> – Costs that cannot be directly traced to a specific </a:t>
            </a:r>
            <a:r>
              <a:rPr lang="en-US" sz="2400" u="sng"/>
              <a:t>output</a:t>
            </a:r>
            <a:r>
              <a:rPr lang="en-US" sz="2400"/>
              <a:t>. They are often allocated on some predetermined basis and are generally synonymous with overhead, such as general  and administrative expenses.</a:t>
            </a:r>
          </a:p>
        </p:txBody>
      </p:sp>
      <p:sp>
        <p:nvSpPr>
          <p:cNvPr id="1612803"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r>
              <a:rPr lang="en-US"/>
              <a:t>Indirect Costs</a:t>
            </a:r>
          </a:p>
        </p:txBody>
      </p:sp>
      <p:sp>
        <p:nvSpPr>
          <p:cNvPr id="1612804" name="Rectangle 4"/>
          <p:cNvSpPr>
            <a:spLocks noChangeArrowheads="1"/>
          </p:cNvSpPr>
          <p:nvPr/>
        </p:nvSpPr>
        <p:spPr bwMode="auto">
          <a:xfrm>
            <a:off x="5953125" y="3319463"/>
            <a:ext cx="1971675" cy="1862137"/>
          </a:xfrm>
          <a:prstGeom prst="rect">
            <a:avLst/>
          </a:prstGeom>
          <a:solidFill>
            <a:srgbClr val="CCFFCC"/>
          </a:solidFill>
          <a:ln w="9525">
            <a:solidFill>
              <a:schemeClr val="tx1"/>
            </a:solidFill>
            <a:miter lim="800000"/>
            <a:headEnd/>
            <a:tailEnd/>
          </a:ln>
        </p:spPr>
        <p:txBody>
          <a:bodyPr/>
          <a:lstStyle/>
          <a:p>
            <a:pPr algn="l" eaLnBrk="0" hangingPunct="0">
              <a:lnSpc>
                <a:spcPct val="110000"/>
              </a:lnSpc>
              <a:buFont typeface="Monotype Sorts" pitchFamily="2" charset="2"/>
              <a:buNone/>
              <a:tabLst>
                <a:tab pos="1257300" algn="l"/>
                <a:tab pos="1371600" algn="l"/>
              </a:tabLst>
            </a:pPr>
            <a:endParaRPr lang="en-US" sz="1400" b="0">
              <a:cs typeface="Times New Roman" pitchFamily="18" charset="0"/>
            </a:endParaRPr>
          </a:p>
        </p:txBody>
      </p:sp>
      <p:grpSp>
        <p:nvGrpSpPr>
          <p:cNvPr id="1612805" name="Group 5"/>
          <p:cNvGrpSpPr>
            <a:grpSpLocks/>
          </p:cNvGrpSpPr>
          <p:nvPr/>
        </p:nvGrpSpPr>
        <p:grpSpPr bwMode="auto">
          <a:xfrm>
            <a:off x="7710488" y="4768850"/>
            <a:ext cx="820737" cy="717550"/>
            <a:chOff x="4713" y="2900"/>
            <a:chExt cx="517" cy="452"/>
          </a:xfrm>
        </p:grpSpPr>
        <p:sp>
          <p:nvSpPr>
            <p:cNvPr id="1612806" name="Freeform 6"/>
            <p:cNvSpPr>
              <a:spLocks/>
            </p:cNvSpPr>
            <p:nvPr/>
          </p:nvSpPr>
          <p:spPr bwMode="auto">
            <a:xfrm>
              <a:off x="4713" y="2900"/>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12807" name="Text Box 7"/>
            <p:cNvSpPr txBox="1">
              <a:spLocks noChangeArrowheads="1"/>
            </p:cNvSpPr>
            <p:nvPr/>
          </p:nvSpPr>
          <p:spPr bwMode="blackWhite">
            <a:xfrm>
              <a:off x="4806" y="2976"/>
              <a:ext cx="330" cy="304"/>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CIV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sp>
        <p:nvSpPr>
          <p:cNvPr id="1612808" name="Rectangle 8"/>
          <p:cNvSpPr>
            <a:spLocks noChangeArrowheads="1"/>
          </p:cNvSpPr>
          <p:nvPr/>
        </p:nvSpPr>
        <p:spPr bwMode="blackWhite">
          <a:xfrm>
            <a:off x="6013450" y="2981325"/>
            <a:ext cx="1835150" cy="336550"/>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Cost Center: CIF</a:t>
            </a:r>
          </a:p>
        </p:txBody>
      </p:sp>
      <p:sp>
        <p:nvSpPr>
          <p:cNvPr id="1612809" name="Oval 9"/>
          <p:cNvSpPr>
            <a:spLocks noChangeArrowheads="1"/>
          </p:cNvSpPr>
          <p:nvPr/>
        </p:nvSpPr>
        <p:spPr bwMode="blackWhite">
          <a:xfrm>
            <a:off x="4419600" y="4165600"/>
            <a:ext cx="1138238" cy="1092200"/>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400">
                <a:cs typeface="Times New Roman" pitchFamily="18" charset="0"/>
              </a:rPr>
              <a:t>Military </a:t>
            </a:r>
          </a:p>
          <a:p>
            <a:pPr marL="342900" indent="-342900" eaLnBrk="0" hangingPunct="0">
              <a:spcAft>
                <a:spcPts val="200"/>
              </a:spcAft>
              <a:buFont typeface="Monotype Sorts" pitchFamily="2" charset="2"/>
              <a:buNone/>
            </a:pPr>
            <a:r>
              <a:rPr lang="en-US" sz="1400">
                <a:cs typeface="Times New Roman" pitchFamily="18" charset="0"/>
              </a:rPr>
              <a:t>Labor</a:t>
            </a:r>
          </a:p>
        </p:txBody>
      </p:sp>
      <p:sp>
        <p:nvSpPr>
          <p:cNvPr id="1612810" name="Rectangle 10"/>
          <p:cNvSpPr>
            <a:spLocks noChangeArrowheads="1"/>
          </p:cNvSpPr>
          <p:nvPr/>
        </p:nvSpPr>
        <p:spPr bwMode="auto">
          <a:xfrm>
            <a:off x="5943600" y="1524000"/>
            <a:ext cx="1981200" cy="1143000"/>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1400">
                <a:solidFill>
                  <a:schemeClr val="tx2"/>
                </a:solidFill>
              </a:rPr>
              <a:t>Director of </a:t>
            </a:r>
          </a:p>
          <a:p>
            <a:pPr>
              <a:buClrTx/>
            </a:pPr>
            <a:r>
              <a:rPr lang="en-US" sz="1400">
                <a:solidFill>
                  <a:schemeClr val="tx2"/>
                </a:solidFill>
              </a:rPr>
              <a:t>Logistics (DOL)</a:t>
            </a:r>
          </a:p>
        </p:txBody>
      </p:sp>
      <p:grpSp>
        <p:nvGrpSpPr>
          <p:cNvPr id="1612811" name="Group 11"/>
          <p:cNvGrpSpPr>
            <a:grpSpLocks/>
          </p:cNvGrpSpPr>
          <p:nvPr/>
        </p:nvGrpSpPr>
        <p:grpSpPr bwMode="auto">
          <a:xfrm>
            <a:off x="7713663" y="5454650"/>
            <a:ext cx="820737" cy="717550"/>
            <a:chOff x="4715" y="3436"/>
            <a:chExt cx="517" cy="452"/>
          </a:xfrm>
        </p:grpSpPr>
        <p:sp>
          <p:nvSpPr>
            <p:cNvPr id="1612812" name="Freeform 12"/>
            <p:cNvSpPr>
              <a:spLocks/>
            </p:cNvSpPr>
            <p:nvPr/>
          </p:nvSpPr>
          <p:spPr bwMode="auto">
            <a:xfrm>
              <a:off x="4715" y="3436"/>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12813" name="Text Box 13"/>
            <p:cNvSpPr txBox="1">
              <a:spLocks noChangeArrowheads="1"/>
            </p:cNvSpPr>
            <p:nvPr/>
          </p:nvSpPr>
          <p:spPr bwMode="blackWhite">
            <a:xfrm>
              <a:off x="4800" y="3504"/>
              <a:ext cx="336" cy="304"/>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MIL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grpSp>
        <p:nvGrpSpPr>
          <p:cNvPr id="1612814" name="Group 14"/>
          <p:cNvGrpSpPr>
            <a:grpSpLocks/>
          </p:cNvGrpSpPr>
          <p:nvPr/>
        </p:nvGrpSpPr>
        <p:grpSpPr bwMode="auto">
          <a:xfrm>
            <a:off x="5256213" y="2206625"/>
            <a:ext cx="687387" cy="1295400"/>
            <a:chOff x="863" y="1438"/>
            <a:chExt cx="429" cy="816"/>
          </a:xfrm>
        </p:grpSpPr>
        <p:sp>
          <p:nvSpPr>
            <p:cNvPr id="1612815" name="Arc 15"/>
            <p:cNvSpPr>
              <a:spLocks/>
            </p:cNvSpPr>
            <p:nvPr/>
          </p:nvSpPr>
          <p:spPr bwMode="auto">
            <a:xfrm rot="21568244" flipH="1">
              <a:off x="863" y="1438"/>
              <a:ext cx="419" cy="816"/>
            </a:xfrm>
            <a:custGeom>
              <a:avLst/>
              <a:gdLst>
                <a:gd name="G0" fmla="+- 1358 0 0"/>
                <a:gd name="G1" fmla="+- 21600 0 0"/>
                <a:gd name="G2" fmla="+- 21600 0 0"/>
                <a:gd name="T0" fmla="*/ 1358 w 22958"/>
                <a:gd name="T1" fmla="*/ 0 h 43200"/>
                <a:gd name="T2" fmla="*/ 0 w 22958"/>
                <a:gd name="T3" fmla="*/ 43157 h 43200"/>
                <a:gd name="T4" fmla="*/ 1358 w 22958"/>
                <a:gd name="T5" fmla="*/ 21600 h 43200"/>
              </a:gdLst>
              <a:ahLst/>
              <a:cxnLst>
                <a:cxn ang="0">
                  <a:pos x="T0" y="T1"/>
                </a:cxn>
                <a:cxn ang="0">
                  <a:pos x="T2" y="T3"/>
                </a:cxn>
                <a:cxn ang="0">
                  <a:pos x="T4" y="T5"/>
                </a:cxn>
              </a:cxnLst>
              <a:rect l="0" t="0" r="r" b="b"/>
              <a:pathLst>
                <a:path w="22958" h="43200" fill="none" extrusionOk="0">
                  <a:moveTo>
                    <a:pt x="1357" y="0"/>
                  </a:moveTo>
                  <a:cubicBezTo>
                    <a:pt x="13287" y="0"/>
                    <a:pt x="22958" y="9670"/>
                    <a:pt x="22958" y="21600"/>
                  </a:cubicBezTo>
                  <a:cubicBezTo>
                    <a:pt x="22958" y="33529"/>
                    <a:pt x="13287" y="43200"/>
                    <a:pt x="1358" y="43200"/>
                  </a:cubicBezTo>
                  <a:cubicBezTo>
                    <a:pt x="904" y="43200"/>
                    <a:pt x="452" y="43185"/>
                    <a:pt x="-1" y="43157"/>
                  </a:cubicBezTo>
                </a:path>
                <a:path w="22958" h="43200" stroke="0" extrusionOk="0">
                  <a:moveTo>
                    <a:pt x="1357" y="0"/>
                  </a:moveTo>
                  <a:cubicBezTo>
                    <a:pt x="13287" y="0"/>
                    <a:pt x="22958" y="9670"/>
                    <a:pt x="22958" y="21600"/>
                  </a:cubicBezTo>
                  <a:cubicBezTo>
                    <a:pt x="22958" y="33529"/>
                    <a:pt x="13287" y="43200"/>
                    <a:pt x="1358" y="43200"/>
                  </a:cubicBezTo>
                  <a:cubicBezTo>
                    <a:pt x="904" y="43200"/>
                    <a:pt x="452" y="43185"/>
                    <a:pt x="-1" y="43157"/>
                  </a:cubicBezTo>
                  <a:lnTo>
                    <a:pt x="1358" y="21600"/>
                  </a:lnTo>
                  <a:close/>
                </a:path>
              </a:pathLst>
            </a:custGeom>
            <a:noFill/>
            <a:ln w="9525">
              <a:solidFill>
                <a:schemeClr val="tx1"/>
              </a:solidFill>
              <a:round/>
              <a:headEnd/>
              <a:tailEnd/>
            </a:ln>
            <a:effectLst/>
          </p:spPr>
          <p:txBody>
            <a:bodyPr lIns="92075" tIns="0" rIns="92075" bIns="0" anchor="ctr">
              <a:spAutoFit/>
            </a:bodyPr>
            <a:lstStyle/>
            <a:p>
              <a:endParaRPr lang="en-US"/>
            </a:p>
          </p:txBody>
        </p:sp>
        <p:sp>
          <p:nvSpPr>
            <p:cNvPr id="1612816" name="Line 16"/>
            <p:cNvSpPr>
              <a:spLocks noChangeShapeType="1"/>
            </p:cNvSpPr>
            <p:nvPr/>
          </p:nvSpPr>
          <p:spPr bwMode="auto">
            <a:xfrm>
              <a:off x="1244" y="2252"/>
              <a:ext cx="48" cy="0"/>
            </a:xfrm>
            <a:prstGeom prst="line">
              <a:avLst/>
            </a:prstGeom>
            <a:noFill/>
            <a:ln w="9525">
              <a:solidFill>
                <a:schemeClr val="tx1"/>
              </a:solidFill>
              <a:round/>
              <a:headEnd/>
              <a:tailEnd type="triangle" w="med" len="med"/>
            </a:ln>
            <a:effectLst/>
          </p:spPr>
          <p:txBody>
            <a:bodyPr lIns="92075" tIns="0" rIns="92075" bIns="0">
              <a:spAutoFit/>
            </a:bodyPr>
            <a:lstStyle/>
            <a:p>
              <a:endParaRPr lang="en-US"/>
            </a:p>
          </p:txBody>
        </p:sp>
      </p:grpSp>
      <p:sp>
        <p:nvSpPr>
          <p:cNvPr id="1612817" name="Line 17"/>
          <p:cNvSpPr>
            <a:spLocks noChangeShapeType="1"/>
          </p:cNvSpPr>
          <p:nvPr/>
        </p:nvSpPr>
        <p:spPr bwMode="auto">
          <a:xfrm>
            <a:off x="5562600" y="4648200"/>
            <a:ext cx="457200"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612818" name="Rectangle 18"/>
          <p:cNvSpPr>
            <a:spLocks noChangeArrowheads="1"/>
          </p:cNvSpPr>
          <p:nvPr/>
        </p:nvSpPr>
        <p:spPr bwMode="auto">
          <a:xfrm>
            <a:off x="5943600" y="38862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solidFill>
                  <a:schemeClr val="bg2"/>
                </a:solidFill>
              </a:rPr>
              <a:t>Material	$$$</a:t>
            </a:r>
          </a:p>
        </p:txBody>
      </p:sp>
      <p:sp>
        <p:nvSpPr>
          <p:cNvPr id="1612819" name="Rectangle 19"/>
          <p:cNvSpPr>
            <a:spLocks noChangeArrowheads="1"/>
          </p:cNvSpPr>
          <p:nvPr/>
        </p:nvSpPr>
        <p:spPr bwMode="auto">
          <a:xfrm>
            <a:off x="5943600" y="36576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solidFill>
                  <a:schemeClr val="bg2"/>
                </a:solidFill>
              </a:rPr>
              <a:t>Labor	$$$</a:t>
            </a:r>
          </a:p>
        </p:txBody>
      </p:sp>
      <p:sp>
        <p:nvSpPr>
          <p:cNvPr id="1612820" name="Rectangle 20"/>
          <p:cNvSpPr>
            <a:spLocks noChangeArrowheads="1"/>
          </p:cNvSpPr>
          <p:nvPr/>
        </p:nvSpPr>
        <p:spPr bwMode="auto">
          <a:xfrm>
            <a:off x="5943600" y="34290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a:t>DOL Support	$$$</a:t>
            </a:r>
          </a:p>
        </p:txBody>
      </p:sp>
      <p:sp>
        <p:nvSpPr>
          <p:cNvPr id="1612821" name="Rectangle 21"/>
          <p:cNvSpPr>
            <a:spLocks noChangeArrowheads="1"/>
          </p:cNvSpPr>
          <p:nvPr/>
        </p:nvSpPr>
        <p:spPr bwMode="auto">
          <a:xfrm>
            <a:off x="5943600" y="41148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solidFill>
                  <a:schemeClr val="bg2"/>
                </a:solidFill>
              </a:rPr>
              <a:t>Contracts	$$$</a:t>
            </a:r>
          </a:p>
        </p:txBody>
      </p:sp>
      <p:sp>
        <p:nvSpPr>
          <p:cNvPr id="1612822" name="Rectangle 22"/>
          <p:cNvSpPr>
            <a:spLocks noChangeArrowheads="1"/>
          </p:cNvSpPr>
          <p:nvPr/>
        </p:nvSpPr>
        <p:spPr bwMode="auto">
          <a:xfrm>
            <a:off x="5943600" y="43434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a:t>Travel	$$$</a:t>
            </a:r>
          </a:p>
        </p:txBody>
      </p:sp>
      <p:sp>
        <p:nvSpPr>
          <p:cNvPr id="1612823" name="Rectangle 23"/>
          <p:cNvSpPr>
            <a:spLocks noChangeArrowheads="1"/>
          </p:cNvSpPr>
          <p:nvPr/>
        </p:nvSpPr>
        <p:spPr bwMode="auto">
          <a:xfrm>
            <a:off x="5943600" y="45720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solidFill>
                  <a:schemeClr val="bg2"/>
                </a:solidFill>
              </a:rPr>
              <a:t>Military Labor	$$$</a:t>
            </a:r>
          </a:p>
        </p:txBody>
      </p:sp>
      <p:sp>
        <p:nvSpPr>
          <p:cNvPr id="1612824" name="Rectangle 24"/>
          <p:cNvSpPr>
            <a:spLocks noChangeArrowheads="1"/>
          </p:cNvSpPr>
          <p:nvPr/>
        </p:nvSpPr>
        <p:spPr bwMode="auto">
          <a:xfrm>
            <a:off x="5943600" y="48006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solidFill>
                  <a:schemeClr val="bg2"/>
                </a:solidFill>
              </a:rPr>
              <a:t>Facilities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r>
              <a:rPr lang="en-US"/>
              <a:t>Primary vs Secondary</a:t>
            </a:r>
          </a:p>
        </p:txBody>
      </p:sp>
      <p:sp>
        <p:nvSpPr>
          <p:cNvPr id="1614851" name="Rectangle 3"/>
          <p:cNvSpPr>
            <a:spLocks noChangeArrowheads="1"/>
          </p:cNvSpPr>
          <p:nvPr/>
        </p:nvSpPr>
        <p:spPr bwMode="auto">
          <a:xfrm>
            <a:off x="685800" y="1676400"/>
            <a:ext cx="7772400" cy="4572000"/>
          </a:xfrm>
          <a:prstGeom prst="rect">
            <a:avLst/>
          </a:prstGeom>
          <a:noFill/>
          <a:ln w="9525">
            <a:noFill/>
            <a:miter lim="800000"/>
            <a:headEnd/>
            <a:tailEnd/>
          </a:ln>
        </p:spPr>
        <p:txBody>
          <a:bodyPr/>
          <a:lstStyle/>
          <a:p>
            <a:pPr marL="228600" indent="-228600" algn="l">
              <a:spcBef>
                <a:spcPct val="20000"/>
              </a:spcBef>
              <a:buClrTx/>
              <a:buFontTx/>
              <a:buChar char="•"/>
            </a:pPr>
            <a:r>
              <a:rPr lang="en-US" sz="2400" b="0"/>
              <a:t>The terms Primary and Secondary define the relationship of the market from which the resources are procured (i.e. externally or internally)</a:t>
            </a:r>
          </a:p>
          <a:p>
            <a:pPr marL="228600" indent="-228600" algn="l">
              <a:spcBef>
                <a:spcPct val="20000"/>
              </a:spcBef>
              <a:buClrTx/>
              <a:buFontTx/>
              <a:buChar char="•"/>
            </a:pPr>
            <a:endParaRPr lang="en-US" sz="2400" b="0"/>
          </a:p>
        </p:txBody>
      </p:sp>
      <p:sp>
        <p:nvSpPr>
          <p:cNvPr id="1614852" name="Rectangle 4"/>
          <p:cNvSpPr>
            <a:spLocks noChangeArrowheads="1"/>
          </p:cNvSpPr>
          <p:nvPr/>
        </p:nvSpPr>
        <p:spPr bwMode="blackWhite">
          <a:xfrm>
            <a:off x="838200" y="3048000"/>
            <a:ext cx="2286000" cy="581025"/>
          </a:xfrm>
          <a:prstGeom prst="rect">
            <a:avLst/>
          </a:prstGeom>
          <a:noFill/>
          <a:ln w="12700" algn="ctr">
            <a:noFill/>
            <a:miter lim="800000"/>
            <a:headEnd/>
            <a:tailEnd/>
          </a:ln>
          <a:effectLst/>
        </p:spPr>
        <p:txBody>
          <a:bodyPr lIns="92075" tIns="46038" rIns="92075" bIns="46038">
            <a:spAutoFit/>
          </a:bodyPr>
          <a:lstStyle/>
          <a:p>
            <a:pPr eaLnBrk="0" hangingPunct="0">
              <a:spcAft>
                <a:spcPts val="200"/>
              </a:spcAft>
              <a:buFont typeface="Monotype Sorts" pitchFamily="2" charset="2"/>
              <a:buNone/>
            </a:pPr>
            <a:r>
              <a:rPr lang="en-US" sz="1600">
                <a:cs typeface="Times New Roman" pitchFamily="18" charset="0"/>
              </a:rPr>
              <a:t>$$ relationship with </a:t>
            </a:r>
            <a:r>
              <a:rPr lang="en-US" sz="1600" u="sng">
                <a:cs typeface="Times New Roman" pitchFamily="18" charset="0"/>
              </a:rPr>
              <a:t>who</a:t>
            </a:r>
            <a:r>
              <a:rPr lang="en-US" sz="1600">
                <a:cs typeface="Times New Roman" pitchFamily="18" charset="0"/>
              </a:rPr>
              <a:t> bought </a:t>
            </a:r>
            <a:r>
              <a:rPr lang="en-US" sz="1600" u="sng">
                <a:cs typeface="Times New Roman" pitchFamily="18" charset="0"/>
              </a:rPr>
              <a:t>from</a:t>
            </a:r>
          </a:p>
        </p:txBody>
      </p:sp>
      <p:grpSp>
        <p:nvGrpSpPr>
          <p:cNvPr id="1614853" name="Group 5"/>
          <p:cNvGrpSpPr>
            <a:grpSpLocks/>
          </p:cNvGrpSpPr>
          <p:nvPr/>
        </p:nvGrpSpPr>
        <p:grpSpPr bwMode="auto">
          <a:xfrm>
            <a:off x="3338513" y="3505200"/>
            <a:ext cx="3824287" cy="2927350"/>
            <a:chOff x="2103" y="2208"/>
            <a:chExt cx="2409" cy="1844"/>
          </a:xfrm>
        </p:grpSpPr>
        <p:sp>
          <p:nvSpPr>
            <p:cNvPr id="1614854" name="Rectangle 6"/>
            <p:cNvSpPr>
              <a:spLocks noChangeArrowheads="1"/>
            </p:cNvSpPr>
            <p:nvPr/>
          </p:nvSpPr>
          <p:spPr bwMode="auto">
            <a:xfrm>
              <a:off x="2103" y="2427"/>
              <a:ext cx="1295" cy="933"/>
            </a:xfrm>
            <a:prstGeom prst="rect">
              <a:avLst/>
            </a:prstGeom>
            <a:solidFill>
              <a:srgbClr val="CCFFCC"/>
            </a:solidFill>
            <a:ln w="9525">
              <a:solidFill>
                <a:schemeClr val="tx1"/>
              </a:solidFill>
              <a:miter lim="800000"/>
              <a:headEnd/>
              <a:tailEnd/>
            </a:ln>
          </p:spPr>
          <p:txBody>
            <a:bodyPr/>
            <a:lstStyle/>
            <a:p>
              <a:pPr algn="l" eaLnBrk="0" hangingPunct="0">
                <a:lnSpc>
                  <a:spcPct val="110000"/>
                </a:lnSpc>
                <a:buFont typeface="Monotype Sorts" pitchFamily="2" charset="2"/>
                <a:buNone/>
              </a:pPr>
              <a:endParaRPr lang="en-US" sz="1400">
                <a:cs typeface="Times New Roman" pitchFamily="18" charset="0"/>
              </a:endParaRPr>
            </a:p>
            <a:p>
              <a:pPr algn="l" eaLnBrk="0" hangingPunct="0">
                <a:lnSpc>
                  <a:spcPct val="110000"/>
                </a:lnSpc>
                <a:buFont typeface="Monotype Sorts" pitchFamily="2" charset="2"/>
                <a:buNone/>
              </a:pPr>
              <a:endParaRPr lang="en-US" sz="1400">
                <a:cs typeface="Times New Roman" pitchFamily="18" charset="0"/>
              </a:endParaRPr>
            </a:p>
          </p:txBody>
        </p:sp>
        <p:grpSp>
          <p:nvGrpSpPr>
            <p:cNvPr id="1614855" name="Group 7"/>
            <p:cNvGrpSpPr>
              <a:grpSpLocks/>
            </p:cNvGrpSpPr>
            <p:nvPr/>
          </p:nvGrpSpPr>
          <p:grpSpPr bwMode="auto">
            <a:xfrm>
              <a:off x="3160" y="3140"/>
              <a:ext cx="534" cy="452"/>
              <a:chOff x="2872" y="3140"/>
              <a:chExt cx="589" cy="548"/>
            </a:xfrm>
          </p:grpSpPr>
          <p:sp>
            <p:nvSpPr>
              <p:cNvPr id="1614856" name="Freeform 8"/>
              <p:cNvSpPr>
                <a:spLocks/>
              </p:cNvSpPr>
              <p:nvPr/>
            </p:nvSpPr>
            <p:spPr bwMode="auto">
              <a:xfrm>
                <a:off x="2872" y="3140"/>
                <a:ext cx="589" cy="548"/>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14857" name="Text Box 9"/>
              <p:cNvSpPr txBox="1">
                <a:spLocks noChangeArrowheads="1"/>
              </p:cNvSpPr>
              <p:nvPr/>
            </p:nvSpPr>
            <p:spPr bwMode="blackWhite">
              <a:xfrm>
                <a:off x="2996" y="3272"/>
                <a:ext cx="364" cy="369"/>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CIV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sp>
          <p:nvSpPr>
            <p:cNvPr id="1614858" name="Rectangle 10"/>
            <p:cNvSpPr>
              <a:spLocks noChangeArrowheads="1"/>
            </p:cNvSpPr>
            <p:nvPr/>
          </p:nvSpPr>
          <p:spPr bwMode="blackWhite">
            <a:xfrm>
              <a:off x="2143" y="2208"/>
              <a:ext cx="1205" cy="212"/>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Cost Center</a:t>
              </a:r>
            </a:p>
          </p:txBody>
        </p:sp>
        <p:grpSp>
          <p:nvGrpSpPr>
            <p:cNvPr id="1614859" name="Group 11"/>
            <p:cNvGrpSpPr>
              <a:grpSpLocks/>
            </p:cNvGrpSpPr>
            <p:nvPr/>
          </p:nvGrpSpPr>
          <p:grpSpPr bwMode="auto">
            <a:xfrm>
              <a:off x="3162" y="3600"/>
              <a:ext cx="534" cy="452"/>
              <a:chOff x="2874" y="3676"/>
              <a:chExt cx="589" cy="548"/>
            </a:xfrm>
          </p:grpSpPr>
          <p:sp>
            <p:nvSpPr>
              <p:cNvPr id="1614860" name="Freeform 12"/>
              <p:cNvSpPr>
                <a:spLocks/>
              </p:cNvSpPr>
              <p:nvPr/>
            </p:nvSpPr>
            <p:spPr bwMode="auto">
              <a:xfrm>
                <a:off x="2874" y="3676"/>
                <a:ext cx="589" cy="548"/>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14861" name="Text Box 13"/>
              <p:cNvSpPr txBox="1">
                <a:spLocks noChangeArrowheads="1"/>
              </p:cNvSpPr>
              <p:nvPr/>
            </p:nvSpPr>
            <p:spPr bwMode="blackWhite">
              <a:xfrm>
                <a:off x="2990" y="3806"/>
                <a:ext cx="370" cy="368"/>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MIL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sp>
          <p:nvSpPr>
            <p:cNvPr id="1614862" name="Rectangle 14"/>
            <p:cNvSpPr>
              <a:spLocks noChangeArrowheads="1"/>
            </p:cNvSpPr>
            <p:nvPr/>
          </p:nvSpPr>
          <p:spPr bwMode="blackWhite">
            <a:xfrm>
              <a:off x="3411" y="3648"/>
              <a:ext cx="1101" cy="212"/>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 HRS</a:t>
              </a:r>
            </a:p>
          </p:txBody>
        </p:sp>
        <p:sp>
          <p:nvSpPr>
            <p:cNvPr id="1614863" name="Line 15"/>
            <p:cNvSpPr>
              <a:spLocks noChangeShapeType="1"/>
            </p:cNvSpPr>
            <p:nvPr/>
          </p:nvSpPr>
          <p:spPr bwMode="auto">
            <a:xfrm>
              <a:off x="3792" y="3840"/>
              <a:ext cx="450" cy="0"/>
            </a:xfrm>
            <a:prstGeom prst="line">
              <a:avLst/>
            </a:prstGeom>
            <a:noFill/>
            <a:ln w="28575">
              <a:solidFill>
                <a:schemeClr val="tx1"/>
              </a:solidFill>
              <a:round/>
              <a:headEnd/>
              <a:tailEnd type="triangle" w="med" len="med"/>
            </a:ln>
            <a:effectLst/>
          </p:spPr>
          <p:txBody>
            <a:bodyPr lIns="92075" tIns="0" rIns="92075" bIns="0">
              <a:spAutoFit/>
            </a:bodyPr>
            <a:lstStyle/>
            <a:p>
              <a:endParaRPr lang="en-US"/>
            </a:p>
          </p:txBody>
        </p:sp>
        <p:sp>
          <p:nvSpPr>
            <p:cNvPr id="1614864" name="Rectangle 16"/>
            <p:cNvSpPr>
              <a:spLocks noChangeArrowheads="1"/>
            </p:cNvSpPr>
            <p:nvPr/>
          </p:nvSpPr>
          <p:spPr bwMode="blackWhite">
            <a:xfrm>
              <a:off x="3408" y="3216"/>
              <a:ext cx="1101" cy="212"/>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 HRS</a:t>
              </a:r>
            </a:p>
          </p:txBody>
        </p:sp>
        <p:sp>
          <p:nvSpPr>
            <p:cNvPr id="1614865" name="Line 17"/>
            <p:cNvSpPr>
              <a:spLocks noChangeShapeType="1"/>
            </p:cNvSpPr>
            <p:nvPr/>
          </p:nvSpPr>
          <p:spPr bwMode="auto">
            <a:xfrm>
              <a:off x="3789" y="3408"/>
              <a:ext cx="450" cy="0"/>
            </a:xfrm>
            <a:prstGeom prst="line">
              <a:avLst/>
            </a:prstGeom>
            <a:noFill/>
            <a:ln w="28575">
              <a:solidFill>
                <a:schemeClr val="tx1"/>
              </a:solidFill>
              <a:round/>
              <a:headEnd/>
              <a:tailEnd type="triangle" w="med" len="med"/>
            </a:ln>
            <a:effectLst/>
          </p:spPr>
          <p:txBody>
            <a:bodyPr lIns="92075" tIns="0" rIns="92075" bIns="0">
              <a:spAutoFit/>
            </a:bodyPr>
            <a:lstStyle/>
            <a:p>
              <a:endParaRPr lang="en-US"/>
            </a:p>
          </p:txBody>
        </p:sp>
      </p:grpSp>
      <p:grpSp>
        <p:nvGrpSpPr>
          <p:cNvPr id="1614866" name="Group 18"/>
          <p:cNvGrpSpPr>
            <a:grpSpLocks/>
          </p:cNvGrpSpPr>
          <p:nvPr/>
        </p:nvGrpSpPr>
        <p:grpSpPr bwMode="auto">
          <a:xfrm>
            <a:off x="5715000" y="2514600"/>
            <a:ext cx="3048000" cy="2362200"/>
            <a:chOff x="3600" y="1584"/>
            <a:chExt cx="1920" cy="1488"/>
          </a:xfrm>
        </p:grpSpPr>
        <p:sp>
          <p:nvSpPr>
            <p:cNvPr id="1614867" name="Oval 19"/>
            <p:cNvSpPr>
              <a:spLocks noChangeArrowheads="1"/>
            </p:cNvSpPr>
            <p:nvPr/>
          </p:nvSpPr>
          <p:spPr bwMode="auto">
            <a:xfrm>
              <a:off x="4080" y="1584"/>
              <a:ext cx="1440" cy="1488"/>
            </a:xfrm>
            <a:prstGeom prst="ellipse">
              <a:avLst/>
            </a:prstGeom>
            <a:noFill/>
            <a:ln w="12700" algn="ctr">
              <a:solidFill>
                <a:schemeClr val="tx1"/>
              </a:solidFill>
              <a:round/>
              <a:headEnd/>
              <a:tailEnd/>
            </a:ln>
            <a:effectLst/>
          </p:spPr>
          <p:txBody>
            <a:bodyPr lIns="92075" tIns="0" rIns="92075" bIns="0" anchor="ctr">
              <a:spAutoFit/>
            </a:bodyPr>
            <a:lstStyle/>
            <a:p>
              <a:endParaRPr lang="en-US"/>
            </a:p>
          </p:txBody>
        </p:sp>
        <p:grpSp>
          <p:nvGrpSpPr>
            <p:cNvPr id="1614868" name="Group 20"/>
            <p:cNvGrpSpPr>
              <a:grpSpLocks/>
            </p:cNvGrpSpPr>
            <p:nvPr/>
          </p:nvGrpSpPr>
          <p:grpSpPr bwMode="auto">
            <a:xfrm>
              <a:off x="3600" y="1803"/>
              <a:ext cx="1584" cy="1163"/>
              <a:chOff x="3600" y="1803"/>
              <a:chExt cx="1584" cy="1163"/>
            </a:xfrm>
          </p:grpSpPr>
          <p:sp>
            <p:nvSpPr>
              <p:cNvPr id="1614869" name="Rectangle 21"/>
              <p:cNvSpPr>
                <a:spLocks noChangeArrowheads="1"/>
              </p:cNvSpPr>
              <p:nvPr/>
            </p:nvSpPr>
            <p:spPr bwMode="blackWhite">
              <a:xfrm>
                <a:off x="4368" y="1803"/>
                <a:ext cx="720" cy="173"/>
              </a:xfrm>
              <a:prstGeom prst="rect">
                <a:avLst/>
              </a:prstGeom>
              <a:noFill/>
              <a:ln w="12700" algn="ctr">
                <a:noFill/>
                <a:miter lim="800000"/>
                <a:headEnd/>
                <a:tailEnd/>
              </a:ln>
              <a:effectLst/>
            </p:spPr>
            <p:txBody>
              <a:bodyPr lIns="92075" tIns="46038" rIns="92075" bIns="46038">
                <a:spAutoFit/>
              </a:bodyPr>
              <a:lstStyle/>
              <a:p>
                <a:pPr eaLnBrk="0" hangingPunct="0">
                  <a:spcAft>
                    <a:spcPts val="200"/>
                  </a:spcAft>
                  <a:buFont typeface="Monotype Sorts" pitchFamily="2" charset="2"/>
                  <a:buNone/>
                </a:pPr>
                <a:r>
                  <a:rPr lang="en-US" sz="1200">
                    <a:cs typeface="Times New Roman" pitchFamily="18" charset="0"/>
                  </a:rPr>
                  <a:t>Army Orgs</a:t>
                </a:r>
              </a:p>
            </p:txBody>
          </p:sp>
          <p:sp>
            <p:nvSpPr>
              <p:cNvPr id="1614870" name="Rectangle 22"/>
              <p:cNvSpPr>
                <a:spLocks noChangeArrowheads="1"/>
              </p:cNvSpPr>
              <p:nvPr/>
            </p:nvSpPr>
            <p:spPr bwMode="auto">
              <a:xfrm>
                <a:off x="4464" y="1995"/>
                <a:ext cx="479" cy="357"/>
              </a:xfrm>
              <a:prstGeom prst="rect">
                <a:avLst/>
              </a:prstGeom>
              <a:solidFill>
                <a:srgbClr val="CCFFCC"/>
              </a:solidFill>
              <a:ln w="9525">
                <a:solidFill>
                  <a:schemeClr val="tx1"/>
                </a:solidFill>
                <a:miter lim="800000"/>
                <a:headEnd/>
                <a:tailEnd/>
              </a:ln>
            </p:spPr>
            <p:txBody>
              <a:bodyPr/>
              <a:lstStyle/>
              <a:p>
                <a:pPr algn="l" eaLnBrk="0" hangingPunct="0">
                  <a:lnSpc>
                    <a:spcPct val="110000"/>
                  </a:lnSpc>
                  <a:buFont typeface="Monotype Sorts" pitchFamily="2" charset="2"/>
                  <a:buNone/>
                </a:pPr>
                <a:endParaRPr lang="en-US" sz="1400">
                  <a:cs typeface="Times New Roman" pitchFamily="18" charset="0"/>
                </a:endParaRPr>
              </a:p>
              <a:p>
                <a:pPr algn="l" eaLnBrk="0" hangingPunct="0">
                  <a:lnSpc>
                    <a:spcPct val="110000"/>
                  </a:lnSpc>
                  <a:buFont typeface="Monotype Sorts" pitchFamily="2" charset="2"/>
                  <a:buNone/>
                </a:pPr>
                <a:endParaRPr lang="en-US" sz="1400">
                  <a:cs typeface="Times New Roman" pitchFamily="18" charset="0"/>
                </a:endParaRPr>
              </a:p>
            </p:txBody>
          </p:sp>
          <p:sp>
            <p:nvSpPr>
              <p:cNvPr id="1614871" name="Line 23"/>
              <p:cNvSpPr>
                <a:spLocks noChangeShapeType="1"/>
              </p:cNvSpPr>
              <p:nvPr/>
            </p:nvSpPr>
            <p:spPr bwMode="auto">
              <a:xfrm flipH="1">
                <a:off x="3600" y="2208"/>
                <a:ext cx="768" cy="288"/>
              </a:xfrm>
              <a:prstGeom prst="line">
                <a:avLst/>
              </a:prstGeom>
              <a:noFill/>
              <a:ln w="28575">
                <a:solidFill>
                  <a:schemeClr val="tx1"/>
                </a:solidFill>
                <a:round/>
                <a:headEnd/>
                <a:tailEnd type="triangle" w="med" len="med"/>
              </a:ln>
              <a:effectLst/>
            </p:spPr>
            <p:txBody>
              <a:bodyPr lIns="92075" tIns="0" rIns="92075" bIns="0">
                <a:spAutoFit/>
              </a:bodyPr>
              <a:lstStyle/>
              <a:p>
                <a:endParaRPr lang="en-US"/>
              </a:p>
            </p:txBody>
          </p:sp>
          <p:sp>
            <p:nvSpPr>
              <p:cNvPr id="1614872" name="Rectangle 24"/>
              <p:cNvSpPr>
                <a:spLocks noChangeArrowheads="1"/>
              </p:cNvSpPr>
              <p:nvPr/>
            </p:nvSpPr>
            <p:spPr bwMode="blackWhite">
              <a:xfrm>
                <a:off x="3696" y="2162"/>
                <a:ext cx="551" cy="382"/>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a:t>
                </a:r>
              </a:p>
              <a:p>
                <a:pPr marL="342900" indent="-342900" eaLnBrk="0" hangingPunct="0">
                  <a:spcAft>
                    <a:spcPts val="200"/>
                  </a:spcAft>
                  <a:buFont typeface="Monotype Sorts" pitchFamily="2" charset="2"/>
                  <a:buNone/>
                </a:pPr>
                <a:r>
                  <a:rPr lang="en-US" sz="1600">
                    <a:cs typeface="Times New Roman" pitchFamily="18" charset="0"/>
                  </a:rPr>
                  <a:t>QTYs</a:t>
                </a:r>
              </a:p>
            </p:txBody>
          </p:sp>
          <p:grpSp>
            <p:nvGrpSpPr>
              <p:cNvPr id="1614873" name="Group 25"/>
              <p:cNvGrpSpPr>
                <a:grpSpLocks/>
              </p:cNvGrpSpPr>
              <p:nvPr/>
            </p:nvGrpSpPr>
            <p:grpSpPr bwMode="auto">
              <a:xfrm>
                <a:off x="4848" y="2256"/>
                <a:ext cx="336" cy="336"/>
                <a:chOff x="4848" y="2256"/>
                <a:chExt cx="336" cy="336"/>
              </a:xfrm>
            </p:grpSpPr>
            <p:sp>
              <p:nvSpPr>
                <p:cNvPr id="1614874" name="Freeform 26"/>
                <p:cNvSpPr>
                  <a:spLocks/>
                </p:cNvSpPr>
                <p:nvPr/>
              </p:nvSpPr>
              <p:spPr bwMode="auto">
                <a:xfrm>
                  <a:off x="4848" y="2256"/>
                  <a:ext cx="336" cy="336"/>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14875" name="Text Box 27"/>
                <p:cNvSpPr txBox="1">
                  <a:spLocks noChangeArrowheads="1"/>
                </p:cNvSpPr>
                <p:nvPr/>
              </p:nvSpPr>
              <p:spPr bwMode="blackWhite">
                <a:xfrm>
                  <a:off x="4886" y="2307"/>
                  <a:ext cx="298" cy="285"/>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a:t>
                  </a:r>
                  <a:r>
                    <a:rPr lang="en-US" sz="1000">
                      <a:cs typeface="Times New Roman" pitchFamily="18" charset="0"/>
                    </a:rPr>
                    <a:t>CIV </a:t>
                  </a:r>
                </a:p>
                <a:p>
                  <a:pPr marL="342900" indent="-342900" eaLnBrk="0" hangingPunct="0">
                    <a:spcAft>
                      <a:spcPts val="200"/>
                    </a:spcAft>
                    <a:buFont typeface="Monotype Sorts" pitchFamily="2" charset="2"/>
                    <a:buNone/>
                  </a:pPr>
                  <a:r>
                    <a:rPr lang="en-US" sz="1000">
                      <a:cs typeface="Times New Roman" pitchFamily="18" charset="0"/>
                    </a:rPr>
                    <a:t>HR</a:t>
                  </a:r>
                  <a:endParaRPr lang="en-US" sz="1000">
                    <a:solidFill>
                      <a:srgbClr val="000000"/>
                    </a:solidFill>
                    <a:cs typeface="Times New Roman" pitchFamily="18" charset="0"/>
                  </a:endParaRPr>
                </a:p>
              </p:txBody>
            </p:sp>
          </p:grpSp>
          <p:sp>
            <p:nvSpPr>
              <p:cNvPr id="1614876" name="Rectangle 28"/>
              <p:cNvSpPr>
                <a:spLocks noChangeArrowheads="1"/>
              </p:cNvSpPr>
              <p:nvPr/>
            </p:nvSpPr>
            <p:spPr bwMode="blackWhite">
              <a:xfrm>
                <a:off x="4464" y="2640"/>
                <a:ext cx="720" cy="326"/>
              </a:xfrm>
              <a:prstGeom prst="rect">
                <a:avLst/>
              </a:prstGeom>
              <a:noFill/>
              <a:ln w="12700" algn="ctr">
                <a:noFill/>
                <a:miter lim="800000"/>
                <a:headEnd/>
                <a:tailEnd/>
              </a:ln>
              <a:effectLst/>
            </p:spPr>
            <p:txBody>
              <a:bodyPr lIns="92075" tIns="46038" rIns="92075" bIns="46038">
                <a:spAutoFit/>
              </a:bodyPr>
              <a:lstStyle/>
              <a:p>
                <a:pPr eaLnBrk="0" hangingPunct="0">
                  <a:spcAft>
                    <a:spcPts val="200"/>
                  </a:spcAft>
                  <a:buFont typeface="Monotype Sorts" pitchFamily="2" charset="2"/>
                  <a:buNone/>
                </a:pPr>
                <a:r>
                  <a:rPr lang="en-US" sz="1400">
                    <a:cs typeface="Times New Roman" pitchFamily="18" charset="0"/>
                  </a:rPr>
                  <a:t>Internal  Markets</a:t>
                </a:r>
              </a:p>
            </p:txBody>
          </p:sp>
        </p:grpSp>
      </p:grpSp>
      <p:grpSp>
        <p:nvGrpSpPr>
          <p:cNvPr id="1614877" name="Group 29"/>
          <p:cNvGrpSpPr>
            <a:grpSpLocks/>
          </p:cNvGrpSpPr>
          <p:nvPr/>
        </p:nvGrpSpPr>
        <p:grpSpPr bwMode="auto">
          <a:xfrm>
            <a:off x="76200" y="3810000"/>
            <a:ext cx="3313113" cy="2819400"/>
            <a:chOff x="48" y="2400"/>
            <a:chExt cx="2087" cy="1776"/>
          </a:xfrm>
        </p:grpSpPr>
        <p:grpSp>
          <p:nvGrpSpPr>
            <p:cNvPr id="1614878" name="Group 30"/>
            <p:cNvGrpSpPr>
              <a:grpSpLocks/>
            </p:cNvGrpSpPr>
            <p:nvPr/>
          </p:nvGrpSpPr>
          <p:grpSpPr bwMode="auto">
            <a:xfrm>
              <a:off x="48" y="2400"/>
              <a:ext cx="2087" cy="1776"/>
              <a:chOff x="48" y="2400"/>
              <a:chExt cx="2087" cy="1776"/>
            </a:xfrm>
          </p:grpSpPr>
          <p:sp>
            <p:nvSpPr>
              <p:cNvPr id="1614879" name="Line 31"/>
              <p:cNvSpPr>
                <a:spLocks noChangeShapeType="1"/>
              </p:cNvSpPr>
              <p:nvPr/>
            </p:nvSpPr>
            <p:spPr bwMode="auto">
              <a:xfrm>
                <a:off x="1647" y="2928"/>
                <a:ext cx="450" cy="0"/>
              </a:xfrm>
              <a:prstGeom prst="line">
                <a:avLst/>
              </a:prstGeom>
              <a:noFill/>
              <a:ln w="28575">
                <a:solidFill>
                  <a:schemeClr val="tx1"/>
                </a:solidFill>
                <a:round/>
                <a:headEnd/>
                <a:tailEnd type="triangle" w="med" len="med"/>
              </a:ln>
              <a:effectLst/>
            </p:spPr>
            <p:txBody>
              <a:bodyPr lIns="92075" tIns="0" rIns="92075" bIns="0">
                <a:spAutoFit/>
              </a:bodyPr>
              <a:lstStyle/>
              <a:p>
                <a:endParaRPr lang="en-US"/>
              </a:p>
            </p:txBody>
          </p:sp>
          <p:sp>
            <p:nvSpPr>
              <p:cNvPr id="1614880" name="Rectangle 32"/>
              <p:cNvSpPr>
                <a:spLocks noChangeArrowheads="1"/>
              </p:cNvSpPr>
              <p:nvPr/>
            </p:nvSpPr>
            <p:spPr bwMode="blackWhite">
              <a:xfrm>
                <a:off x="1584" y="2688"/>
                <a:ext cx="551" cy="212"/>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a:t>
                </a:r>
              </a:p>
            </p:txBody>
          </p:sp>
          <p:pic>
            <p:nvPicPr>
              <p:cNvPr id="1614881" name="Picture 33" descr="j0149481"/>
              <p:cNvPicPr>
                <a:picLocks noChangeAspect="1" noChangeArrowheads="1"/>
              </p:cNvPicPr>
              <p:nvPr/>
            </p:nvPicPr>
            <p:blipFill>
              <a:blip r:embed="rId3" cstate="print"/>
              <a:srcRect/>
              <a:stretch>
                <a:fillRect/>
              </a:stretch>
            </p:blipFill>
            <p:spPr bwMode="auto">
              <a:xfrm>
                <a:off x="1103" y="3024"/>
                <a:ext cx="590" cy="599"/>
              </a:xfrm>
              <a:prstGeom prst="rect">
                <a:avLst/>
              </a:prstGeom>
              <a:noFill/>
            </p:spPr>
          </p:pic>
          <p:sp>
            <p:nvSpPr>
              <p:cNvPr id="1614882" name="Rectangle 34"/>
              <p:cNvSpPr>
                <a:spLocks noChangeArrowheads="1"/>
              </p:cNvSpPr>
              <p:nvPr/>
            </p:nvSpPr>
            <p:spPr bwMode="blackWhite">
              <a:xfrm>
                <a:off x="1056" y="3619"/>
                <a:ext cx="720" cy="173"/>
              </a:xfrm>
              <a:prstGeom prst="rect">
                <a:avLst/>
              </a:prstGeom>
              <a:noFill/>
              <a:ln w="12700" algn="ctr">
                <a:noFill/>
                <a:miter lim="800000"/>
                <a:headEnd/>
                <a:tailEnd/>
              </a:ln>
              <a:effectLst/>
            </p:spPr>
            <p:txBody>
              <a:bodyPr lIns="92075" tIns="46038" rIns="92075" bIns="46038">
                <a:spAutoFit/>
              </a:bodyPr>
              <a:lstStyle/>
              <a:p>
                <a:pPr eaLnBrk="0" hangingPunct="0">
                  <a:spcAft>
                    <a:spcPts val="200"/>
                  </a:spcAft>
                  <a:buFont typeface="Monotype Sorts" pitchFamily="2" charset="2"/>
                  <a:buNone/>
                </a:pPr>
                <a:r>
                  <a:rPr lang="en-US" sz="1200">
                    <a:cs typeface="Times New Roman" pitchFamily="18" charset="0"/>
                  </a:rPr>
                  <a:t>Labor Market</a:t>
                </a:r>
              </a:p>
            </p:txBody>
          </p:sp>
          <p:sp>
            <p:nvSpPr>
              <p:cNvPr id="1614883" name="Rectangle 35"/>
              <p:cNvSpPr>
                <a:spLocks noChangeArrowheads="1"/>
              </p:cNvSpPr>
              <p:nvPr/>
            </p:nvSpPr>
            <p:spPr bwMode="blackWhite">
              <a:xfrm>
                <a:off x="288" y="2688"/>
                <a:ext cx="720" cy="173"/>
              </a:xfrm>
              <a:prstGeom prst="rect">
                <a:avLst/>
              </a:prstGeom>
              <a:noFill/>
              <a:ln w="12700" algn="ctr">
                <a:noFill/>
                <a:miter lim="800000"/>
                <a:headEnd/>
                <a:tailEnd/>
              </a:ln>
              <a:effectLst/>
            </p:spPr>
            <p:txBody>
              <a:bodyPr lIns="92075" tIns="46038" rIns="92075" bIns="46038">
                <a:spAutoFit/>
              </a:bodyPr>
              <a:lstStyle/>
              <a:p>
                <a:pPr eaLnBrk="0" hangingPunct="0">
                  <a:spcAft>
                    <a:spcPts val="200"/>
                  </a:spcAft>
                  <a:buFont typeface="Monotype Sorts" pitchFamily="2" charset="2"/>
                  <a:buNone/>
                </a:pPr>
                <a:r>
                  <a:rPr lang="en-US" sz="1200">
                    <a:cs typeface="Times New Roman" pitchFamily="18" charset="0"/>
                  </a:rPr>
                  <a:t>Vendors</a:t>
                </a:r>
              </a:p>
            </p:txBody>
          </p:sp>
          <p:sp>
            <p:nvSpPr>
              <p:cNvPr id="1614884" name="Oval 36"/>
              <p:cNvSpPr>
                <a:spLocks noChangeArrowheads="1"/>
              </p:cNvSpPr>
              <p:nvPr/>
            </p:nvSpPr>
            <p:spPr bwMode="auto">
              <a:xfrm>
                <a:off x="48" y="2400"/>
                <a:ext cx="1872" cy="1776"/>
              </a:xfrm>
              <a:prstGeom prst="ellipse">
                <a:avLst/>
              </a:prstGeom>
              <a:noFill/>
              <a:ln w="12700" algn="ctr">
                <a:solidFill>
                  <a:schemeClr val="tx1"/>
                </a:solidFill>
                <a:round/>
                <a:headEnd/>
                <a:tailEnd/>
              </a:ln>
              <a:effectLst/>
            </p:spPr>
            <p:txBody>
              <a:bodyPr lIns="92075" tIns="0" rIns="92075" bIns="0" anchor="ctr">
                <a:spAutoFit/>
              </a:bodyPr>
              <a:lstStyle/>
              <a:p>
                <a:endParaRPr lang="en-US"/>
              </a:p>
            </p:txBody>
          </p:sp>
          <p:sp>
            <p:nvSpPr>
              <p:cNvPr id="1614885" name="Rectangle 37"/>
              <p:cNvSpPr>
                <a:spLocks noChangeArrowheads="1"/>
              </p:cNvSpPr>
              <p:nvPr/>
            </p:nvSpPr>
            <p:spPr bwMode="blackWhite">
              <a:xfrm>
                <a:off x="624" y="3840"/>
                <a:ext cx="720" cy="326"/>
              </a:xfrm>
              <a:prstGeom prst="rect">
                <a:avLst/>
              </a:prstGeom>
              <a:noFill/>
              <a:ln w="12700" algn="ctr">
                <a:noFill/>
                <a:miter lim="800000"/>
                <a:headEnd/>
                <a:tailEnd/>
              </a:ln>
              <a:effectLst/>
            </p:spPr>
            <p:txBody>
              <a:bodyPr lIns="92075" tIns="46038" rIns="92075" bIns="46038">
                <a:spAutoFit/>
              </a:bodyPr>
              <a:lstStyle/>
              <a:p>
                <a:pPr eaLnBrk="0" hangingPunct="0">
                  <a:spcAft>
                    <a:spcPts val="200"/>
                  </a:spcAft>
                  <a:buFont typeface="Monotype Sorts" pitchFamily="2" charset="2"/>
                  <a:buNone/>
                </a:pPr>
                <a:r>
                  <a:rPr lang="en-US" sz="1400">
                    <a:cs typeface="Times New Roman" pitchFamily="18" charset="0"/>
                  </a:rPr>
                  <a:t>External  Markets</a:t>
                </a:r>
              </a:p>
            </p:txBody>
          </p:sp>
        </p:grpSp>
        <p:pic>
          <p:nvPicPr>
            <p:cNvPr id="1614886" name="Picture 38"/>
            <p:cNvPicPr>
              <a:picLocks noChangeAspect="1" noChangeArrowheads="1"/>
            </p:cNvPicPr>
            <p:nvPr/>
          </p:nvPicPr>
          <p:blipFill>
            <a:blip r:embed="rId4" cstate="print"/>
            <a:srcRect/>
            <a:stretch>
              <a:fillRect/>
            </a:stretch>
          </p:blipFill>
          <p:spPr bwMode="auto">
            <a:xfrm>
              <a:off x="336" y="2880"/>
              <a:ext cx="624" cy="466"/>
            </a:xfrm>
            <a:prstGeom prst="rect">
              <a:avLst/>
            </a:prstGeom>
            <a:noFill/>
            <a:ln w="12700" algn="ctr">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14877"/>
                                        </p:tgtEl>
                                        <p:attrNameLst>
                                          <p:attrName>style.visibility</p:attrName>
                                        </p:attrNameLst>
                                      </p:cBhvr>
                                      <p:to>
                                        <p:strVal val="visible"/>
                                      </p:to>
                                    </p:set>
                                    <p:anim calcmode="lin" valueType="num">
                                      <p:cBhvr additive="base">
                                        <p:cTn id="7" dur="1000" fill="hold"/>
                                        <p:tgtEl>
                                          <p:spTgt spid="1614877"/>
                                        </p:tgtEl>
                                        <p:attrNameLst>
                                          <p:attrName>ppt_x</p:attrName>
                                        </p:attrNameLst>
                                      </p:cBhvr>
                                      <p:tavLst>
                                        <p:tav tm="0">
                                          <p:val>
                                            <p:strVal val="0-#ppt_w/2"/>
                                          </p:val>
                                        </p:tav>
                                        <p:tav tm="100000">
                                          <p:val>
                                            <p:strVal val="#ppt_x"/>
                                          </p:val>
                                        </p:tav>
                                      </p:tavLst>
                                    </p:anim>
                                    <p:anim calcmode="lin" valueType="num">
                                      <p:cBhvr additive="base">
                                        <p:cTn id="8" dur="1000" fill="hold"/>
                                        <p:tgtEl>
                                          <p:spTgt spid="161487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614866"/>
                                        </p:tgtEl>
                                        <p:attrNameLst>
                                          <p:attrName>style.visibility</p:attrName>
                                        </p:attrNameLst>
                                      </p:cBhvr>
                                      <p:to>
                                        <p:strVal val="visible"/>
                                      </p:to>
                                    </p:set>
                                    <p:anim calcmode="lin" valueType="num">
                                      <p:cBhvr additive="base">
                                        <p:cTn id="13" dur="1000" fill="hold"/>
                                        <p:tgtEl>
                                          <p:spTgt spid="1614866"/>
                                        </p:tgtEl>
                                        <p:attrNameLst>
                                          <p:attrName>ppt_x</p:attrName>
                                        </p:attrNameLst>
                                      </p:cBhvr>
                                      <p:tavLst>
                                        <p:tav tm="0">
                                          <p:val>
                                            <p:strVal val="1+#ppt_w/2"/>
                                          </p:val>
                                        </p:tav>
                                        <p:tav tm="100000">
                                          <p:val>
                                            <p:strVal val="#ppt_x"/>
                                          </p:val>
                                        </p:tav>
                                      </p:tavLst>
                                    </p:anim>
                                    <p:anim calcmode="lin" valueType="num">
                                      <p:cBhvr additive="base">
                                        <p:cTn id="14" dur="1000" fill="hold"/>
                                        <p:tgtEl>
                                          <p:spTgt spid="16148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ChangeArrowheads="1"/>
          </p:cNvSpPr>
          <p:nvPr/>
        </p:nvSpPr>
        <p:spPr bwMode="auto">
          <a:xfrm>
            <a:off x="533400" y="1600200"/>
            <a:ext cx="3581400" cy="3743325"/>
          </a:xfrm>
          <a:prstGeom prst="rect">
            <a:avLst/>
          </a:prstGeom>
          <a:noFill/>
          <a:ln w="9525">
            <a:noFill/>
            <a:miter lim="800000"/>
            <a:headEnd/>
            <a:tailEnd/>
          </a:ln>
          <a:effectLst/>
        </p:spPr>
        <p:txBody>
          <a:bodyPr lIns="92075" tIns="46038" rIns="92075" bIns="46038">
            <a:spAutoFit/>
          </a:bodyPr>
          <a:lstStyle/>
          <a:p>
            <a:pPr algn="l" eaLnBrk="0" hangingPunct="0">
              <a:buClrTx/>
            </a:pPr>
            <a:r>
              <a:rPr lang="en-US" sz="2400"/>
              <a:t>Primary Costs –</a:t>
            </a:r>
            <a:r>
              <a:rPr lang="en-US" sz="2400" b="0">
                <a:solidFill>
                  <a:schemeClr val="tx2"/>
                </a:solidFill>
              </a:rPr>
              <a:t> </a:t>
            </a:r>
            <a:r>
              <a:rPr lang="en-US" sz="2400" b="0">
                <a:solidFill>
                  <a:schemeClr val="tx2"/>
                </a:solidFill>
                <a:cs typeface="Arial" charset="0"/>
              </a:rPr>
              <a:t>Expenditures externally sourced are termed Primary Costs, such as most of today’s EORs.  Primary costs are typically (but not necessarily e.g., depreciation) indicative of cash out flows.</a:t>
            </a:r>
          </a:p>
        </p:txBody>
      </p:sp>
      <p:sp>
        <p:nvSpPr>
          <p:cNvPr id="1616899"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r>
              <a:rPr lang="en-US"/>
              <a:t>Primary Costs</a:t>
            </a:r>
          </a:p>
        </p:txBody>
      </p:sp>
      <p:sp>
        <p:nvSpPr>
          <p:cNvPr id="1616900" name="Rectangle 4"/>
          <p:cNvSpPr>
            <a:spLocks noChangeArrowheads="1"/>
          </p:cNvSpPr>
          <p:nvPr/>
        </p:nvSpPr>
        <p:spPr bwMode="auto">
          <a:xfrm>
            <a:off x="5953125" y="3319463"/>
            <a:ext cx="1971675" cy="1862137"/>
          </a:xfrm>
          <a:prstGeom prst="rect">
            <a:avLst/>
          </a:prstGeom>
          <a:solidFill>
            <a:srgbClr val="CCFFCC"/>
          </a:solidFill>
          <a:ln w="9525">
            <a:solidFill>
              <a:schemeClr val="tx1"/>
            </a:solidFill>
            <a:miter lim="800000"/>
            <a:headEnd/>
            <a:tailEnd/>
          </a:ln>
        </p:spPr>
        <p:txBody>
          <a:bodyPr/>
          <a:lstStyle/>
          <a:p>
            <a:pPr algn="l" eaLnBrk="0" hangingPunct="0">
              <a:lnSpc>
                <a:spcPct val="110000"/>
              </a:lnSpc>
              <a:buFont typeface="Monotype Sorts" pitchFamily="2" charset="2"/>
              <a:buNone/>
              <a:tabLst>
                <a:tab pos="1257300" algn="l"/>
                <a:tab pos="1371600" algn="l"/>
              </a:tabLst>
            </a:pPr>
            <a:endParaRPr lang="en-US" sz="1400" b="0">
              <a:cs typeface="Times New Roman" pitchFamily="18" charset="0"/>
            </a:endParaRPr>
          </a:p>
        </p:txBody>
      </p:sp>
      <p:grpSp>
        <p:nvGrpSpPr>
          <p:cNvPr id="1616901" name="Group 5"/>
          <p:cNvGrpSpPr>
            <a:grpSpLocks/>
          </p:cNvGrpSpPr>
          <p:nvPr/>
        </p:nvGrpSpPr>
        <p:grpSpPr bwMode="auto">
          <a:xfrm>
            <a:off x="7710488" y="4768850"/>
            <a:ext cx="820737" cy="717550"/>
            <a:chOff x="4713" y="2900"/>
            <a:chExt cx="517" cy="452"/>
          </a:xfrm>
        </p:grpSpPr>
        <p:sp>
          <p:nvSpPr>
            <p:cNvPr id="1616902" name="Freeform 6"/>
            <p:cNvSpPr>
              <a:spLocks/>
            </p:cNvSpPr>
            <p:nvPr/>
          </p:nvSpPr>
          <p:spPr bwMode="auto">
            <a:xfrm>
              <a:off x="4713" y="2900"/>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16903" name="Text Box 7"/>
            <p:cNvSpPr txBox="1">
              <a:spLocks noChangeArrowheads="1"/>
            </p:cNvSpPr>
            <p:nvPr/>
          </p:nvSpPr>
          <p:spPr bwMode="blackWhite">
            <a:xfrm>
              <a:off x="4806" y="2976"/>
              <a:ext cx="330" cy="304"/>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CIV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sp>
        <p:nvSpPr>
          <p:cNvPr id="1616904" name="Rectangle 8"/>
          <p:cNvSpPr>
            <a:spLocks noChangeArrowheads="1"/>
          </p:cNvSpPr>
          <p:nvPr/>
        </p:nvSpPr>
        <p:spPr bwMode="blackWhite">
          <a:xfrm>
            <a:off x="6013450" y="2981325"/>
            <a:ext cx="1835150" cy="336550"/>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Cost Center: CIF</a:t>
            </a:r>
          </a:p>
        </p:txBody>
      </p:sp>
      <p:sp>
        <p:nvSpPr>
          <p:cNvPr id="1616905" name="Oval 9"/>
          <p:cNvSpPr>
            <a:spLocks noChangeArrowheads="1"/>
          </p:cNvSpPr>
          <p:nvPr/>
        </p:nvSpPr>
        <p:spPr bwMode="blackWhite">
          <a:xfrm>
            <a:off x="4419600" y="4165600"/>
            <a:ext cx="1138238" cy="1092200"/>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400">
                <a:cs typeface="Times New Roman" pitchFamily="18" charset="0"/>
              </a:rPr>
              <a:t>Military </a:t>
            </a:r>
          </a:p>
          <a:p>
            <a:pPr marL="342900" indent="-342900" eaLnBrk="0" hangingPunct="0">
              <a:spcAft>
                <a:spcPts val="200"/>
              </a:spcAft>
              <a:buFont typeface="Monotype Sorts" pitchFamily="2" charset="2"/>
              <a:buNone/>
            </a:pPr>
            <a:r>
              <a:rPr lang="en-US" sz="1400">
                <a:cs typeface="Times New Roman" pitchFamily="18" charset="0"/>
              </a:rPr>
              <a:t>Labor</a:t>
            </a:r>
          </a:p>
        </p:txBody>
      </p:sp>
      <p:sp>
        <p:nvSpPr>
          <p:cNvPr id="1616906" name="Rectangle 10"/>
          <p:cNvSpPr>
            <a:spLocks noChangeArrowheads="1"/>
          </p:cNvSpPr>
          <p:nvPr/>
        </p:nvSpPr>
        <p:spPr bwMode="auto">
          <a:xfrm>
            <a:off x="5943600" y="1524000"/>
            <a:ext cx="1981200" cy="1143000"/>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1400">
                <a:solidFill>
                  <a:schemeClr val="tx2"/>
                </a:solidFill>
              </a:rPr>
              <a:t>Director of </a:t>
            </a:r>
          </a:p>
          <a:p>
            <a:pPr>
              <a:buClrTx/>
            </a:pPr>
            <a:r>
              <a:rPr lang="en-US" sz="1400">
                <a:solidFill>
                  <a:schemeClr val="tx2"/>
                </a:solidFill>
              </a:rPr>
              <a:t>Logistics (DOL)</a:t>
            </a:r>
          </a:p>
        </p:txBody>
      </p:sp>
      <p:grpSp>
        <p:nvGrpSpPr>
          <p:cNvPr id="1616907" name="Group 11"/>
          <p:cNvGrpSpPr>
            <a:grpSpLocks/>
          </p:cNvGrpSpPr>
          <p:nvPr/>
        </p:nvGrpSpPr>
        <p:grpSpPr bwMode="auto">
          <a:xfrm>
            <a:off x="7713663" y="5454650"/>
            <a:ext cx="820737" cy="717550"/>
            <a:chOff x="4715" y="3436"/>
            <a:chExt cx="517" cy="452"/>
          </a:xfrm>
        </p:grpSpPr>
        <p:sp>
          <p:nvSpPr>
            <p:cNvPr id="1616908" name="Freeform 12"/>
            <p:cNvSpPr>
              <a:spLocks/>
            </p:cNvSpPr>
            <p:nvPr/>
          </p:nvSpPr>
          <p:spPr bwMode="auto">
            <a:xfrm>
              <a:off x="4715" y="3436"/>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16909" name="Text Box 13"/>
            <p:cNvSpPr txBox="1">
              <a:spLocks noChangeArrowheads="1"/>
            </p:cNvSpPr>
            <p:nvPr/>
          </p:nvSpPr>
          <p:spPr bwMode="blackWhite">
            <a:xfrm>
              <a:off x="4800" y="3504"/>
              <a:ext cx="336" cy="304"/>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MIL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grpSp>
        <p:nvGrpSpPr>
          <p:cNvPr id="1616910" name="Group 14"/>
          <p:cNvGrpSpPr>
            <a:grpSpLocks/>
          </p:cNvGrpSpPr>
          <p:nvPr/>
        </p:nvGrpSpPr>
        <p:grpSpPr bwMode="auto">
          <a:xfrm>
            <a:off x="5256213" y="2206625"/>
            <a:ext cx="687387" cy="1295400"/>
            <a:chOff x="863" y="1438"/>
            <a:chExt cx="429" cy="816"/>
          </a:xfrm>
        </p:grpSpPr>
        <p:sp>
          <p:nvSpPr>
            <p:cNvPr id="1616911" name="Arc 15"/>
            <p:cNvSpPr>
              <a:spLocks/>
            </p:cNvSpPr>
            <p:nvPr/>
          </p:nvSpPr>
          <p:spPr bwMode="auto">
            <a:xfrm rot="21568244" flipH="1">
              <a:off x="863" y="1438"/>
              <a:ext cx="419" cy="816"/>
            </a:xfrm>
            <a:custGeom>
              <a:avLst/>
              <a:gdLst>
                <a:gd name="G0" fmla="+- 1358 0 0"/>
                <a:gd name="G1" fmla="+- 21600 0 0"/>
                <a:gd name="G2" fmla="+- 21600 0 0"/>
                <a:gd name="T0" fmla="*/ 1358 w 22958"/>
                <a:gd name="T1" fmla="*/ 0 h 43200"/>
                <a:gd name="T2" fmla="*/ 0 w 22958"/>
                <a:gd name="T3" fmla="*/ 43157 h 43200"/>
                <a:gd name="T4" fmla="*/ 1358 w 22958"/>
                <a:gd name="T5" fmla="*/ 21600 h 43200"/>
              </a:gdLst>
              <a:ahLst/>
              <a:cxnLst>
                <a:cxn ang="0">
                  <a:pos x="T0" y="T1"/>
                </a:cxn>
                <a:cxn ang="0">
                  <a:pos x="T2" y="T3"/>
                </a:cxn>
                <a:cxn ang="0">
                  <a:pos x="T4" y="T5"/>
                </a:cxn>
              </a:cxnLst>
              <a:rect l="0" t="0" r="r" b="b"/>
              <a:pathLst>
                <a:path w="22958" h="43200" fill="none" extrusionOk="0">
                  <a:moveTo>
                    <a:pt x="1357" y="0"/>
                  </a:moveTo>
                  <a:cubicBezTo>
                    <a:pt x="13287" y="0"/>
                    <a:pt x="22958" y="9670"/>
                    <a:pt x="22958" y="21600"/>
                  </a:cubicBezTo>
                  <a:cubicBezTo>
                    <a:pt x="22958" y="33529"/>
                    <a:pt x="13287" y="43200"/>
                    <a:pt x="1358" y="43200"/>
                  </a:cubicBezTo>
                  <a:cubicBezTo>
                    <a:pt x="904" y="43200"/>
                    <a:pt x="452" y="43185"/>
                    <a:pt x="-1" y="43157"/>
                  </a:cubicBezTo>
                </a:path>
                <a:path w="22958" h="43200" stroke="0" extrusionOk="0">
                  <a:moveTo>
                    <a:pt x="1357" y="0"/>
                  </a:moveTo>
                  <a:cubicBezTo>
                    <a:pt x="13287" y="0"/>
                    <a:pt x="22958" y="9670"/>
                    <a:pt x="22958" y="21600"/>
                  </a:cubicBezTo>
                  <a:cubicBezTo>
                    <a:pt x="22958" y="33529"/>
                    <a:pt x="13287" y="43200"/>
                    <a:pt x="1358" y="43200"/>
                  </a:cubicBezTo>
                  <a:cubicBezTo>
                    <a:pt x="904" y="43200"/>
                    <a:pt x="452" y="43185"/>
                    <a:pt x="-1" y="43157"/>
                  </a:cubicBezTo>
                  <a:lnTo>
                    <a:pt x="1358" y="21600"/>
                  </a:lnTo>
                  <a:close/>
                </a:path>
              </a:pathLst>
            </a:custGeom>
            <a:noFill/>
            <a:ln w="9525">
              <a:solidFill>
                <a:schemeClr val="tx1"/>
              </a:solidFill>
              <a:round/>
              <a:headEnd/>
              <a:tailEnd/>
            </a:ln>
            <a:effectLst/>
          </p:spPr>
          <p:txBody>
            <a:bodyPr lIns="92075" tIns="0" rIns="92075" bIns="0" anchor="ctr">
              <a:spAutoFit/>
            </a:bodyPr>
            <a:lstStyle/>
            <a:p>
              <a:endParaRPr lang="en-US"/>
            </a:p>
          </p:txBody>
        </p:sp>
        <p:sp>
          <p:nvSpPr>
            <p:cNvPr id="1616912" name="Line 16"/>
            <p:cNvSpPr>
              <a:spLocks noChangeShapeType="1"/>
            </p:cNvSpPr>
            <p:nvPr/>
          </p:nvSpPr>
          <p:spPr bwMode="auto">
            <a:xfrm>
              <a:off x="1244" y="2252"/>
              <a:ext cx="48" cy="0"/>
            </a:xfrm>
            <a:prstGeom prst="line">
              <a:avLst/>
            </a:prstGeom>
            <a:noFill/>
            <a:ln w="9525">
              <a:solidFill>
                <a:schemeClr val="tx1"/>
              </a:solidFill>
              <a:round/>
              <a:headEnd/>
              <a:tailEnd type="triangle" w="med" len="med"/>
            </a:ln>
            <a:effectLst/>
          </p:spPr>
          <p:txBody>
            <a:bodyPr lIns="92075" tIns="0" rIns="92075" bIns="0">
              <a:spAutoFit/>
            </a:bodyPr>
            <a:lstStyle/>
            <a:p>
              <a:endParaRPr lang="en-US"/>
            </a:p>
          </p:txBody>
        </p:sp>
      </p:grpSp>
      <p:sp>
        <p:nvSpPr>
          <p:cNvPr id="1616913" name="Line 17"/>
          <p:cNvSpPr>
            <a:spLocks noChangeShapeType="1"/>
          </p:cNvSpPr>
          <p:nvPr/>
        </p:nvSpPr>
        <p:spPr bwMode="auto">
          <a:xfrm>
            <a:off x="5562600" y="4648200"/>
            <a:ext cx="457200"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616914" name="Rectangle 18"/>
          <p:cNvSpPr>
            <a:spLocks noChangeArrowheads="1"/>
          </p:cNvSpPr>
          <p:nvPr/>
        </p:nvSpPr>
        <p:spPr bwMode="auto">
          <a:xfrm>
            <a:off x="5943600" y="34290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t>DOL Support	$$$</a:t>
            </a:r>
          </a:p>
        </p:txBody>
      </p:sp>
      <p:grpSp>
        <p:nvGrpSpPr>
          <p:cNvPr id="1616915" name="Group 19"/>
          <p:cNvGrpSpPr>
            <a:grpSpLocks/>
          </p:cNvGrpSpPr>
          <p:nvPr/>
        </p:nvGrpSpPr>
        <p:grpSpPr bwMode="auto">
          <a:xfrm>
            <a:off x="5943600" y="3657600"/>
            <a:ext cx="2209800" cy="898525"/>
            <a:chOff x="3744" y="2304"/>
            <a:chExt cx="1392" cy="566"/>
          </a:xfrm>
        </p:grpSpPr>
        <p:sp>
          <p:nvSpPr>
            <p:cNvPr id="1616916" name="Rectangle 20"/>
            <p:cNvSpPr>
              <a:spLocks noChangeArrowheads="1"/>
            </p:cNvSpPr>
            <p:nvPr/>
          </p:nvSpPr>
          <p:spPr bwMode="auto">
            <a:xfrm>
              <a:off x="3744" y="2448"/>
              <a:ext cx="1392" cy="134"/>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a:t>Material	$$$</a:t>
              </a:r>
            </a:p>
          </p:txBody>
        </p:sp>
        <p:sp>
          <p:nvSpPr>
            <p:cNvPr id="1616917" name="Rectangle 21"/>
            <p:cNvSpPr>
              <a:spLocks noChangeArrowheads="1"/>
            </p:cNvSpPr>
            <p:nvPr/>
          </p:nvSpPr>
          <p:spPr bwMode="auto">
            <a:xfrm>
              <a:off x="3744" y="2304"/>
              <a:ext cx="1392" cy="134"/>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a:t>Labor</a:t>
              </a:r>
              <a:r>
                <a:rPr lang="en-US" sz="1400" b="0"/>
                <a:t>	$$$</a:t>
              </a:r>
            </a:p>
          </p:txBody>
        </p:sp>
        <p:sp>
          <p:nvSpPr>
            <p:cNvPr id="1616918" name="Rectangle 22"/>
            <p:cNvSpPr>
              <a:spLocks noChangeArrowheads="1"/>
            </p:cNvSpPr>
            <p:nvPr/>
          </p:nvSpPr>
          <p:spPr bwMode="auto">
            <a:xfrm>
              <a:off x="3744" y="2592"/>
              <a:ext cx="1392" cy="134"/>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a:t>Contracts	$$$</a:t>
              </a:r>
            </a:p>
          </p:txBody>
        </p:sp>
        <p:sp>
          <p:nvSpPr>
            <p:cNvPr id="1616919" name="Rectangle 23"/>
            <p:cNvSpPr>
              <a:spLocks noChangeArrowheads="1"/>
            </p:cNvSpPr>
            <p:nvPr/>
          </p:nvSpPr>
          <p:spPr bwMode="auto">
            <a:xfrm>
              <a:off x="3744" y="2736"/>
              <a:ext cx="1392" cy="134"/>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a:t>Travel	$$$</a:t>
              </a:r>
            </a:p>
          </p:txBody>
        </p:sp>
      </p:grpSp>
      <p:sp>
        <p:nvSpPr>
          <p:cNvPr id="1616920" name="Rectangle 24"/>
          <p:cNvSpPr>
            <a:spLocks noChangeArrowheads="1"/>
          </p:cNvSpPr>
          <p:nvPr/>
        </p:nvSpPr>
        <p:spPr bwMode="auto">
          <a:xfrm>
            <a:off x="5943600" y="45720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t>Military Labor	$$$</a:t>
            </a:r>
          </a:p>
        </p:txBody>
      </p:sp>
      <p:sp>
        <p:nvSpPr>
          <p:cNvPr id="1616921" name="Rectangle 25"/>
          <p:cNvSpPr>
            <a:spLocks noChangeArrowheads="1"/>
          </p:cNvSpPr>
          <p:nvPr/>
        </p:nvSpPr>
        <p:spPr bwMode="auto">
          <a:xfrm>
            <a:off x="5943600" y="48006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t>Facilities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200" fill="hold"/>
                                        <p:tgtEl>
                                          <p:spTgt spid="1616915"/>
                                        </p:tgtEl>
                                        <p:attrNameLst>
                                          <p:attrName>style.color</p:attrName>
                                        </p:attrNameLst>
                                      </p:cBhvr>
                                      <p:to>
                                        <a:srgbClr val="800000"/>
                                      </p:to>
                                    </p:animClr>
                                    <p:animClr clrSpc="rgb" dir="cw">
                                      <p:cBhvr>
                                        <p:cTn id="7" dur="200" fill="hold"/>
                                        <p:tgtEl>
                                          <p:spTgt spid="1616915"/>
                                        </p:tgtEl>
                                        <p:attrNameLst>
                                          <p:attrName>fillcolor</p:attrName>
                                        </p:attrNameLst>
                                      </p:cBhvr>
                                      <p:to>
                                        <a:srgbClr val="800000"/>
                                      </p:to>
                                    </p:animClr>
                                    <p:set>
                                      <p:cBhvr>
                                        <p:cTn id="8" dur="200" fill="hold"/>
                                        <p:tgtEl>
                                          <p:spTgt spid="1616915"/>
                                        </p:tgtEl>
                                        <p:attrNameLst>
                                          <p:attrName>fill.type</p:attrName>
                                        </p:attrNameLst>
                                      </p:cBhvr>
                                      <p:to>
                                        <p:strVal val="solid"/>
                                      </p:to>
                                    </p:set>
                                    <p:set>
                                      <p:cBhvr>
                                        <p:cTn id="9" dur="200" fill="hold"/>
                                        <p:tgtEl>
                                          <p:spTgt spid="1616915"/>
                                        </p:tgtEl>
                                        <p:attrNameLst>
                                          <p:attrName>fill.on</p:attrName>
                                        </p:attrNameLst>
                                      </p:cBhvr>
                                      <p:to>
                                        <p:strVal val="true"/>
                                      </p:to>
                                    </p:set>
                                    <p:animRot by="120000">
                                      <p:cBhvr>
                                        <p:cTn id="10" dur="200" fill="hold">
                                          <p:stCondLst>
                                            <p:cond delay="0"/>
                                          </p:stCondLst>
                                        </p:cTn>
                                        <p:tgtEl>
                                          <p:spTgt spid="1616915"/>
                                        </p:tgtEl>
                                        <p:attrNameLst>
                                          <p:attrName>r</p:attrName>
                                        </p:attrNameLst>
                                      </p:cBhvr>
                                    </p:animRot>
                                    <p:animRot by="-240000">
                                      <p:cBhvr>
                                        <p:cTn id="11" dur="400" fill="hold">
                                          <p:stCondLst>
                                            <p:cond delay="400"/>
                                          </p:stCondLst>
                                        </p:cTn>
                                        <p:tgtEl>
                                          <p:spTgt spid="1616915"/>
                                        </p:tgtEl>
                                        <p:attrNameLst>
                                          <p:attrName>r</p:attrName>
                                        </p:attrNameLst>
                                      </p:cBhvr>
                                    </p:animRot>
                                    <p:animRot by="240000">
                                      <p:cBhvr>
                                        <p:cTn id="12" dur="400" fill="hold">
                                          <p:stCondLst>
                                            <p:cond delay="800"/>
                                          </p:stCondLst>
                                        </p:cTn>
                                        <p:tgtEl>
                                          <p:spTgt spid="1616915"/>
                                        </p:tgtEl>
                                        <p:attrNameLst>
                                          <p:attrName>r</p:attrName>
                                        </p:attrNameLst>
                                      </p:cBhvr>
                                    </p:animRot>
                                    <p:animRot by="-240000">
                                      <p:cBhvr>
                                        <p:cTn id="13" dur="400" fill="hold">
                                          <p:stCondLst>
                                            <p:cond delay="1200"/>
                                          </p:stCondLst>
                                        </p:cTn>
                                        <p:tgtEl>
                                          <p:spTgt spid="1616915"/>
                                        </p:tgtEl>
                                        <p:attrNameLst>
                                          <p:attrName>r</p:attrName>
                                        </p:attrNameLst>
                                      </p:cBhvr>
                                    </p:animRot>
                                    <p:animRot by="120000">
                                      <p:cBhvr>
                                        <p:cTn id="14" dur="400" fill="hold">
                                          <p:stCondLst>
                                            <p:cond delay="1600"/>
                                          </p:stCondLst>
                                        </p:cTn>
                                        <p:tgtEl>
                                          <p:spTgt spid="16169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ChangeArrowheads="1"/>
          </p:cNvSpPr>
          <p:nvPr/>
        </p:nvSpPr>
        <p:spPr bwMode="auto">
          <a:xfrm>
            <a:off x="609600" y="1447800"/>
            <a:ext cx="3733800" cy="2282825"/>
          </a:xfrm>
          <a:prstGeom prst="rect">
            <a:avLst/>
          </a:prstGeom>
          <a:noFill/>
          <a:ln w="9525" algn="ctr">
            <a:noFill/>
            <a:miter lim="800000"/>
            <a:headEnd/>
            <a:tailEnd/>
          </a:ln>
          <a:effectLst/>
        </p:spPr>
        <p:txBody>
          <a:bodyPr lIns="92075" tIns="46038" rIns="92075" bIns="46038">
            <a:spAutoFit/>
          </a:bodyPr>
          <a:lstStyle/>
          <a:p>
            <a:pPr algn="l" eaLnBrk="0" hangingPunct="0">
              <a:spcBef>
                <a:spcPct val="20000"/>
              </a:spcBef>
              <a:buClrTx/>
            </a:pPr>
            <a:r>
              <a:rPr lang="en-US" sz="2400">
                <a:solidFill>
                  <a:schemeClr val="tx2"/>
                </a:solidFill>
                <a:cs typeface="Arial" charset="0"/>
              </a:rPr>
              <a:t>Secondary Costs -</a:t>
            </a:r>
            <a:r>
              <a:rPr lang="en-US" sz="2400" b="0">
                <a:solidFill>
                  <a:schemeClr val="tx2"/>
                </a:solidFill>
                <a:cs typeface="Arial" charset="0"/>
              </a:rPr>
              <a:t> Costs assigned/service fees to an object for consuming </a:t>
            </a:r>
            <a:r>
              <a:rPr lang="en-US" sz="2400" b="0">
                <a:solidFill>
                  <a:schemeClr val="tx2"/>
                </a:solidFill>
              </a:rPr>
              <a:t>products/services providing by another object</a:t>
            </a:r>
            <a:r>
              <a:rPr lang="en-US" sz="2400" b="0">
                <a:solidFill>
                  <a:schemeClr val="tx2"/>
                </a:solidFill>
                <a:cs typeface="Arial" charset="0"/>
              </a:rPr>
              <a:t>.</a:t>
            </a:r>
          </a:p>
        </p:txBody>
      </p:sp>
      <p:sp>
        <p:nvSpPr>
          <p:cNvPr id="1618947"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r>
              <a:rPr lang="en-US"/>
              <a:t>Secondary Costs</a:t>
            </a:r>
          </a:p>
        </p:txBody>
      </p:sp>
      <p:sp>
        <p:nvSpPr>
          <p:cNvPr id="1618948" name="Rectangle 4"/>
          <p:cNvSpPr>
            <a:spLocks noChangeArrowheads="1"/>
          </p:cNvSpPr>
          <p:nvPr/>
        </p:nvSpPr>
        <p:spPr bwMode="auto">
          <a:xfrm>
            <a:off x="5953125" y="3319463"/>
            <a:ext cx="1971675" cy="1862137"/>
          </a:xfrm>
          <a:prstGeom prst="rect">
            <a:avLst/>
          </a:prstGeom>
          <a:solidFill>
            <a:srgbClr val="CCFFCC"/>
          </a:solidFill>
          <a:ln w="9525">
            <a:solidFill>
              <a:schemeClr val="tx1"/>
            </a:solidFill>
            <a:miter lim="800000"/>
            <a:headEnd/>
            <a:tailEnd/>
          </a:ln>
        </p:spPr>
        <p:txBody>
          <a:bodyPr/>
          <a:lstStyle/>
          <a:p>
            <a:pPr algn="l" eaLnBrk="0" hangingPunct="0">
              <a:lnSpc>
                <a:spcPct val="110000"/>
              </a:lnSpc>
              <a:buFont typeface="Monotype Sorts" pitchFamily="2" charset="2"/>
              <a:buNone/>
              <a:tabLst>
                <a:tab pos="1257300" algn="l"/>
                <a:tab pos="1371600" algn="l"/>
              </a:tabLst>
            </a:pPr>
            <a:endParaRPr lang="en-US" sz="1400" b="0">
              <a:cs typeface="Times New Roman" pitchFamily="18" charset="0"/>
            </a:endParaRPr>
          </a:p>
        </p:txBody>
      </p:sp>
      <p:grpSp>
        <p:nvGrpSpPr>
          <p:cNvPr id="1618949" name="Group 5"/>
          <p:cNvGrpSpPr>
            <a:grpSpLocks/>
          </p:cNvGrpSpPr>
          <p:nvPr/>
        </p:nvGrpSpPr>
        <p:grpSpPr bwMode="auto">
          <a:xfrm>
            <a:off x="7710488" y="4768850"/>
            <a:ext cx="820737" cy="717550"/>
            <a:chOff x="4713" y="2900"/>
            <a:chExt cx="517" cy="452"/>
          </a:xfrm>
        </p:grpSpPr>
        <p:sp>
          <p:nvSpPr>
            <p:cNvPr id="1618950" name="Freeform 6"/>
            <p:cNvSpPr>
              <a:spLocks/>
            </p:cNvSpPr>
            <p:nvPr/>
          </p:nvSpPr>
          <p:spPr bwMode="auto">
            <a:xfrm>
              <a:off x="4713" y="2900"/>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18951" name="Text Box 7"/>
            <p:cNvSpPr txBox="1">
              <a:spLocks noChangeArrowheads="1"/>
            </p:cNvSpPr>
            <p:nvPr/>
          </p:nvSpPr>
          <p:spPr bwMode="blackWhite">
            <a:xfrm>
              <a:off x="4806" y="2976"/>
              <a:ext cx="330" cy="304"/>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CIV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sp>
        <p:nvSpPr>
          <p:cNvPr id="1618952" name="Rectangle 8"/>
          <p:cNvSpPr>
            <a:spLocks noChangeArrowheads="1"/>
          </p:cNvSpPr>
          <p:nvPr/>
        </p:nvSpPr>
        <p:spPr bwMode="blackWhite">
          <a:xfrm>
            <a:off x="6013450" y="2981325"/>
            <a:ext cx="1835150" cy="336550"/>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Cost Center: CIF</a:t>
            </a:r>
          </a:p>
        </p:txBody>
      </p:sp>
      <p:sp>
        <p:nvSpPr>
          <p:cNvPr id="1618953" name="Oval 9"/>
          <p:cNvSpPr>
            <a:spLocks noChangeArrowheads="1"/>
          </p:cNvSpPr>
          <p:nvPr/>
        </p:nvSpPr>
        <p:spPr bwMode="blackWhite">
          <a:xfrm>
            <a:off x="4419600" y="4165600"/>
            <a:ext cx="1138238" cy="1092200"/>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400">
                <a:cs typeface="Times New Roman" pitchFamily="18" charset="0"/>
              </a:rPr>
              <a:t>Military </a:t>
            </a:r>
          </a:p>
          <a:p>
            <a:pPr marL="342900" indent="-342900" eaLnBrk="0" hangingPunct="0">
              <a:spcAft>
                <a:spcPts val="200"/>
              </a:spcAft>
              <a:buFont typeface="Monotype Sorts" pitchFamily="2" charset="2"/>
              <a:buNone/>
            </a:pPr>
            <a:r>
              <a:rPr lang="en-US" sz="1400">
                <a:cs typeface="Times New Roman" pitchFamily="18" charset="0"/>
              </a:rPr>
              <a:t>Labor</a:t>
            </a:r>
          </a:p>
        </p:txBody>
      </p:sp>
      <p:sp>
        <p:nvSpPr>
          <p:cNvPr id="1618954" name="Rectangle 10"/>
          <p:cNvSpPr>
            <a:spLocks noChangeArrowheads="1"/>
          </p:cNvSpPr>
          <p:nvPr/>
        </p:nvSpPr>
        <p:spPr bwMode="auto">
          <a:xfrm>
            <a:off x="5943600" y="1524000"/>
            <a:ext cx="1981200" cy="1143000"/>
          </a:xfrm>
          <a:prstGeom prst="rect">
            <a:avLst/>
          </a:prstGeom>
          <a:solidFill>
            <a:srgbClr val="CCFFCC"/>
          </a:solidFill>
          <a:ln w="9525" algn="ctr">
            <a:solidFill>
              <a:schemeClr val="tx1"/>
            </a:solidFill>
            <a:miter lim="800000"/>
            <a:headEnd/>
            <a:tailEnd/>
          </a:ln>
          <a:effectLst/>
        </p:spPr>
        <p:txBody>
          <a:bodyPr wrap="none" anchor="ctr"/>
          <a:lstStyle/>
          <a:p>
            <a:pPr>
              <a:buClrTx/>
            </a:pPr>
            <a:r>
              <a:rPr lang="en-US" sz="1400">
                <a:solidFill>
                  <a:schemeClr val="tx2"/>
                </a:solidFill>
              </a:rPr>
              <a:t>Director of </a:t>
            </a:r>
          </a:p>
          <a:p>
            <a:pPr>
              <a:buClrTx/>
            </a:pPr>
            <a:r>
              <a:rPr lang="en-US" sz="1400">
                <a:solidFill>
                  <a:schemeClr val="tx2"/>
                </a:solidFill>
              </a:rPr>
              <a:t>Logistics (DOL)</a:t>
            </a:r>
          </a:p>
        </p:txBody>
      </p:sp>
      <p:grpSp>
        <p:nvGrpSpPr>
          <p:cNvPr id="1618955" name="Group 11"/>
          <p:cNvGrpSpPr>
            <a:grpSpLocks/>
          </p:cNvGrpSpPr>
          <p:nvPr/>
        </p:nvGrpSpPr>
        <p:grpSpPr bwMode="auto">
          <a:xfrm>
            <a:off x="7713663" y="5454650"/>
            <a:ext cx="820737" cy="717550"/>
            <a:chOff x="4715" y="3436"/>
            <a:chExt cx="517" cy="452"/>
          </a:xfrm>
        </p:grpSpPr>
        <p:sp>
          <p:nvSpPr>
            <p:cNvPr id="1618956" name="Freeform 12"/>
            <p:cNvSpPr>
              <a:spLocks/>
            </p:cNvSpPr>
            <p:nvPr/>
          </p:nvSpPr>
          <p:spPr bwMode="auto">
            <a:xfrm>
              <a:off x="4715" y="3436"/>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18957" name="Text Box 13"/>
            <p:cNvSpPr txBox="1">
              <a:spLocks noChangeArrowheads="1"/>
            </p:cNvSpPr>
            <p:nvPr/>
          </p:nvSpPr>
          <p:spPr bwMode="blackWhite">
            <a:xfrm>
              <a:off x="4800" y="3504"/>
              <a:ext cx="336" cy="304"/>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MIL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grpSp>
        <p:nvGrpSpPr>
          <p:cNvPr id="1618958" name="Group 14"/>
          <p:cNvGrpSpPr>
            <a:grpSpLocks/>
          </p:cNvGrpSpPr>
          <p:nvPr/>
        </p:nvGrpSpPr>
        <p:grpSpPr bwMode="auto">
          <a:xfrm>
            <a:off x="5256213" y="2206625"/>
            <a:ext cx="687387" cy="1295400"/>
            <a:chOff x="863" y="1438"/>
            <a:chExt cx="429" cy="816"/>
          </a:xfrm>
        </p:grpSpPr>
        <p:sp>
          <p:nvSpPr>
            <p:cNvPr id="1618959" name="Arc 15"/>
            <p:cNvSpPr>
              <a:spLocks/>
            </p:cNvSpPr>
            <p:nvPr/>
          </p:nvSpPr>
          <p:spPr bwMode="auto">
            <a:xfrm rot="21568244" flipH="1">
              <a:off x="863" y="1438"/>
              <a:ext cx="419" cy="816"/>
            </a:xfrm>
            <a:custGeom>
              <a:avLst/>
              <a:gdLst>
                <a:gd name="G0" fmla="+- 1358 0 0"/>
                <a:gd name="G1" fmla="+- 21600 0 0"/>
                <a:gd name="G2" fmla="+- 21600 0 0"/>
                <a:gd name="T0" fmla="*/ 1358 w 22958"/>
                <a:gd name="T1" fmla="*/ 0 h 43200"/>
                <a:gd name="T2" fmla="*/ 0 w 22958"/>
                <a:gd name="T3" fmla="*/ 43157 h 43200"/>
                <a:gd name="T4" fmla="*/ 1358 w 22958"/>
                <a:gd name="T5" fmla="*/ 21600 h 43200"/>
              </a:gdLst>
              <a:ahLst/>
              <a:cxnLst>
                <a:cxn ang="0">
                  <a:pos x="T0" y="T1"/>
                </a:cxn>
                <a:cxn ang="0">
                  <a:pos x="T2" y="T3"/>
                </a:cxn>
                <a:cxn ang="0">
                  <a:pos x="T4" y="T5"/>
                </a:cxn>
              </a:cxnLst>
              <a:rect l="0" t="0" r="r" b="b"/>
              <a:pathLst>
                <a:path w="22958" h="43200" fill="none" extrusionOk="0">
                  <a:moveTo>
                    <a:pt x="1357" y="0"/>
                  </a:moveTo>
                  <a:cubicBezTo>
                    <a:pt x="13287" y="0"/>
                    <a:pt x="22958" y="9670"/>
                    <a:pt x="22958" y="21600"/>
                  </a:cubicBezTo>
                  <a:cubicBezTo>
                    <a:pt x="22958" y="33529"/>
                    <a:pt x="13287" y="43200"/>
                    <a:pt x="1358" y="43200"/>
                  </a:cubicBezTo>
                  <a:cubicBezTo>
                    <a:pt x="904" y="43200"/>
                    <a:pt x="452" y="43185"/>
                    <a:pt x="-1" y="43157"/>
                  </a:cubicBezTo>
                </a:path>
                <a:path w="22958" h="43200" stroke="0" extrusionOk="0">
                  <a:moveTo>
                    <a:pt x="1357" y="0"/>
                  </a:moveTo>
                  <a:cubicBezTo>
                    <a:pt x="13287" y="0"/>
                    <a:pt x="22958" y="9670"/>
                    <a:pt x="22958" y="21600"/>
                  </a:cubicBezTo>
                  <a:cubicBezTo>
                    <a:pt x="22958" y="33529"/>
                    <a:pt x="13287" y="43200"/>
                    <a:pt x="1358" y="43200"/>
                  </a:cubicBezTo>
                  <a:cubicBezTo>
                    <a:pt x="904" y="43200"/>
                    <a:pt x="452" y="43185"/>
                    <a:pt x="-1" y="43157"/>
                  </a:cubicBezTo>
                  <a:lnTo>
                    <a:pt x="1358" y="21600"/>
                  </a:lnTo>
                  <a:close/>
                </a:path>
              </a:pathLst>
            </a:custGeom>
            <a:noFill/>
            <a:ln w="9525">
              <a:solidFill>
                <a:schemeClr val="tx1"/>
              </a:solidFill>
              <a:round/>
              <a:headEnd/>
              <a:tailEnd/>
            </a:ln>
            <a:effectLst/>
          </p:spPr>
          <p:txBody>
            <a:bodyPr lIns="92075" tIns="0" rIns="92075" bIns="0" anchor="ctr">
              <a:spAutoFit/>
            </a:bodyPr>
            <a:lstStyle/>
            <a:p>
              <a:endParaRPr lang="en-US"/>
            </a:p>
          </p:txBody>
        </p:sp>
        <p:sp>
          <p:nvSpPr>
            <p:cNvPr id="1618960" name="Line 16"/>
            <p:cNvSpPr>
              <a:spLocks noChangeShapeType="1"/>
            </p:cNvSpPr>
            <p:nvPr/>
          </p:nvSpPr>
          <p:spPr bwMode="auto">
            <a:xfrm>
              <a:off x="1244" y="2252"/>
              <a:ext cx="48" cy="0"/>
            </a:xfrm>
            <a:prstGeom prst="line">
              <a:avLst/>
            </a:prstGeom>
            <a:noFill/>
            <a:ln w="9525">
              <a:solidFill>
                <a:schemeClr val="tx1"/>
              </a:solidFill>
              <a:round/>
              <a:headEnd/>
              <a:tailEnd type="triangle" w="med" len="med"/>
            </a:ln>
            <a:effectLst/>
          </p:spPr>
          <p:txBody>
            <a:bodyPr lIns="92075" tIns="0" rIns="92075" bIns="0">
              <a:spAutoFit/>
            </a:bodyPr>
            <a:lstStyle/>
            <a:p>
              <a:endParaRPr lang="en-US"/>
            </a:p>
          </p:txBody>
        </p:sp>
      </p:grpSp>
      <p:sp>
        <p:nvSpPr>
          <p:cNvPr id="1618961" name="Line 17"/>
          <p:cNvSpPr>
            <a:spLocks noChangeShapeType="1"/>
          </p:cNvSpPr>
          <p:nvPr/>
        </p:nvSpPr>
        <p:spPr bwMode="auto">
          <a:xfrm>
            <a:off x="5562600" y="4648200"/>
            <a:ext cx="457200"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618962" name="Rectangle 18"/>
          <p:cNvSpPr>
            <a:spLocks noChangeArrowheads="1"/>
          </p:cNvSpPr>
          <p:nvPr/>
        </p:nvSpPr>
        <p:spPr bwMode="auto">
          <a:xfrm>
            <a:off x="5943600" y="38862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t>Material	$$$</a:t>
            </a:r>
          </a:p>
        </p:txBody>
      </p:sp>
      <p:sp>
        <p:nvSpPr>
          <p:cNvPr id="1618963" name="Rectangle 19"/>
          <p:cNvSpPr>
            <a:spLocks noChangeArrowheads="1"/>
          </p:cNvSpPr>
          <p:nvPr/>
        </p:nvSpPr>
        <p:spPr bwMode="auto">
          <a:xfrm>
            <a:off x="5943600" y="36576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t>Labor	$$$</a:t>
            </a:r>
          </a:p>
        </p:txBody>
      </p:sp>
      <p:sp>
        <p:nvSpPr>
          <p:cNvPr id="1618964" name="Rectangle 20"/>
          <p:cNvSpPr>
            <a:spLocks noChangeArrowheads="1"/>
          </p:cNvSpPr>
          <p:nvPr/>
        </p:nvSpPr>
        <p:spPr bwMode="auto">
          <a:xfrm>
            <a:off x="5943600" y="41148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t>Contracts	$$$</a:t>
            </a:r>
          </a:p>
        </p:txBody>
      </p:sp>
      <p:sp>
        <p:nvSpPr>
          <p:cNvPr id="1618965" name="Rectangle 21"/>
          <p:cNvSpPr>
            <a:spLocks noChangeArrowheads="1"/>
          </p:cNvSpPr>
          <p:nvPr/>
        </p:nvSpPr>
        <p:spPr bwMode="auto">
          <a:xfrm>
            <a:off x="5943600" y="4343400"/>
            <a:ext cx="2209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t>Travel	$$$</a:t>
            </a:r>
          </a:p>
        </p:txBody>
      </p:sp>
      <p:grpSp>
        <p:nvGrpSpPr>
          <p:cNvPr id="1618966" name="Group 22"/>
          <p:cNvGrpSpPr>
            <a:grpSpLocks/>
          </p:cNvGrpSpPr>
          <p:nvPr/>
        </p:nvGrpSpPr>
        <p:grpSpPr bwMode="auto">
          <a:xfrm>
            <a:off x="5943600" y="3429000"/>
            <a:ext cx="2209800" cy="1584325"/>
            <a:chOff x="3744" y="2160"/>
            <a:chExt cx="1392" cy="998"/>
          </a:xfrm>
        </p:grpSpPr>
        <p:sp>
          <p:nvSpPr>
            <p:cNvPr id="1618967" name="Rectangle 23"/>
            <p:cNvSpPr>
              <a:spLocks noChangeArrowheads="1"/>
            </p:cNvSpPr>
            <p:nvPr/>
          </p:nvSpPr>
          <p:spPr bwMode="auto">
            <a:xfrm>
              <a:off x="3744" y="2160"/>
              <a:ext cx="1392" cy="134"/>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a:t>DOL Support	$$$</a:t>
              </a:r>
            </a:p>
          </p:txBody>
        </p:sp>
        <p:sp>
          <p:nvSpPr>
            <p:cNvPr id="1618968" name="Rectangle 24"/>
            <p:cNvSpPr>
              <a:spLocks noChangeArrowheads="1"/>
            </p:cNvSpPr>
            <p:nvPr/>
          </p:nvSpPr>
          <p:spPr bwMode="auto">
            <a:xfrm>
              <a:off x="3744" y="2880"/>
              <a:ext cx="1392" cy="134"/>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a:t>Military Labor	$$$</a:t>
              </a:r>
            </a:p>
          </p:txBody>
        </p:sp>
        <p:sp>
          <p:nvSpPr>
            <p:cNvPr id="1618969" name="Rectangle 25"/>
            <p:cNvSpPr>
              <a:spLocks noChangeArrowheads="1"/>
            </p:cNvSpPr>
            <p:nvPr/>
          </p:nvSpPr>
          <p:spPr bwMode="auto">
            <a:xfrm>
              <a:off x="3744" y="3024"/>
              <a:ext cx="1392" cy="134"/>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a:t>Facilities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Clr clrSpc="rgb" dir="cw">
                                      <p:cBhvr override="childStyle">
                                        <p:cTn id="6" dur="200" fill="hold"/>
                                        <p:tgtEl>
                                          <p:spTgt spid="1618966"/>
                                        </p:tgtEl>
                                        <p:attrNameLst>
                                          <p:attrName>style.color</p:attrName>
                                        </p:attrNameLst>
                                      </p:cBhvr>
                                      <p:to>
                                        <a:srgbClr val="800000"/>
                                      </p:to>
                                    </p:animClr>
                                    <p:animClr clrSpc="rgb" dir="cw">
                                      <p:cBhvr>
                                        <p:cTn id="7" dur="200" fill="hold"/>
                                        <p:tgtEl>
                                          <p:spTgt spid="1618966"/>
                                        </p:tgtEl>
                                        <p:attrNameLst>
                                          <p:attrName>fillcolor</p:attrName>
                                        </p:attrNameLst>
                                      </p:cBhvr>
                                      <p:to>
                                        <a:srgbClr val="800000"/>
                                      </p:to>
                                    </p:animClr>
                                    <p:set>
                                      <p:cBhvr>
                                        <p:cTn id="8" dur="200" fill="hold"/>
                                        <p:tgtEl>
                                          <p:spTgt spid="1618966"/>
                                        </p:tgtEl>
                                        <p:attrNameLst>
                                          <p:attrName>fill.type</p:attrName>
                                        </p:attrNameLst>
                                      </p:cBhvr>
                                      <p:to>
                                        <p:strVal val="solid"/>
                                      </p:to>
                                    </p:set>
                                    <p:set>
                                      <p:cBhvr>
                                        <p:cTn id="9" dur="200" fill="hold"/>
                                        <p:tgtEl>
                                          <p:spTgt spid="1618966"/>
                                        </p:tgtEl>
                                        <p:attrNameLst>
                                          <p:attrName>fill.on</p:attrName>
                                        </p:attrNameLst>
                                      </p:cBhvr>
                                      <p:to>
                                        <p:strVal val="true"/>
                                      </p:to>
                                    </p:set>
                                    <p:animRot by="120000">
                                      <p:cBhvr>
                                        <p:cTn id="10" dur="200" fill="hold">
                                          <p:stCondLst>
                                            <p:cond delay="0"/>
                                          </p:stCondLst>
                                        </p:cTn>
                                        <p:tgtEl>
                                          <p:spTgt spid="1618966"/>
                                        </p:tgtEl>
                                        <p:attrNameLst>
                                          <p:attrName>r</p:attrName>
                                        </p:attrNameLst>
                                      </p:cBhvr>
                                    </p:animRot>
                                    <p:animRot by="-240000">
                                      <p:cBhvr>
                                        <p:cTn id="11" dur="400" fill="hold">
                                          <p:stCondLst>
                                            <p:cond delay="400"/>
                                          </p:stCondLst>
                                        </p:cTn>
                                        <p:tgtEl>
                                          <p:spTgt spid="1618966"/>
                                        </p:tgtEl>
                                        <p:attrNameLst>
                                          <p:attrName>r</p:attrName>
                                        </p:attrNameLst>
                                      </p:cBhvr>
                                    </p:animRot>
                                    <p:animRot by="240000">
                                      <p:cBhvr>
                                        <p:cTn id="12" dur="400" fill="hold">
                                          <p:stCondLst>
                                            <p:cond delay="800"/>
                                          </p:stCondLst>
                                        </p:cTn>
                                        <p:tgtEl>
                                          <p:spTgt spid="1618966"/>
                                        </p:tgtEl>
                                        <p:attrNameLst>
                                          <p:attrName>r</p:attrName>
                                        </p:attrNameLst>
                                      </p:cBhvr>
                                    </p:animRot>
                                    <p:animRot by="-240000">
                                      <p:cBhvr>
                                        <p:cTn id="13" dur="400" fill="hold">
                                          <p:stCondLst>
                                            <p:cond delay="1200"/>
                                          </p:stCondLst>
                                        </p:cTn>
                                        <p:tgtEl>
                                          <p:spTgt spid="1618966"/>
                                        </p:tgtEl>
                                        <p:attrNameLst>
                                          <p:attrName>r</p:attrName>
                                        </p:attrNameLst>
                                      </p:cBhvr>
                                    </p:animRot>
                                    <p:animRot by="120000">
                                      <p:cBhvr>
                                        <p:cTn id="14" dur="400" fill="hold">
                                          <p:stCondLst>
                                            <p:cond delay="1600"/>
                                          </p:stCondLst>
                                        </p:cTn>
                                        <p:tgtEl>
                                          <p:spTgt spid="16189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r>
              <a:rPr lang="en-US"/>
              <a:t>Fixed vs Variable</a:t>
            </a:r>
          </a:p>
        </p:txBody>
      </p:sp>
      <p:sp>
        <p:nvSpPr>
          <p:cNvPr id="1620995" name="Rectangle 3"/>
          <p:cNvSpPr>
            <a:spLocks noChangeArrowheads="1"/>
          </p:cNvSpPr>
          <p:nvPr/>
        </p:nvSpPr>
        <p:spPr bwMode="auto">
          <a:xfrm>
            <a:off x="685800" y="1447800"/>
            <a:ext cx="7772400" cy="4114800"/>
          </a:xfrm>
          <a:prstGeom prst="rect">
            <a:avLst/>
          </a:prstGeom>
          <a:noFill/>
          <a:ln w="9525">
            <a:noFill/>
            <a:miter lim="800000"/>
            <a:headEnd/>
            <a:tailEnd/>
          </a:ln>
        </p:spPr>
        <p:txBody>
          <a:bodyPr/>
          <a:lstStyle/>
          <a:p>
            <a:pPr marL="228600" indent="-228600" algn="l">
              <a:spcBef>
                <a:spcPct val="20000"/>
              </a:spcBef>
              <a:buClrTx/>
              <a:buFontTx/>
              <a:buChar char="•"/>
            </a:pPr>
            <a:r>
              <a:rPr lang="en-US" sz="2400" b="0"/>
              <a:t>Fixed and Variable define the influence on the dollar relationship of the cost incurred to the output provided</a:t>
            </a:r>
          </a:p>
          <a:p>
            <a:pPr marL="228600" indent="-228600" algn="l">
              <a:spcBef>
                <a:spcPct val="20000"/>
              </a:spcBef>
              <a:buClrTx/>
              <a:buFontTx/>
              <a:buChar char="•"/>
            </a:pPr>
            <a:r>
              <a:rPr lang="en-US" sz="2400" b="0"/>
              <a:t>Are defined within a relevant time, such as the plan cycle (i.e. 1 year.)</a:t>
            </a:r>
            <a:endParaRPr lang="en-US" sz="2800" b="0"/>
          </a:p>
        </p:txBody>
      </p:sp>
      <p:sp>
        <p:nvSpPr>
          <p:cNvPr id="1620996" name="Rectangle 4"/>
          <p:cNvSpPr>
            <a:spLocks noChangeArrowheads="1"/>
          </p:cNvSpPr>
          <p:nvPr/>
        </p:nvSpPr>
        <p:spPr bwMode="auto">
          <a:xfrm>
            <a:off x="2881313" y="3548063"/>
            <a:ext cx="2055812" cy="1481137"/>
          </a:xfrm>
          <a:prstGeom prst="rect">
            <a:avLst/>
          </a:prstGeom>
          <a:solidFill>
            <a:srgbClr val="CCFFCC"/>
          </a:solidFill>
          <a:ln w="9525">
            <a:solidFill>
              <a:schemeClr val="tx1"/>
            </a:solidFill>
            <a:miter lim="800000"/>
            <a:headEnd/>
            <a:tailEnd/>
          </a:ln>
        </p:spPr>
        <p:txBody>
          <a:bodyPr/>
          <a:lstStyle/>
          <a:p>
            <a:pPr algn="l" eaLnBrk="0" hangingPunct="0">
              <a:lnSpc>
                <a:spcPct val="110000"/>
              </a:lnSpc>
              <a:buFont typeface="Monotype Sorts" pitchFamily="2" charset="2"/>
              <a:buNone/>
            </a:pPr>
            <a:endParaRPr lang="en-US" sz="1400">
              <a:cs typeface="Times New Roman" pitchFamily="18" charset="0"/>
            </a:endParaRPr>
          </a:p>
          <a:p>
            <a:pPr algn="l" eaLnBrk="0" hangingPunct="0">
              <a:lnSpc>
                <a:spcPct val="110000"/>
              </a:lnSpc>
              <a:buFont typeface="Monotype Sorts" pitchFamily="2" charset="2"/>
              <a:buNone/>
            </a:pPr>
            <a:endParaRPr lang="en-US" sz="1400">
              <a:cs typeface="Times New Roman" pitchFamily="18" charset="0"/>
            </a:endParaRPr>
          </a:p>
        </p:txBody>
      </p:sp>
      <p:grpSp>
        <p:nvGrpSpPr>
          <p:cNvPr id="1620997" name="Group 5"/>
          <p:cNvGrpSpPr>
            <a:grpSpLocks/>
          </p:cNvGrpSpPr>
          <p:nvPr/>
        </p:nvGrpSpPr>
        <p:grpSpPr bwMode="auto">
          <a:xfrm>
            <a:off x="4559300" y="4679950"/>
            <a:ext cx="847725" cy="717550"/>
            <a:chOff x="2872" y="3140"/>
            <a:chExt cx="589" cy="548"/>
          </a:xfrm>
        </p:grpSpPr>
        <p:sp>
          <p:nvSpPr>
            <p:cNvPr id="1620998" name="Freeform 6"/>
            <p:cNvSpPr>
              <a:spLocks/>
            </p:cNvSpPr>
            <p:nvPr/>
          </p:nvSpPr>
          <p:spPr bwMode="auto">
            <a:xfrm>
              <a:off x="2872" y="3140"/>
              <a:ext cx="589" cy="548"/>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20999" name="Text Box 7"/>
            <p:cNvSpPr txBox="1">
              <a:spLocks noChangeArrowheads="1"/>
            </p:cNvSpPr>
            <p:nvPr/>
          </p:nvSpPr>
          <p:spPr bwMode="blackWhite">
            <a:xfrm>
              <a:off x="2996" y="3272"/>
              <a:ext cx="364" cy="369"/>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CIV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sp>
        <p:nvSpPr>
          <p:cNvPr id="1621000" name="Rectangle 8"/>
          <p:cNvSpPr>
            <a:spLocks noChangeArrowheads="1"/>
          </p:cNvSpPr>
          <p:nvPr/>
        </p:nvSpPr>
        <p:spPr bwMode="blackWhite">
          <a:xfrm>
            <a:off x="2944813" y="3200400"/>
            <a:ext cx="1912937" cy="336550"/>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Cost Center</a:t>
            </a:r>
          </a:p>
        </p:txBody>
      </p:sp>
      <p:grpSp>
        <p:nvGrpSpPr>
          <p:cNvPr id="1621001" name="Group 9"/>
          <p:cNvGrpSpPr>
            <a:grpSpLocks/>
          </p:cNvGrpSpPr>
          <p:nvPr/>
        </p:nvGrpSpPr>
        <p:grpSpPr bwMode="auto">
          <a:xfrm>
            <a:off x="4562475" y="5410200"/>
            <a:ext cx="847725" cy="717550"/>
            <a:chOff x="2874" y="3676"/>
            <a:chExt cx="589" cy="548"/>
          </a:xfrm>
        </p:grpSpPr>
        <p:sp>
          <p:nvSpPr>
            <p:cNvPr id="1621002" name="Freeform 10"/>
            <p:cNvSpPr>
              <a:spLocks/>
            </p:cNvSpPr>
            <p:nvPr/>
          </p:nvSpPr>
          <p:spPr bwMode="auto">
            <a:xfrm>
              <a:off x="2874" y="3676"/>
              <a:ext cx="589" cy="548"/>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21003" name="Text Box 11"/>
            <p:cNvSpPr txBox="1">
              <a:spLocks noChangeArrowheads="1"/>
            </p:cNvSpPr>
            <p:nvPr/>
          </p:nvSpPr>
          <p:spPr bwMode="blackWhite">
            <a:xfrm>
              <a:off x="2990" y="3806"/>
              <a:ext cx="370" cy="368"/>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MIL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sp>
        <p:nvSpPr>
          <p:cNvPr id="1621004" name="Line 12"/>
          <p:cNvSpPr>
            <a:spLocks noChangeShapeType="1"/>
          </p:cNvSpPr>
          <p:nvPr/>
        </p:nvSpPr>
        <p:spPr bwMode="auto">
          <a:xfrm>
            <a:off x="2157413" y="4343400"/>
            <a:ext cx="714375" cy="0"/>
          </a:xfrm>
          <a:prstGeom prst="line">
            <a:avLst/>
          </a:prstGeom>
          <a:noFill/>
          <a:ln w="28575">
            <a:solidFill>
              <a:schemeClr val="tx1"/>
            </a:solidFill>
            <a:round/>
            <a:headEnd/>
            <a:tailEnd type="triangle" w="med" len="med"/>
          </a:ln>
          <a:effectLst/>
        </p:spPr>
        <p:txBody>
          <a:bodyPr lIns="92075" tIns="0" rIns="92075" bIns="0">
            <a:spAutoFit/>
          </a:bodyPr>
          <a:lstStyle/>
          <a:p>
            <a:endParaRPr lang="en-US"/>
          </a:p>
        </p:txBody>
      </p:sp>
      <p:sp>
        <p:nvSpPr>
          <p:cNvPr id="1621005" name="Rectangle 13"/>
          <p:cNvSpPr>
            <a:spLocks noChangeArrowheads="1"/>
          </p:cNvSpPr>
          <p:nvPr/>
        </p:nvSpPr>
        <p:spPr bwMode="blackWhite">
          <a:xfrm>
            <a:off x="2057400" y="3962400"/>
            <a:ext cx="874713" cy="336550"/>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a:t>
            </a:r>
          </a:p>
        </p:txBody>
      </p:sp>
      <p:sp>
        <p:nvSpPr>
          <p:cNvPr id="1621006" name="Rectangle 14"/>
          <p:cNvSpPr>
            <a:spLocks noChangeArrowheads="1"/>
          </p:cNvSpPr>
          <p:nvPr/>
        </p:nvSpPr>
        <p:spPr bwMode="blackWhite">
          <a:xfrm>
            <a:off x="5097463" y="3689350"/>
            <a:ext cx="3360737" cy="581025"/>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Influence on $$s in relationship with # output…</a:t>
            </a:r>
          </a:p>
        </p:txBody>
      </p:sp>
      <p:sp>
        <p:nvSpPr>
          <p:cNvPr id="1621007" name="Rectangle 15"/>
          <p:cNvSpPr>
            <a:spLocks noChangeArrowheads="1"/>
          </p:cNvSpPr>
          <p:nvPr/>
        </p:nvSpPr>
        <p:spPr bwMode="blackWhite">
          <a:xfrm>
            <a:off x="4957763" y="5486400"/>
            <a:ext cx="1747837" cy="336550"/>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 HRS</a:t>
            </a:r>
          </a:p>
        </p:txBody>
      </p:sp>
      <p:sp>
        <p:nvSpPr>
          <p:cNvPr id="1621008" name="Line 16"/>
          <p:cNvSpPr>
            <a:spLocks noChangeShapeType="1"/>
          </p:cNvSpPr>
          <p:nvPr/>
        </p:nvSpPr>
        <p:spPr bwMode="auto">
          <a:xfrm>
            <a:off x="5562600" y="5791200"/>
            <a:ext cx="714375" cy="0"/>
          </a:xfrm>
          <a:prstGeom prst="line">
            <a:avLst/>
          </a:prstGeom>
          <a:noFill/>
          <a:ln w="28575">
            <a:solidFill>
              <a:schemeClr val="tx1"/>
            </a:solidFill>
            <a:round/>
            <a:headEnd/>
            <a:tailEnd type="triangle" w="med" len="med"/>
          </a:ln>
          <a:effectLst/>
        </p:spPr>
        <p:txBody>
          <a:bodyPr lIns="92075" tIns="0" rIns="92075" bIns="0">
            <a:spAutoFit/>
          </a:bodyPr>
          <a:lstStyle/>
          <a:p>
            <a:endParaRPr lang="en-US"/>
          </a:p>
        </p:txBody>
      </p:sp>
      <p:sp>
        <p:nvSpPr>
          <p:cNvPr id="1621009" name="Rectangle 17"/>
          <p:cNvSpPr>
            <a:spLocks noChangeArrowheads="1"/>
          </p:cNvSpPr>
          <p:nvPr/>
        </p:nvSpPr>
        <p:spPr bwMode="blackWhite">
          <a:xfrm>
            <a:off x="4953000" y="4800600"/>
            <a:ext cx="1747838" cy="336550"/>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 HRS</a:t>
            </a:r>
          </a:p>
        </p:txBody>
      </p:sp>
      <p:sp>
        <p:nvSpPr>
          <p:cNvPr id="1621010" name="Line 18"/>
          <p:cNvSpPr>
            <a:spLocks noChangeShapeType="1"/>
          </p:cNvSpPr>
          <p:nvPr/>
        </p:nvSpPr>
        <p:spPr bwMode="auto">
          <a:xfrm>
            <a:off x="5557838" y="5105400"/>
            <a:ext cx="714375" cy="0"/>
          </a:xfrm>
          <a:prstGeom prst="line">
            <a:avLst/>
          </a:prstGeom>
          <a:noFill/>
          <a:ln w="28575">
            <a:solidFill>
              <a:schemeClr val="tx1"/>
            </a:solidFill>
            <a:round/>
            <a:headEnd/>
            <a:tailEnd type="triangle" w="med" len="med"/>
          </a:ln>
          <a:effectLst/>
        </p:spPr>
        <p:txBody>
          <a:bodyPr lIns="92075" tIns="0" rIns="92075" bIns="0">
            <a:spAutoFit/>
          </a:bodyP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Rectangle 2"/>
          <p:cNvSpPr>
            <a:spLocks noChangeArrowheads="1"/>
          </p:cNvSpPr>
          <p:nvPr/>
        </p:nvSpPr>
        <p:spPr bwMode="auto">
          <a:xfrm>
            <a:off x="381000" y="1371600"/>
            <a:ext cx="3429000" cy="5105400"/>
          </a:xfrm>
          <a:prstGeom prst="rect">
            <a:avLst/>
          </a:prstGeom>
          <a:noFill/>
          <a:ln w="9525">
            <a:noFill/>
            <a:miter lim="800000"/>
            <a:headEnd/>
            <a:tailEnd/>
          </a:ln>
        </p:spPr>
        <p:txBody>
          <a:bodyPr/>
          <a:lstStyle/>
          <a:p>
            <a:pPr marL="342900" indent="-342900" algn="l">
              <a:spcBef>
                <a:spcPct val="20000"/>
              </a:spcBef>
              <a:buClrTx/>
            </a:pPr>
            <a:r>
              <a:rPr lang="en-US" sz="2400"/>
              <a:t>	Fixed Cost</a:t>
            </a:r>
            <a:r>
              <a:rPr lang="en-US" sz="2400" b="0"/>
              <a:t> - A cost that remains the same regardless of the change in output, within a relevant range (e.g., rent, supervisor).</a:t>
            </a:r>
          </a:p>
          <a:p>
            <a:pPr marL="342900" indent="-342900" algn="l">
              <a:spcBef>
                <a:spcPct val="20000"/>
              </a:spcBef>
              <a:buClrTx/>
            </a:pPr>
            <a:endParaRPr lang="en-US" sz="2400" b="0"/>
          </a:p>
          <a:p>
            <a:pPr marL="342900" indent="-342900" algn="l">
              <a:spcBef>
                <a:spcPct val="20000"/>
              </a:spcBef>
              <a:buClrTx/>
            </a:pPr>
            <a:r>
              <a:rPr lang="en-US" sz="2400"/>
              <a:t>	Variable Costs</a:t>
            </a:r>
            <a:r>
              <a:rPr lang="en-US" sz="2400" b="0"/>
              <a:t> - A cost that changes with change in output (e.g., cost of material, labor, utilities).</a:t>
            </a:r>
          </a:p>
        </p:txBody>
      </p:sp>
      <p:sp>
        <p:nvSpPr>
          <p:cNvPr id="1623043" name="Rectangle 3"/>
          <p:cNvSpPr>
            <a:spLocks noGrp="1" noChangeArrowheads="1"/>
          </p:cNvSpPr>
          <p:nvPr>
            <p:ph type="title"/>
          </p:nvPr>
        </p:nvSpPr>
        <p:spPr bwMode="auto">
          <a:xfrm>
            <a:off x="1209675" y="228600"/>
            <a:ext cx="6705600" cy="830263"/>
          </a:xfrm>
          <a:noFill/>
          <a:ln>
            <a:miter lim="800000"/>
            <a:headEnd/>
            <a:tailEnd/>
          </a:ln>
        </p:spPr>
        <p:txBody>
          <a:bodyPr vert="horz" wrap="square" lIns="91440" tIns="0" rIns="91440" bIns="0" numCol="1" anchor="t" anchorCtr="0" compatLnSpc="1">
            <a:prstTxWarp prst="textNoShape">
              <a:avLst/>
            </a:prstTxWarp>
          </a:bodyPr>
          <a:lstStyle/>
          <a:p>
            <a:r>
              <a:rPr lang="en-US"/>
              <a:t>Fixed and Variable Costs</a:t>
            </a:r>
          </a:p>
        </p:txBody>
      </p:sp>
      <p:sp>
        <p:nvSpPr>
          <p:cNvPr id="1623044" name="Rectangle 4"/>
          <p:cNvSpPr>
            <a:spLocks noChangeArrowheads="1"/>
          </p:cNvSpPr>
          <p:nvPr/>
        </p:nvSpPr>
        <p:spPr bwMode="auto">
          <a:xfrm>
            <a:off x="5029200" y="2133600"/>
            <a:ext cx="2743200" cy="2209800"/>
          </a:xfrm>
          <a:prstGeom prst="rect">
            <a:avLst/>
          </a:prstGeom>
          <a:solidFill>
            <a:srgbClr val="CCFFCC"/>
          </a:solidFill>
          <a:ln w="9525">
            <a:solidFill>
              <a:schemeClr val="tx1"/>
            </a:solidFill>
            <a:miter lim="800000"/>
            <a:headEnd/>
            <a:tailEnd/>
          </a:ln>
        </p:spPr>
        <p:txBody>
          <a:bodyPr/>
          <a:lstStyle/>
          <a:p>
            <a:pPr algn="l" eaLnBrk="0" hangingPunct="0">
              <a:lnSpc>
                <a:spcPct val="110000"/>
              </a:lnSpc>
              <a:buFont typeface="Monotype Sorts" pitchFamily="2" charset="2"/>
              <a:buNone/>
              <a:tabLst>
                <a:tab pos="1257300" algn="l"/>
                <a:tab pos="1371600" algn="l"/>
              </a:tabLst>
            </a:pPr>
            <a:endParaRPr lang="en-US" sz="1400" b="0">
              <a:cs typeface="Times New Roman" pitchFamily="18" charset="0"/>
            </a:endParaRPr>
          </a:p>
        </p:txBody>
      </p:sp>
      <p:grpSp>
        <p:nvGrpSpPr>
          <p:cNvPr id="1623045" name="Group 5"/>
          <p:cNvGrpSpPr>
            <a:grpSpLocks/>
          </p:cNvGrpSpPr>
          <p:nvPr/>
        </p:nvGrpSpPr>
        <p:grpSpPr bwMode="auto">
          <a:xfrm>
            <a:off x="7558088" y="3733800"/>
            <a:ext cx="820737" cy="717550"/>
            <a:chOff x="4713" y="2900"/>
            <a:chExt cx="517" cy="452"/>
          </a:xfrm>
        </p:grpSpPr>
        <p:sp>
          <p:nvSpPr>
            <p:cNvPr id="1623046" name="Freeform 6"/>
            <p:cNvSpPr>
              <a:spLocks/>
            </p:cNvSpPr>
            <p:nvPr/>
          </p:nvSpPr>
          <p:spPr bwMode="auto">
            <a:xfrm>
              <a:off x="4713" y="2900"/>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23047" name="Text Box 7"/>
            <p:cNvSpPr txBox="1">
              <a:spLocks noChangeArrowheads="1"/>
            </p:cNvSpPr>
            <p:nvPr/>
          </p:nvSpPr>
          <p:spPr bwMode="blackWhite">
            <a:xfrm>
              <a:off x="4806" y="2976"/>
              <a:ext cx="330" cy="304"/>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CIV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sp>
        <p:nvSpPr>
          <p:cNvPr id="1623048" name="Rectangle 8"/>
          <p:cNvSpPr>
            <a:spLocks noChangeArrowheads="1"/>
          </p:cNvSpPr>
          <p:nvPr/>
        </p:nvSpPr>
        <p:spPr bwMode="blackWhite">
          <a:xfrm>
            <a:off x="5143500" y="1752600"/>
            <a:ext cx="2552700" cy="336550"/>
          </a:xfrm>
          <a:prstGeom prst="rect">
            <a:avLst/>
          </a:prstGeom>
          <a:noFill/>
          <a:ln w="12700" algn="ctr">
            <a:noFill/>
            <a:miter lim="800000"/>
            <a:headEnd/>
            <a:tailEnd/>
          </a:ln>
          <a:effectLst/>
        </p:spPr>
        <p:txBody>
          <a:bodyPr lIns="92075" tIns="46038" rIns="92075" bIns="46038">
            <a:spAutoFit/>
          </a:bodyPr>
          <a:lstStyle/>
          <a:p>
            <a:pPr marL="342900" indent="-342900" eaLnBrk="0" hangingPunct="0">
              <a:spcAft>
                <a:spcPts val="200"/>
              </a:spcAft>
              <a:buFont typeface="Monotype Sorts" pitchFamily="2" charset="2"/>
              <a:buNone/>
            </a:pPr>
            <a:r>
              <a:rPr lang="en-US" sz="1600">
                <a:cs typeface="Times New Roman" pitchFamily="18" charset="0"/>
              </a:rPr>
              <a:t>Cost Center: CIF</a:t>
            </a:r>
          </a:p>
        </p:txBody>
      </p:sp>
      <p:sp>
        <p:nvSpPr>
          <p:cNvPr id="1623049" name="Oval 9"/>
          <p:cNvSpPr>
            <a:spLocks noChangeArrowheads="1"/>
          </p:cNvSpPr>
          <p:nvPr/>
        </p:nvSpPr>
        <p:spPr bwMode="blackWhite">
          <a:xfrm>
            <a:off x="3581400" y="3327400"/>
            <a:ext cx="1138238" cy="1092200"/>
          </a:xfrm>
          <a:prstGeom prst="ellipse">
            <a:avLst/>
          </a:prstGeom>
          <a:solidFill>
            <a:srgbClr val="FFFFCC"/>
          </a:solidFill>
          <a:ln w="12700" algn="ctr">
            <a:solidFill>
              <a:schemeClr val="tx1"/>
            </a:solidFill>
            <a:round/>
            <a:headEnd/>
            <a:tailEnd/>
          </a:ln>
          <a:effectLst/>
        </p:spPr>
        <p:txBody>
          <a:bodyPr wrap="none" lIns="92075" tIns="46038" rIns="92075" bIns="46038" anchor="ctr"/>
          <a:lstStyle/>
          <a:p>
            <a:pPr marL="342900" indent="-342900" eaLnBrk="0" hangingPunct="0">
              <a:spcAft>
                <a:spcPts val="200"/>
              </a:spcAft>
              <a:buFont typeface="Monotype Sorts" pitchFamily="2" charset="2"/>
              <a:buNone/>
            </a:pPr>
            <a:r>
              <a:rPr lang="en-US" sz="1400">
                <a:cs typeface="Times New Roman" pitchFamily="18" charset="0"/>
              </a:rPr>
              <a:t>Military </a:t>
            </a:r>
          </a:p>
          <a:p>
            <a:pPr marL="342900" indent="-342900" eaLnBrk="0" hangingPunct="0">
              <a:spcAft>
                <a:spcPts val="200"/>
              </a:spcAft>
              <a:buFont typeface="Monotype Sorts" pitchFamily="2" charset="2"/>
              <a:buNone/>
            </a:pPr>
            <a:r>
              <a:rPr lang="en-US" sz="1400">
                <a:cs typeface="Times New Roman" pitchFamily="18" charset="0"/>
              </a:rPr>
              <a:t>Labor</a:t>
            </a:r>
          </a:p>
        </p:txBody>
      </p:sp>
      <p:grpSp>
        <p:nvGrpSpPr>
          <p:cNvPr id="1623050" name="Group 10"/>
          <p:cNvGrpSpPr>
            <a:grpSpLocks/>
          </p:cNvGrpSpPr>
          <p:nvPr/>
        </p:nvGrpSpPr>
        <p:grpSpPr bwMode="auto">
          <a:xfrm>
            <a:off x="7561263" y="4419600"/>
            <a:ext cx="820737" cy="717550"/>
            <a:chOff x="4715" y="3436"/>
            <a:chExt cx="517" cy="452"/>
          </a:xfrm>
        </p:grpSpPr>
        <p:sp>
          <p:nvSpPr>
            <p:cNvPr id="1623051" name="Freeform 11"/>
            <p:cNvSpPr>
              <a:spLocks/>
            </p:cNvSpPr>
            <p:nvPr/>
          </p:nvSpPr>
          <p:spPr bwMode="auto">
            <a:xfrm>
              <a:off x="4715" y="3436"/>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23052" name="Text Box 12"/>
            <p:cNvSpPr txBox="1">
              <a:spLocks noChangeArrowheads="1"/>
            </p:cNvSpPr>
            <p:nvPr/>
          </p:nvSpPr>
          <p:spPr bwMode="blackWhite">
            <a:xfrm>
              <a:off x="4800" y="3504"/>
              <a:ext cx="336" cy="304"/>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 MIL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sp>
        <p:nvSpPr>
          <p:cNvPr id="1623053" name="Line 13"/>
          <p:cNvSpPr>
            <a:spLocks noChangeShapeType="1"/>
          </p:cNvSpPr>
          <p:nvPr/>
        </p:nvSpPr>
        <p:spPr bwMode="auto">
          <a:xfrm>
            <a:off x="4724400" y="3810000"/>
            <a:ext cx="457200" cy="0"/>
          </a:xfrm>
          <a:prstGeom prst="line">
            <a:avLst/>
          </a:prstGeom>
          <a:noFill/>
          <a:ln w="12700">
            <a:solidFill>
              <a:schemeClr val="tx1"/>
            </a:solidFill>
            <a:round/>
            <a:headEnd/>
            <a:tailEnd type="triangle" w="med" len="med"/>
          </a:ln>
          <a:effectLst/>
        </p:spPr>
        <p:txBody>
          <a:bodyPr lIns="92075" tIns="0" rIns="92075" bIns="0">
            <a:spAutoFit/>
          </a:bodyPr>
          <a:lstStyle/>
          <a:p>
            <a:endParaRPr lang="en-US"/>
          </a:p>
        </p:txBody>
      </p:sp>
      <p:sp>
        <p:nvSpPr>
          <p:cNvPr id="1623054" name="Rectangle 14"/>
          <p:cNvSpPr>
            <a:spLocks noChangeArrowheads="1"/>
          </p:cNvSpPr>
          <p:nvPr/>
        </p:nvSpPr>
        <p:spPr bwMode="auto">
          <a:xfrm>
            <a:off x="5105400" y="3048000"/>
            <a:ext cx="25146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t>Material		$$$</a:t>
            </a:r>
          </a:p>
        </p:txBody>
      </p:sp>
      <p:sp>
        <p:nvSpPr>
          <p:cNvPr id="1623055" name="Rectangle 15"/>
          <p:cNvSpPr>
            <a:spLocks noChangeArrowheads="1"/>
          </p:cNvSpPr>
          <p:nvPr/>
        </p:nvSpPr>
        <p:spPr bwMode="auto">
          <a:xfrm>
            <a:off x="5105400" y="2819400"/>
            <a:ext cx="25146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t>Labor	$$$	$$$</a:t>
            </a:r>
          </a:p>
        </p:txBody>
      </p:sp>
      <p:sp>
        <p:nvSpPr>
          <p:cNvPr id="1623056" name="Rectangle 16"/>
          <p:cNvSpPr>
            <a:spLocks noChangeArrowheads="1"/>
          </p:cNvSpPr>
          <p:nvPr/>
        </p:nvSpPr>
        <p:spPr bwMode="auto">
          <a:xfrm>
            <a:off x="5105400" y="3276600"/>
            <a:ext cx="25146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t>Contracts	$$$	$$$</a:t>
            </a:r>
          </a:p>
        </p:txBody>
      </p:sp>
      <p:sp>
        <p:nvSpPr>
          <p:cNvPr id="1623057" name="Rectangle 17"/>
          <p:cNvSpPr>
            <a:spLocks noChangeArrowheads="1"/>
          </p:cNvSpPr>
          <p:nvPr/>
        </p:nvSpPr>
        <p:spPr bwMode="auto">
          <a:xfrm>
            <a:off x="5105400" y="3505200"/>
            <a:ext cx="25146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t>Travel	$$$</a:t>
            </a:r>
          </a:p>
        </p:txBody>
      </p:sp>
      <p:grpSp>
        <p:nvGrpSpPr>
          <p:cNvPr id="1623058" name="Group 18"/>
          <p:cNvGrpSpPr>
            <a:grpSpLocks/>
          </p:cNvGrpSpPr>
          <p:nvPr/>
        </p:nvGrpSpPr>
        <p:grpSpPr bwMode="auto">
          <a:xfrm>
            <a:off x="5105400" y="2590800"/>
            <a:ext cx="2514600" cy="1584325"/>
            <a:chOff x="3744" y="2160"/>
            <a:chExt cx="1392" cy="998"/>
          </a:xfrm>
        </p:grpSpPr>
        <p:sp>
          <p:nvSpPr>
            <p:cNvPr id="1623059" name="Rectangle 19"/>
            <p:cNvSpPr>
              <a:spLocks noChangeArrowheads="1"/>
            </p:cNvSpPr>
            <p:nvPr/>
          </p:nvSpPr>
          <p:spPr bwMode="auto">
            <a:xfrm>
              <a:off x="3744" y="2160"/>
              <a:ext cx="1392" cy="134"/>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t>DOL Support	$$$</a:t>
              </a:r>
            </a:p>
          </p:txBody>
        </p:sp>
        <p:sp>
          <p:nvSpPr>
            <p:cNvPr id="1623060" name="Rectangle 20"/>
            <p:cNvSpPr>
              <a:spLocks noChangeArrowheads="1"/>
            </p:cNvSpPr>
            <p:nvPr/>
          </p:nvSpPr>
          <p:spPr bwMode="auto">
            <a:xfrm>
              <a:off x="3744" y="2880"/>
              <a:ext cx="1392" cy="134"/>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t>Military Labor		$$$</a:t>
              </a:r>
            </a:p>
          </p:txBody>
        </p:sp>
        <p:sp>
          <p:nvSpPr>
            <p:cNvPr id="1623061" name="Rectangle 21"/>
            <p:cNvSpPr>
              <a:spLocks noChangeArrowheads="1"/>
            </p:cNvSpPr>
            <p:nvPr/>
          </p:nvSpPr>
          <p:spPr bwMode="auto">
            <a:xfrm>
              <a:off x="3744" y="3024"/>
              <a:ext cx="1392" cy="134"/>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a:t>Facilities	$$$</a:t>
              </a:r>
            </a:p>
          </p:txBody>
        </p:sp>
      </p:grpSp>
      <p:sp>
        <p:nvSpPr>
          <p:cNvPr id="1623062" name="Rectangle 22"/>
          <p:cNvSpPr>
            <a:spLocks noChangeArrowheads="1"/>
          </p:cNvSpPr>
          <p:nvPr/>
        </p:nvSpPr>
        <p:spPr bwMode="auto">
          <a:xfrm>
            <a:off x="5105400" y="2286000"/>
            <a:ext cx="2590800" cy="212725"/>
          </a:xfrm>
          <a:prstGeom prst="rect">
            <a:avLst/>
          </a:prstGeom>
          <a:noFill/>
          <a:ln w="12700" algn="ctr">
            <a:noFill/>
            <a:miter lim="800000"/>
            <a:headEnd/>
            <a:tailEnd/>
          </a:ln>
          <a:effectLst/>
        </p:spPr>
        <p:txBody>
          <a:bodyPr lIns="92075" tIns="0" rIns="92075" bIns="0">
            <a:spAutoFit/>
          </a:bodyPr>
          <a:lstStyle/>
          <a:p>
            <a:pPr algn="l">
              <a:tabLst>
                <a:tab pos="1320800" algn="l"/>
              </a:tabLst>
            </a:pPr>
            <a:r>
              <a:rPr lang="en-US" sz="1400" b="0" u="sng"/>
              <a:t>	</a:t>
            </a:r>
            <a:r>
              <a:rPr lang="en-US" sz="1400" u="sng"/>
              <a:t>Fix	Var</a:t>
            </a:r>
          </a:p>
        </p:txBody>
      </p:sp>
      <p:grpSp>
        <p:nvGrpSpPr>
          <p:cNvPr id="1623063" name="Group 23"/>
          <p:cNvGrpSpPr>
            <a:grpSpLocks/>
          </p:cNvGrpSpPr>
          <p:nvPr/>
        </p:nvGrpSpPr>
        <p:grpSpPr bwMode="auto">
          <a:xfrm>
            <a:off x="7543800" y="5149850"/>
            <a:ext cx="820738" cy="717550"/>
            <a:chOff x="4715" y="3436"/>
            <a:chExt cx="517" cy="452"/>
          </a:xfrm>
        </p:grpSpPr>
        <p:sp>
          <p:nvSpPr>
            <p:cNvPr id="1623064" name="Freeform 24"/>
            <p:cNvSpPr>
              <a:spLocks/>
            </p:cNvSpPr>
            <p:nvPr/>
          </p:nvSpPr>
          <p:spPr bwMode="auto">
            <a:xfrm>
              <a:off x="4715" y="3436"/>
              <a:ext cx="517" cy="452"/>
            </a:xfrm>
            <a:custGeom>
              <a:avLst/>
              <a:gdLst/>
              <a:ahLst/>
              <a:cxnLst>
                <a:cxn ang="0">
                  <a:pos x="0" y="290"/>
                </a:cxn>
                <a:cxn ang="0">
                  <a:pos x="274" y="0"/>
                </a:cxn>
                <a:cxn ang="0">
                  <a:pos x="547" y="290"/>
                </a:cxn>
                <a:cxn ang="0">
                  <a:pos x="274" y="580"/>
                </a:cxn>
                <a:cxn ang="0">
                  <a:pos x="0" y="290"/>
                </a:cxn>
              </a:cxnLst>
              <a:rect l="0" t="0" r="r" b="b"/>
              <a:pathLst>
                <a:path w="547" h="580">
                  <a:moveTo>
                    <a:pt x="0" y="290"/>
                  </a:moveTo>
                  <a:lnTo>
                    <a:pt x="274" y="0"/>
                  </a:lnTo>
                  <a:lnTo>
                    <a:pt x="547" y="290"/>
                  </a:lnTo>
                  <a:lnTo>
                    <a:pt x="274" y="580"/>
                  </a:lnTo>
                  <a:lnTo>
                    <a:pt x="0" y="290"/>
                  </a:lnTo>
                  <a:close/>
                </a:path>
              </a:pathLst>
            </a:custGeom>
            <a:solidFill>
              <a:srgbClr val="CCFFCC"/>
            </a:solidFill>
            <a:ln w="9525">
              <a:solidFill>
                <a:schemeClr val="tx1"/>
              </a:solidFill>
              <a:round/>
              <a:headEnd/>
              <a:tailEnd/>
            </a:ln>
          </p:spPr>
          <p:txBody>
            <a:bodyPr/>
            <a:lstStyle/>
            <a:p>
              <a:endParaRPr lang="en-US"/>
            </a:p>
          </p:txBody>
        </p:sp>
        <p:sp>
          <p:nvSpPr>
            <p:cNvPr id="1623065" name="Text Box 25"/>
            <p:cNvSpPr txBox="1">
              <a:spLocks noChangeArrowheads="1"/>
            </p:cNvSpPr>
            <p:nvPr/>
          </p:nvSpPr>
          <p:spPr bwMode="blackWhite">
            <a:xfrm>
              <a:off x="4765" y="3504"/>
              <a:ext cx="409" cy="304"/>
            </a:xfrm>
            <a:prstGeom prst="rect">
              <a:avLst/>
            </a:prstGeom>
            <a:noFill/>
            <a:ln w="12700" algn="ctr">
              <a:noFill/>
              <a:miter lim="800000"/>
              <a:headEnd/>
              <a:tailEnd/>
            </a:ln>
            <a:effectLst/>
          </p:spPr>
          <p:txBody>
            <a:bodyPr wrap="none" lIns="92075" tIns="46038" rIns="92075" bIns="46038">
              <a:spAutoFit/>
            </a:bodyPr>
            <a:lstStyle/>
            <a:p>
              <a:pPr marL="342900" indent="-342900" eaLnBrk="0" hangingPunct="0">
                <a:spcAft>
                  <a:spcPts val="200"/>
                </a:spcAft>
                <a:buFont typeface="Monotype Sorts" pitchFamily="2" charset="2"/>
                <a:buNone/>
              </a:pPr>
              <a:r>
                <a:rPr lang="en-US" sz="1200">
                  <a:cs typeface="Times New Roman" pitchFamily="18" charset="0"/>
                </a:rPr>
                <a:t>CNTR </a:t>
              </a:r>
            </a:p>
            <a:p>
              <a:pPr marL="342900" indent="-342900" eaLnBrk="0" hangingPunct="0">
                <a:spcAft>
                  <a:spcPts val="200"/>
                </a:spcAft>
                <a:buFont typeface="Monotype Sorts" pitchFamily="2" charset="2"/>
                <a:buNone/>
              </a:pPr>
              <a:r>
                <a:rPr lang="en-US" sz="1200">
                  <a:cs typeface="Times New Roman" pitchFamily="18" charset="0"/>
                </a:rPr>
                <a:t>HR</a:t>
              </a:r>
              <a:endParaRPr lang="en-US" sz="1200">
                <a:solidFill>
                  <a:srgbClr val="000000"/>
                </a:solidFill>
                <a:cs typeface="Times New Roman" pitchFamily="18" charset="0"/>
              </a:endParaRPr>
            </a:p>
          </p:txBody>
        </p:sp>
      </p:gr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ChangeArrowheads="1"/>
          </p:cNvSpPr>
          <p:nvPr/>
        </p:nvSpPr>
        <p:spPr bwMode="auto">
          <a:xfrm>
            <a:off x="915988" y="2120900"/>
            <a:ext cx="2678112" cy="3632200"/>
          </a:xfrm>
          <a:prstGeom prst="rect">
            <a:avLst/>
          </a:prstGeom>
          <a:noFill/>
          <a:ln w="9525">
            <a:noFill/>
            <a:miter lim="800000"/>
            <a:headEnd/>
            <a:tailEnd/>
          </a:ln>
          <a:effectLst/>
        </p:spPr>
        <p:txBody>
          <a:bodyPr lIns="92075" tIns="46038" rIns="92075" bIns="46038">
            <a:spAutoFit/>
          </a:bodyPr>
          <a:lstStyle/>
          <a:p>
            <a:pPr algn="l" eaLnBrk="0" hangingPunct="0">
              <a:buClrTx/>
            </a:pPr>
            <a:r>
              <a:rPr lang="en-US" sz="1800">
                <a:cs typeface="Arial" charset="0"/>
              </a:rPr>
              <a:t>Inputs are considered </a:t>
            </a:r>
            <a:r>
              <a:rPr lang="en-US" sz="1800" u="sng">
                <a:cs typeface="Arial" charset="0"/>
              </a:rPr>
              <a:t>Fixed</a:t>
            </a:r>
            <a:r>
              <a:rPr lang="en-US" sz="1800">
                <a:cs typeface="Arial" charset="0"/>
              </a:rPr>
              <a:t> if they do not change as a result of differences in output measures.</a:t>
            </a:r>
          </a:p>
          <a:p>
            <a:pPr algn="l" eaLnBrk="0" hangingPunct="0">
              <a:buClrTx/>
            </a:pPr>
            <a:endParaRPr lang="en-US" sz="1800">
              <a:solidFill>
                <a:schemeClr val="tx2"/>
              </a:solidFill>
              <a:cs typeface="Arial" charset="0"/>
            </a:endParaRPr>
          </a:p>
          <a:p>
            <a:pPr algn="l" eaLnBrk="0" hangingPunct="0">
              <a:buClrTx/>
            </a:pPr>
            <a:r>
              <a:rPr lang="en-US" sz="1800">
                <a:solidFill>
                  <a:schemeClr val="tx2"/>
                </a:solidFill>
                <a:cs typeface="Arial" charset="0"/>
              </a:rPr>
              <a:t>Inputs are considered </a:t>
            </a:r>
            <a:r>
              <a:rPr lang="en-US" sz="1800" u="sng">
                <a:solidFill>
                  <a:schemeClr val="tx2"/>
                </a:solidFill>
                <a:cs typeface="Arial" charset="0"/>
              </a:rPr>
              <a:t>Variable</a:t>
            </a:r>
            <a:r>
              <a:rPr lang="en-US" sz="1800">
                <a:solidFill>
                  <a:schemeClr val="tx2"/>
                </a:solidFill>
                <a:cs typeface="Arial" charset="0"/>
              </a:rPr>
              <a:t> if they increase or decrease as a result of changes in output.</a:t>
            </a:r>
          </a:p>
          <a:p>
            <a:pPr algn="l" eaLnBrk="0" hangingPunct="0">
              <a:buClrTx/>
            </a:pPr>
            <a:endParaRPr lang="en-US" sz="1800">
              <a:solidFill>
                <a:schemeClr val="tx2"/>
              </a:solidFill>
              <a:cs typeface="Arial" charset="0"/>
            </a:endParaRPr>
          </a:p>
          <a:p>
            <a:pPr algn="l" eaLnBrk="0" hangingPunct="0">
              <a:buClrTx/>
            </a:pPr>
            <a:endParaRPr lang="en-US" sz="1600">
              <a:solidFill>
                <a:schemeClr val="tx2"/>
              </a:solidFill>
              <a:cs typeface="Arial" charset="0"/>
            </a:endParaRPr>
          </a:p>
        </p:txBody>
      </p:sp>
      <p:sp>
        <p:nvSpPr>
          <p:cNvPr id="1625091" name="Rectangle 3"/>
          <p:cNvSpPr>
            <a:spLocks noChangeArrowheads="1"/>
          </p:cNvSpPr>
          <p:nvPr/>
        </p:nvSpPr>
        <p:spPr bwMode="auto">
          <a:xfrm>
            <a:off x="104775" y="344488"/>
            <a:ext cx="7467600" cy="579437"/>
          </a:xfrm>
          <a:prstGeom prst="rect">
            <a:avLst/>
          </a:prstGeom>
          <a:noFill/>
          <a:ln w="9525">
            <a:noFill/>
            <a:miter lim="800000"/>
            <a:headEnd/>
            <a:tailEnd/>
          </a:ln>
          <a:effectLst/>
        </p:spPr>
        <p:txBody>
          <a:bodyPr lIns="0" tIns="0" rIns="0" bIns="0" anchor="b"/>
          <a:lstStyle/>
          <a:p>
            <a:pPr algn="l" eaLnBrk="0" hangingPunct="0">
              <a:buClrTx/>
            </a:pPr>
            <a:endParaRPr lang="en-US" sz="2000">
              <a:cs typeface="Arial" charset="0"/>
            </a:endParaRPr>
          </a:p>
        </p:txBody>
      </p:sp>
      <p:sp>
        <p:nvSpPr>
          <p:cNvPr id="1625092" name="Rectangle 4"/>
          <p:cNvSpPr>
            <a:spLocks noGrp="1" noChangeArrowheads="1"/>
          </p:cNvSpPr>
          <p:nvPr>
            <p:ph type="title"/>
          </p:nvPr>
        </p:nvSpPr>
        <p:spPr bwMode="auto">
          <a:xfrm>
            <a:off x="1219200" y="215900"/>
            <a:ext cx="6705600" cy="1155700"/>
          </a:xfrm>
          <a:noFill/>
          <a:ln cap="flat" algn="ctr">
            <a:miter lim="800000"/>
            <a:headEnd/>
            <a:tailEnd/>
          </a:ln>
        </p:spPr>
        <p:txBody>
          <a:bodyPr vert="horz" wrap="square" lIns="91440" tIns="0" rIns="91440" bIns="0" numCol="1" anchor="t" anchorCtr="0" compatLnSpc="1">
            <a:prstTxWarp prst="textNoShape">
              <a:avLst/>
            </a:prstTxWarp>
          </a:bodyPr>
          <a:lstStyle/>
          <a:p>
            <a:r>
              <a:rPr lang="en-US" sz="3600">
                <a:cs typeface="Arial" charset="0"/>
              </a:rPr>
              <a:t>Fixed and Variable Cost &amp; Quantities</a:t>
            </a:r>
          </a:p>
        </p:txBody>
      </p:sp>
      <p:sp>
        <p:nvSpPr>
          <p:cNvPr id="1625093" name="Rectangle 5"/>
          <p:cNvSpPr>
            <a:spLocks noChangeArrowheads="1"/>
          </p:cNvSpPr>
          <p:nvPr/>
        </p:nvSpPr>
        <p:spPr bwMode="auto">
          <a:xfrm>
            <a:off x="3822700" y="2019300"/>
            <a:ext cx="4406900" cy="3657600"/>
          </a:xfrm>
          <a:prstGeom prst="rect">
            <a:avLst/>
          </a:prstGeom>
          <a:solidFill>
            <a:srgbClr val="DDDDDD"/>
          </a:solidFill>
          <a:ln w="12700" algn="ctr">
            <a:solidFill>
              <a:schemeClr val="tx1"/>
            </a:solidFill>
            <a:miter lim="800000"/>
            <a:headEnd/>
            <a:tailEnd/>
          </a:ln>
          <a:effectLst>
            <a:outerShdw dist="107763" dir="2700000" algn="ctr" rotWithShape="0">
              <a:schemeClr val="bg2">
                <a:alpha val="50000"/>
              </a:schemeClr>
            </a:outerShdw>
          </a:effectLst>
        </p:spPr>
        <p:txBody>
          <a:bodyPr wrap="none" anchor="ctr"/>
          <a:lstStyle/>
          <a:p>
            <a:endParaRPr lang="en-US"/>
          </a:p>
        </p:txBody>
      </p:sp>
      <p:sp>
        <p:nvSpPr>
          <p:cNvPr id="1625094" name="Rectangle 6"/>
          <p:cNvSpPr>
            <a:spLocks noChangeArrowheads="1"/>
          </p:cNvSpPr>
          <p:nvPr/>
        </p:nvSpPr>
        <p:spPr bwMode="auto">
          <a:xfrm>
            <a:off x="5891213" y="3390900"/>
            <a:ext cx="923925" cy="2641600"/>
          </a:xfrm>
          <a:prstGeom prst="rect">
            <a:avLst/>
          </a:prstGeom>
          <a:noFill/>
          <a:ln w="9525">
            <a:noFill/>
            <a:miter lim="800000"/>
            <a:headEnd/>
            <a:tailEnd/>
          </a:ln>
          <a:effectLst/>
        </p:spPr>
        <p:txBody>
          <a:bodyPr wrap="none" lIns="92075" tIns="46038" rIns="92075" bIns="46038">
            <a:spAutoFit/>
          </a:bodyPr>
          <a:lstStyle/>
          <a:p>
            <a:pPr algn="l" eaLnBrk="0" hangingPunct="0">
              <a:lnSpc>
                <a:spcPct val="95000"/>
              </a:lnSpc>
              <a:buClrTx/>
            </a:pPr>
            <a:r>
              <a:rPr lang="en-US" sz="1600">
                <a:cs typeface="Arial" charset="0"/>
              </a:rPr>
              <a:t>$         0</a:t>
            </a:r>
          </a:p>
          <a:p>
            <a:pPr algn="l" eaLnBrk="0" hangingPunct="0">
              <a:lnSpc>
                <a:spcPct val="95000"/>
              </a:lnSpc>
              <a:buClrTx/>
            </a:pPr>
            <a:r>
              <a:rPr lang="en-US" sz="1600">
                <a:cs typeface="Arial" charset="0"/>
              </a:rPr>
              <a:t>$10,000</a:t>
            </a:r>
          </a:p>
          <a:p>
            <a:pPr algn="l" eaLnBrk="0" hangingPunct="0">
              <a:lnSpc>
                <a:spcPct val="95000"/>
              </a:lnSpc>
              <a:buClrTx/>
            </a:pPr>
            <a:r>
              <a:rPr lang="en-US" sz="1600">
                <a:cs typeface="Arial" charset="0"/>
              </a:rPr>
              <a:t>$       30</a:t>
            </a:r>
          </a:p>
          <a:p>
            <a:pPr algn="l" eaLnBrk="0" hangingPunct="0">
              <a:lnSpc>
                <a:spcPct val="95000"/>
              </a:lnSpc>
              <a:buClrTx/>
            </a:pPr>
            <a:r>
              <a:rPr lang="en-US" sz="1600">
                <a:cs typeface="Arial" charset="0"/>
              </a:rPr>
              <a:t>$         0</a:t>
            </a:r>
          </a:p>
          <a:p>
            <a:pPr algn="l" eaLnBrk="0" hangingPunct="0">
              <a:lnSpc>
                <a:spcPct val="95000"/>
              </a:lnSpc>
              <a:buClrTx/>
            </a:pPr>
            <a:endParaRPr lang="en-US" sz="1600">
              <a:cs typeface="Arial" charset="0"/>
            </a:endParaRPr>
          </a:p>
          <a:p>
            <a:pPr algn="l" eaLnBrk="0" hangingPunct="0">
              <a:lnSpc>
                <a:spcPct val="95000"/>
              </a:lnSpc>
              <a:buClrTx/>
            </a:pPr>
            <a:r>
              <a:rPr lang="en-US" sz="1600" u="sng">
                <a:cs typeface="Arial" charset="0"/>
              </a:rPr>
              <a:t>Qty</a:t>
            </a:r>
          </a:p>
          <a:p>
            <a:pPr algn="l" eaLnBrk="0" hangingPunct="0">
              <a:lnSpc>
                <a:spcPct val="95000"/>
              </a:lnSpc>
              <a:buClrTx/>
            </a:pPr>
            <a:r>
              <a:rPr lang="en-US" sz="1600">
                <a:cs typeface="Arial" charset="0"/>
              </a:rPr>
              <a:t>0</a:t>
            </a:r>
          </a:p>
          <a:p>
            <a:pPr algn="l" eaLnBrk="0" hangingPunct="0">
              <a:lnSpc>
                <a:spcPct val="95000"/>
              </a:lnSpc>
              <a:buClrTx/>
            </a:pPr>
            <a:r>
              <a:rPr lang="en-US" sz="1600">
                <a:cs typeface="Arial" charset="0"/>
              </a:rPr>
              <a:t>0</a:t>
            </a:r>
          </a:p>
          <a:p>
            <a:pPr algn="l" eaLnBrk="0" hangingPunct="0">
              <a:lnSpc>
                <a:spcPct val="95000"/>
              </a:lnSpc>
              <a:buClrTx/>
            </a:pPr>
            <a:r>
              <a:rPr lang="en-US" sz="1600">
                <a:cs typeface="Arial" charset="0"/>
              </a:rPr>
              <a:t>300</a:t>
            </a:r>
          </a:p>
          <a:p>
            <a:pPr algn="l" eaLnBrk="0" hangingPunct="0">
              <a:lnSpc>
                <a:spcPct val="95000"/>
              </a:lnSpc>
              <a:buClrTx/>
            </a:pPr>
            <a:endParaRPr lang="en-US" sz="1600">
              <a:cs typeface="Arial" charset="0"/>
            </a:endParaRPr>
          </a:p>
          <a:p>
            <a:pPr algn="l" eaLnBrk="0" hangingPunct="0">
              <a:lnSpc>
                <a:spcPct val="95000"/>
              </a:lnSpc>
              <a:buClrTx/>
            </a:pPr>
            <a:endParaRPr lang="en-US" sz="1600">
              <a:cs typeface="Arial" charset="0"/>
            </a:endParaRPr>
          </a:p>
        </p:txBody>
      </p:sp>
      <p:sp>
        <p:nvSpPr>
          <p:cNvPr id="1625095" name="Rectangle 7"/>
          <p:cNvSpPr>
            <a:spLocks noChangeArrowheads="1"/>
          </p:cNvSpPr>
          <p:nvPr/>
        </p:nvSpPr>
        <p:spPr bwMode="auto">
          <a:xfrm>
            <a:off x="6845300" y="3332163"/>
            <a:ext cx="981075" cy="2409825"/>
          </a:xfrm>
          <a:prstGeom prst="rect">
            <a:avLst/>
          </a:prstGeom>
          <a:noFill/>
          <a:ln w="9525">
            <a:noFill/>
            <a:miter lim="800000"/>
            <a:headEnd/>
            <a:tailEnd/>
          </a:ln>
          <a:effectLst/>
        </p:spPr>
        <p:txBody>
          <a:bodyPr wrap="none" lIns="92075" tIns="46038" rIns="92075" bIns="46038">
            <a:spAutoFit/>
          </a:bodyPr>
          <a:lstStyle/>
          <a:p>
            <a:pPr algn="l" eaLnBrk="0" hangingPunct="0">
              <a:lnSpc>
                <a:spcPct val="95000"/>
              </a:lnSpc>
              <a:buClrTx/>
            </a:pPr>
            <a:r>
              <a:rPr lang="en-US" sz="1600">
                <a:solidFill>
                  <a:schemeClr val="tx2"/>
                </a:solidFill>
                <a:cs typeface="Arial" charset="0"/>
              </a:rPr>
              <a:t>$ 15,000</a:t>
            </a:r>
          </a:p>
          <a:p>
            <a:pPr algn="l" eaLnBrk="0" hangingPunct="0">
              <a:lnSpc>
                <a:spcPct val="95000"/>
              </a:lnSpc>
              <a:buClrTx/>
            </a:pPr>
            <a:r>
              <a:rPr lang="en-US" sz="1600">
                <a:solidFill>
                  <a:schemeClr val="tx2"/>
                </a:solidFill>
                <a:cs typeface="Arial" charset="0"/>
              </a:rPr>
              <a:t>$          0</a:t>
            </a:r>
          </a:p>
          <a:p>
            <a:pPr algn="l" eaLnBrk="0" hangingPunct="0">
              <a:lnSpc>
                <a:spcPct val="95000"/>
              </a:lnSpc>
              <a:buClrTx/>
            </a:pPr>
            <a:r>
              <a:rPr lang="en-US" sz="1600">
                <a:solidFill>
                  <a:schemeClr val="tx2"/>
                </a:solidFill>
                <a:cs typeface="Arial" charset="0"/>
              </a:rPr>
              <a:t>$          0</a:t>
            </a:r>
          </a:p>
          <a:p>
            <a:pPr algn="l" eaLnBrk="0" hangingPunct="0">
              <a:lnSpc>
                <a:spcPct val="95000"/>
              </a:lnSpc>
              <a:buClrTx/>
            </a:pPr>
            <a:r>
              <a:rPr lang="en-US" sz="1600">
                <a:solidFill>
                  <a:schemeClr val="tx2"/>
                </a:solidFill>
                <a:cs typeface="Arial" charset="0"/>
              </a:rPr>
              <a:t>$      598</a:t>
            </a:r>
          </a:p>
          <a:p>
            <a:pPr algn="l" eaLnBrk="0" hangingPunct="0">
              <a:lnSpc>
                <a:spcPct val="95000"/>
              </a:lnSpc>
              <a:buClrTx/>
            </a:pPr>
            <a:endParaRPr lang="en-US" sz="1600">
              <a:solidFill>
                <a:schemeClr val="tx2"/>
              </a:solidFill>
              <a:cs typeface="Arial" charset="0"/>
            </a:endParaRPr>
          </a:p>
          <a:p>
            <a:pPr algn="l" eaLnBrk="0" hangingPunct="0">
              <a:lnSpc>
                <a:spcPct val="95000"/>
              </a:lnSpc>
              <a:buClrTx/>
            </a:pPr>
            <a:endParaRPr lang="en-US" sz="1600">
              <a:solidFill>
                <a:schemeClr val="tx2"/>
              </a:solidFill>
              <a:cs typeface="Arial" charset="0"/>
            </a:endParaRPr>
          </a:p>
          <a:p>
            <a:pPr algn="l" eaLnBrk="0" hangingPunct="0">
              <a:lnSpc>
                <a:spcPct val="95000"/>
              </a:lnSpc>
              <a:buClrTx/>
            </a:pPr>
            <a:r>
              <a:rPr lang="en-US" sz="1600">
                <a:solidFill>
                  <a:schemeClr val="tx2"/>
                </a:solidFill>
                <a:cs typeface="Arial" charset="0"/>
              </a:rPr>
              <a:t>46,000</a:t>
            </a:r>
          </a:p>
          <a:p>
            <a:pPr algn="l" eaLnBrk="0" hangingPunct="0">
              <a:lnSpc>
                <a:spcPct val="95000"/>
              </a:lnSpc>
              <a:buClrTx/>
            </a:pPr>
            <a:r>
              <a:rPr lang="en-US" sz="1600">
                <a:solidFill>
                  <a:schemeClr val="tx2"/>
                </a:solidFill>
                <a:cs typeface="Arial" charset="0"/>
              </a:rPr>
              <a:t>4,000</a:t>
            </a:r>
          </a:p>
          <a:p>
            <a:pPr algn="l" eaLnBrk="0" hangingPunct="0">
              <a:lnSpc>
                <a:spcPct val="95000"/>
              </a:lnSpc>
              <a:buClrTx/>
            </a:pPr>
            <a:r>
              <a:rPr lang="en-US" sz="1600">
                <a:solidFill>
                  <a:schemeClr val="tx2"/>
                </a:solidFill>
                <a:cs typeface="Arial" charset="0"/>
              </a:rPr>
              <a:t>0</a:t>
            </a:r>
          </a:p>
          <a:p>
            <a:pPr algn="l" eaLnBrk="0" hangingPunct="0">
              <a:lnSpc>
                <a:spcPct val="95000"/>
              </a:lnSpc>
              <a:buClrTx/>
            </a:pPr>
            <a:endParaRPr lang="en-US" sz="1600">
              <a:solidFill>
                <a:schemeClr val="tx2"/>
              </a:solidFill>
              <a:cs typeface="Arial" charset="0"/>
            </a:endParaRPr>
          </a:p>
        </p:txBody>
      </p:sp>
      <p:grpSp>
        <p:nvGrpSpPr>
          <p:cNvPr id="1625096" name="Group 8"/>
          <p:cNvGrpSpPr>
            <a:grpSpLocks/>
          </p:cNvGrpSpPr>
          <p:nvPr/>
        </p:nvGrpSpPr>
        <p:grpSpPr bwMode="auto">
          <a:xfrm>
            <a:off x="4002088" y="2095500"/>
            <a:ext cx="4267200" cy="3414713"/>
            <a:chOff x="2811" y="1152"/>
            <a:chExt cx="2688" cy="2151"/>
          </a:xfrm>
        </p:grpSpPr>
        <p:sp>
          <p:nvSpPr>
            <p:cNvPr id="1625097" name="Line 9"/>
            <p:cNvSpPr>
              <a:spLocks noChangeShapeType="1"/>
            </p:cNvSpPr>
            <p:nvPr/>
          </p:nvSpPr>
          <p:spPr bwMode="auto">
            <a:xfrm>
              <a:off x="2811" y="1680"/>
              <a:ext cx="2688" cy="0"/>
            </a:xfrm>
            <a:prstGeom prst="line">
              <a:avLst/>
            </a:prstGeom>
            <a:noFill/>
            <a:ln w="50800">
              <a:solidFill>
                <a:schemeClr val="tx1"/>
              </a:solidFill>
              <a:round/>
              <a:headEnd type="none" w="sm" len="sm"/>
              <a:tailEnd type="none" w="sm" len="sm"/>
            </a:ln>
            <a:effectLst/>
          </p:spPr>
          <p:txBody>
            <a:bodyPr wrap="none" anchor="ctr"/>
            <a:lstStyle/>
            <a:p>
              <a:endParaRPr lang="en-US"/>
            </a:p>
          </p:txBody>
        </p:sp>
        <p:sp>
          <p:nvSpPr>
            <p:cNvPr id="1625098" name="Rectangle 10"/>
            <p:cNvSpPr>
              <a:spLocks noChangeArrowheads="1"/>
            </p:cNvSpPr>
            <p:nvPr/>
          </p:nvSpPr>
          <p:spPr bwMode="auto">
            <a:xfrm>
              <a:off x="2853" y="1152"/>
              <a:ext cx="2571" cy="212"/>
            </a:xfrm>
            <a:prstGeom prst="rect">
              <a:avLst/>
            </a:prstGeom>
            <a:solidFill>
              <a:srgbClr val="CCCCFF"/>
            </a:solidFill>
            <a:ln w="9525" algn="ctr">
              <a:noFill/>
              <a:miter lim="800000"/>
              <a:headEnd/>
              <a:tailEnd/>
            </a:ln>
            <a:effectLst>
              <a:outerShdw dist="107763" dir="2700000" algn="ctr" rotWithShape="0">
                <a:schemeClr val="bg2">
                  <a:alpha val="50000"/>
                </a:schemeClr>
              </a:outerShdw>
            </a:effectLst>
          </p:spPr>
          <p:txBody>
            <a:bodyPr lIns="92075" tIns="46038" rIns="92075" bIns="46038">
              <a:spAutoFit/>
            </a:bodyPr>
            <a:lstStyle/>
            <a:p>
              <a:pPr algn="l" eaLnBrk="0" hangingPunct="0">
                <a:buClrTx/>
              </a:pPr>
              <a:r>
                <a:rPr lang="en-US" sz="1600">
                  <a:solidFill>
                    <a:schemeClr val="tx2"/>
                  </a:solidFill>
                  <a:cs typeface="Arial" charset="0"/>
                </a:rPr>
                <a:t>Help Desk	           Mgr. Alice Red</a:t>
              </a:r>
            </a:p>
          </p:txBody>
        </p:sp>
        <p:sp>
          <p:nvSpPr>
            <p:cNvPr id="1625099" name="Rectangle 11"/>
            <p:cNvSpPr>
              <a:spLocks noChangeArrowheads="1"/>
            </p:cNvSpPr>
            <p:nvPr/>
          </p:nvSpPr>
          <p:spPr bwMode="auto">
            <a:xfrm>
              <a:off x="4068" y="1744"/>
              <a:ext cx="1308" cy="212"/>
            </a:xfrm>
            <a:prstGeom prst="rect">
              <a:avLst/>
            </a:prstGeom>
            <a:noFill/>
            <a:ln w="9525">
              <a:noFill/>
              <a:miter lim="800000"/>
              <a:headEnd/>
              <a:tailEnd/>
            </a:ln>
            <a:effectLst/>
          </p:spPr>
          <p:txBody>
            <a:bodyPr wrap="none" lIns="92075" tIns="46038" rIns="92075" bIns="46038">
              <a:spAutoFit/>
            </a:bodyPr>
            <a:lstStyle/>
            <a:p>
              <a:pPr eaLnBrk="0" hangingPunct="0">
                <a:buClrTx/>
              </a:pPr>
              <a:r>
                <a:rPr lang="en-US" sz="1600" u="sng">
                  <a:cs typeface="Arial" charset="0"/>
                </a:rPr>
                <a:t>Fixed</a:t>
              </a:r>
              <a:r>
                <a:rPr lang="en-US" sz="1600">
                  <a:solidFill>
                    <a:schemeClr val="tx2"/>
                  </a:solidFill>
                  <a:cs typeface="Arial" charset="0"/>
                </a:rPr>
                <a:t>      </a:t>
              </a:r>
              <a:r>
                <a:rPr lang="en-US" sz="1600" u="sng">
                  <a:solidFill>
                    <a:schemeClr val="tx2"/>
                  </a:solidFill>
                  <a:cs typeface="Arial" charset="0"/>
                </a:rPr>
                <a:t>Variable    </a:t>
              </a:r>
              <a:endParaRPr lang="en-US" sz="1600">
                <a:solidFill>
                  <a:schemeClr val="tx2"/>
                </a:solidFill>
                <a:cs typeface="Arial" charset="0"/>
              </a:endParaRPr>
            </a:p>
          </p:txBody>
        </p:sp>
        <p:sp>
          <p:nvSpPr>
            <p:cNvPr id="1625100" name="Rectangle 12"/>
            <p:cNvSpPr>
              <a:spLocks noChangeArrowheads="1"/>
            </p:cNvSpPr>
            <p:nvPr/>
          </p:nvSpPr>
          <p:spPr bwMode="auto">
            <a:xfrm>
              <a:off x="2849" y="1931"/>
              <a:ext cx="1150" cy="1372"/>
            </a:xfrm>
            <a:prstGeom prst="rect">
              <a:avLst/>
            </a:prstGeom>
            <a:noFill/>
            <a:ln w="9525">
              <a:noFill/>
              <a:miter lim="800000"/>
              <a:headEnd/>
              <a:tailEnd/>
            </a:ln>
            <a:effectLst/>
          </p:spPr>
          <p:txBody>
            <a:bodyPr lIns="92075" tIns="46038" rIns="92075" bIns="46038">
              <a:spAutoFit/>
            </a:bodyPr>
            <a:lstStyle/>
            <a:p>
              <a:pPr algn="l" eaLnBrk="0" hangingPunct="0">
                <a:lnSpc>
                  <a:spcPct val="95000"/>
                </a:lnSpc>
                <a:buClrTx/>
              </a:pPr>
              <a:r>
                <a:rPr lang="en-US" sz="1600">
                  <a:solidFill>
                    <a:schemeClr val="tx2"/>
                  </a:solidFill>
                  <a:cs typeface="Arial" charset="0"/>
                </a:rPr>
                <a:t>Staff Salaries</a:t>
              </a:r>
            </a:p>
            <a:p>
              <a:pPr algn="l" eaLnBrk="0" hangingPunct="0">
                <a:lnSpc>
                  <a:spcPct val="95000"/>
                </a:lnSpc>
                <a:buClrTx/>
              </a:pPr>
              <a:r>
                <a:rPr lang="en-US" sz="1600">
                  <a:solidFill>
                    <a:schemeClr val="tx2"/>
                  </a:solidFill>
                  <a:cs typeface="Arial" charset="0"/>
                </a:rPr>
                <a:t>Mgr. Salaries</a:t>
              </a:r>
            </a:p>
            <a:p>
              <a:pPr algn="l" eaLnBrk="0" hangingPunct="0">
                <a:lnSpc>
                  <a:spcPct val="95000"/>
                </a:lnSpc>
                <a:buClrTx/>
              </a:pPr>
              <a:r>
                <a:rPr lang="en-US" sz="1600">
                  <a:solidFill>
                    <a:schemeClr val="tx2"/>
                  </a:solidFill>
                  <a:cs typeface="Arial" charset="0"/>
                </a:rPr>
                <a:t>Licenses</a:t>
              </a:r>
            </a:p>
            <a:p>
              <a:pPr algn="l" eaLnBrk="0" hangingPunct="0">
                <a:lnSpc>
                  <a:spcPct val="95000"/>
                </a:lnSpc>
                <a:buClrTx/>
              </a:pPr>
              <a:r>
                <a:rPr lang="en-US" sz="1600">
                  <a:solidFill>
                    <a:schemeClr val="tx2"/>
                  </a:solidFill>
                  <a:cs typeface="Arial" charset="0"/>
                </a:rPr>
                <a:t>Supplies</a:t>
              </a:r>
            </a:p>
            <a:p>
              <a:pPr algn="l" eaLnBrk="0" hangingPunct="0">
                <a:lnSpc>
                  <a:spcPct val="95000"/>
                </a:lnSpc>
                <a:buClrTx/>
              </a:pPr>
              <a:endParaRPr lang="en-US" sz="1600">
                <a:solidFill>
                  <a:schemeClr val="tx2"/>
                </a:solidFill>
                <a:cs typeface="Arial" charset="0"/>
              </a:endParaRPr>
            </a:p>
            <a:p>
              <a:pPr algn="l" eaLnBrk="0" hangingPunct="0">
                <a:lnSpc>
                  <a:spcPct val="95000"/>
                </a:lnSpc>
                <a:buClrTx/>
              </a:pPr>
              <a:endParaRPr lang="en-US" sz="1600">
                <a:solidFill>
                  <a:schemeClr val="tx2"/>
                </a:solidFill>
                <a:cs typeface="Arial" charset="0"/>
              </a:endParaRPr>
            </a:p>
            <a:p>
              <a:pPr algn="l" eaLnBrk="0" hangingPunct="0">
                <a:lnSpc>
                  <a:spcPct val="95000"/>
                </a:lnSpc>
                <a:buClrTx/>
              </a:pPr>
              <a:r>
                <a:rPr lang="en-US" sz="1600">
                  <a:solidFill>
                    <a:schemeClr val="tx2"/>
                  </a:solidFill>
                  <a:cs typeface="Arial" charset="0"/>
                </a:rPr>
                <a:t>Disk Space (MB)</a:t>
              </a:r>
            </a:p>
            <a:p>
              <a:pPr algn="l" eaLnBrk="0" hangingPunct="0">
                <a:lnSpc>
                  <a:spcPct val="95000"/>
                </a:lnSpc>
                <a:buClrTx/>
              </a:pPr>
              <a:r>
                <a:rPr lang="en-US" sz="1600">
                  <a:solidFill>
                    <a:schemeClr val="tx2"/>
                  </a:solidFill>
                  <a:cs typeface="Arial" charset="0"/>
                </a:rPr>
                <a:t>CPU Time (Mins)</a:t>
              </a:r>
            </a:p>
            <a:p>
              <a:pPr algn="l" eaLnBrk="0" hangingPunct="0">
                <a:lnSpc>
                  <a:spcPct val="95000"/>
                </a:lnSpc>
                <a:buClrTx/>
              </a:pPr>
              <a:r>
                <a:rPr lang="en-US" sz="1600">
                  <a:solidFill>
                    <a:schemeClr val="tx2"/>
                  </a:solidFill>
                  <a:cs typeface="Arial" charset="0"/>
                </a:rPr>
                <a:t>Facilities	(Sqft)</a:t>
              </a:r>
            </a:p>
          </p:txBody>
        </p:sp>
        <p:sp>
          <p:nvSpPr>
            <p:cNvPr id="1625101" name="Rectangle 13"/>
            <p:cNvSpPr>
              <a:spLocks noChangeArrowheads="1"/>
            </p:cNvSpPr>
            <p:nvPr/>
          </p:nvSpPr>
          <p:spPr bwMode="auto">
            <a:xfrm>
              <a:off x="2852" y="1440"/>
              <a:ext cx="2524" cy="212"/>
            </a:xfrm>
            <a:prstGeom prst="rect">
              <a:avLst/>
            </a:prstGeom>
            <a:noFill/>
            <a:ln w="9525">
              <a:noFill/>
              <a:miter lim="800000"/>
              <a:headEnd/>
              <a:tailEnd/>
            </a:ln>
            <a:effectLst/>
          </p:spPr>
          <p:txBody>
            <a:bodyPr wrap="none" lIns="92075" tIns="46038" rIns="92075" bIns="46038">
              <a:spAutoFit/>
            </a:bodyPr>
            <a:lstStyle/>
            <a:p>
              <a:pPr eaLnBrk="0" hangingPunct="0">
                <a:buClrTx/>
              </a:pPr>
              <a:r>
                <a:rPr lang="en-US" sz="1600">
                  <a:cs typeface="Arial" charset="0"/>
                </a:rPr>
                <a:t>Output: Help Desk Hours	          3,000</a:t>
              </a:r>
              <a:endParaRPr lang="en-US" sz="1600">
                <a:solidFill>
                  <a:schemeClr val="tx2"/>
                </a:solidFill>
                <a:cs typeface="Arial" charset="0"/>
              </a:endParaRPr>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body" idx="1"/>
          </p:nvPr>
        </p:nvSpPr>
        <p:spPr bwMode="auto">
          <a:xfrm>
            <a:off x="635000" y="1282700"/>
            <a:ext cx="8229600" cy="5410200"/>
          </a:xfrm>
          <a:noFill/>
          <a:ln>
            <a:miter lim="800000"/>
            <a:headEnd/>
            <a:tailEnd/>
          </a:ln>
        </p:spPr>
        <p:txBody>
          <a:bodyPr vert="horz" wrap="square" lIns="91440" tIns="45720" rIns="91440" bIns="45720" numCol="1" anchor="t" anchorCtr="0" compatLnSpc="1">
            <a:prstTxWarp prst="textNoShape">
              <a:avLst/>
            </a:prstTxWarp>
          </a:bodyPr>
          <a:lstStyle/>
          <a:p>
            <a:pPr>
              <a:buFontTx/>
              <a:buNone/>
            </a:pPr>
            <a:endParaRPr lang="en-US" sz="2800" b="1"/>
          </a:p>
          <a:p>
            <a:pPr>
              <a:buFontTx/>
              <a:buNone/>
            </a:pPr>
            <a:endParaRPr lang="en-US" sz="1400" b="1"/>
          </a:p>
          <a:p>
            <a:pPr>
              <a:buFontTx/>
              <a:buNone/>
            </a:pPr>
            <a:r>
              <a:rPr lang="en-US" sz="2800" b="1"/>
              <a:t>	Avoidable Costs</a:t>
            </a:r>
            <a:r>
              <a:rPr lang="en-US" sz="2800"/>
              <a:t> - A cost incurred on an object that will no longer be incurred due to a decision to change the output, such as contract labor to operate the test range</a:t>
            </a:r>
            <a:endParaRPr lang="en-US" sz="2800" b="1"/>
          </a:p>
          <a:p>
            <a:endParaRPr lang="en-US" sz="2800"/>
          </a:p>
          <a:p>
            <a:pPr>
              <a:buFontTx/>
              <a:buNone/>
            </a:pPr>
            <a:r>
              <a:rPr lang="en-US" sz="2800" b="1"/>
              <a:t>	Unavoidable Cost</a:t>
            </a:r>
            <a:r>
              <a:rPr lang="en-US" sz="2800"/>
              <a:t> - A cost incurred on an object that will be incurred regardless of the decision to change output, such as depreciation on equipment</a:t>
            </a:r>
          </a:p>
          <a:p>
            <a:endParaRPr lang="en-US" sz="2800"/>
          </a:p>
        </p:txBody>
      </p:sp>
      <p:sp>
        <p:nvSpPr>
          <p:cNvPr id="1629187" name="Rectangle 3"/>
          <p:cNvSpPr>
            <a:spLocks noGrp="1" noChangeArrowheads="1"/>
          </p:cNvSpPr>
          <p:nvPr>
            <p:ph type="title"/>
          </p:nvPr>
        </p:nvSpPr>
        <p:spPr bwMode="auto">
          <a:xfrm>
            <a:off x="1219200" y="236538"/>
            <a:ext cx="6705600" cy="830262"/>
          </a:xfrm>
          <a:noFill/>
          <a:ln>
            <a:miter lim="800000"/>
            <a:headEnd/>
            <a:tailEnd/>
          </a:ln>
        </p:spPr>
        <p:txBody>
          <a:bodyPr vert="horz" wrap="square" lIns="91440" tIns="0" rIns="91440" bIns="0" numCol="1" anchor="t" anchorCtr="0" compatLnSpc="1">
            <a:prstTxWarp prst="textNoShape">
              <a:avLst/>
            </a:prstTxWarp>
          </a:bodyPr>
          <a:lstStyle/>
          <a:p>
            <a:r>
              <a:rPr lang="en-US" sz="3600"/>
              <a:t> </a:t>
            </a:r>
            <a:r>
              <a:rPr lang="en-US"/>
              <a:t>Decision Specific </a:t>
            </a:r>
            <a:br>
              <a:rPr lang="en-US"/>
            </a:br>
            <a:r>
              <a:rPr lang="en-US"/>
              <a:t>Cost Concepts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body" idx="1"/>
          </p:nvPr>
        </p:nvSpPr>
        <p:spPr bwMode="auto">
          <a:xfrm>
            <a:off x="417513" y="1905000"/>
            <a:ext cx="8345487" cy="4038600"/>
          </a:xfrm>
          <a:noFill/>
          <a:ln>
            <a:miter lim="800000"/>
            <a:headEnd/>
            <a:tailEnd/>
          </a:ln>
        </p:spPr>
        <p:txBody>
          <a:bodyPr vert="horz" wrap="square" lIns="91440" tIns="45720" rIns="91440" bIns="45720" numCol="1" anchor="t" anchorCtr="0" compatLnSpc="1">
            <a:prstTxWarp prst="textNoShape">
              <a:avLst/>
            </a:prstTxWarp>
          </a:bodyPr>
          <a:lstStyle/>
          <a:p>
            <a:pPr marL="284163" indent="-223838">
              <a:lnSpc>
                <a:spcPct val="110000"/>
              </a:lnSpc>
              <a:spcBef>
                <a:spcPct val="30000"/>
              </a:spcBef>
              <a:buClr>
                <a:schemeClr val="tx1"/>
              </a:buClr>
            </a:pPr>
            <a:r>
              <a:rPr lang="en-US" sz="2400"/>
              <a:t>There Has Been A Push For The Past Decade for the Ability to Explain How Well An Organization Is Performing versus What It Is Performing</a:t>
            </a:r>
          </a:p>
          <a:p>
            <a:pPr marL="284163" indent="-223838">
              <a:lnSpc>
                <a:spcPct val="110000"/>
              </a:lnSpc>
              <a:spcBef>
                <a:spcPct val="30000"/>
              </a:spcBef>
              <a:buClr>
                <a:schemeClr val="tx1"/>
              </a:buClr>
            </a:pPr>
            <a:r>
              <a:rPr lang="en-US" sz="2400"/>
              <a:t>More Questions Are Being Asked About - How Much Does It Cost To? How Efficient Are We At?  Versus Where Did You Spend the Budget?</a:t>
            </a:r>
          </a:p>
          <a:p>
            <a:pPr marL="284163" indent="-223838">
              <a:lnSpc>
                <a:spcPct val="110000"/>
              </a:lnSpc>
              <a:spcBef>
                <a:spcPct val="30000"/>
              </a:spcBef>
              <a:buClr>
                <a:schemeClr val="tx1"/>
              </a:buClr>
            </a:pPr>
            <a:r>
              <a:rPr lang="en-US" sz="2400"/>
              <a:t>Questions on Efficiency Fall Into the Domain of Management Accounting; Questions of Which Funds Were Expended Are the Domain of Budget Accounting</a:t>
            </a:r>
          </a:p>
          <a:p>
            <a:pPr marL="685800" lvl="1" indent="-228600">
              <a:lnSpc>
                <a:spcPct val="110000"/>
              </a:lnSpc>
              <a:buClr>
                <a:schemeClr val="hlink"/>
              </a:buClr>
              <a:buFont typeface="Wingdings" pitchFamily="2" charset="2"/>
              <a:buNone/>
            </a:pPr>
            <a:endParaRPr lang="en-US" sz="2400" b="1"/>
          </a:p>
        </p:txBody>
      </p:sp>
      <p:sp>
        <p:nvSpPr>
          <p:cNvPr id="1192963" name="Rectangle 3"/>
          <p:cNvSpPr>
            <a:spLocks noChangeArrowheads="1"/>
          </p:cNvSpPr>
          <p:nvPr/>
        </p:nvSpPr>
        <p:spPr bwMode="auto">
          <a:xfrm>
            <a:off x="1219200" y="228600"/>
            <a:ext cx="6705600" cy="1143000"/>
          </a:xfrm>
          <a:prstGeom prst="rect">
            <a:avLst/>
          </a:prstGeom>
          <a:noFill/>
          <a:ln w="9525">
            <a:noFill/>
            <a:miter lim="800000"/>
            <a:headEnd/>
            <a:tailEnd/>
          </a:ln>
          <a:effectLst/>
        </p:spPr>
        <p:txBody>
          <a:bodyPr tIns="0" bIns="0"/>
          <a:lstStyle/>
          <a:p>
            <a:pPr>
              <a:buClrTx/>
            </a:pPr>
            <a:r>
              <a:rPr lang="en-US"/>
              <a:t>External Stakeholder Demands: Government Industry Mandates</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r>
              <a:rPr lang="en-US" sz="3600"/>
              <a:t>Lesson 5: Wrap-Up</a:t>
            </a:r>
          </a:p>
        </p:txBody>
      </p:sp>
      <p:sp>
        <p:nvSpPr>
          <p:cNvPr id="163123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105000"/>
              </a:lnSpc>
              <a:spcBef>
                <a:spcPct val="0"/>
              </a:spcBef>
            </a:pPr>
            <a:r>
              <a:rPr lang="en-US" sz="2400" b="1">
                <a:solidFill>
                  <a:schemeClr val="tx2"/>
                </a:solidFill>
              </a:rPr>
              <a:t>Cost Management = Managing Business Operations </a:t>
            </a:r>
            <a:r>
              <a:rPr lang="en-US" sz="2400" b="1" i="1">
                <a:solidFill>
                  <a:srgbClr val="000099"/>
                </a:solidFill>
              </a:rPr>
              <a:t>Efficiently</a:t>
            </a:r>
            <a:r>
              <a:rPr lang="en-US" sz="2400" b="1">
                <a:solidFill>
                  <a:schemeClr val="tx2"/>
                </a:solidFill>
              </a:rPr>
              <a:t> &amp;</a:t>
            </a:r>
            <a:r>
              <a:rPr lang="en-US" sz="2400" b="1" i="1">
                <a:solidFill>
                  <a:srgbClr val="000099"/>
                </a:solidFill>
              </a:rPr>
              <a:t> Effectively</a:t>
            </a:r>
            <a:r>
              <a:rPr lang="en-US" sz="2400" b="1">
                <a:solidFill>
                  <a:schemeClr val="tx2"/>
                </a:solidFill>
              </a:rPr>
              <a:t> Through the Accurate Measurement &amp; Thorough </a:t>
            </a:r>
            <a:r>
              <a:rPr lang="en-US" sz="2400" b="1" i="1">
                <a:solidFill>
                  <a:srgbClr val="000099"/>
                </a:solidFill>
              </a:rPr>
              <a:t>Understanding of the</a:t>
            </a:r>
            <a:r>
              <a:rPr lang="en-US" sz="2400" b="1">
                <a:solidFill>
                  <a:schemeClr val="tx2"/>
                </a:solidFill>
              </a:rPr>
              <a:t> </a:t>
            </a:r>
            <a:r>
              <a:rPr lang="en-US" sz="2400" b="1" i="1">
                <a:solidFill>
                  <a:srgbClr val="000099"/>
                </a:solidFill>
              </a:rPr>
              <a:t>"Full Cost"</a:t>
            </a:r>
            <a:r>
              <a:rPr lang="en-US" sz="2400" b="1">
                <a:solidFill>
                  <a:schemeClr val="tx2"/>
                </a:solidFill>
              </a:rPr>
              <a:t> of an Organization's Business Processes, Products &amp; Services in Order to Provide the </a:t>
            </a:r>
            <a:r>
              <a:rPr lang="en-US" sz="2400" b="1" i="1">
                <a:solidFill>
                  <a:srgbClr val="000099"/>
                </a:solidFill>
              </a:rPr>
              <a:t>Best Value</a:t>
            </a:r>
            <a:r>
              <a:rPr lang="en-US" sz="2400" b="1">
                <a:solidFill>
                  <a:schemeClr val="tx2"/>
                </a:solidFill>
              </a:rPr>
              <a:t> to </a:t>
            </a:r>
            <a:r>
              <a:rPr lang="en-US" sz="2400" b="1" i="1">
                <a:solidFill>
                  <a:srgbClr val="000099"/>
                </a:solidFill>
              </a:rPr>
              <a:t>Customers</a:t>
            </a:r>
            <a:r>
              <a:rPr lang="en-US" sz="2400" b="1">
                <a:solidFill>
                  <a:schemeClr val="tx2"/>
                </a:solidFill>
              </a:rPr>
              <a:t>.</a:t>
            </a:r>
          </a:p>
          <a:p>
            <a:pPr>
              <a:lnSpc>
                <a:spcPct val="105000"/>
              </a:lnSpc>
              <a:spcBef>
                <a:spcPct val="0"/>
              </a:spcBef>
            </a:pPr>
            <a:r>
              <a:rPr lang="en-US" sz="2400"/>
              <a:t>Cost Management Process consists of Cost Planning, Cost Accounting, Cost Analysis, and Cost Controlling</a:t>
            </a:r>
          </a:p>
          <a:p>
            <a:pPr>
              <a:lnSpc>
                <a:spcPct val="80000"/>
              </a:lnSpc>
            </a:pPr>
            <a:r>
              <a:rPr lang="en-US" sz="2400"/>
              <a:t>Cost Management involves Operational Managers and Resource Managers</a:t>
            </a:r>
          </a:p>
          <a:p>
            <a:pPr>
              <a:lnSpc>
                <a:spcPct val="80000"/>
              </a:lnSpc>
            </a:pPr>
            <a:r>
              <a:rPr lang="en-US" sz="2400"/>
              <a:t>A common understanding of the types of costs in order to make informed decisions</a:t>
            </a:r>
          </a:p>
          <a:p>
            <a:pPr>
              <a:lnSpc>
                <a:spcPct val="80000"/>
              </a:lnSpc>
            </a:pPr>
            <a:endParaRPr lang="en-US" sz="2400"/>
          </a:p>
          <a:p>
            <a:pPr lvl="1">
              <a:lnSpc>
                <a:spcPct val="80000"/>
              </a:lnSpc>
              <a:buFontTx/>
              <a:buNone/>
            </a:pPr>
            <a:endParaRPr lang="en-US" sz="2400" i="1"/>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ChangeArrowheads="1"/>
          </p:cNvSpPr>
          <p:nvPr>
            <p:ph type="title"/>
          </p:nvPr>
        </p:nvSpPr>
        <p:spPr bwMode="auto">
          <a:xfrm>
            <a:off x="1219200" y="228600"/>
            <a:ext cx="6705600" cy="808038"/>
          </a:xfrm>
          <a:noFill/>
          <a:ln>
            <a:miter lim="800000"/>
            <a:headEnd/>
            <a:tailEnd/>
          </a:ln>
        </p:spPr>
        <p:txBody>
          <a:bodyPr vert="horz" wrap="square" lIns="91440" tIns="0" rIns="91440" bIns="0" numCol="1" anchor="t" anchorCtr="0" compatLnSpc="1">
            <a:prstTxWarp prst="textNoShape">
              <a:avLst/>
            </a:prstTxWarp>
          </a:bodyPr>
          <a:lstStyle/>
          <a:p>
            <a:r>
              <a:rPr lang="en-US"/>
              <a:t>Questions:</a:t>
            </a:r>
            <a:endParaRPr lang="en-US" u="sng"/>
          </a:p>
        </p:txBody>
      </p:sp>
      <p:sp>
        <p:nvSpPr>
          <p:cNvPr id="1633283" name="Rectangle 3"/>
          <p:cNvSpPr>
            <a:spLocks noGrp="1" noChangeArrowheads="1"/>
          </p:cNvSpPr>
          <p:nvPr>
            <p:ph type="body" idx="1"/>
          </p:nvPr>
        </p:nvSpPr>
        <p:spPr bwMode="auto">
          <a:xfrm>
            <a:off x="762000" y="1676400"/>
            <a:ext cx="7848600" cy="4953000"/>
          </a:xfrm>
          <a:noFill/>
          <a:ln>
            <a:miter lim="800000"/>
            <a:headEnd/>
            <a:tailEnd/>
          </a:ln>
        </p:spPr>
        <p:txBody>
          <a:bodyPr vert="horz" wrap="square" lIns="91440" tIns="45720" rIns="91440" bIns="45720" numCol="1" anchor="t" anchorCtr="0" compatLnSpc="1">
            <a:prstTxWarp prst="textNoShape">
              <a:avLst/>
            </a:prstTxWarp>
          </a:bodyPr>
          <a:lstStyle/>
          <a:p>
            <a:pPr marL="635000" indent="-635000">
              <a:buFontTx/>
              <a:buAutoNum type="arabicPeriod"/>
            </a:pPr>
            <a:r>
              <a:rPr lang="en-US"/>
              <a:t>Difference between</a:t>
            </a:r>
            <a:r>
              <a:rPr lang="en-US" b="1"/>
              <a:t> Direct </a:t>
            </a:r>
            <a:r>
              <a:rPr lang="en-US"/>
              <a:t>and </a:t>
            </a:r>
            <a:r>
              <a:rPr lang="en-US" b="1"/>
              <a:t>Indirect?</a:t>
            </a:r>
          </a:p>
          <a:p>
            <a:pPr marL="635000" indent="-635000">
              <a:buFontTx/>
              <a:buAutoNum type="arabicPeriod"/>
            </a:pPr>
            <a:r>
              <a:rPr lang="en-US"/>
              <a:t>Difference between</a:t>
            </a:r>
            <a:r>
              <a:rPr lang="en-US" b="1"/>
              <a:t> Funded </a:t>
            </a:r>
            <a:r>
              <a:rPr lang="en-US"/>
              <a:t>and</a:t>
            </a:r>
            <a:r>
              <a:rPr lang="en-US" b="1"/>
              <a:t> Unfunded?</a:t>
            </a:r>
            <a:endParaRPr lang="en-US"/>
          </a:p>
          <a:p>
            <a:pPr marL="635000" indent="-635000">
              <a:buFontTx/>
              <a:buAutoNum type="arabicPeriod"/>
            </a:pPr>
            <a:r>
              <a:rPr lang="en-US"/>
              <a:t>Difference between</a:t>
            </a:r>
            <a:r>
              <a:rPr lang="en-US" b="1"/>
              <a:t> Fixed </a:t>
            </a:r>
            <a:r>
              <a:rPr lang="en-US"/>
              <a:t>and</a:t>
            </a:r>
            <a:r>
              <a:rPr lang="en-US" b="1"/>
              <a:t> Variable?</a:t>
            </a:r>
          </a:p>
          <a:p>
            <a:pPr marL="635000" indent="-635000">
              <a:buFontTx/>
              <a:buAutoNum type="arabicPeriod"/>
            </a:pPr>
            <a:r>
              <a:rPr lang="en-US"/>
              <a:t>Difference between</a:t>
            </a:r>
            <a:r>
              <a:rPr lang="en-US" b="1"/>
              <a:t> Avoidable </a:t>
            </a:r>
            <a:r>
              <a:rPr lang="en-US"/>
              <a:t>and</a:t>
            </a:r>
            <a:r>
              <a:rPr lang="en-US" b="1"/>
              <a:t> Unavoidable?</a:t>
            </a:r>
            <a:endParaRPr lang="en-US"/>
          </a:p>
          <a:p>
            <a:pPr marL="635000" indent="-635000">
              <a:buFontTx/>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3283">
                                            <p:txEl>
                                              <p:pRg st="1" end="1"/>
                                            </p:txEl>
                                          </p:spTgt>
                                        </p:tgtEl>
                                        <p:attrNameLst>
                                          <p:attrName>style.visibility</p:attrName>
                                        </p:attrNameLst>
                                      </p:cBhvr>
                                      <p:to>
                                        <p:strVal val="visible"/>
                                      </p:to>
                                    </p:set>
                                    <p:animEffect transition="in" filter="checkerboard(across)">
                                      <p:cBhvr>
                                        <p:cTn id="7" dur="500"/>
                                        <p:tgtEl>
                                          <p:spTgt spid="16332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633283">
                                            <p:txEl>
                                              <p:pRg st="2" end="2"/>
                                            </p:txEl>
                                          </p:spTgt>
                                        </p:tgtEl>
                                        <p:attrNameLst>
                                          <p:attrName>style.visibility</p:attrName>
                                        </p:attrNameLst>
                                      </p:cBhvr>
                                      <p:to>
                                        <p:strVal val="visible"/>
                                      </p:to>
                                    </p:set>
                                    <p:animEffect transition="in" filter="diamond(in)">
                                      <p:cBhvr>
                                        <p:cTn id="12" dur="2000"/>
                                        <p:tgtEl>
                                          <p:spTgt spid="16332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3283">
                                            <p:txEl>
                                              <p:pRg st="3" end="3"/>
                                            </p:txEl>
                                          </p:spTgt>
                                        </p:tgtEl>
                                        <p:attrNameLst>
                                          <p:attrName>style.visibility</p:attrName>
                                        </p:attrNameLst>
                                      </p:cBhvr>
                                      <p:to>
                                        <p:strVal val="visible"/>
                                      </p:to>
                                    </p:set>
                                    <p:animEffect transition="in" filter="blinds(horizontal)">
                                      <p:cBhvr>
                                        <p:cTn id="17" dur="500"/>
                                        <p:tgtEl>
                                          <p:spTgt spid="1633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2"/>
          <p:cNvSpPr>
            <a:spLocks noGrp="1" noChangeArrowheads="1"/>
          </p:cNvSpPr>
          <p:nvPr>
            <p:ph type="title"/>
          </p:nvPr>
        </p:nvSpPr>
        <p:spPr bwMode="auto">
          <a:xfrm>
            <a:off x="1219200" y="228600"/>
            <a:ext cx="6705600" cy="808038"/>
          </a:xfrm>
          <a:noFill/>
          <a:ln>
            <a:miter lim="800000"/>
            <a:headEnd/>
            <a:tailEnd/>
          </a:ln>
        </p:spPr>
        <p:txBody>
          <a:bodyPr vert="horz" wrap="square" lIns="91440" tIns="0" rIns="91440" bIns="0" numCol="1" anchor="t" anchorCtr="0" compatLnSpc="1">
            <a:prstTxWarp prst="textNoShape">
              <a:avLst/>
            </a:prstTxWarp>
          </a:bodyPr>
          <a:lstStyle/>
          <a:p>
            <a:r>
              <a:rPr lang="en-US" sz="3600"/>
              <a:t>Answers to 1 through 4</a:t>
            </a:r>
            <a:endParaRPr lang="en-US" sz="3600" u="sng"/>
          </a:p>
        </p:txBody>
      </p:sp>
      <p:sp>
        <p:nvSpPr>
          <p:cNvPr id="1635331" name="Rectangle 3"/>
          <p:cNvSpPr>
            <a:spLocks noGrp="1" noChangeArrowheads="1"/>
          </p:cNvSpPr>
          <p:nvPr>
            <p:ph type="body" idx="1"/>
          </p:nvPr>
        </p:nvSpPr>
        <p:spPr bwMode="auto">
          <a:xfrm>
            <a:off x="762000" y="1676400"/>
            <a:ext cx="7848600" cy="49530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en-US" sz="2200" b="1"/>
              <a:t>Direct costs - </a:t>
            </a:r>
            <a:r>
              <a:rPr lang="en-US" sz="2200"/>
              <a:t>directly traced to producing a specific output</a:t>
            </a:r>
            <a:endParaRPr lang="en-US" sz="2200" b="1"/>
          </a:p>
          <a:p>
            <a:pPr>
              <a:lnSpc>
                <a:spcPct val="80000"/>
              </a:lnSpc>
            </a:pPr>
            <a:r>
              <a:rPr lang="en-US" sz="2200" b="1"/>
              <a:t>Indirect costs - </a:t>
            </a:r>
            <a:r>
              <a:rPr lang="en-US" sz="2200"/>
              <a:t>cannot be directly traced to a specific output</a:t>
            </a:r>
          </a:p>
          <a:p>
            <a:pPr>
              <a:lnSpc>
                <a:spcPct val="80000"/>
              </a:lnSpc>
            </a:pPr>
            <a:r>
              <a:rPr lang="en-US" sz="2200" b="1"/>
              <a:t>Funded Costs</a:t>
            </a:r>
            <a:r>
              <a:rPr lang="en-US" sz="2200"/>
              <a:t> - funded in the Annual Operating Budget of the your organization</a:t>
            </a:r>
            <a:endParaRPr lang="en-US" sz="2200" b="1"/>
          </a:p>
          <a:p>
            <a:pPr>
              <a:lnSpc>
                <a:spcPct val="80000"/>
              </a:lnSpc>
            </a:pPr>
            <a:r>
              <a:rPr lang="en-US" sz="2200" b="1"/>
              <a:t>Unfunded costs –</a:t>
            </a:r>
            <a:r>
              <a:rPr lang="en-US" sz="2200"/>
              <a:t>financed by another organization's or activity's appropriations</a:t>
            </a:r>
          </a:p>
          <a:p>
            <a:pPr>
              <a:lnSpc>
                <a:spcPct val="80000"/>
              </a:lnSpc>
            </a:pPr>
            <a:r>
              <a:rPr lang="en-US" sz="2200" b="1"/>
              <a:t>Variable Costs</a:t>
            </a:r>
            <a:r>
              <a:rPr lang="en-US" sz="2200"/>
              <a:t> - changes with change in output </a:t>
            </a:r>
          </a:p>
          <a:p>
            <a:pPr>
              <a:lnSpc>
                <a:spcPct val="80000"/>
              </a:lnSpc>
            </a:pPr>
            <a:r>
              <a:rPr lang="en-US" sz="2200" b="1"/>
              <a:t>Fixed Cost</a:t>
            </a:r>
            <a:r>
              <a:rPr lang="en-US" sz="2200"/>
              <a:t> - remains the same regardless of the change in output (within a relevant range)</a:t>
            </a:r>
          </a:p>
          <a:p>
            <a:pPr>
              <a:lnSpc>
                <a:spcPct val="80000"/>
              </a:lnSpc>
            </a:pPr>
            <a:r>
              <a:rPr lang="en-US" sz="2200" b="1"/>
              <a:t>Avoidable Costs</a:t>
            </a:r>
            <a:r>
              <a:rPr lang="en-US" sz="2200"/>
              <a:t> - will no longer be incurred due to a decision to change the output</a:t>
            </a:r>
            <a:endParaRPr lang="en-US" sz="2200" b="1"/>
          </a:p>
          <a:p>
            <a:pPr>
              <a:lnSpc>
                <a:spcPct val="80000"/>
              </a:lnSpc>
            </a:pPr>
            <a:r>
              <a:rPr lang="en-US" sz="2200" b="1"/>
              <a:t>Unavoidable Cost </a:t>
            </a:r>
            <a:r>
              <a:rPr lang="en-US" sz="2200"/>
              <a:t>- will be incurred regardless of the decision to change output</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noChangeArrowheads="1"/>
          </p:cNvSpPr>
          <p:nvPr>
            <p:ph type="title"/>
          </p:nvPr>
        </p:nvSpPr>
        <p:spPr bwMode="auto">
          <a:xfrm>
            <a:off x="1219200" y="228600"/>
            <a:ext cx="6705600" cy="808038"/>
          </a:xfrm>
          <a:noFill/>
          <a:ln>
            <a:miter lim="800000"/>
            <a:headEnd/>
            <a:tailEnd/>
          </a:ln>
        </p:spPr>
        <p:txBody>
          <a:bodyPr vert="horz" wrap="square" lIns="91440" tIns="0" rIns="91440" bIns="0" numCol="1" anchor="t" anchorCtr="0" compatLnSpc="1">
            <a:prstTxWarp prst="textNoShape">
              <a:avLst/>
            </a:prstTxWarp>
          </a:bodyPr>
          <a:lstStyle/>
          <a:p>
            <a:r>
              <a:rPr lang="en-US" sz="3600"/>
              <a:t>Question #5:  Provide Examples of When Labor is?</a:t>
            </a:r>
            <a:endParaRPr lang="en-US" sz="3600" u="sng"/>
          </a:p>
        </p:txBody>
      </p:sp>
      <p:sp>
        <p:nvSpPr>
          <p:cNvPr id="1637379" name="Rectangle 3"/>
          <p:cNvSpPr>
            <a:spLocks noGrp="1" noChangeArrowheads="1"/>
          </p:cNvSpPr>
          <p:nvPr>
            <p:ph type="body" idx="1"/>
          </p:nvPr>
        </p:nvSpPr>
        <p:spPr bwMode="auto">
          <a:xfrm>
            <a:off x="762000" y="1905000"/>
            <a:ext cx="7848600" cy="47244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800"/>
              <a:t>Direct costs</a:t>
            </a:r>
          </a:p>
          <a:p>
            <a:pPr>
              <a:lnSpc>
                <a:spcPct val="90000"/>
              </a:lnSpc>
            </a:pPr>
            <a:r>
              <a:rPr lang="en-US" sz="2800"/>
              <a:t>Indirect costs</a:t>
            </a:r>
          </a:p>
          <a:p>
            <a:pPr>
              <a:lnSpc>
                <a:spcPct val="90000"/>
              </a:lnSpc>
            </a:pPr>
            <a:r>
              <a:rPr lang="en-US" sz="2800"/>
              <a:t>Funded Costs </a:t>
            </a:r>
          </a:p>
          <a:p>
            <a:pPr>
              <a:lnSpc>
                <a:spcPct val="90000"/>
              </a:lnSpc>
            </a:pPr>
            <a:r>
              <a:rPr lang="en-US" sz="2800"/>
              <a:t>Unfunded costs </a:t>
            </a:r>
          </a:p>
          <a:p>
            <a:pPr>
              <a:lnSpc>
                <a:spcPct val="90000"/>
              </a:lnSpc>
            </a:pPr>
            <a:r>
              <a:rPr lang="en-US" sz="2800"/>
              <a:t>Variable Costs</a:t>
            </a:r>
          </a:p>
          <a:p>
            <a:pPr>
              <a:lnSpc>
                <a:spcPct val="90000"/>
              </a:lnSpc>
            </a:pPr>
            <a:r>
              <a:rPr lang="en-US" sz="2800"/>
              <a:t>Fixed Cost</a:t>
            </a:r>
          </a:p>
          <a:p>
            <a:pPr>
              <a:lnSpc>
                <a:spcPct val="90000"/>
              </a:lnSpc>
            </a:pPr>
            <a:r>
              <a:rPr lang="en-US" sz="2800"/>
              <a:t>Avoidable Costs</a:t>
            </a:r>
          </a:p>
          <a:p>
            <a:pPr>
              <a:lnSpc>
                <a:spcPct val="90000"/>
              </a:lnSpc>
            </a:pPr>
            <a:r>
              <a:rPr lang="en-US" sz="2800"/>
              <a:t>Unavoidable Cost</a:t>
            </a:r>
          </a:p>
        </p:txBody>
      </p:sp>
      <p:sp>
        <p:nvSpPr>
          <p:cNvPr id="1637380" name="Text Box 4"/>
          <p:cNvSpPr txBox="1">
            <a:spLocks noChangeArrowheads="1"/>
          </p:cNvSpPr>
          <p:nvPr/>
        </p:nvSpPr>
        <p:spPr bwMode="auto">
          <a:xfrm>
            <a:off x="4633913" y="2841625"/>
            <a:ext cx="3587750" cy="519113"/>
          </a:xfrm>
          <a:prstGeom prst="rect">
            <a:avLst/>
          </a:prstGeom>
          <a:noFill/>
          <a:ln w="9525" algn="ctr">
            <a:noFill/>
            <a:miter lim="800000"/>
            <a:headEnd/>
            <a:tailEnd/>
          </a:ln>
          <a:effectLst/>
        </p:spPr>
        <p:txBody>
          <a:bodyPr wrap="none">
            <a:spAutoFit/>
          </a:bodyPr>
          <a:lstStyle/>
          <a:p>
            <a:pPr>
              <a:buClrTx/>
            </a:pPr>
            <a:r>
              <a:rPr lang="en-US" sz="2800">
                <a:solidFill>
                  <a:schemeClr val="tx2"/>
                </a:solidFill>
              </a:rPr>
              <a:t>Answer: Discussion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37380"/>
                                        </p:tgtEl>
                                        <p:attrNameLst>
                                          <p:attrName>style.visibility</p:attrName>
                                        </p:attrNameLst>
                                      </p:cBhvr>
                                      <p:to>
                                        <p:strVal val="visible"/>
                                      </p:to>
                                    </p:set>
                                    <p:anim calcmode="lin" valueType="num">
                                      <p:cBhvr additive="base">
                                        <p:cTn id="7" dur="1000" fill="hold"/>
                                        <p:tgtEl>
                                          <p:spTgt spid="1637380"/>
                                        </p:tgtEl>
                                        <p:attrNameLst>
                                          <p:attrName>ppt_x</p:attrName>
                                        </p:attrNameLst>
                                      </p:cBhvr>
                                      <p:tavLst>
                                        <p:tav tm="0">
                                          <p:val>
                                            <p:strVal val="1+#ppt_w/2"/>
                                          </p:val>
                                        </p:tav>
                                        <p:tav tm="100000">
                                          <p:val>
                                            <p:strVal val="#ppt_x"/>
                                          </p:val>
                                        </p:tav>
                                      </p:tavLst>
                                    </p:anim>
                                    <p:anim calcmode="lin" valueType="num">
                                      <p:cBhvr additive="base">
                                        <p:cTn id="8" dur="1000" fill="hold"/>
                                        <p:tgtEl>
                                          <p:spTgt spid="16373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73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body" idx="1"/>
          </p:nvPr>
        </p:nvSpPr>
        <p:spPr bwMode="auto">
          <a:xfrm>
            <a:off x="1295400" y="1112838"/>
            <a:ext cx="6523038" cy="4068762"/>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spcBef>
                <a:spcPct val="0"/>
              </a:spcBef>
              <a:spcAft>
                <a:spcPct val="25000"/>
              </a:spcAft>
            </a:pPr>
            <a:r>
              <a:rPr lang="en-US" sz="2000" b="1"/>
              <a:t>Actions Requiring Costs &amp; Performance</a:t>
            </a:r>
          </a:p>
          <a:p>
            <a:pPr lvl="1">
              <a:lnSpc>
                <a:spcPct val="80000"/>
              </a:lnSpc>
              <a:spcBef>
                <a:spcPct val="0"/>
              </a:spcBef>
              <a:spcAft>
                <a:spcPct val="25000"/>
              </a:spcAft>
            </a:pPr>
            <a:r>
              <a:rPr lang="en-US" sz="2000" b="1"/>
              <a:t>Chief Financial Officers Act (1990) </a:t>
            </a:r>
          </a:p>
          <a:p>
            <a:pPr lvl="1">
              <a:lnSpc>
                <a:spcPct val="80000"/>
              </a:lnSpc>
              <a:spcBef>
                <a:spcPct val="0"/>
              </a:spcBef>
              <a:spcAft>
                <a:spcPct val="25000"/>
              </a:spcAft>
            </a:pPr>
            <a:r>
              <a:rPr lang="en-US" sz="2000" b="1"/>
              <a:t>Government Performance Results Act (1993) </a:t>
            </a:r>
          </a:p>
          <a:p>
            <a:pPr lvl="1">
              <a:lnSpc>
                <a:spcPct val="80000"/>
              </a:lnSpc>
              <a:spcBef>
                <a:spcPct val="0"/>
              </a:spcBef>
              <a:spcAft>
                <a:spcPct val="25000"/>
              </a:spcAft>
            </a:pPr>
            <a:r>
              <a:rPr lang="en-US" sz="2000" b="1"/>
              <a:t>President’s Management Agenda (2002)</a:t>
            </a:r>
          </a:p>
          <a:p>
            <a:pPr lvl="1">
              <a:lnSpc>
                <a:spcPct val="80000"/>
              </a:lnSpc>
              <a:spcBef>
                <a:spcPct val="0"/>
              </a:spcBef>
              <a:spcAft>
                <a:spcPct val="25000"/>
              </a:spcAft>
            </a:pPr>
            <a:r>
              <a:rPr lang="en-US" sz="2000" b="1"/>
              <a:t>OMB Performance Assessment Rating Tool</a:t>
            </a:r>
          </a:p>
          <a:p>
            <a:pPr lvl="1">
              <a:lnSpc>
                <a:spcPct val="80000"/>
              </a:lnSpc>
              <a:spcBef>
                <a:spcPct val="0"/>
              </a:spcBef>
              <a:spcAft>
                <a:spcPct val="25000"/>
              </a:spcAft>
            </a:pPr>
            <a:r>
              <a:rPr lang="en-US" sz="2000" b="1"/>
              <a:t>OSD Requires Army Performance Budget</a:t>
            </a:r>
          </a:p>
          <a:p>
            <a:pPr lvl="1">
              <a:lnSpc>
                <a:spcPct val="80000"/>
              </a:lnSpc>
              <a:spcBef>
                <a:spcPct val="0"/>
              </a:spcBef>
              <a:spcAft>
                <a:spcPct val="25000"/>
              </a:spcAft>
            </a:pPr>
            <a:endParaRPr lang="en-US" sz="2000" b="1"/>
          </a:p>
          <a:p>
            <a:pPr>
              <a:lnSpc>
                <a:spcPct val="80000"/>
              </a:lnSpc>
              <a:spcBef>
                <a:spcPct val="0"/>
              </a:spcBef>
              <a:spcAft>
                <a:spcPct val="25000"/>
              </a:spcAft>
            </a:pPr>
            <a:r>
              <a:rPr lang="en-US" sz="2000" b="1"/>
              <a:t>Public Sector GAAP (SFFAS 4) Full Cost (1995)</a:t>
            </a:r>
          </a:p>
          <a:p>
            <a:pPr lvl="1">
              <a:lnSpc>
                <a:spcPct val="80000"/>
              </a:lnSpc>
              <a:spcBef>
                <a:spcPct val="0"/>
              </a:spcBef>
              <a:spcAft>
                <a:spcPct val="25000"/>
              </a:spcAft>
            </a:pPr>
            <a:r>
              <a:rPr lang="en-US" sz="2000" b="1"/>
              <a:t>Army Developed GFEBS Costing Module</a:t>
            </a:r>
          </a:p>
          <a:p>
            <a:pPr lvl="1">
              <a:lnSpc>
                <a:spcPct val="80000"/>
              </a:lnSpc>
              <a:spcBef>
                <a:spcPct val="0"/>
              </a:spcBef>
              <a:spcAft>
                <a:spcPct val="25000"/>
              </a:spcAft>
            </a:pPr>
            <a:endParaRPr lang="en-US" sz="2000" b="1"/>
          </a:p>
          <a:p>
            <a:pPr>
              <a:lnSpc>
                <a:spcPct val="80000"/>
              </a:lnSpc>
              <a:spcBef>
                <a:spcPct val="0"/>
              </a:spcBef>
              <a:spcAft>
                <a:spcPct val="25000"/>
              </a:spcAft>
            </a:pPr>
            <a:r>
              <a:rPr lang="en-US" sz="2000" b="1"/>
              <a:t>OSD Actions to Increases Cost Management</a:t>
            </a:r>
          </a:p>
          <a:p>
            <a:pPr lvl="1">
              <a:lnSpc>
                <a:spcPct val="80000"/>
              </a:lnSpc>
              <a:spcBef>
                <a:spcPct val="0"/>
              </a:spcBef>
              <a:spcAft>
                <a:spcPct val="25000"/>
              </a:spcAft>
            </a:pPr>
            <a:r>
              <a:rPr lang="en-US" sz="2000" b="1"/>
              <a:t>Acquisition Reform (1997)</a:t>
            </a:r>
          </a:p>
          <a:p>
            <a:pPr lvl="1">
              <a:lnSpc>
                <a:spcPct val="80000"/>
              </a:lnSpc>
              <a:spcBef>
                <a:spcPct val="0"/>
              </a:spcBef>
              <a:spcAft>
                <a:spcPct val="25000"/>
              </a:spcAft>
            </a:pPr>
            <a:r>
              <a:rPr lang="en-US" sz="2000" b="1"/>
              <a:t>OSD (AT&amp;L) Issues ABC Guidance (1999)</a:t>
            </a:r>
          </a:p>
          <a:p>
            <a:pPr lvl="1">
              <a:lnSpc>
                <a:spcPct val="80000"/>
              </a:lnSpc>
              <a:spcBef>
                <a:spcPct val="0"/>
              </a:spcBef>
              <a:spcAft>
                <a:spcPct val="25000"/>
              </a:spcAft>
            </a:pPr>
            <a:r>
              <a:rPr lang="en-US" sz="2000" b="1"/>
              <a:t>Business Transformation / Lean Six Sigma</a:t>
            </a:r>
            <a:endParaRPr lang="en-US" sz="1800" b="1"/>
          </a:p>
        </p:txBody>
      </p:sp>
      <p:grpSp>
        <p:nvGrpSpPr>
          <p:cNvPr id="1195014" name="Group 6"/>
          <p:cNvGrpSpPr>
            <a:grpSpLocks/>
          </p:cNvGrpSpPr>
          <p:nvPr/>
        </p:nvGrpSpPr>
        <p:grpSpPr bwMode="auto">
          <a:xfrm>
            <a:off x="1295400" y="5745163"/>
            <a:ext cx="6553200" cy="914400"/>
            <a:chOff x="816" y="3619"/>
            <a:chExt cx="4128" cy="576"/>
          </a:xfrm>
        </p:grpSpPr>
        <p:sp>
          <p:nvSpPr>
            <p:cNvPr id="1195011" name="Rectangle 3"/>
            <p:cNvSpPr>
              <a:spLocks noChangeArrowheads="1"/>
            </p:cNvSpPr>
            <p:nvPr/>
          </p:nvSpPr>
          <p:spPr bwMode="auto">
            <a:xfrm>
              <a:off x="816" y="3619"/>
              <a:ext cx="4128" cy="576"/>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195012" name="Rectangle 4"/>
            <p:cNvSpPr>
              <a:spLocks noChangeArrowheads="1"/>
            </p:cNvSpPr>
            <p:nvPr/>
          </p:nvSpPr>
          <p:spPr bwMode="auto">
            <a:xfrm>
              <a:off x="900" y="3664"/>
              <a:ext cx="3963" cy="500"/>
            </a:xfrm>
            <a:prstGeom prst="rect">
              <a:avLst/>
            </a:prstGeom>
            <a:noFill/>
            <a:ln w="9525">
              <a:noFill/>
              <a:miter lim="800000"/>
              <a:headEnd/>
              <a:tailEnd/>
            </a:ln>
            <a:effectLst/>
          </p:spPr>
          <p:txBody>
            <a:bodyPr>
              <a:spAutoFit/>
            </a:bodyPr>
            <a:lstStyle/>
            <a:p>
              <a:pPr algn="l">
                <a:lnSpc>
                  <a:spcPct val="105000"/>
                </a:lnSpc>
                <a:spcBef>
                  <a:spcPct val="20000"/>
                </a:spcBef>
                <a:buClrTx/>
              </a:pPr>
              <a:r>
                <a:rPr lang="en-US" sz="2000">
                  <a:effectLst>
                    <a:outerShdw blurRad="38100" dist="38100" dir="2700000" algn="tl">
                      <a:srgbClr val="C0C0C0"/>
                    </a:outerShdw>
                  </a:effectLst>
                </a:rPr>
                <a:t>Lessons Learned:   Cost Measurement Difficult</a:t>
              </a:r>
            </a:p>
            <a:p>
              <a:pPr algn="l">
                <a:lnSpc>
                  <a:spcPct val="105000"/>
                </a:lnSpc>
                <a:spcBef>
                  <a:spcPct val="20000"/>
                </a:spcBef>
                <a:buClrTx/>
              </a:pPr>
              <a:r>
                <a:rPr lang="en-US" sz="2000">
                  <a:effectLst>
                    <a:outerShdw blurRad="38100" dist="38100" dir="2700000" algn="tl">
                      <a:srgbClr val="C0C0C0"/>
                    </a:outerShdw>
                  </a:effectLst>
                </a:rPr>
                <a:t>		        Cultural Resistance </a:t>
              </a:r>
            </a:p>
          </p:txBody>
        </p:sp>
      </p:grpSp>
      <p:sp>
        <p:nvSpPr>
          <p:cNvPr id="1195013" name="Rectangle 5"/>
          <p:cNvSpPr>
            <a:spLocks noChangeArrowheads="1"/>
          </p:cNvSpPr>
          <p:nvPr/>
        </p:nvSpPr>
        <p:spPr bwMode="auto">
          <a:xfrm>
            <a:off x="1219200" y="228600"/>
            <a:ext cx="6705600" cy="1143000"/>
          </a:xfrm>
          <a:prstGeom prst="rect">
            <a:avLst/>
          </a:prstGeom>
          <a:noFill/>
          <a:ln w="9525">
            <a:noFill/>
            <a:miter lim="800000"/>
            <a:headEnd/>
            <a:tailEnd/>
          </a:ln>
          <a:effectLst/>
        </p:spPr>
        <p:txBody>
          <a:bodyPr tIns="0" bIns="0"/>
          <a:lstStyle/>
          <a:p>
            <a:pPr>
              <a:buClrTx/>
            </a:pPr>
            <a:r>
              <a:rPr lang="en-US" sz="3600"/>
              <a:t>Cost – Government History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MCOM Conference 2007">
  <a:themeElements>
    <a:clrScheme name="IMCOM Conferenc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MCOM Conference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2075" tIns="0" rIns="92075"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2075" tIns="0" rIns="92075"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IMCOM Conferenc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COM Conference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COM Conference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COM Conference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COM Conference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COM Conference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COM Conference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COM Conference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COM Conference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COM Conference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COM Conference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COM Conference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6948</TotalTime>
  <Words>5795</Words>
  <Application>Microsoft Office PowerPoint</Application>
  <PresentationFormat>On-screen Show (4:3)</PresentationFormat>
  <Paragraphs>1256</Paragraphs>
  <Slides>83</Slides>
  <Notes>83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98" baseType="lpstr">
      <vt:lpstr>Arial</vt:lpstr>
      <vt:lpstr>Arial Black</vt:lpstr>
      <vt:lpstr>Wingdings</vt:lpstr>
      <vt:lpstr>Times New Roman</vt:lpstr>
      <vt:lpstr>Georgia</vt:lpstr>
      <vt:lpstr>ＭＳ Ｐゴシック</vt:lpstr>
      <vt:lpstr>Symbol</vt:lpstr>
      <vt:lpstr>Palatino</vt:lpstr>
      <vt:lpstr>Tahoma</vt:lpstr>
      <vt:lpstr>Helvetica</vt:lpstr>
      <vt:lpstr>Courier New</vt:lpstr>
      <vt:lpstr>Monotype Sorts</vt:lpstr>
      <vt:lpstr>IMCOM Conference 2007</vt:lpstr>
      <vt:lpstr>Clip</vt:lpstr>
      <vt:lpstr>Photo Editor Photo</vt:lpstr>
      <vt:lpstr>Cost Management </vt:lpstr>
      <vt:lpstr>Training Agenda/Objectives</vt:lpstr>
      <vt:lpstr>Riddle Me This….?</vt:lpstr>
      <vt:lpstr>PowerPoint Presentation</vt:lpstr>
      <vt:lpstr>Day 1 Objective &amp; Agenda</vt:lpstr>
      <vt:lpstr>Lesson 1: Cost Awareness</vt:lpstr>
      <vt:lpstr>PowerPoint Presentation</vt:lpstr>
      <vt:lpstr>PowerPoint Presentation</vt:lpstr>
      <vt:lpstr>PowerPoint Presentation</vt:lpstr>
      <vt:lpstr>Army’s Imperatives for Change</vt:lpstr>
      <vt:lpstr>ASA(FM&amp;C) Operational Priorities</vt:lpstr>
      <vt:lpstr>Objective</vt:lpstr>
      <vt:lpstr>Vision</vt:lpstr>
      <vt:lpstr>Many Types Costs</vt:lpstr>
      <vt:lpstr>PowerPoint Presentation</vt:lpstr>
      <vt:lpstr>PowerPoint Presentation</vt:lpstr>
      <vt:lpstr>Lesson 1: Wrap-Up</vt:lpstr>
      <vt:lpstr>Question #1: Based on the HQDA Strategy of BCT being the Army Primary Product, How can IMCOM Impact that Strategy through Cost Management?</vt:lpstr>
      <vt:lpstr>PowerPoint Presentation</vt:lpstr>
      <vt:lpstr>Lesson 2: Cost Culture</vt:lpstr>
      <vt:lpstr>PowerPoint Presentation</vt:lpstr>
      <vt:lpstr>PowerPoint Presentation</vt:lpstr>
      <vt:lpstr>PowerPoint Presentation</vt:lpstr>
      <vt:lpstr>PowerPoint Presentation</vt:lpstr>
      <vt:lpstr>PowerPoint Presentation</vt:lpstr>
      <vt:lpstr>PowerPoint Presentation</vt:lpstr>
      <vt:lpstr>Cost Culture – Steps (Maturation Process)</vt:lpstr>
      <vt:lpstr>PowerPoint Presentation</vt:lpstr>
      <vt:lpstr>Lesson 2: Wrap-Up</vt:lpstr>
      <vt:lpstr>Question #1: What are  the Enablers of Business  Culture Change</vt:lpstr>
      <vt:lpstr>Question #2: What is the biggest obstacle to establishing a cost culture in the Army for you? </vt:lpstr>
      <vt:lpstr>Lesson 3: Cost vs Budget</vt:lpstr>
      <vt:lpstr>PowerPoint Presentation</vt:lpstr>
      <vt:lpstr>Where We Are Currently</vt:lpstr>
      <vt:lpstr>Budget Terms</vt:lpstr>
      <vt:lpstr>Cost versus Budget</vt:lpstr>
      <vt:lpstr>PowerPoint Presentation</vt:lpstr>
      <vt:lpstr>PowerPoint Presentation</vt:lpstr>
      <vt:lpstr>PowerPoint Presentation</vt:lpstr>
      <vt:lpstr>PowerPoint Presentation</vt:lpstr>
      <vt:lpstr>Budget - Color of Money</vt:lpstr>
      <vt:lpstr>Costing Starts with Cost Centers</vt:lpstr>
      <vt:lpstr>Transforming The Army Enhance Budgeting with a Cost Culture</vt:lpstr>
      <vt:lpstr>Lesson 3: Wrap-Up</vt:lpstr>
      <vt:lpstr>PowerPoint Presentation</vt:lpstr>
      <vt:lpstr>PowerPoint Presentation</vt:lpstr>
      <vt:lpstr>Lesson 4: Cost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 Management Process (Who Is Involved?)</vt:lpstr>
      <vt:lpstr>PowerPoint Presentation</vt:lpstr>
      <vt:lpstr>Cost Structure</vt:lpstr>
      <vt:lpstr>Lesson 4: Wrap-Up</vt:lpstr>
      <vt:lpstr>Question #1: What are the 3 Key Components of the Cost Management Definition?</vt:lpstr>
      <vt:lpstr>Question #2: Which Sections of the Cost Management Process Primarily Involve: - Resource Managers (RM)? - Operational Managers (OM)?</vt:lpstr>
      <vt:lpstr>Question #3: Which Sections of the Cost Management Process Primarily Involve: - HQDA/IMCOM HQ (HQ)? - Field Level - Garrisons, Schools … &amp; Below?</vt:lpstr>
      <vt:lpstr>Lesson 5: Cost Terms</vt:lpstr>
      <vt:lpstr>Cost Terms</vt:lpstr>
      <vt:lpstr>Many Types Costs</vt:lpstr>
      <vt:lpstr>Type of Cost Functions</vt:lpstr>
      <vt:lpstr>Funded vs Unfunded</vt:lpstr>
      <vt:lpstr>Funded Costs</vt:lpstr>
      <vt:lpstr>Unfunded Costs</vt:lpstr>
      <vt:lpstr>Direct vs. Indirect Costs</vt:lpstr>
      <vt:lpstr>Direct Costs</vt:lpstr>
      <vt:lpstr>Indirect Costs</vt:lpstr>
      <vt:lpstr>Primary vs Secondary</vt:lpstr>
      <vt:lpstr>Primary Costs</vt:lpstr>
      <vt:lpstr>Secondary Costs</vt:lpstr>
      <vt:lpstr>Fixed vs Variable</vt:lpstr>
      <vt:lpstr>Fixed and Variable Costs</vt:lpstr>
      <vt:lpstr>Fixed and Variable Cost &amp; Quantities</vt:lpstr>
      <vt:lpstr> Decision Specific  Cost Concepts</vt:lpstr>
      <vt:lpstr>Lesson 5: Wrap-Up</vt:lpstr>
      <vt:lpstr>Questions:</vt:lpstr>
      <vt:lpstr>Answers to 1 through 4</vt:lpstr>
      <vt:lpstr>Question #5:  Provide Examples of When Labor is?</vt:lpstr>
    </vt:vector>
  </TitlesOfParts>
  <Company>HQDA, 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cp:lastModifiedBy>
  <cp:revision>359</cp:revision>
  <dcterms:created xsi:type="dcterms:W3CDTF">2007-10-12T17:25:43Z</dcterms:created>
  <dcterms:modified xsi:type="dcterms:W3CDTF">2013-07-17T23:11:00Z</dcterms:modified>
</cp:coreProperties>
</file>