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717" r:id="rId2"/>
  </p:sldMasterIdLst>
  <p:notesMasterIdLst>
    <p:notesMasterId r:id="rId57"/>
  </p:notesMasterIdLst>
  <p:handoutMasterIdLst>
    <p:handoutMasterId r:id="rId58"/>
  </p:handoutMasterIdLst>
  <p:sldIdLst>
    <p:sldId id="337" r:id="rId3"/>
    <p:sldId id="434" r:id="rId4"/>
    <p:sldId id="437" r:id="rId5"/>
    <p:sldId id="398" r:id="rId6"/>
    <p:sldId id="496" r:id="rId7"/>
    <p:sldId id="448" r:id="rId8"/>
    <p:sldId id="447" r:id="rId9"/>
    <p:sldId id="457" r:id="rId10"/>
    <p:sldId id="361" r:id="rId11"/>
    <p:sldId id="476" r:id="rId12"/>
    <p:sldId id="449" r:id="rId13"/>
    <p:sldId id="484" r:id="rId14"/>
    <p:sldId id="450" r:id="rId15"/>
    <p:sldId id="485" r:id="rId16"/>
    <p:sldId id="486" r:id="rId17"/>
    <p:sldId id="487" r:id="rId18"/>
    <p:sldId id="380" r:id="rId19"/>
    <p:sldId id="477" r:id="rId20"/>
    <p:sldId id="478" r:id="rId21"/>
    <p:sldId id="479" r:id="rId22"/>
    <p:sldId id="480" r:id="rId23"/>
    <p:sldId id="481" r:id="rId24"/>
    <p:sldId id="453" r:id="rId25"/>
    <p:sldId id="488" r:id="rId26"/>
    <p:sldId id="387" r:id="rId27"/>
    <p:sldId id="390" r:id="rId28"/>
    <p:sldId id="388" r:id="rId29"/>
    <p:sldId id="389" r:id="rId30"/>
    <p:sldId id="455" r:id="rId31"/>
    <p:sldId id="490" r:id="rId32"/>
    <p:sldId id="460" r:id="rId33"/>
    <p:sldId id="462" r:id="rId34"/>
    <p:sldId id="463" r:id="rId35"/>
    <p:sldId id="491" r:id="rId36"/>
    <p:sldId id="467" r:id="rId37"/>
    <p:sldId id="468" r:id="rId38"/>
    <p:sldId id="469" r:id="rId39"/>
    <p:sldId id="470" r:id="rId40"/>
    <p:sldId id="492" r:id="rId41"/>
    <p:sldId id="493" r:id="rId42"/>
    <p:sldId id="494" r:id="rId43"/>
    <p:sldId id="435" r:id="rId44"/>
    <p:sldId id="418" r:id="rId45"/>
    <p:sldId id="419" r:id="rId46"/>
    <p:sldId id="438" r:id="rId47"/>
    <p:sldId id="439" r:id="rId48"/>
    <p:sldId id="440" r:id="rId49"/>
    <p:sldId id="426" r:id="rId50"/>
    <p:sldId id="430" r:id="rId51"/>
    <p:sldId id="423" r:id="rId52"/>
    <p:sldId id="427" r:id="rId53"/>
    <p:sldId id="407" r:id="rId54"/>
    <p:sldId id="495" r:id="rId55"/>
    <p:sldId id="378" r:id="rId56"/>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111"/>
    <a:srgbClr val="FAC090"/>
    <a:srgbClr val="1E5770"/>
    <a:srgbClr val="1C4154"/>
    <a:srgbClr val="1A4A60"/>
    <a:srgbClr val="DDDDDD"/>
    <a:srgbClr val="984807"/>
    <a:srgbClr val="8EB4E3"/>
    <a:srgbClr val="4F6228"/>
    <a:srgbClr val="98A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4" autoAdjust="0"/>
    <p:restoredTop sz="85358" autoAdjust="0"/>
  </p:normalViewPr>
  <p:slideViewPr>
    <p:cSldViewPr>
      <p:cViewPr varScale="1">
        <p:scale>
          <a:sx n="68" d="100"/>
          <a:sy n="68" d="100"/>
        </p:scale>
        <p:origin x="1938"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3696"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lvarezs\AppData\Local\Microsoft\Windows\Temporary%20Internet%20Files\Content.Outlook\UG2LKGBV\S-Curve-Area-Data%20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3"/>
          <c:order val="0"/>
          <c:tx>
            <c:strRef>
              <c:f>POM!$C$20</c:f>
              <c:strCache>
                <c:ptCount val="1"/>
                <c:pt idx="0">
                  <c:v>D</c:v>
                </c:pt>
              </c:strCache>
            </c:strRef>
          </c:tx>
          <c:spPr>
            <a:solidFill>
              <a:srgbClr val="C0000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POM!$D$20:$J$20</c:f>
              <c:numCache>
                <c:formatCode>_("$"* #,##0_);_("$"* \(#,##0\);_("$"* "-"??_);_(@_)</c:formatCode>
                <c:ptCount val="7"/>
                <c:pt idx="0">
                  <c:v>34121.472000000002</c:v>
                </c:pt>
                <c:pt idx="1">
                  <c:v>33174.038</c:v>
                </c:pt>
                <c:pt idx="2">
                  <c:v>32092.739999999896</c:v>
                </c:pt>
                <c:pt idx="3">
                  <c:v>31084.144000000004</c:v>
                </c:pt>
                <c:pt idx="4">
                  <c:v>30586.77</c:v>
                </c:pt>
                <c:pt idx="5">
                  <c:v>29513.550000000003</c:v>
                </c:pt>
                <c:pt idx="6">
                  <c:v>29288.519999999808</c:v>
                </c:pt>
              </c:numCache>
            </c:numRef>
          </c:val>
        </c:ser>
        <c:ser>
          <c:idx val="2"/>
          <c:order val="1"/>
          <c:tx>
            <c:strRef>
              <c:f>POM!$C$19</c:f>
              <c:strCache>
                <c:ptCount val="1"/>
                <c:pt idx="0">
                  <c:v>C</c:v>
                </c:pt>
              </c:strCache>
            </c:strRef>
          </c:tx>
          <c:spPr>
            <a:solidFill>
              <a:srgbClr val="FFC00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POM!$D$19:$J$19</c:f>
              <c:numCache>
                <c:formatCode>_("$"* #,##0_);_("$"* \(#,##0\);_("$"* "-"??_);_(@_)</c:formatCode>
                <c:ptCount val="7"/>
                <c:pt idx="0">
                  <c:v>1938.7200000000012</c:v>
                </c:pt>
                <c:pt idx="1">
                  <c:v>1863.7099999999919</c:v>
                </c:pt>
                <c:pt idx="2">
                  <c:v>1426.3439999999948</c:v>
                </c:pt>
                <c:pt idx="3">
                  <c:v>1366.3359999999957</c:v>
                </c:pt>
                <c:pt idx="4">
                  <c:v>1315.5599999999977</c:v>
                </c:pt>
                <c:pt idx="5">
                  <c:v>1269.3999999999978</c:v>
                </c:pt>
                <c:pt idx="6">
                  <c:v>1246.3200000000029</c:v>
                </c:pt>
              </c:numCache>
            </c:numRef>
          </c:val>
        </c:ser>
        <c:ser>
          <c:idx val="1"/>
          <c:order val="2"/>
          <c:tx>
            <c:strRef>
              <c:f>POM!$C$18</c:f>
              <c:strCache>
                <c:ptCount val="1"/>
                <c:pt idx="0">
                  <c:v>B</c:v>
                </c:pt>
              </c:strCache>
            </c:strRef>
          </c:tx>
          <c:spPr>
            <a:solidFill>
              <a:schemeClr val="accent3">
                <a:lumMod val="75000"/>
              </a:schemeClr>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POM!$D$18:$J$18</c:f>
              <c:numCache>
                <c:formatCode>_("$"* #,##0_);_("$"* \(#,##0\);_("$"* "-"??_);_(@_)</c:formatCode>
                <c:ptCount val="7"/>
                <c:pt idx="0">
                  <c:v>1550.9759999999951</c:v>
                </c:pt>
                <c:pt idx="1">
                  <c:v>1490.968000000001</c:v>
                </c:pt>
                <c:pt idx="2">
                  <c:v>1426.3440000000046</c:v>
                </c:pt>
                <c:pt idx="3">
                  <c:v>1024.752000000004</c:v>
                </c:pt>
                <c:pt idx="4">
                  <c:v>657.78000000000304</c:v>
                </c:pt>
                <c:pt idx="5">
                  <c:v>952.04999999999927</c:v>
                </c:pt>
                <c:pt idx="6">
                  <c:v>623.1599999999994</c:v>
                </c:pt>
              </c:numCache>
            </c:numRef>
          </c:val>
        </c:ser>
        <c:ser>
          <c:idx val="0"/>
          <c:order val="3"/>
          <c:tx>
            <c:strRef>
              <c:f>POM!$C$17</c:f>
              <c:strCache>
                <c:ptCount val="1"/>
                <c:pt idx="0">
                  <c:v>A</c:v>
                </c:pt>
              </c:strCache>
            </c:strRef>
          </c:tx>
          <c:spPr>
            <a:solidFill>
              <a:srgbClr val="7030A0"/>
            </a:solidFill>
          </c:spPr>
          <c:invertIfNegative val="0"/>
          <c:cat>
            <c:strRef>
              <c:f>POM!$D$16:$J$16</c:f>
              <c:strCache>
                <c:ptCount val="7"/>
                <c:pt idx="0">
                  <c:v>FY14</c:v>
                </c:pt>
                <c:pt idx="1">
                  <c:v>FY15</c:v>
                </c:pt>
                <c:pt idx="2">
                  <c:v>FY16</c:v>
                </c:pt>
                <c:pt idx="3">
                  <c:v>FY17</c:v>
                </c:pt>
                <c:pt idx="4">
                  <c:v>FY18</c:v>
                </c:pt>
                <c:pt idx="5">
                  <c:v>FY19</c:v>
                </c:pt>
                <c:pt idx="6">
                  <c:v>FY20</c:v>
                </c:pt>
              </c:strCache>
            </c:strRef>
          </c:cat>
          <c:val>
            <c:numRef>
              <c:f>POM!$D$17:$J$17</c:f>
              <c:numCache>
                <c:formatCode>_("$"* #,##0_);_("$"* \(#,##0\);_("$"* "-"??_);_(@_)</c:formatCode>
                <c:ptCount val="7"/>
                <c:pt idx="0">
                  <c:v>1163.2320000000036</c:v>
                </c:pt>
                <c:pt idx="1">
                  <c:v>745.48400000000402</c:v>
                </c:pt>
                <c:pt idx="2">
                  <c:v>713.17199999999866</c:v>
                </c:pt>
                <c:pt idx="3">
                  <c:v>683.16799999999739</c:v>
                </c:pt>
                <c:pt idx="4">
                  <c:v>328.88999999999925</c:v>
                </c:pt>
                <c:pt idx="5">
                  <c:v>0</c:v>
                </c:pt>
                <c:pt idx="6">
                  <c:v>0</c:v>
                </c:pt>
              </c:numCache>
            </c:numRef>
          </c:val>
        </c:ser>
        <c:dLbls>
          <c:showLegendKey val="0"/>
          <c:showVal val="0"/>
          <c:showCatName val="0"/>
          <c:showSerName val="0"/>
          <c:showPercent val="0"/>
          <c:showBubbleSize val="0"/>
        </c:dLbls>
        <c:gapWidth val="56"/>
        <c:overlap val="100"/>
        <c:axId val="171736648"/>
        <c:axId val="171737040"/>
      </c:barChart>
      <c:catAx>
        <c:axId val="171736648"/>
        <c:scaling>
          <c:orientation val="minMax"/>
        </c:scaling>
        <c:delete val="0"/>
        <c:axPos val="b"/>
        <c:numFmt formatCode="General" sourceLinked="0"/>
        <c:majorTickMark val="out"/>
        <c:minorTickMark val="none"/>
        <c:tickLblPos val="nextTo"/>
        <c:crossAx val="171737040"/>
        <c:crosses val="autoZero"/>
        <c:auto val="1"/>
        <c:lblAlgn val="ctr"/>
        <c:lblOffset val="100"/>
        <c:noMultiLvlLbl val="0"/>
      </c:catAx>
      <c:valAx>
        <c:axId val="171737040"/>
        <c:scaling>
          <c:orientation val="minMax"/>
          <c:min val="10000"/>
        </c:scaling>
        <c:delete val="0"/>
        <c:axPos val="l"/>
        <c:majorGridlines/>
        <c:numFmt formatCode="_(&quot;$&quot;* #,##0_);_(&quot;$&quot;* \(#,##0\);_(&quot;$&quot;* &quot;-&quot;??_);_(@_)" sourceLinked="1"/>
        <c:majorTickMark val="out"/>
        <c:minorTickMark val="none"/>
        <c:tickLblPos val="none"/>
        <c:crossAx val="171736648"/>
        <c:crosses val="autoZero"/>
        <c:crossBetween val="between"/>
      </c:valAx>
    </c:plotArea>
    <c:legend>
      <c:legendPos val="r"/>
      <c:layout>
        <c:manualLayout>
          <c:xMode val="edge"/>
          <c:yMode val="edge"/>
          <c:x val="0.39903882704317289"/>
          <c:y val="4.3304770727188524E-2"/>
          <c:w val="0.35670829939361276"/>
          <c:h val="0.11437085070248569"/>
        </c:manualLayout>
      </c:layout>
      <c:overlay val="0"/>
    </c:legend>
    <c:plotVisOnly val="1"/>
    <c:dispBlanksAs val="gap"/>
    <c:showDLblsOverMax val="0"/>
  </c:chart>
  <c:spPr>
    <a:no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41912E-178F-4BC6-9AFA-68CF5A8B4F24}" type="doc">
      <dgm:prSet loTypeId="urn:microsoft.com/office/officeart/2005/8/layout/target2" loCatId="relationship" qsTypeId="urn:microsoft.com/office/officeart/2005/8/quickstyle/simple5" qsCatId="simple" csTypeId="urn:microsoft.com/office/officeart/2005/8/colors/accent1_2" csCatId="accent1" phldr="1"/>
      <dgm:spPr/>
      <dgm:t>
        <a:bodyPr/>
        <a:lstStyle/>
        <a:p>
          <a:endParaRPr lang="en-US"/>
        </a:p>
      </dgm:t>
    </dgm:pt>
    <dgm:pt modelId="{F6567A02-60F7-4207-BF0C-545CBE405F93}">
      <dgm:prSet phldrT="[Text]" custT="1"/>
      <dgm:spPr>
        <a:solidFill>
          <a:schemeClr val="accent3">
            <a:lumMod val="50000"/>
          </a:schemeClr>
        </a:solidFill>
      </dgm:spPr>
      <dgm:t>
        <a:bodyPr/>
        <a:lstStyle/>
        <a:p>
          <a:r>
            <a:rPr lang="en-US" sz="1400" b="0" dirty="0" smtClean="0">
              <a:latin typeface="Arial" panose="020B0604020202020204" pitchFamily="34" charset="0"/>
              <a:cs typeface="Arial" panose="020B0604020202020204" pitchFamily="34" charset="0"/>
            </a:rPr>
            <a:t>ARMY COST FRAMEWORK (ACF)</a:t>
          </a:r>
          <a:endParaRPr lang="en-US" sz="1400" b="0" dirty="0">
            <a:latin typeface="Arial" panose="020B0604020202020204" pitchFamily="34" charset="0"/>
            <a:cs typeface="Arial" panose="020B0604020202020204" pitchFamily="34" charset="0"/>
          </a:endParaRPr>
        </a:p>
      </dgm:t>
    </dgm:pt>
    <dgm:pt modelId="{6A22093D-9785-4E8D-9294-D47F85B87881}" type="parTrans" cxnId="{2213D86E-E6F3-4DCE-B5FF-55DE7FE3C017}">
      <dgm:prSet/>
      <dgm:spPr/>
      <dgm:t>
        <a:bodyPr/>
        <a:lstStyle/>
        <a:p>
          <a:endParaRPr lang="en-US">
            <a:latin typeface="Arial" panose="020B0604020202020204" pitchFamily="34" charset="0"/>
            <a:cs typeface="Arial" panose="020B0604020202020204" pitchFamily="34" charset="0"/>
          </a:endParaRPr>
        </a:p>
      </dgm:t>
    </dgm:pt>
    <dgm:pt modelId="{D238A8EC-2585-47CF-A1F7-75CBA4B9DA1C}" type="sibTrans" cxnId="{2213D86E-E6F3-4DCE-B5FF-55DE7FE3C017}">
      <dgm:prSet/>
      <dgm:spPr/>
      <dgm:t>
        <a:bodyPr/>
        <a:lstStyle/>
        <a:p>
          <a:endParaRPr lang="en-US">
            <a:latin typeface="Arial" panose="020B0604020202020204" pitchFamily="34" charset="0"/>
            <a:cs typeface="Arial" panose="020B0604020202020204" pitchFamily="34" charset="0"/>
          </a:endParaRPr>
        </a:p>
      </dgm:t>
    </dgm:pt>
    <dgm:pt modelId="{2013DF74-82D5-4A10-90EE-4A1FEE1014AE}">
      <dgm:prSet phldrT="[Text]" custT="1"/>
      <dgm:spPr>
        <a:solidFill>
          <a:schemeClr val="accent3">
            <a:lumMod val="75000"/>
          </a:schemeClr>
        </a:solidFill>
      </dgm:spPr>
      <dgm:t>
        <a:bodyPr/>
        <a:lstStyle/>
        <a:p>
          <a:r>
            <a:rPr lang="en-US" sz="1400" dirty="0" smtClean="0">
              <a:latin typeface="Arial" panose="020B0604020202020204" pitchFamily="34" charset="0"/>
              <a:cs typeface="Arial" panose="020B0604020202020204" pitchFamily="34" charset="0"/>
            </a:rPr>
            <a:t>Enterprise CFs</a:t>
          </a:r>
          <a:endParaRPr lang="en-US" sz="1400" dirty="0">
            <a:latin typeface="Arial" panose="020B0604020202020204" pitchFamily="34" charset="0"/>
            <a:cs typeface="Arial" panose="020B0604020202020204" pitchFamily="34" charset="0"/>
          </a:endParaRPr>
        </a:p>
      </dgm:t>
    </dgm:pt>
    <dgm:pt modelId="{53A5A8CB-1580-4BB2-BC28-216F93FDD633}" type="parTrans" cxnId="{C1DAA5D5-6045-4EB7-9414-A9F841B14EF7}">
      <dgm:prSet/>
      <dgm:spPr/>
      <dgm:t>
        <a:bodyPr/>
        <a:lstStyle/>
        <a:p>
          <a:endParaRPr lang="en-US">
            <a:latin typeface="Arial" panose="020B0604020202020204" pitchFamily="34" charset="0"/>
            <a:cs typeface="Arial" panose="020B0604020202020204" pitchFamily="34" charset="0"/>
          </a:endParaRPr>
        </a:p>
      </dgm:t>
    </dgm:pt>
    <dgm:pt modelId="{9496B607-A3E8-4931-9DF4-C1523C278B42}" type="sibTrans" cxnId="{C1DAA5D5-6045-4EB7-9414-A9F841B14EF7}">
      <dgm:prSet/>
      <dgm:spPr/>
      <dgm:t>
        <a:bodyPr/>
        <a:lstStyle/>
        <a:p>
          <a:endParaRPr lang="en-US">
            <a:latin typeface="Arial" panose="020B0604020202020204" pitchFamily="34" charset="0"/>
            <a:cs typeface="Arial" panose="020B0604020202020204" pitchFamily="34" charset="0"/>
          </a:endParaRPr>
        </a:p>
      </dgm:t>
    </dgm:pt>
    <dgm:pt modelId="{14DF0452-F91D-4F29-875C-16D89D928377}">
      <dgm:prSet phldrT="[Text]" custT="1"/>
      <dgm:spPr/>
      <dgm:t>
        <a:bodyPr lIns="0" tIns="0" rIns="0" bIns="0"/>
        <a:lstStyle/>
        <a:p>
          <a:r>
            <a:rPr lang="en-US" sz="800" b="1" dirty="0" smtClean="0">
              <a:latin typeface="Arial" panose="020B0604020202020204" pitchFamily="34" charset="0"/>
              <a:cs typeface="Arial" panose="020B0604020202020204" pitchFamily="34" charset="0"/>
            </a:rPr>
            <a:t>READINESS</a:t>
          </a:r>
          <a:endParaRPr lang="en-US" sz="600" b="1" dirty="0">
            <a:latin typeface="Arial" panose="020B0604020202020204" pitchFamily="34" charset="0"/>
            <a:cs typeface="Arial" panose="020B0604020202020204" pitchFamily="34" charset="0"/>
          </a:endParaRPr>
        </a:p>
      </dgm:t>
    </dgm:pt>
    <dgm:pt modelId="{145F42A5-0825-4387-AEEA-713A44E697D2}" type="parTrans" cxnId="{FC1295CB-79F1-4453-A3B6-FE10D185BB80}">
      <dgm:prSet/>
      <dgm:spPr/>
      <dgm:t>
        <a:bodyPr/>
        <a:lstStyle/>
        <a:p>
          <a:endParaRPr lang="en-US">
            <a:latin typeface="Arial" panose="020B0604020202020204" pitchFamily="34" charset="0"/>
            <a:cs typeface="Arial" panose="020B0604020202020204" pitchFamily="34" charset="0"/>
          </a:endParaRPr>
        </a:p>
      </dgm:t>
    </dgm:pt>
    <dgm:pt modelId="{D36BD995-CE6A-40DD-8E0F-8D5AB8A83555}" type="sibTrans" cxnId="{FC1295CB-79F1-4453-A3B6-FE10D185BB80}">
      <dgm:prSet/>
      <dgm:spPr/>
      <dgm:t>
        <a:bodyPr/>
        <a:lstStyle/>
        <a:p>
          <a:endParaRPr lang="en-US">
            <a:latin typeface="Arial" panose="020B0604020202020204" pitchFamily="34" charset="0"/>
            <a:cs typeface="Arial" panose="020B0604020202020204" pitchFamily="34" charset="0"/>
          </a:endParaRPr>
        </a:p>
      </dgm:t>
    </dgm:pt>
    <dgm:pt modelId="{BE1732B3-BCAA-4EF3-BE15-30A9067983D1}">
      <dgm:prSet phldrT="[Text]" custT="1"/>
      <dgm:spPr/>
      <dgm:t>
        <a:bodyPr lIns="0" tIns="0" rIns="0" bIns="0"/>
        <a:lstStyle/>
        <a:p>
          <a:r>
            <a:rPr lang="en-US" sz="800" b="1" dirty="0" smtClean="0">
              <a:latin typeface="Arial" panose="020B0604020202020204" pitchFamily="34" charset="0"/>
              <a:cs typeface="Arial" panose="020B0604020202020204" pitchFamily="34" charset="0"/>
            </a:rPr>
            <a:t>WEAPON SYSTEM</a:t>
          </a:r>
        </a:p>
      </dgm:t>
    </dgm:pt>
    <dgm:pt modelId="{2EB15A0D-2F7A-446D-A982-E7EF05F429AC}" type="parTrans" cxnId="{636B1359-E261-49A0-92DB-894C4C97459E}">
      <dgm:prSet/>
      <dgm:spPr/>
      <dgm:t>
        <a:bodyPr/>
        <a:lstStyle/>
        <a:p>
          <a:endParaRPr lang="en-US">
            <a:latin typeface="Arial" panose="020B0604020202020204" pitchFamily="34" charset="0"/>
            <a:cs typeface="Arial" panose="020B0604020202020204" pitchFamily="34" charset="0"/>
          </a:endParaRPr>
        </a:p>
      </dgm:t>
    </dgm:pt>
    <dgm:pt modelId="{88331CA6-64EC-4FC1-B105-14B9E9DCBDFE}" type="sibTrans" cxnId="{636B1359-E261-49A0-92DB-894C4C97459E}">
      <dgm:prSet/>
      <dgm:spPr/>
      <dgm:t>
        <a:bodyPr/>
        <a:lstStyle/>
        <a:p>
          <a:endParaRPr lang="en-US">
            <a:latin typeface="Arial" panose="020B0604020202020204" pitchFamily="34" charset="0"/>
            <a:cs typeface="Arial" panose="020B0604020202020204" pitchFamily="34" charset="0"/>
          </a:endParaRPr>
        </a:p>
      </dgm:t>
    </dgm:pt>
    <dgm:pt modelId="{140299A4-C569-400F-BADF-D7099D9C205C}">
      <dgm:prSet phldrT="[Text]" custT="1"/>
      <dgm:spPr>
        <a:solidFill>
          <a:schemeClr val="accent3"/>
        </a:solidFill>
      </dgm:spPr>
      <dgm:t>
        <a:bodyPr/>
        <a:lstStyle/>
        <a:p>
          <a:r>
            <a:rPr lang="en-US" sz="1400" dirty="0" smtClean="0">
              <a:latin typeface="Arial" panose="020B0604020202020204" pitchFamily="34" charset="0"/>
              <a:cs typeface="Arial" panose="020B0604020202020204" pitchFamily="34" charset="0"/>
            </a:rPr>
            <a:t>Org CFs</a:t>
          </a:r>
          <a:endParaRPr lang="en-US" sz="1400" dirty="0">
            <a:latin typeface="Arial" panose="020B0604020202020204" pitchFamily="34" charset="0"/>
            <a:cs typeface="Arial" panose="020B0604020202020204" pitchFamily="34" charset="0"/>
          </a:endParaRPr>
        </a:p>
      </dgm:t>
    </dgm:pt>
    <dgm:pt modelId="{56EEC342-2860-4B41-9BE8-448AAB0CA04A}" type="parTrans" cxnId="{3FCB2978-58B5-4641-8934-AD84EF7C933F}">
      <dgm:prSet/>
      <dgm:spPr/>
      <dgm:t>
        <a:bodyPr/>
        <a:lstStyle/>
        <a:p>
          <a:endParaRPr lang="en-US">
            <a:latin typeface="Arial" panose="020B0604020202020204" pitchFamily="34" charset="0"/>
            <a:cs typeface="Arial" panose="020B0604020202020204" pitchFamily="34" charset="0"/>
          </a:endParaRPr>
        </a:p>
      </dgm:t>
    </dgm:pt>
    <dgm:pt modelId="{E153BA45-A384-41F5-8AFE-2C3D138D5895}" type="sibTrans" cxnId="{3FCB2978-58B5-4641-8934-AD84EF7C933F}">
      <dgm:prSet/>
      <dgm:spPr/>
      <dgm:t>
        <a:bodyPr/>
        <a:lstStyle/>
        <a:p>
          <a:endParaRPr lang="en-US">
            <a:latin typeface="Arial" panose="020B0604020202020204" pitchFamily="34" charset="0"/>
            <a:cs typeface="Arial" panose="020B0604020202020204" pitchFamily="34" charset="0"/>
          </a:endParaRPr>
        </a:p>
      </dgm:t>
    </dgm:pt>
    <dgm:pt modelId="{C9382A21-F5E8-4876-86C9-AAF2BF2271B4}">
      <dgm:prSet phldrT="[Text]" custT="1"/>
      <dgm:spPr/>
      <dgm:t>
        <a:bodyPr vert="vert270" lIns="0" tIns="0" rIns="0" bIns="0"/>
        <a:lstStyle/>
        <a:p>
          <a:r>
            <a:rPr lang="en-US" sz="1000" dirty="0" smtClean="0">
              <a:latin typeface="Arial" panose="020B0604020202020204" pitchFamily="34" charset="0"/>
              <a:cs typeface="Arial" panose="020B0604020202020204" pitchFamily="34" charset="0"/>
            </a:rPr>
            <a:t>FORSCOM</a:t>
          </a:r>
          <a:endParaRPr lang="en-US" sz="1000" dirty="0">
            <a:latin typeface="Arial" panose="020B0604020202020204" pitchFamily="34" charset="0"/>
            <a:cs typeface="Arial" panose="020B0604020202020204" pitchFamily="34" charset="0"/>
          </a:endParaRPr>
        </a:p>
      </dgm:t>
    </dgm:pt>
    <dgm:pt modelId="{B73B4CCC-E40C-43A3-92AC-75A21FADE051}" type="parTrans" cxnId="{2A813DD8-DCF5-4B8A-A495-899ECB6D7447}">
      <dgm:prSet/>
      <dgm:spPr/>
      <dgm:t>
        <a:bodyPr/>
        <a:lstStyle/>
        <a:p>
          <a:endParaRPr lang="en-US">
            <a:latin typeface="Arial" panose="020B0604020202020204" pitchFamily="34" charset="0"/>
            <a:cs typeface="Arial" panose="020B0604020202020204" pitchFamily="34" charset="0"/>
          </a:endParaRPr>
        </a:p>
      </dgm:t>
    </dgm:pt>
    <dgm:pt modelId="{87CE4BF1-F79D-460F-A2C0-950582B429DF}" type="sibTrans" cxnId="{2A813DD8-DCF5-4B8A-A495-899ECB6D7447}">
      <dgm:prSet/>
      <dgm:spPr/>
      <dgm:t>
        <a:bodyPr/>
        <a:lstStyle/>
        <a:p>
          <a:endParaRPr lang="en-US">
            <a:latin typeface="Arial" panose="020B0604020202020204" pitchFamily="34" charset="0"/>
            <a:cs typeface="Arial" panose="020B0604020202020204" pitchFamily="34" charset="0"/>
          </a:endParaRPr>
        </a:p>
      </dgm:t>
    </dgm:pt>
    <dgm:pt modelId="{CEE8513F-8440-42CF-907E-FB0CF3D65296}">
      <dgm:prSet phldrT="[Text]" custT="1"/>
      <dgm:spPr/>
      <dgm:t>
        <a:bodyPr vert="vert270" lIns="0" tIns="0" rIns="0" bIns="0"/>
        <a:lstStyle/>
        <a:p>
          <a:r>
            <a:rPr lang="en-US" sz="1000" dirty="0" smtClean="0">
              <a:latin typeface="Arial" panose="020B0604020202020204" pitchFamily="34" charset="0"/>
              <a:cs typeface="Arial" panose="020B0604020202020204" pitchFamily="34" charset="0"/>
            </a:rPr>
            <a:t>TRADOC</a:t>
          </a:r>
          <a:endParaRPr lang="en-US" sz="1000" dirty="0">
            <a:latin typeface="Arial" panose="020B0604020202020204" pitchFamily="34" charset="0"/>
            <a:cs typeface="Arial" panose="020B0604020202020204" pitchFamily="34" charset="0"/>
          </a:endParaRPr>
        </a:p>
      </dgm:t>
    </dgm:pt>
    <dgm:pt modelId="{D471F2FC-2EDA-44C9-A1DE-916BDCEC2D54}" type="parTrans" cxnId="{D95F4D04-0D4E-47E6-9A1C-FA3317948F7A}">
      <dgm:prSet/>
      <dgm:spPr/>
      <dgm:t>
        <a:bodyPr/>
        <a:lstStyle/>
        <a:p>
          <a:endParaRPr lang="en-US">
            <a:latin typeface="Arial" panose="020B0604020202020204" pitchFamily="34" charset="0"/>
            <a:cs typeface="Arial" panose="020B0604020202020204" pitchFamily="34" charset="0"/>
          </a:endParaRPr>
        </a:p>
      </dgm:t>
    </dgm:pt>
    <dgm:pt modelId="{4B165FDF-4517-417A-B119-0EAEE2C09C07}" type="sibTrans" cxnId="{D95F4D04-0D4E-47E6-9A1C-FA3317948F7A}">
      <dgm:prSet/>
      <dgm:spPr/>
      <dgm:t>
        <a:bodyPr/>
        <a:lstStyle/>
        <a:p>
          <a:endParaRPr lang="en-US">
            <a:latin typeface="Arial" panose="020B0604020202020204" pitchFamily="34" charset="0"/>
            <a:cs typeface="Arial" panose="020B0604020202020204" pitchFamily="34" charset="0"/>
          </a:endParaRPr>
        </a:p>
      </dgm:t>
    </dgm:pt>
    <dgm:pt modelId="{40CF3848-9858-4C4A-9E16-168627937D56}">
      <dgm:prSet phldrT="[Text]" custT="1"/>
      <dgm:spPr/>
      <dgm:t>
        <a:bodyPr vert="vert270" lIns="0" tIns="0" rIns="0" bIns="0"/>
        <a:lstStyle/>
        <a:p>
          <a:r>
            <a:rPr lang="en-US" sz="1000" dirty="0" smtClean="0">
              <a:latin typeface="Arial" panose="020B0604020202020204" pitchFamily="34" charset="0"/>
              <a:cs typeface="Arial" panose="020B0604020202020204" pitchFamily="34" charset="0"/>
            </a:rPr>
            <a:t>USARC</a:t>
          </a:r>
          <a:endParaRPr lang="en-US" sz="1000" dirty="0">
            <a:latin typeface="Arial" panose="020B0604020202020204" pitchFamily="34" charset="0"/>
            <a:cs typeface="Arial" panose="020B0604020202020204" pitchFamily="34" charset="0"/>
          </a:endParaRPr>
        </a:p>
      </dgm:t>
    </dgm:pt>
    <dgm:pt modelId="{33F98A6B-83C6-4E5E-A603-80F10D95AB67}" type="parTrans" cxnId="{22CD74F5-D952-473B-B645-2C2A0F258309}">
      <dgm:prSet/>
      <dgm:spPr/>
      <dgm:t>
        <a:bodyPr/>
        <a:lstStyle/>
        <a:p>
          <a:endParaRPr lang="en-US">
            <a:latin typeface="Arial" panose="020B0604020202020204" pitchFamily="34" charset="0"/>
            <a:cs typeface="Arial" panose="020B0604020202020204" pitchFamily="34" charset="0"/>
          </a:endParaRPr>
        </a:p>
      </dgm:t>
    </dgm:pt>
    <dgm:pt modelId="{6619833D-2A25-4C24-AB81-1F0575CE21C7}" type="sibTrans" cxnId="{22CD74F5-D952-473B-B645-2C2A0F258309}">
      <dgm:prSet/>
      <dgm:spPr/>
      <dgm:t>
        <a:bodyPr/>
        <a:lstStyle/>
        <a:p>
          <a:endParaRPr lang="en-US">
            <a:latin typeface="Arial" panose="020B0604020202020204" pitchFamily="34" charset="0"/>
            <a:cs typeface="Arial" panose="020B0604020202020204" pitchFamily="34" charset="0"/>
          </a:endParaRPr>
        </a:p>
      </dgm:t>
    </dgm:pt>
    <dgm:pt modelId="{B2E8B585-F099-4957-A56B-667B81F8F19D}">
      <dgm:prSet phldrT="[Text]" custT="1"/>
      <dgm:spPr/>
      <dgm:t>
        <a:bodyPr vert="vert270" lIns="0" tIns="0" rIns="0" bIns="0"/>
        <a:lstStyle/>
        <a:p>
          <a:r>
            <a:rPr lang="en-US" sz="1000" dirty="0" smtClean="0">
              <a:latin typeface="Arial" panose="020B0604020202020204" pitchFamily="34" charset="0"/>
              <a:cs typeface="Arial" panose="020B0604020202020204" pitchFamily="34" charset="0"/>
            </a:rPr>
            <a:t>USAREUR</a:t>
          </a:r>
          <a:endParaRPr lang="en-US" sz="1000" dirty="0">
            <a:latin typeface="Arial" panose="020B0604020202020204" pitchFamily="34" charset="0"/>
            <a:cs typeface="Arial" panose="020B0604020202020204" pitchFamily="34" charset="0"/>
          </a:endParaRPr>
        </a:p>
      </dgm:t>
    </dgm:pt>
    <dgm:pt modelId="{87E47E6F-858D-4B09-B0F1-1396815A1731}" type="parTrans" cxnId="{C0E18BF0-8B16-4F37-9EB0-8D5AF8B2EF67}">
      <dgm:prSet/>
      <dgm:spPr/>
      <dgm:t>
        <a:bodyPr/>
        <a:lstStyle/>
        <a:p>
          <a:endParaRPr lang="en-US">
            <a:latin typeface="Arial" panose="020B0604020202020204" pitchFamily="34" charset="0"/>
            <a:cs typeface="Arial" panose="020B0604020202020204" pitchFamily="34" charset="0"/>
          </a:endParaRPr>
        </a:p>
      </dgm:t>
    </dgm:pt>
    <dgm:pt modelId="{0114E7FC-B2B8-4033-8AFC-6CD1B1F0EB07}" type="sibTrans" cxnId="{C0E18BF0-8B16-4F37-9EB0-8D5AF8B2EF67}">
      <dgm:prSet/>
      <dgm:spPr/>
      <dgm:t>
        <a:bodyPr/>
        <a:lstStyle/>
        <a:p>
          <a:endParaRPr lang="en-US">
            <a:latin typeface="Arial" panose="020B0604020202020204" pitchFamily="34" charset="0"/>
            <a:cs typeface="Arial" panose="020B0604020202020204" pitchFamily="34" charset="0"/>
          </a:endParaRPr>
        </a:p>
      </dgm:t>
    </dgm:pt>
    <dgm:pt modelId="{51AA867B-4481-4E89-A231-3506F190A17C}">
      <dgm:prSet phldrT="[Text]" custT="1"/>
      <dgm:spPr/>
      <dgm:t>
        <a:bodyPr lIns="0" tIns="0" rIns="0" bIns="0"/>
        <a:lstStyle/>
        <a:p>
          <a:r>
            <a:rPr lang="en-US" sz="800" b="1" dirty="0" smtClean="0">
              <a:latin typeface="Arial" panose="020B0604020202020204" pitchFamily="34" charset="0"/>
              <a:cs typeface="Arial" panose="020B0604020202020204" pitchFamily="34" charset="0"/>
            </a:rPr>
            <a:t>UNIT</a:t>
          </a:r>
        </a:p>
      </dgm:t>
    </dgm:pt>
    <dgm:pt modelId="{55F1CAA1-58C2-40B5-A787-C895EC9FCD58}" type="parTrans" cxnId="{BB8A30DF-89E2-4979-918E-804A00BAE9C7}">
      <dgm:prSet/>
      <dgm:spPr/>
      <dgm:t>
        <a:bodyPr/>
        <a:lstStyle/>
        <a:p>
          <a:endParaRPr lang="en-US">
            <a:latin typeface="Arial" panose="020B0604020202020204" pitchFamily="34" charset="0"/>
            <a:cs typeface="Arial" panose="020B0604020202020204" pitchFamily="34" charset="0"/>
          </a:endParaRPr>
        </a:p>
      </dgm:t>
    </dgm:pt>
    <dgm:pt modelId="{ACF3827A-08EE-4593-BCF5-673068832839}" type="sibTrans" cxnId="{BB8A30DF-89E2-4979-918E-804A00BAE9C7}">
      <dgm:prSet/>
      <dgm:spPr/>
      <dgm:t>
        <a:bodyPr/>
        <a:lstStyle/>
        <a:p>
          <a:endParaRPr lang="en-US">
            <a:latin typeface="Arial" panose="020B0604020202020204" pitchFamily="34" charset="0"/>
            <a:cs typeface="Arial" panose="020B0604020202020204" pitchFamily="34" charset="0"/>
          </a:endParaRPr>
        </a:p>
      </dgm:t>
    </dgm:pt>
    <dgm:pt modelId="{9CFE90AD-F84F-4783-B91C-408FCCEB42FF}">
      <dgm:prSet phldrT="[Text]" custT="1"/>
      <dgm:spPr/>
      <dgm:t>
        <a:bodyPr lIns="0" tIns="0" rIns="0" bIns="0"/>
        <a:lstStyle/>
        <a:p>
          <a:r>
            <a:rPr lang="en-US" sz="700" b="1" dirty="0" smtClean="0">
              <a:latin typeface="Arial" panose="020B0604020202020204" pitchFamily="34" charset="0"/>
              <a:cs typeface="Arial" panose="020B0604020202020204" pitchFamily="34" charset="0"/>
            </a:rPr>
            <a:t>RECRUITING</a:t>
          </a:r>
          <a:endParaRPr lang="en-US" sz="600" b="1" dirty="0" smtClean="0">
            <a:latin typeface="Arial" panose="020B0604020202020204" pitchFamily="34" charset="0"/>
            <a:cs typeface="Arial" panose="020B0604020202020204" pitchFamily="34" charset="0"/>
          </a:endParaRPr>
        </a:p>
      </dgm:t>
    </dgm:pt>
    <dgm:pt modelId="{22B19C2F-82C0-405D-B53D-F495E6DC405D}" type="parTrans" cxnId="{B2C8D145-5253-45D7-94DA-566B5B50160F}">
      <dgm:prSet/>
      <dgm:spPr/>
      <dgm:t>
        <a:bodyPr/>
        <a:lstStyle/>
        <a:p>
          <a:endParaRPr lang="en-US">
            <a:latin typeface="Arial" panose="020B0604020202020204" pitchFamily="34" charset="0"/>
            <a:cs typeface="Arial" panose="020B0604020202020204" pitchFamily="34" charset="0"/>
          </a:endParaRPr>
        </a:p>
      </dgm:t>
    </dgm:pt>
    <dgm:pt modelId="{55A98AE6-7B35-41F5-8C87-666BB81B245E}" type="sibTrans" cxnId="{B2C8D145-5253-45D7-94DA-566B5B50160F}">
      <dgm:prSet/>
      <dgm:spPr/>
      <dgm:t>
        <a:bodyPr/>
        <a:lstStyle/>
        <a:p>
          <a:endParaRPr lang="en-US">
            <a:latin typeface="Arial" panose="020B0604020202020204" pitchFamily="34" charset="0"/>
            <a:cs typeface="Arial" panose="020B0604020202020204" pitchFamily="34" charset="0"/>
          </a:endParaRPr>
        </a:p>
      </dgm:t>
    </dgm:pt>
    <dgm:pt modelId="{8E8CABFA-BED1-45F0-B0EF-BC4F31337F3E}">
      <dgm:prSet phldrT="[Text]" custT="1"/>
      <dgm:spPr/>
      <dgm:t>
        <a:bodyPr lIns="0" tIns="0" rIns="0" bIns="0" anchor="b" anchorCtr="1"/>
        <a:lstStyle/>
        <a:p>
          <a:r>
            <a:rPr lang="en-US" sz="2000" b="1" dirty="0" smtClean="0">
              <a:latin typeface="Arial" panose="020B0604020202020204" pitchFamily="34" charset="0"/>
              <a:cs typeface="Arial" panose="020B0604020202020204" pitchFamily="34" charset="0"/>
            </a:rPr>
            <a:t>…</a:t>
          </a:r>
        </a:p>
      </dgm:t>
    </dgm:pt>
    <dgm:pt modelId="{46669673-694E-4582-BDBE-080A53EDC3A1}" type="parTrans" cxnId="{2BCF5782-EDE3-47CE-9661-28AE6757FC59}">
      <dgm:prSet/>
      <dgm:spPr/>
      <dgm:t>
        <a:bodyPr/>
        <a:lstStyle/>
        <a:p>
          <a:endParaRPr lang="en-US"/>
        </a:p>
      </dgm:t>
    </dgm:pt>
    <dgm:pt modelId="{29E98B1C-0726-42F9-8D74-1A45F4167205}" type="sibTrans" cxnId="{2BCF5782-EDE3-47CE-9661-28AE6757FC59}">
      <dgm:prSet/>
      <dgm:spPr/>
      <dgm:t>
        <a:bodyPr/>
        <a:lstStyle/>
        <a:p>
          <a:endParaRPr lang="en-US"/>
        </a:p>
      </dgm:t>
    </dgm:pt>
    <dgm:pt modelId="{E312F163-92B4-4EA6-820D-C9259A7F4221}">
      <dgm:prSet phldrT="[Text]" custT="1"/>
      <dgm:spPr/>
      <dgm:t>
        <a:bodyPr vert="vert270" lIns="0" tIns="0" rIns="0" bIns="0" anchor="b" anchorCtr="1"/>
        <a:lstStyle/>
        <a:p>
          <a:pPr algn="ct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DF95D487-AC3E-4CD8-9B96-E04146CA6085}" type="parTrans" cxnId="{BE6E4E30-AAF9-4D4B-9153-2BCF3E819BDB}">
      <dgm:prSet/>
      <dgm:spPr/>
      <dgm:t>
        <a:bodyPr/>
        <a:lstStyle/>
        <a:p>
          <a:endParaRPr lang="en-US"/>
        </a:p>
      </dgm:t>
    </dgm:pt>
    <dgm:pt modelId="{4F51E2C1-F589-42B6-A0C8-EF6C3DFC8C6B}" type="sibTrans" cxnId="{BE6E4E30-AAF9-4D4B-9153-2BCF3E819BDB}">
      <dgm:prSet/>
      <dgm:spPr/>
      <dgm:t>
        <a:bodyPr/>
        <a:lstStyle/>
        <a:p>
          <a:endParaRPr lang="en-US"/>
        </a:p>
      </dgm:t>
    </dgm:pt>
    <dgm:pt modelId="{DCD4E888-7695-4B05-9572-5B4C874DBAFD}" type="pres">
      <dgm:prSet presAssocID="{EB41912E-178F-4BC6-9AFA-68CF5A8B4F24}" presName="Name0" presStyleCnt="0">
        <dgm:presLayoutVars>
          <dgm:chMax val="3"/>
          <dgm:chPref val="1"/>
          <dgm:dir/>
          <dgm:animLvl val="lvl"/>
          <dgm:resizeHandles/>
        </dgm:presLayoutVars>
      </dgm:prSet>
      <dgm:spPr/>
      <dgm:t>
        <a:bodyPr/>
        <a:lstStyle/>
        <a:p>
          <a:endParaRPr lang="en-US"/>
        </a:p>
      </dgm:t>
    </dgm:pt>
    <dgm:pt modelId="{2B2C5782-656D-40D5-A539-805D2370C5EE}" type="pres">
      <dgm:prSet presAssocID="{EB41912E-178F-4BC6-9AFA-68CF5A8B4F24}" presName="outerBox" presStyleCnt="0"/>
      <dgm:spPr/>
    </dgm:pt>
    <dgm:pt modelId="{2452DD4C-BBEB-495E-80E1-8D4729E1183B}" type="pres">
      <dgm:prSet presAssocID="{EB41912E-178F-4BC6-9AFA-68CF5A8B4F24}" presName="outerBoxParent" presStyleLbl="node1" presStyleIdx="0" presStyleCnt="3" custScaleY="100000" custLinFactNeighborX="68" custLinFactNeighborY="-1583"/>
      <dgm:spPr/>
      <dgm:t>
        <a:bodyPr/>
        <a:lstStyle/>
        <a:p>
          <a:endParaRPr lang="en-US"/>
        </a:p>
      </dgm:t>
    </dgm:pt>
    <dgm:pt modelId="{AF90D3F2-3389-4B92-BD3F-6BD78CB9BF8B}" type="pres">
      <dgm:prSet presAssocID="{EB41912E-178F-4BC6-9AFA-68CF5A8B4F24}" presName="outerBoxChildren" presStyleCnt="0"/>
      <dgm:spPr/>
    </dgm:pt>
    <dgm:pt modelId="{F2F8B3EC-0175-4EAA-885A-7E8256C4322C}" type="pres">
      <dgm:prSet presAssocID="{EB41912E-178F-4BC6-9AFA-68CF5A8B4F24}" presName="middleBox" presStyleCnt="0"/>
      <dgm:spPr/>
    </dgm:pt>
    <dgm:pt modelId="{6F5C8FE6-8EF4-49AC-B650-44D0844778EB}" type="pres">
      <dgm:prSet presAssocID="{EB41912E-178F-4BC6-9AFA-68CF5A8B4F24}" presName="middleBoxParent" presStyleLbl="node1" presStyleIdx="1" presStyleCnt="3" custScaleY="99118" custLinFactNeighborX="3568" custLinFactNeighborY="-8694"/>
      <dgm:spPr/>
      <dgm:t>
        <a:bodyPr/>
        <a:lstStyle/>
        <a:p>
          <a:endParaRPr lang="en-US"/>
        </a:p>
      </dgm:t>
    </dgm:pt>
    <dgm:pt modelId="{01AB8FD6-A73B-4AE7-955F-C02D14D62E30}" type="pres">
      <dgm:prSet presAssocID="{EB41912E-178F-4BC6-9AFA-68CF5A8B4F24}" presName="middleBoxChildren" presStyleCnt="0"/>
      <dgm:spPr/>
    </dgm:pt>
    <dgm:pt modelId="{9C462D47-1730-4EA0-BF56-B1D9620A9B54}" type="pres">
      <dgm:prSet presAssocID="{14DF0452-F91D-4F29-875C-16D89D928377}" presName="mChild" presStyleLbl="fgAcc1" presStyleIdx="0" presStyleCnt="10" custScaleX="194941" custScaleY="27810" custLinFactY="-39615" custLinFactNeighborX="16448" custLinFactNeighborY="-100000">
        <dgm:presLayoutVars>
          <dgm:bulletEnabled val="1"/>
        </dgm:presLayoutVars>
      </dgm:prSet>
      <dgm:spPr/>
      <dgm:t>
        <a:bodyPr/>
        <a:lstStyle/>
        <a:p>
          <a:endParaRPr lang="en-US"/>
        </a:p>
      </dgm:t>
    </dgm:pt>
    <dgm:pt modelId="{C71CD4DC-74CB-4072-8B55-83E3EF4A1E58}" type="pres">
      <dgm:prSet presAssocID="{D36BD995-CE6A-40DD-8E0F-8D5AB8A83555}" presName="middleSibTrans" presStyleCnt="0"/>
      <dgm:spPr/>
    </dgm:pt>
    <dgm:pt modelId="{D67E3D75-77E0-43FE-97F2-4128F3A3869E}" type="pres">
      <dgm:prSet presAssocID="{BE1732B3-BCAA-4EF3-BE15-30A9067983D1}" presName="mChild" presStyleLbl="fgAcc1" presStyleIdx="1" presStyleCnt="10" custScaleX="194941" custScaleY="40271" custLinFactY="-34184" custLinFactNeighborX="17550" custLinFactNeighborY="-100000">
        <dgm:presLayoutVars>
          <dgm:bulletEnabled val="1"/>
        </dgm:presLayoutVars>
      </dgm:prSet>
      <dgm:spPr/>
      <dgm:t>
        <a:bodyPr/>
        <a:lstStyle/>
        <a:p>
          <a:endParaRPr lang="en-US"/>
        </a:p>
      </dgm:t>
    </dgm:pt>
    <dgm:pt modelId="{BC679C93-6EE5-44C1-9F0A-913C542CE264}" type="pres">
      <dgm:prSet presAssocID="{88331CA6-64EC-4FC1-B105-14B9E9DCBDFE}" presName="middleSibTrans" presStyleCnt="0"/>
      <dgm:spPr/>
    </dgm:pt>
    <dgm:pt modelId="{4A110C37-A801-4F45-9060-0E427EEB2D07}" type="pres">
      <dgm:prSet presAssocID="{51AA867B-4481-4E89-A231-3506F190A17C}" presName="mChild" presStyleLbl="fgAcc1" presStyleIdx="2" presStyleCnt="10" custScaleX="194941" custScaleY="27519" custLinFactY="-29369" custLinFactNeighborX="18384" custLinFactNeighborY="-100000">
        <dgm:presLayoutVars>
          <dgm:bulletEnabled val="1"/>
        </dgm:presLayoutVars>
      </dgm:prSet>
      <dgm:spPr/>
      <dgm:t>
        <a:bodyPr/>
        <a:lstStyle/>
        <a:p>
          <a:endParaRPr lang="en-US"/>
        </a:p>
      </dgm:t>
    </dgm:pt>
    <dgm:pt modelId="{970CB687-0B96-46E8-87A2-E42BDC0BB4DB}" type="pres">
      <dgm:prSet presAssocID="{ACF3827A-08EE-4593-BCF5-673068832839}" presName="middleSibTrans" presStyleCnt="0"/>
      <dgm:spPr/>
    </dgm:pt>
    <dgm:pt modelId="{F26E82A1-205A-4685-ACE5-64553D413B92}" type="pres">
      <dgm:prSet presAssocID="{9CFE90AD-F84F-4783-B91C-408FCCEB42FF}" presName="mChild" presStyleLbl="fgAcc1" presStyleIdx="3" presStyleCnt="10" custScaleX="194941" custScaleY="27719" custLinFactY="-23728" custLinFactNeighborX="18384" custLinFactNeighborY="-100000">
        <dgm:presLayoutVars>
          <dgm:bulletEnabled val="1"/>
        </dgm:presLayoutVars>
      </dgm:prSet>
      <dgm:spPr/>
      <dgm:t>
        <a:bodyPr/>
        <a:lstStyle/>
        <a:p>
          <a:endParaRPr lang="en-US"/>
        </a:p>
      </dgm:t>
    </dgm:pt>
    <dgm:pt modelId="{4E50E8CE-5F3D-4F27-A389-83FF1BD441A0}" type="pres">
      <dgm:prSet presAssocID="{55A98AE6-7B35-41F5-8C87-666BB81B245E}" presName="middleSibTrans" presStyleCnt="0"/>
      <dgm:spPr/>
    </dgm:pt>
    <dgm:pt modelId="{D62A0CBE-C4C9-4F10-A372-7F4B92A2F5EF}" type="pres">
      <dgm:prSet presAssocID="{8E8CABFA-BED1-45F0-B0EF-BC4F31337F3E}" presName="mChild" presStyleLbl="fgAcc1" presStyleIdx="4" presStyleCnt="10" custScaleX="194941" custScaleY="27016" custLinFactY="-19231" custLinFactNeighborX="18655" custLinFactNeighborY="-100000">
        <dgm:presLayoutVars>
          <dgm:bulletEnabled val="1"/>
        </dgm:presLayoutVars>
      </dgm:prSet>
      <dgm:spPr/>
      <dgm:t>
        <a:bodyPr/>
        <a:lstStyle/>
        <a:p>
          <a:endParaRPr lang="en-US"/>
        </a:p>
      </dgm:t>
    </dgm:pt>
    <dgm:pt modelId="{09FA1B9D-6FDE-4420-AF51-CECACE244808}" type="pres">
      <dgm:prSet presAssocID="{EB41912E-178F-4BC6-9AFA-68CF5A8B4F24}" presName="centerBox" presStyleCnt="0"/>
      <dgm:spPr/>
    </dgm:pt>
    <dgm:pt modelId="{AA3E18E3-F200-468C-8A8F-7E811C6DDE29}" type="pres">
      <dgm:prSet presAssocID="{EB41912E-178F-4BC6-9AFA-68CF5A8B4F24}" presName="centerBoxParent" presStyleLbl="node1" presStyleIdx="2" presStyleCnt="3" custScaleX="79683" custScaleY="128878" custLinFactNeighborX="7426" custLinFactNeighborY="-23019"/>
      <dgm:spPr/>
      <dgm:t>
        <a:bodyPr/>
        <a:lstStyle/>
        <a:p>
          <a:endParaRPr lang="en-US"/>
        </a:p>
      </dgm:t>
    </dgm:pt>
    <dgm:pt modelId="{A6B0B9EC-E501-440B-A7AF-D6490DF90273}" type="pres">
      <dgm:prSet presAssocID="{EB41912E-178F-4BC6-9AFA-68CF5A8B4F24}" presName="centerBoxChildren" presStyleCnt="0"/>
      <dgm:spPr/>
    </dgm:pt>
    <dgm:pt modelId="{64724E8A-160A-47D6-97B3-2876BE91DC37}" type="pres">
      <dgm:prSet presAssocID="{C9382A21-F5E8-4876-86C9-AAF2BF2271B4}" presName="cChild" presStyleLbl="fgAcc1" presStyleIdx="5" presStyleCnt="10" custScaleX="13970" custScaleY="144394" custLinFactX="15412" custLinFactNeighborX="100000" custLinFactNeighborY="-76053">
        <dgm:presLayoutVars>
          <dgm:bulletEnabled val="1"/>
        </dgm:presLayoutVars>
      </dgm:prSet>
      <dgm:spPr/>
      <dgm:t>
        <a:bodyPr/>
        <a:lstStyle/>
        <a:p>
          <a:endParaRPr lang="en-US"/>
        </a:p>
      </dgm:t>
    </dgm:pt>
    <dgm:pt modelId="{7821694C-371D-4387-86D3-B0DB646FEAC8}" type="pres">
      <dgm:prSet presAssocID="{87CE4BF1-F79D-460F-A2C0-950582B429DF}" presName="centerSibTrans" presStyleCnt="0"/>
      <dgm:spPr/>
    </dgm:pt>
    <dgm:pt modelId="{B6D0CE21-6CAA-4377-8301-A5E19BC6E0F3}" type="pres">
      <dgm:prSet presAssocID="{40CF3848-9858-4C4A-9E16-168627937D56}" presName="cChild" presStyleLbl="fgAcc1" presStyleIdx="6" presStyleCnt="10" custScaleX="13970" custScaleY="144394" custLinFactX="15235" custLinFactNeighborX="100000" custLinFactNeighborY="-76053">
        <dgm:presLayoutVars>
          <dgm:bulletEnabled val="1"/>
        </dgm:presLayoutVars>
      </dgm:prSet>
      <dgm:spPr/>
      <dgm:t>
        <a:bodyPr/>
        <a:lstStyle/>
        <a:p>
          <a:endParaRPr lang="en-US"/>
        </a:p>
      </dgm:t>
    </dgm:pt>
    <dgm:pt modelId="{A7CF583B-09DF-43E4-9742-929483C960CA}" type="pres">
      <dgm:prSet presAssocID="{6619833D-2A25-4C24-AB81-1F0575CE21C7}" presName="centerSibTrans" presStyleCnt="0"/>
      <dgm:spPr/>
    </dgm:pt>
    <dgm:pt modelId="{57C2F238-F2C6-45F5-8125-9E0720F11264}" type="pres">
      <dgm:prSet presAssocID="{B2E8B585-F099-4957-A56B-667B81F8F19D}" presName="cChild" presStyleLbl="fgAcc1" presStyleIdx="7" presStyleCnt="10" custScaleX="13970" custScaleY="144394" custLinFactX="14596" custLinFactNeighborX="100000" custLinFactNeighborY="-76053">
        <dgm:presLayoutVars>
          <dgm:bulletEnabled val="1"/>
        </dgm:presLayoutVars>
      </dgm:prSet>
      <dgm:spPr/>
      <dgm:t>
        <a:bodyPr/>
        <a:lstStyle/>
        <a:p>
          <a:endParaRPr lang="en-US"/>
        </a:p>
      </dgm:t>
    </dgm:pt>
    <dgm:pt modelId="{EC4AAFBE-8463-4F38-8B58-C33BD091F7E3}" type="pres">
      <dgm:prSet presAssocID="{0114E7FC-B2B8-4033-8AFC-6CD1B1F0EB07}" presName="centerSibTrans" presStyleCnt="0"/>
      <dgm:spPr/>
    </dgm:pt>
    <dgm:pt modelId="{4F6A034E-12D9-4A87-8649-737CCCEE28C6}" type="pres">
      <dgm:prSet presAssocID="{CEE8513F-8440-42CF-907E-FB0CF3D65296}" presName="cChild" presStyleLbl="fgAcc1" presStyleIdx="8" presStyleCnt="10" custScaleX="13970" custScaleY="144394" custLinFactX="14596" custLinFactNeighborX="100000" custLinFactNeighborY="-76053">
        <dgm:presLayoutVars>
          <dgm:bulletEnabled val="1"/>
        </dgm:presLayoutVars>
      </dgm:prSet>
      <dgm:spPr/>
      <dgm:t>
        <a:bodyPr/>
        <a:lstStyle/>
        <a:p>
          <a:endParaRPr lang="en-US"/>
        </a:p>
      </dgm:t>
    </dgm:pt>
    <dgm:pt modelId="{92D57D47-B405-4168-9F18-1B6F614C05A4}" type="pres">
      <dgm:prSet presAssocID="{4B165FDF-4517-417A-B119-0EAEE2C09C07}" presName="centerSibTrans" presStyleCnt="0"/>
      <dgm:spPr/>
    </dgm:pt>
    <dgm:pt modelId="{E7E8060B-E725-4AA4-8962-664925379246}" type="pres">
      <dgm:prSet presAssocID="{E312F163-92B4-4EA6-820D-C9259A7F4221}" presName="cChild" presStyleLbl="fgAcc1" presStyleIdx="9" presStyleCnt="10" custScaleX="14068" custScaleY="144745" custLinFactX="14196" custLinFactNeighborX="100000" custLinFactNeighborY="-74430">
        <dgm:presLayoutVars>
          <dgm:bulletEnabled val="1"/>
        </dgm:presLayoutVars>
      </dgm:prSet>
      <dgm:spPr/>
      <dgm:t>
        <a:bodyPr/>
        <a:lstStyle/>
        <a:p>
          <a:endParaRPr lang="en-US"/>
        </a:p>
      </dgm:t>
    </dgm:pt>
  </dgm:ptLst>
  <dgm:cxnLst>
    <dgm:cxn modelId="{564CE2C2-E8AC-40AB-B100-8F0A51AED54F}" type="presOf" srcId="{9CFE90AD-F84F-4783-B91C-408FCCEB42FF}" destId="{F26E82A1-205A-4685-ACE5-64553D413B92}" srcOrd="0" destOrd="0" presId="urn:microsoft.com/office/officeart/2005/8/layout/target2"/>
    <dgm:cxn modelId="{F2683A3D-A14F-48F2-9EC5-E4D5C1F63C28}" type="presOf" srcId="{8E8CABFA-BED1-45F0-B0EF-BC4F31337F3E}" destId="{D62A0CBE-C4C9-4F10-A372-7F4B92A2F5EF}" srcOrd="0" destOrd="0" presId="urn:microsoft.com/office/officeart/2005/8/layout/target2"/>
    <dgm:cxn modelId="{22CD74F5-D952-473B-B645-2C2A0F258309}" srcId="{140299A4-C569-400F-BADF-D7099D9C205C}" destId="{40CF3848-9858-4C4A-9E16-168627937D56}" srcOrd="1" destOrd="0" parTransId="{33F98A6B-83C6-4E5E-A603-80F10D95AB67}" sibTransId="{6619833D-2A25-4C24-AB81-1F0575CE21C7}"/>
    <dgm:cxn modelId="{636B1359-E261-49A0-92DB-894C4C97459E}" srcId="{2013DF74-82D5-4A10-90EE-4A1FEE1014AE}" destId="{BE1732B3-BCAA-4EF3-BE15-30A9067983D1}" srcOrd="1" destOrd="0" parTransId="{2EB15A0D-2F7A-446D-A982-E7EF05F429AC}" sibTransId="{88331CA6-64EC-4FC1-B105-14B9E9DCBDFE}"/>
    <dgm:cxn modelId="{5C250B7F-3EA1-459C-92A5-273C952E7DCE}" type="presOf" srcId="{B2E8B585-F099-4957-A56B-667B81F8F19D}" destId="{57C2F238-F2C6-45F5-8125-9E0720F11264}" srcOrd="0" destOrd="0" presId="urn:microsoft.com/office/officeart/2005/8/layout/target2"/>
    <dgm:cxn modelId="{6090F01B-2FFC-4CAC-B7A5-24BC0A373AAD}" type="presOf" srcId="{BE1732B3-BCAA-4EF3-BE15-30A9067983D1}" destId="{D67E3D75-77E0-43FE-97F2-4128F3A3869E}" srcOrd="0" destOrd="0" presId="urn:microsoft.com/office/officeart/2005/8/layout/target2"/>
    <dgm:cxn modelId="{7906E7EB-D2D0-49F5-91B3-9340D4BACFEC}" type="presOf" srcId="{CEE8513F-8440-42CF-907E-FB0CF3D65296}" destId="{4F6A034E-12D9-4A87-8649-737CCCEE28C6}" srcOrd="0" destOrd="0" presId="urn:microsoft.com/office/officeart/2005/8/layout/target2"/>
    <dgm:cxn modelId="{2BCF5782-EDE3-47CE-9661-28AE6757FC59}" srcId="{2013DF74-82D5-4A10-90EE-4A1FEE1014AE}" destId="{8E8CABFA-BED1-45F0-B0EF-BC4F31337F3E}" srcOrd="4" destOrd="0" parTransId="{46669673-694E-4582-BDBE-080A53EDC3A1}" sibTransId="{29E98B1C-0726-42F9-8D74-1A45F4167205}"/>
    <dgm:cxn modelId="{B2C8D145-5253-45D7-94DA-566B5B50160F}" srcId="{2013DF74-82D5-4A10-90EE-4A1FEE1014AE}" destId="{9CFE90AD-F84F-4783-B91C-408FCCEB42FF}" srcOrd="3" destOrd="0" parTransId="{22B19C2F-82C0-405D-B53D-F495E6DC405D}" sibTransId="{55A98AE6-7B35-41F5-8C87-666BB81B245E}"/>
    <dgm:cxn modelId="{287292B3-B819-4BA4-B9B4-74E3CDA93B2B}" type="presOf" srcId="{EB41912E-178F-4BC6-9AFA-68CF5A8B4F24}" destId="{DCD4E888-7695-4B05-9572-5B4C874DBAFD}" srcOrd="0" destOrd="0" presId="urn:microsoft.com/office/officeart/2005/8/layout/target2"/>
    <dgm:cxn modelId="{3242AF3C-062B-4A8E-967D-F11F6F152027}" type="presOf" srcId="{C9382A21-F5E8-4876-86C9-AAF2BF2271B4}" destId="{64724E8A-160A-47D6-97B3-2876BE91DC37}" srcOrd="0" destOrd="0" presId="urn:microsoft.com/office/officeart/2005/8/layout/target2"/>
    <dgm:cxn modelId="{ECB39278-08A2-4DE9-B588-EC06EA02BAAC}" type="presOf" srcId="{2013DF74-82D5-4A10-90EE-4A1FEE1014AE}" destId="{6F5C8FE6-8EF4-49AC-B650-44D0844778EB}" srcOrd="0" destOrd="0" presId="urn:microsoft.com/office/officeart/2005/8/layout/target2"/>
    <dgm:cxn modelId="{3FCB2978-58B5-4641-8934-AD84EF7C933F}" srcId="{EB41912E-178F-4BC6-9AFA-68CF5A8B4F24}" destId="{140299A4-C569-400F-BADF-D7099D9C205C}" srcOrd="2" destOrd="0" parTransId="{56EEC342-2860-4B41-9BE8-448AAB0CA04A}" sibTransId="{E153BA45-A384-41F5-8AFE-2C3D138D5895}"/>
    <dgm:cxn modelId="{A6ABDB96-987B-4092-A40D-DBF0B6F7E4E4}" type="presOf" srcId="{51AA867B-4481-4E89-A231-3506F190A17C}" destId="{4A110C37-A801-4F45-9060-0E427EEB2D07}" srcOrd="0" destOrd="0" presId="urn:microsoft.com/office/officeart/2005/8/layout/target2"/>
    <dgm:cxn modelId="{DA7487CF-E9FA-4E9C-953B-C4D2227DD267}" type="presOf" srcId="{40CF3848-9858-4C4A-9E16-168627937D56}" destId="{B6D0CE21-6CAA-4377-8301-A5E19BC6E0F3}" srcOrd="0" destOrd="0" presId="urn:microsoft.com/office/officeart/2005/8/layout/target2"/>
    <dgm:cxn modelId="{0E17E5B8-5F6F-4DB9-A0EC-D333306FFB27}" type="presOf" srcId="{E312F163-92B4-4EA6-820D-C9259A7F4221}" destId="{E7E8060B-E725-4AA4-8962-664925379246}" srcOrd="0" destOrd="0" presId="urn:microsoft.com/office/officeart/2005/8/layout/target2"/>
    <dgm:cxn modelId="{FC1295CB-79F1-4453-A3B6-FE10D185BB80}" srcId="{2013DF74-82D5-4A10-90EE-4A1FEE1014AE}" destId="{14DF0452-F91D-4F29-875C-16D89D928377}" srcOrd="0" destOrd="0" parTransId="{145F42A5-0825-4387-AEEA-713A44E697D2}" sibTransId="{D36BD995-CE6A-40DD-8E0F-8D5AB8A83555}"/>
    <dgm:cxn modelId="{2A813DD8-DCF5-4B8A-A495-899ECB6D7447}" srcId="{140299A4-C569-400F-BADF-D7099D9C205C}" destId="{C9382A21-F5E8-4876-86C9-AAF2BF2271B4}" srcOrd="0" destOrd="0" parTransId="{B73B4CCC-E40C-43A3-92AC-75A21FADE051}" sibTransId="{87CE4BF1-F79D-460F-A2C0-950582B429DF}"/>
    <dgm:cxn modelId="{C267773E-1021-4F08-A757-0F514DEBC09A}" type="presOf" srcId="{F6567A02-60F7-4207-BF0C-545CBE405F93}" destId="{2452DD4C-BBEB-495E-80E1-8D4729E1183B}" srcOrd="0" destOrd="0" presId="urn:microsoft.com/office/officeart/2005/8/layout/target2"/>
    <dgm:cxn modelId="{BE6E4E30-AAF9-4D4B-9153-2BCF3E819BDB}" srcId="{140299A4-C569-400F-BADF-D7099D9C205C}" destId="{E312F163-92B4-4EA6-820D-C9259A7F4221}" srcOrd="4" destOrd="0" parTransId="{DF95D487-AC3E-4CD8-9B96-E04146CA6085}" sibTransId="{4F51E2C1-F589-42B6-A0C8-EF6C3DFC8C6B}"/>
    <dgm:cxn modelId="{BB8A30DF-89E2-4979-918E-804A00BAE9C7}" srcId="{2013DF74-82D5-4A10-90EE-4A1FEE1014AE}" destId="{51AA867B-4481-4E89-A231-3506F190A17C}" srcOrd="2" destOrd="0" parTransId="{55F1CAA1-58C2-40B5-A787-C895EC9FCD58}" sibTransId="{ACF3827A-08EE-4593-BCF5-673068832839}"/>
    <dgm:cxn modelId="{C1DAA5D5-6045-4EB7-9414-A9F841B14EF7}" srcId="{EB41912E-178F-4BC6-9AFA-68CF5A8B4F24}" destId="{2013DF74-82D5-4A10-90EE-4A1FEE1014AE}" srcOrd="1" destOrd="0" parTransId="{53A5A8CB-1580-4BB2-BC28-216F93FDD633}" sibTransId="{9496B607-A3E8-4931-9DF4-C1523C278B42}"/>
    <dgm:cxn modelId="{02B5F97C-0843-4A60-ACC2-B8AEFCBCDD5A}" type="presOf" srcId="{140299A4-C569-400F-BADF-D7099D9C205C}" destId="{AA3E18E3-F200-468C-8A8F-7E811C6DDE29}" srcOrd="0" destOrd="0" presId="urn:microsoft.com/office/officeart/2005/8/layout/target2"/>
    <dgm:cxn modelId="{C0E18BF0-8B16-4F37-9EB0-8D5AF8B2EF67}" srcId="{140299A4-C569-400F-BADF-D7099D9C205C}" destId="{B2E8B585-F099-4957-A56B-667B81F8F19D}" srcOrd="2" destOrd="0" parTransId="{87E47E6F-858D-4B09-B0F1-1396815A1731}" sibTransId="{0114E7FC-B2B8-4033-8AFC-6CD1B1F0EB07}"/>
    <dgm:cxn modelId="{2213D86E-E6F3-4DCE-B5FF-55DE7FE3C017}" srcId="{EB41912E-178F-4BC6-9AFA-68CF5A8B4F24}" destId="{F6567A02-60F7-4207-BF0C-545CBE405F93}" srcOrd="0" destOrd="0" parTransId="{6A22093D-9785-4E8D-9294-D47F85B87881}" sibTransId="{D238A8EC-2585-47CF-A1F7-75CBA4B9DA1C}"/>
    <dgm:cxn modelId="{D95F4D04-0D4E-47E6-9A1C-FA3317948F7A}" srcId="{140299A4-C569-400F-BADF-D7099D9C205C}" destId="{CEE8513F-8440-42CF-907E-FB0CF3D65296}" srcOrd="3" destOrd="0" parTransId="{D471F2FC-2EDA-44C9-A1DE-916BDCEC2D54}" sibTransId="{4B165FDF-4517-417A-B119-0EAEE2C09C07}"/>
    <dgm:cxn modelId="{0F54E9DA-67B1-4D53-A88E-8C2D3BF9E0A3}" type="presOf" srcId="{14DF0452-F91D-4F29-875C-16D89D928377}" destId="{9C462D47-1730-4EA0-BF56-B1D9620A9B54}" srcOrd="0" destOrd="0" presId="urn:microsoft.com/office/officeart/2005/8/layout/target2"/>
    <dgm:cxn modelId="{E44B36DD-EA43-4DBA-B0C2-4B20C060DD3C}" type="presParOf" srcId="{DCD4E888-7695-4B05-9572-5B4C874DBAFD}" destId="{2B2C5782-656D-40D5-A539-805D2370C5EE}" srcOrd="0" destOrd="0" presId="urn:microsoft.com/office/officeart/2005/8/layout/target2"/>
    <dgm:cxn modelId="{E0240C7D-C644-440D-9809-6EB2D5F784DF}" type="presParOf" srcId="{2B2C5782-656D-40D5-A539-805D2370C5EE}" destId="{2452DD4C-BBEB-495E-80E1-8D4729E1183B}" srcOrd="0" destOrd="0" presId="urn:microsoft.com/office/officeart/2005/8/layout/target2"/>
    <dgm:cxn modelId="{297D56B5-2EEC-4B09-A0CA-097913C97BAE}" type="presParOf" srcId="{2B2C5782-656D-40D5-A539-805D2370C5EE}" destId="{AF90D3F2-3389-4B92-BD3F-6BD78CB9BF8B}" srcOrd="1" destOrd="0" presId="urn:microsoft.com/office/officeart/2005/8/layout/target2"/>
    <dgm:cxn modelId="{061FDF04-802E-4761-957F-5B7A6FFA4960}" type="presParOf" srcId="{DCD4E888-7695-4B05-9572-5B4C874DBAFD}" destId="{F2F8B3EC-0175-4EAA-885A-7E8256C4322C}" srcOrd="1" destOrd="0" presId="urn:microsoft.com/office/officeart/2005/8/layout/target2"/>
    <dgm:cxn modelId="{2C1B81B4-BAD7-4881-B996-5872825CBF8B}" type="presParOf" srcId="{F2F8B3EC-0175-4EAA-885A-7E8256C4322C}" destId="{6F5C8FE6-8EF4-49AC-B650-44D0844778EB}" srcOrd="0" destOrd="0" presId="urn:microsoft.com/office/officeart/2005/8/layout/target2"/>
    <dgm:cxn modelId="{C1984A56-E5B7-4AA3-8F26-5EB5349FEE8F}" type="presParOf" srcId="{F2F8B3EC-0175-4EAA-885A-7E8256C4322C}" destId="{01AB8FD6-A73B-4AE7-955F-C02D14D62E30}" srcOrd="1" destOrd="0" presId="urn:microsoft.com/office/officeart/2005/8/layout/target2"/>
    <dgm:cxn modelId="{479325A6-C692-438A-8349-23062C7C4AAE}" type="presParOf" srcId="{01AB8FD6-A73B-4AE7-955F-C02D14D62E30}" destId="{9C462D47-1730-4EA0-BF56-B1D9620A9B54}" srcOrd="0" destOrd="0" presId="urn:microsoft.com/office/officeart/2005/8/layout/target2"/>
    <dgm:cxn modelId="{07C3B67A-560E-40CE-84F3-1BB2B98F1E44}" type="presParOf" srcId="{01AB8FD6-A73B-4AE7-955F-C02D14D62E30}" destId="{C71CD4DC-74CB-4072-8B55-83E3EF4A1E58}" srcOrd="1" destOrd="0" presId="urn:microsoft.com/office/officeart/2005/8/layout/target2"/>
    <dgm:cxn modelId="{11AF385D-D6D4-4BA1-92A9-EE53B913F726}" type="presParOf" srcId="{01AB8FD6-A73B-4AE7-955F-C02D14D62E30}" destId="{D67E3D75-77E0-43FE-97F2-4128F3A3869E}" srcOrd="2" destOrd="0" presId="urn:microsoft.com/office/officeart/2005/8/layout/target2"/>
    <dgm:cxn modelId="{2656C38E-2D4C-40E2-9AD3-59048D5C9814}" type="presParOf" srcId="{01AB8FD6-A73B-4AE7-955F-C02D14D62E30}" destId="{BC679C93-6EE5-44C1-9F0A-913C542CE264}" srcOrd="3" destOrd="0" presId="urn:microsoft.com/office/officeart/2005/8/layout/target2"/>
    <dgm:cxn modelId="{D4FE061C-FC5A-4F53-A0F7-0CD950619DE8}" type="presParOf" srcId="{01AB8FD6-A73B-4AE7-955F-C02D14D62E30}" destId="{4A110C37-A801-4F45-9060-0E427EEB2D07}" srcOrd="4" destOrd="0" presId="urn:microsoft.com/office/officeart/2005/8/layout/target2"/>
    <dgm:cxn modelId="{B3AB10C6-5FAE-4621-A74A-42FCD318C67A}" type="presParOf" srcId="{01AB8FD6-A73B-4AE7-955F-C02D14D62E30}" destId="{970CB687-0B96-46E8-87A2-E42BDC0BB4DB}" srcOrd="5" destOrd="0" presId="urn:microsoft.com/office/officeart/2005/8/layout/target2"/>
    <dgm:cxn modelId="{FEB7153B-F6A0-4621-868D-9EA769DDDDFB}" type="presParOf" srcId="{01AB8FD6-A73B-4AE7-955F-C02D14D62E30}" destId="{F26E82A1-205A-4685-ACE5-64553D413B92}" srcOrd="6" destOrd="0" presId="urn:microsoft.com/office/officeart/2005/8/layout/target2"/>
    <dgm:cxn modelId="{C6D8C897-4237-476E-BF55-969651156EE8}" type="presParOf" srcId="{01AB8FD6-A73B-4AE7-955F-C02D14D62E30}" destId="{4E50E8CE-5F3D-4F27-A389-83FF1BD441A0}" srcOrd="7" destOrd="0" presId="urn:microsoft.com/office/officeart/2005/8/layout/target2"/>
    <dgm:cxn modelId="{6B33B755-5414-427F-88E3-4BC2E64068B5}" type="presParOf" srcId="{01AB8FD6-A73B-4AE7-955F-C02D14D62E30}" destId="{D62A0CBE-C4C9-4F10-A372-7F4B92A2F5EF}" srcOrd="8" destOrd="0" presId="urn:microsoft.com/office/officeart/2005/8/layout/target2"/>
    <dgm:cxn modelId="{AEA16FCC-EAAB-4E04-90F8-5BB195209DF3}" type="presParOf" srcId="{DCD4E888-7695-4B05-9572-5B4C874DBAFD}" destId="{09FA1B9D-6FDE-4420-AF51-CECACE244808}" srcOrd="2" destOrd="0" presId="urn:microsoft.com/office/officeart/2005/8/layout/target2"/>
    <dgm:cxn modelId="{007D230F-E27C-4C51-B332-605E9CAE8007}" type="presParOf" srcId="{09FA1B9D-6FDE-4420-AF51-CECACE244808}" destId="{AA3E18E3-F200-468C-8A8F-7E811C6DDE29}" srcOrd="0" destOrd="0" presId="urn:microsoft.com/office/officeart/2005/8/layout/target2"/>
    <dgm:cxn modelId="{F3073D7B-5D98-4877-98A5-2E024B8AB653}" type="presParOf" srcId="{09FA1B9D-6FDE-4420-AF51-CECACE244808}" destId="{A6B0B9EC-E501-440B-A7AF-D6490DF90273}" srcOrd="1" destOrd="0" presId="urn:microsoft.com/office/officeart/2005/8/layout/target2"/>
    <dgm:cxn modelId="{1ED6EE8F-B175-4502-A03E-671157702942}" type="presParOf" srcId="{A6B0B9EC-E501-440B-A7AF-D6490DF90273}" destId="{64724E8A-160A-47D6-97B3-2876BE91DC37}" srcOrd="0" destOrd="0" presId="urn:microsoft.com/office/officeart/2005/8/layout/target2"/>
    <dgm:cxn modelId="{2652F802-4D25-4C74-9DA1-905188DB660E}" type="presParOf" srcId="{A6B0B9EC-E501-440B-A7AF-D6490DF90273}" destId="{7821694C-371D-4387-86D3-B0DB646FEAC8}" srcOrd="1" destOrd="0" presId="urn:microsoft.com/office/officeart/2005/8/layout/target2"/>
    <dgm:cxn modelId="{F95A52F9-87CB-4AF8-9CC8-E89E84EC6E16}" type="presParOf" srcId="{A6B0B9EC-E501-440B-A7AF-D6490DF90273}" destId="{B6D0CE21-6CAA-4377-8301-A5E19BC6E0F3}" srcOrd="2" destOrd="0" presId="urn:microsoft.com/office/officeart/2005/8/layout/target2"/>
    <dgm:cxn modelId="{BE7D1DAA-ACDB-4042-B082-6DC4FBF34270}" type="presParOf" srcId="{A6B0B9EC-E501-440B-A7AF-D6490DF90273}" destId="{A7CF583B-09DF-43E4-9742-929483C960CA}" srcOrd="3" destOrd="0" presId="urn:microsoft.com/office/officeart/2005/8/layout/target2"/>
    <dgm:cxn modelId="{07915AB5-118B-4447-AE10-D10C881FB2B5}" type="presParOf" srcId="{A6B0B9EC-E501-440B-A7AF-D6490DF90273}" destId="{57C2F238-F2C6-45F5-8125-9E0720F11264}" srcOrd="4" destOrd="0" presId="urn:microsoft.com/office/officeart/2005/8/layout/target2"/>
    <dgm:cxn modelId="{CA579419-D49C-4E66-A02D-738DF979827A}" type="presParOf" srcId="{A6B0B9EC-E501-440B-A7AF-D6490DF90273}" destId="{EC4AAFBE-8463-4F38-8B58-C33BD091F7E3}" srcOrd="5" destOrd="0" presId="urn:microsoft.com/office/officeart/2005/8/layout/target2"/>
    <dgm:cxn modelId="{0597EA21-6041-4A1C-B5B3-3A153C479ED4}" type="presParOf" srcId="{A6B0B9EC-E501-440B-A7AF-D6490DF90273}" destId="{4F6A034E-12D9-4A87-8649-737CCCEE28C6}" srcOrd="6" destOrd="0" presId="urn:microsoft.com/office/officeart/2005/8/layout/target2"/>
    <dgm:cxn modelId="{3525E24D-D11B-4549-B7BF-F24A82E6A4EA}" type="presParOf" srcId="{A6B0B9EC-E501-440B-A7AF-D6490DF90273}" destId="{92D57D47-B405-4168-9F18-1B6F614C05A4}" srcOrd="7" destOrd="0" presId="urn:microsoft.com/office/officeart/2005/8/layout/target2"/>
    <dgm:cxn modelId="{9A4E3462-B054-4BD7-953C-ECAFEBF61BBF}" type="presParOf" srcId="{A6B0B9EC-E501-440B-A7AF-D6490DF90273}" destId="{E7E8060B-E725-4AA4-8962-664925379246}" srcOrd="8"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454CEF-D5BF-4BF3-8BF7-B441754078C5}"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n-US"/>
        </a:p>
      </dgm:t>
    </dgm:pt>
    <dgm:pt modelId="{83196034-AD57-4B0D-BC35-91EFC3156CE1}">
      <dgm:prSet phldrT="[Text]" custT="1"/>
      <dgm:spPr/>
      <dgm:t>
        <a:bodyPr/>
        <a:lstStyle/>
        <a:p>
          <a:r>
            <a:rPr lang="en-US" sz="800" dirty="0" smtClean="0">
              <a:latin typeface="Arial" panose="020B0604020202020204" pitchFamily="34" charset="0"/>
              <a:cs typeface="Arial" panose="020B0604020202020204" pitchFamily="34" charset="0"/>
            </a:rPr>
            <a:t>HQDA / PEG</a:t>
          </a:r>
          <a:endParaRPr lang="en-US" sz="800" dirty="0">
            <a:latin typeface="Arial" panose="020B0604020202020204" pitchFamily="34" charset="0"/>
            <a:cs typeface="Arial" panose="020B0604020202020204" pitchFamily="34" charset="0"/>
          </a:endParaRPr>
        </a:p>
      </dgm:t>
    </dgm:pt>
    <dgm:pt modelId="{6FD26E44-BCFB-41CB-8282-620DDF1E5D86}" type="parTrans" cxnId="{741C2477-5755-4C61-93DA-A6F3AAC80A4A}">
      <dgm:prSet/>
      <dgm:spPr/>
      <dgm:t>
        <a:bodyPr/>
        <a:lstStyle/>
        <a:p>
          <a:endParaRPr lang="en-US" sz="800">
            <a:latin typeface="Arial" panose="020B0604020202020204" pitchFamily="34" charset="0"/>
            <a:cs typeface="Arial" panose="020B0604020202020204" pitchFamily="34" charset="0"/>
          </a:endParaRPr>
        </a:p>
      </dgm:t>
    </dgm:pt>
    <dgm:pt modelId="{ADBD0866-DD3A-4B24-A3CA-62A2E395F7F0}" type="sibTrans" cxnId="{741C2477-5755-4C61-93DA-A6F3AAC80A4A}">
      <dgm:prSet/>
      <dgm:spPr/>
      <dgm:t>
        <a:bodyPr/>
        <a:lstStyle/>
        <a:p>
          <a:endParaRPr lang="en-US" sz="800">
            <a:latin typeface="Arial" panose="020B0604020202020204" pitchFamily="34" charset="0"/>
            <a:cs typeface="Arial" panose="020B0604020202020204" pitchFamily="34" charset="0"/>
          </a:endParaRPr>
        </a:p>
      </dgm:t>
    </dgm:pt>
    <dgm:pt modelId="{BED61586-6C54-421C-8FE4-5ACF5338F444}">
      <dgm:prSet phldrT="[Text]" custT="1"/>
      <dgm:spPr/>
      <dgm:t>
        <a:bodyPr/>
        <a:lstStyle/>
        <a:p>
          <a:r>
            <a:rPr lang="en-US" sz="800" smtClean="0">
              <a:latin typeface="Arial" panose="020B0604020202020204" pitchFamily="34" charset="0"/>
              <a:cs typeface="Arial" panose="020B0604020202020204" pitchFamily="34" charset="0"/>
            </a:rPr>
            <a:t>READINESS</a:t>
          </a:r>
          <a:endParaRPr lang="en-US" sz="800" dirty="0">
            <a:latin typeface="Arial" panose="020B0604020202020204" pitchFamily="34" charset="0"/>
            <a:cs typeface="Arial" panose="020B0604020202020204" pitchFamily="34" charset="0"/>
          </a:endParaRPr>
        </a:p>
      </dgm:t>
    </dgm:pt>
    <dgm:pt modelId="{54AE8B55-5A6E-4490-94B0-4779DE64A718}" type="sibTrans" cxnId="{C54551D8-1644-42D4-BD5D-A9DADC515BDC}">
      <dgm:prSet/>
      <dgm:spPr/>
      <dgm:t>
        <a:bodyPr/>
        <a:lstStyle/>
        <a:p>
          <a:endParaRPr lang="en-US" sz="800">
            <a:latin typeface="Arial" panose="020B0604020202020204" pitchFamily="34" charset="0"/>
            <a:cs typeface="Arial" panose="020B0604020202020204" pitchFamily="34" charset="0"/>
          </a:endParaRPr>
        </a:p>
      </dgm:t>
    </dgm:pt>
    <dgm:pt modelId="{E0E3A613-50C7-414B-83EF-EBEED5275CC2}" type="parTrans" cxnId="{C54551D8-1644-42D4-BD5D-A9DADC515BDC}">
      <dgm:prSet/>
      <dgm:spPr/>
      <dgm:t>
        <a:bodyPr/>
        <a:lstStyle/>
        <a:p>
          <a:endParaRPr lang="en-US" sz="800">
            <a:latin typeface="Arial" panose="020B0604020202020204" pitchFamily="34" charset="0"/>
            <a:cs typeface="Arial" panose="020B0604020202020204" pitchFamily="34" charset="0"/>
          </a:endParaRPr>
        </a:p>
      </dgm:t>
    </dgm:pt>
    <dgm:pt modelId="{434C3C9F-43E2-4DB3-AEA0-AC6C35BBAABB}">
      <dgm:prSet phldrT="[Text]" custT="1"/>
      <dgm:spPr/>
      <dgm:t>
        <a:bodyPr/>
        <a:lstStyle/>
        <a:p>
          <a:r>
            <a:rPr lang="en-US" sz="800" dirty="0" smtClean="0">
              <a:latin typeface="Arial" panose="020B0604020202020204" pitchFamily="34" charset="0"/>
              <a:cs typeface="Arial" panose="020B0604020202020204" pitchFamily="34" charset="0"/>
            </a:rPr>
            <a:t>USARC</a:t>
          </a:r>
          <a:endParaRPr lang="en-US" sz="800" dirty="0">
            <a:latin typeface="Arial" panose="020B0604020202020204" pitchFamily="34" charset="0"/>
            <a:cs typeface="Arial" panose="020B0604020202020204" pitchFamily="34" charset="0"/>
          </a:endParaRPr>
        </a:p>
      </dgm:t>
    </dgm:pt>
    <dgm:pt modelId="{595F29A2-2D51-427F-AA5F-FA11AFE9580F}" type="parTrans" cxnId="{708F67C1-BEB0-486C-9C2C-65B9D9EE72DD}">
      <dgm:prSet/>
      <dgm:spPr/>
      <dgm:t>
        <a:bodyPr/>
        <a:lstStyle/>
        <a:p>
          <a:endParaRPr lang="en-US" sz="800">
            <a:latin typeface="Arial" panose="020B0604020202020204" pitchFamily="34" charset="0"/>
            <a:cs typeface="Arial" panose="020B0604020202020204" pitchFamily="34" charset="0"/>
          </a:endParaRPr>
        </a:p>
      </dgm:t>
    </dgm:pt>
    <dgm:pt modelId="{A932B400-1703-42F7-8E80-2D03D12AC333}" type="sibTrans" cxnId="{708F67C1-BEB0-486C-9C2C-65B9D9EE72DD}">
      <dgm:prSet/>
      <dgm:spPr/>
      <dgm:t>
        <a:bodyPr/>
        <a:lstStyle/>
        <a:p>
          <a:endParaRPr lang="en-US" sz="800">
            <a:latin typeface="Arial" panose="020B0604020202020204" pitchFamily="34" charset="0"/>
            <a:cs typeface="Arial" panose="020B0604020202020204" pitchFamily="34" charset="0"/>
          </a:endParaRPr>
        </a:p>
      </dgm:t>
    </dgm:pt>
    <dgm:pt modelId="{BB0FFAFF-9DFB-47DE-A003-E5E6EFF841D9}">
      <dgm:prSet phldrT="[Text]" custT="1"/>
      <dgm:spPr/>
      <dgm:t>
        <a:bodyPr/>
        <a:lstStyle/>
        <a:p>
          <a:r>
            <a:rPr lang="en-US" sz="800" dirty="0" smtClean="0">
              <a:latin typeface="Arial" panose="020B0604020202020204" pitchFamily="34" charset="0"/>
              <a:cs typeface="Arial" panose="020B0604020202020204" pitchFamily="34" charset="0"/>
            </a:rPr>
            <a:t>FORSCOM</a:t>
          </a:r>
          <a:endParaRPr lang="en-US" sz="800" dirty="0">
            <a:latin typeface="Arial" panose="020B0604020202020204" pitchFamily="34" charset="0"/>
            <a:cs typeface="Arial" panose="020B0604020202020204" pitchFamily="34" charset="0"/>
          </a:endParaRPr>
        </a:p>
      </dgm:t>
    </dgm:pt>
    <dgm:pt modelId="{B54D2790-866B-4569-8C76-04FE4A9F2845}" type="parTrans" cxnId="{7CC4B124-4739-48CE-B44D-9F9C0A4CFBE8}">
      <dgm:prSet/>
      <dgm:spPr/>
      <dgm:t>
        <a:bodyPr/>
        <a:lstStyle/>
        <a:p>
          <a:endParaRPr lang="en-US" sz="800">
            <a:latin typeface="Arial" panose="020B0604020202020204" pitchFamily="34" charset="0"/>
            <a:cs typeface="Arial" panose="020B0604020202020204" pitchFamily="34" charset="0"/>
          </a:endParaRPr>
        </a:p>
      </dgm:t>
    </dgm:pt>
    <dgm:pt modelId="{9171E02B-19C7-41C1-8696-761A5796B9C7}" type="sibTrans" cxnId="{7CC4B124-4739-48CE-B44D-9F9C0A4CFBE8}">
      <dgm:prSet/>
      <dgm:spPr/>
      <dgm:t>
        <a:bodyPr/>
        <a:lstStyle/>
        <a:p>
          <a:endParaRPr lang="en-US" sz="800">
            <a:latin typeface="Arial" panose="020B0604020202020204" pitchFamily="34" charset="0"/>
            <a:cs typeface="Arial" panose="020B0604020202020204" pitchFamily="34" charset="0"/>
          </a:endParaRPr>
        </a:p>
      </dgm:t>
    </dgm:pt>
    <dgm:pt modelId="{3858BCE8-3CDB-45D5-BA38-0C80A400EC0F}">
      <dgm:prSet phldrT="[Text]" custT="1"/>
      <dgm:spPr/>
      <dgm:t>
        <a:bodyPr/>
        <a:lstStyle/>
        <a:p>
          <a:r>
            <a:rPr lang="en-US" sz="800" dirty="0" smtClean="0">
              <a:latin typeface="Arial" panose="020B0604020202020204" pitchFamily="34" charset="0"/>
              <a:cs typeface="Arial" panose="020B0604020202020204" pitchFamily="34" charset="0"/>
            </a:rPr>
            <a:t>USAREUR</a:t>
          </a:r>
          <a:endParaRPr lang="en-US" sz="800" dirty="0">
            <a:latin typeface="Arial" panose="020B0604020202020204" pitchFamily="34" charset="0"/>
            <a:cs typeface="Arial" panose="020B0604020202020204" pitchFamily="34" charset="0"/>
          </a:endParaRPr>
        </a:p>
      </dgm:t>
    </dgm:pt>
    <dgm:pt modelId="{E64FBE46-91B6-4F88-B0B5-35CB1C3F7903}" type="parTrans" cxnId="{FCC2C529-5980-4FDA-BA5B-15F9D81D426A}">
      <dgm:prSet/>
      <dgm:spPr/>
      <dgm:t>
        <a:bodyPr/>
        <a:lstStyle/>
        <a:p>
          <a:endParaRPr lang="en-US" sz="800">
            <a:latin typeface="Arial" panose="020B0604020202020204" pitchFamily="34" charset="0"/>
            <a:cs typeface="Arial" panose="020B0604020202020204" pitchFamily="34" charset="0"/>
          </a:endParaRPr>
        </a:p>
      </dgm:t>
    </dgm:pt>
    <dgm:pt modelId="{BA88579F-509F-41BA-AD9A-555910674E26}" type="sibTrans" cxnId="{FCC2C529-5980-4FDA-BA5B-15F9D81D426A}">
      <dgm:prSet/>
      <dgm:spPr/>
      <dgm:t>
        <a:bodyPr/>
        <a:lstStyle/>
        <a:p>
          <a:endParaRPr lang="en-US" sz="800">
            <a:latin typeface="Arial" panose="020B0604020202020204" pitchFamily="34" charset="0"/>
            <a:cs typeface="Arial" panose="020B0604020202020204" pitchFamily="34" charset="0"/>
          </a:endParaRPr>
        </a:p>
      </dgm:t>
    </dgm:pt>
    <dgm:pt modelId="{85633E39-6264-4AB9-8C3F-44A02A2642C3}">
      <dgm:prSet phldrT="[Text]" custT="1"/>
      <dgm:spPr/>
      <dgm:t>
        <a:bodyPr/>
        <a:lstStyle/>
        <a:p>
          <a:r>
            <a:rPr lang="en-US" sz="3000" b="1" dirty="0" smtClean="0">
              <a:latin typeface="Arial" panose="020B0604020202020204" pitchFamily="34" charset="0"/>
              <a:cs typeface="Arial" panose="020B0604020202020204" pitchFamily="34" charset="0"/>
            </a:rPr>
            <a:t>…</a:t>
          </a:r>
          <a:endParaRPr lang="en-US" sz="3000" b="1" dirty="0">
            <a:latin typeface="Arial" panose="020B0604020202020204" pitchFamily="34" charset="0"/>
            <a:cs typeface="Arial" panose="020B0604020202020204" pitchFamily="34" charset="0"/>
          </a:endParaRPr>
        </a:p>
      </dgm:t>
    </dgm:pt>
    <dgm:pt modelId="{4BCD111A-7DC3-4F4B-8877-6142E2A756B5}" type="parTrans" cxnId="{C53F036A-ACCB-47DB-8A19-AF1E7EEF24BE}">
      <dgm:prSet/>
      <dgm:spPr/>
      <dgm:t>
        <a:bodyPr/>
        <a:lstStyle/>
        <a:p>
          <a:endParaRPr lang="en-US" sz="800">
            <a:latin typeface="Arial" panose="020B0604020202020204" pitchFamily="34" charset="0"/>
            <a:cs typeface="Arial" panose="020B0604020202020204" pitchFamily="34" charset="0"/>
          </a:endParaRPr>
        </a:p>
      </dgm:t>
    </dgm:pt>
    <dgm:pt modelId="{A0191E0C-FCA1-4FB5-BB65-351FF5C93BDD}" type="sibTrans" cxnId="{C53F036A-ACCB-47DB-8A19-AF1E7EEF24BE}">
      <dgm:prSet/>
      <dgm:spPr/>
      <dgm:t>
        <a:bodyPr/>
        <a:lstStyle/>
        <a:p>
          <a:endParaRPr lang="en-US" sz="800">
            <a:latin typeface="Arial" panose="020B0604020202020204" pitchFamily="34" charset="0"/>
            <a:cs typeface="Arial" panose="020B0604020202020204" pitchFamily="34" charset="0"/>
          </a:endParaRPr>
        </a:p>
      </dgm:t>
    </dgm:pt>
    <dgm:pt modelId="{5C4FF3EF-312D-421F-B763-8856ECF203D9}">
      <dgm:prSet phldrT="[Text]" custT="1"/>
      <dgm:spPr/>
      <dgm:t>
        <a:bodyPr/>
        <a:lstStyle/>
        <a:p>
          <a:r>
            <a:rPr lang="en-US" sz="800" dirty="0" smtClean="0">
              <a:latin typeface="Arial" panose="020B0604020202020204" pitchFamily="34" charset="0"/>
              <a:cs typeface="Arial" panose="020B0604020202020204" pitchFamily="34" charset="0"/>
            </a:rPr>
            <a:t>WEAPON SYSTEM</a:t>
          </a:r>
          <a:endParaRPr lang="en-US" sz="800" dirty="0">
            <a:latin typeface="Arial" panose="020B0604020202020204" pitchFamily="34" charset="0"/>
            <a:cs typeface="Arial" panose="020B0604020202020204" pitchFamily="34" charset="0"/>
          </a:endParaRPr>
        </a:p>
      </dgm:t>
    </dgm:pt>
    <dgm:pt modelId="{8DCFD05D-A76F-4B5B-B659-1DC2B4449549}" type="parTrans" cxnId="{BF407F65-398B-4B05-AAA0-2DFFAC4FC958}">
      <dgm:prSet/>
      <dgm:spPr/>
      <dgm:t>
        <a:bodyPr/>
        <a:lstStyle/>
        <a:p>
          <a:endParaRPr lang="en-US" sz="800">
            <a:latin typeface="Arial" panose="020B0604020202020204" pitchFamily="34" charset="0"/>
            <a:cs typeface="Arial" panose="020B0604020202020204" pitchFamily="34" charset="0"/>
          </a:endParaRPr>
        </a:p>
      </dgm:t>
    </dgm:pt>
    <dgm:pt modelId="{696EEF73-6AC8-45C4-90C7-235658CCA7AC}" type="sibTrans" cxnId="{BF407F65-398B-4B05-AAA0-2DFFAC4FC958}">
      <dgm:prSet/>
      <dgm:spPr/>
      <dgm:t>
        <a:bodyPr/>
        <a:lstStyle/>
        <a:p>
          <a:endParaRPr lang="en-US" sz="800">
            <a:latin typeface="Arial" panose="020B0604020202020204" pitchFamily="34" charset="0"/>
            <a:cs typeface="Arial" panose="020B0604020202020204" pitchFamily="34" charset="0"/>
          </a:endParaRPr>
        </a:p>
      </dgm:t>
    </dgm:pt>
    <dgm:pt modelId="{57284969-7533-414B-B73B-8349F17F4C33}">
      <dgm:prSet phldrT="[Text]" custT="1"/>
      <dgm:spPr/>
      <dgm:t>
        <a:bodyPr/>
        <a:lstStyle/>
        <a:p>
          <a:r>
            <a:rPr lang="en-US" sz="800" dirty="0" smtClean="0">
              <a:latin typeface="Arial" panose="020B0604020202020204" pitchFamily="34" charset="0"/>
              <a:cs typeface="Arial" panose="020B0604020202020204" pitchFamily="34" charset="0"/>
            </a:rPr>
            <a:t>RECRUITING</a:t>
          </a:r>
          <a:endParaRPr lang="en-US" sz="800" dirty="0">
            <a:latin typeface="Arial" panose="020B0604020202020204" pitchFamily="34" charset="0"/>
            <a:cs typeface="Arial" panose="020B0604020202020204" pitchFamily="34" charset="0"/>
          </a:endParaRPr>
        </a:p>
      </dgm:t>
    </dgm:pt>
    <dgm:pt modelId="{59240CB1-8189-4652-943E-45B1EBC6A297}" type="parTrans" cxnId="{832A8BA9-C0A9-4D35-8BBF-1CD38CA809C2}">
      <dgm:prSet/>
      <dgm:spPr/>
      <dgm:t>
        <a:bodyPr/>
        <a:lstStyle/>
        <a:p>
          <a:endParaRPr lang="en-US" sz="800">
            <a:latin typeface="Arial" panose="020B0604020202020204" pitchFamily="34" charset="0"/>
            <a:cs typeface="Arial" panose="020B0604020202020204" pitchFamily="34" charset="0"/>
          </a:endParaRPr>
        </a:p>
      </dgm:t>
    </dgm:pt>
    <dgm:pt modelId="{A6B1C575-31BB-421B-9B4D-E6B7A7B39415}" type="sibTrans" cxnId="{832A8BA9-C0A9-4D35-8BBF-1CD38CA809C2}">
      <dgm:prSet/>
      <dgm:spPr/>
      <dgm:t>
        <a:bodyPr/>
        <a:lstStyle/>
        <a:p>
          <a:endParaRPr lang="en-US" sz="800">
            <a:latin typeface="Arial" panose="020B0604020202020204" pitchFamily="34" charset="0"/>
            <a:cs typeface="Arial" panose="020B0604020202020204" pitchFamily="34" charset="0"/>
          </a:endParaRPr>
        </a:p>
      </dgm:t>
    </dgm:pt>
    <dgm:pt modelId="{627565CF-25C3-46FF-9315-A845995833EB}">
      <dgm:prSet phldrT="[Text]" custT="1"/>
      <dgm:spPr>
        <a:solidFill>
          <a:schemeClr val="tx2">
            <a:lumMod val="50000"/>
          </a:schemeClr>
        </a:solidFill>
      </dgm:spPr>
      <dgm:t>
        <a:bodyPr/>
        <a:lstStyle/>
        <a:p>
          <a:r>
            <a:rPr lang="en-US" sz="800" dirty="0" smtClean="0">
              <a:latin typeface="Arial" panose="020B0604020202020204" pitchFamily="34" charset="0"/>
              <a:cs typeface="Arial" panose="020B0604020202020204" pitchFamily="34" charset="0"/>
            </a:rPr>
            <a:t>REQUIREMENTS</a:t>
          </a:r>
          <a:endParaRPr lang="en-US" sz="800" dirty="0">
            <a:latin typeface="Arial" panose="020B0604020202020204" pitchFamily="34" charset="0"/>
            <a:cs typeface="Arial" panose="020B0604020202020204" pitchFamily="34" charset="0"/>
          </a:endParaRPr>
        </a:p>
      </dgm:t>
    </dgm:pt>
    <dgm:pt modelId="{F331A240-C11B-4A7F-8267-D05952B899AF}" type="parTrans" cxnId="{6BF3159A-AA57-4E4A-BFC5-C2F3A048D3EF}">
      <dgm:prSet/>
      <dgm:spPr/>
      <dgm:t>
        <a:bodyPr/>
        <a:lstStyle/>
        <a:p>
          <a:endParaRPr lang="en-US"/>
        </a:p>
      </dgm:t>
    </dgm:pt>
    <dgm:pt modelId="{F1DD7138-5892-4335-ACF8-070AC2DB4138}" type="sibTrans" cxnId="{6BF3159A-AA57-4E4A-BFC5-C2F3A048D3EF}">
      <dgm:prSet/>
      <dgm:spPr/>
      <dgm:t>
        <a:bodyPr/>
        <a:lstStyle/>
        <a:p>
          <a:endParaRPr lang="en-US"/>
        </a:p>
      </dgm:t>
    </dgm:pt>
    <dgm:pt modelId="{CE1A3864-9EF4-4821-8E14-4E60AFBEF279}" type="pres">
      <dgm:prSet presAssocID="{00454CEF-D5BF-4BF3-8BF7-B441754078C5}" presName="Name0" presStyleCnt="0">
        <dgm:presLayoutVars>
          <dgm:dir/>
          <dgm:animLvl val="lvl"/>
          <dgm:resizeHandles/>
        </dgm:presLayoutVars>
      </dgm:prSet>
      <dgm:spPr/>
      <dgm:t>
        <a:bodyPr/>
        <a:lstStyle/>
        <a:p>
          <a:endParaRPr lang="en-US"/>
        </a:p>
      </dgm:t>
    </dgm:pt>
    <dgm:pt modelId="{FA18D138-D03B-493F-91AB-439E32D687E5}" type="pres">
      <dgm:prSet presAssocID="{627565CF-25C3-46FF-9315-A845995833EB}" presName="linNode" presStyleCnt="0"/>
      <dgm:spPr/>
      <dgm:t>
        <a:bodyPr/>
        <a:lstStyle/>
        <a:p>
          <a:endParaRPr lang="en-US"/>
        </a:p>
      </dgm:t>
    </dgm:pt>
    <dgm:pt modelId="{B35B729A-CE8C-471D-A53A-D243EB3CAE45}" type="pres">
      <dgm:prSet presAssocID="{627565CF-25C3-46FF-9315-A845995833EB}" presName="parentShp" presStyleLbl="node1" presStyleIdx="0" presStyleCnt="9" custScaleX="1770987">
        <dgm:presLayoutVars>
          <dgm:bulletEnabled val="1"/>
        </dgm:presLayoutVars>
      </dgm:prSet>
      <dgm:spPr/>
      <dgm:t>
        <a:bodyPr/>
        <a:lstStyle/>
        <a:p>
          <a:endParaRPr lang="en-US"/>
        </a:p>
      </dgm:t>
    </dgm:pt>
    <dgm:pt modelId="{4ED71DB8-D06A-48F8-99BE-586DE191A728}" type="pres">
      <dgm:prSet presAssocID="{627565CF-25C3-46FF-9315-A845995833EB}" presName="childShp" presStyleLbl="bgAccFollowNode1" presStyleIdx="0" presStyleCnt="9" custFlipVert="1" custScaleX="105026" custLinFactY="400000" custLinFactNeighborX="-28460" custLinFactNeighborY="472087">
        <dgm:presLayoutVars>
          <dgm:bulletEnabled val="1"/>
        </dgm:presLayoutVars>
      </dgm:prSet>
      <dgm:spPr>
        <a:noFill/>
        <a:ln>
          <a:noFill/>
        </a:ln>
      </dgm:spPr>
      <dgm:t>
        <a:bodyPr/>
        <a:lstStyle/>
        <a:p>
          <a:endParaRPr lang="en-US"/>
        </a:p>
      </dgm:t>
    </dgm:pt>
    <dgm:pt modelId="{6A36E01E-2EA7-48C0-ADFE-D64CBC1F7C40}" type="pres">
      <dgm:prSet presAssocID="{F1DD7138-5892-4335-ACF8-070AC2DB4138}" presName="spacing" presStyleCnt="0"/>
      <dgm:spPr/>
      <dgm:t>
        <a:bodyPr/>
        <a:lstStyle/>
        <a:p>
          <a:endParaRPr lang="en-US"/>
        </a:p>
      </dgm:t>
    </dgm:pt>
    <dgm:pt modelId="{23A83A53-2F0F-43EF-AD1B-C2200CD2BFCF}" type="pres">
      <dgm:prSet presAssocID="{83196034-AD57-4B0D-BC35-91EFC3156CE1}" presName="linNode" presStyleCnt="0"/>
      <dgm:spPr/>
      <dgm:t>
        <a:bodyPr/>
        <a:lstStyle/>
        <a:p>
          <a:endParaRPr lang="en-US"/>
        </a:p>
      </dgm:t>
    </dgm:pt>
    <dgm:pt modelId="{765CF64A-3235-435E-B712-66C5CCD5C45D}" type="pres">
      <dgm:prSet presAssocID="{83196034-AD57-4B0D-BC35-91EFC3156CE1}" presName="parentShp" presStyleLbl="node1" presStyleIdx="1" presStyleCnt="9" custScaleX="212500" custLinFactNeighborY="6657">
        <dgm:presLayoutVars>
          <dgm:bulletEnabled val="1"/>
        </dgm:presLayoutVars>
      </dgm:prSet>
      <dgm:spPr/>
      <dgm:t>
        <a:bodyPr/>
        <a:lstStyle/>
        <a:p>
          <a:endParaRPr lang="en-US"/>
        </a:p>
      </dgm:t>
    </dgm:pt>
    <dgm:pt modelId="{FFA076A4-1F85-4C10-A7D3-5A144C14E77C}" type="pres">
      <dgm:prSet presAssocID="{83196034-AD57-4B0D-BC35-91EFC3156CE1}" presName="childShp" presStyleLbl="bgAccFollowNode1" presStyleIdx="1" presStyleCnt="9" custScaleX="25000">
        <dgm:presLayoutVars>
          <dgm:bulletEnabled val="1"/>
        </dgm:presLayoutVars>
      </dgm:prSet>
      <dgm:spPr>
        <a:solidFill>
          <a:schemeClr val="bg1">
            <a:lumMod val="75000"/>
            <a:alpha val="90000"/>
          </a:schemeClr>
        </a:solidFill>
      </dgm:spPr>
      <dgm:t>
        <a:bodyPr/>
        <a:lstStyle/>
        <a:p>
          <a:endParaRPr lang="en-US"/>
        </a:p>
      </dgm:t>
    </dgm:pt>
    <dgm:pt modelId="{2A1BCDA4-30B0-4D3D-9E56-3B7054274AE3}" type="pres">
      <dgm:prSet presAssocID="{ADBD0866-DD3A-4B24-A3CA-62A2E395F7F0}" presName="spacing" presStyleCnt="0"/>
      <dgm:spPr/>
      <dgm:t>
        <a:bodyPr/>
        <a:lstStyle/>
        <a:p>
          <a:endParaRPr lang="en-US"/>
        </a:p>
      </dgm:t>
    </dgm:pt>
    <dgm:pt modelId="{46E230FA-D4E0-413E-ADBE-E98DD96CFD4C}" type="pres">
      <dgm:prSet presAssocID="{57284969-7533-414B-B73B-8349F17F4C33}" presName="linNode" presStyleCnt="0"/>
      <dgm:spPr/>
      <dgm:t>
        <a:bodyPr/>
        <a:lstStyle/>
        <a:p>
          <a:endParaRPr lang="en-US"/>
        </a:p>
      </dgm:t>
    </dgm:pt>
    <dgm:pt modelId="{376D6387-C068-4588-A410-A4F21E3F83F2}" type="pres">
      <dgm:prSet presAssocID="{57284969-7533-414B-B73B-8349F17F4C33}" presName="parentShp" presStyleLbl="node1" presStyleIdx="2" presStyleCnt="9" custScaleX="212500">
        <dgm:presLayoutVars>
          <dgm:bulletEnabled val="1"/>
        </dgm:presLayoutVars>
      </dgm:prSet>
      <dgm:spPr/>
      <dgm:t>
        <a:bodyPr/>
        <a:lstStyle/>
        <a:p>
          <a:endParaRPr lang="en-US"/>
        </a:p>
      </dgm:t>
    </dgm:pt>
    <dgm:pt modelId="{346F2C35-10B1-4B54-8261-43640090500E}" type="pres">
      <dgm:prSet presAssocID="{57284969-7533-414B-B73B-8349F17F4C33}" presName="childShp" presStyleLbl="bgAccFollowNode1" presStyleIdx="2" presStyleCnt="9" custScaleX="25000">
        <dgm:presLayoutVars>
          <dgm:bulletEnabled val="1"/>
        </dgm:presLayoutVars>
      </dgm:prSet>
      <dgm:spPr>
        <a:solidFill>
          <a:schemeClr val="bg1">
            <a:lumMod val="75000"/>
            <a:alpha val="90000"/>
          </a:schemeClr>
        </a:solidFill>
      </dgm:spPr>
      <dgm:t>
        <a:bodyPr/>
        <a:lstStyle/>
        <a:p>
          <a:endParaRPr lang="en-US"/>
        </a:p>
      </dgm:t>
    </dgm:pt>
    <dgm:pt modelId="{FCAF6B7F-DD73-498E-A883-151D92B4D68A}" type="pres">
      <dgm:prSet presAssocID="{A6B1C575-31BB-421B-9B4D-E6B7A7B39415}" presName="spacing" presStyleCnt="0"/>
      <dgm:spPr/>
      <dgm:t>
        <a:bodyPr/>
        <a:lstStyle/>
        <a:p>
          <a:endParaRPr lang="en-US"/>
        </a:p>
      </dgm:t>
    </dgm:pt>
    <dgm:pt modelId="{15171DAC-6EB5-4536-A37F-C255E65791E9}" type="pres">
      <dgm:prSet presAssocID="{434C3C9F-43E2-4DB3-AEA0-AC6C35BBAABB}" presName="linNode" presStyleCnt="0"/>
      <dgm:spPr/>
      <dgm:t>
        <a:bodyPr/>
        <a:lstStyle/>
        <a:p>
          <a:endParaRPr lang="en-US"/>
        </a:p>
      </dgm:t>
    </dgm:pt>
    <dgm:pt modelId="{7546A788-BCED-4AA6-B4E5-1D52FF0CC586}" type="pres">
      <dgm:prSet presAssocID="{434C3C9F-43E2-4DB3-AEA0-AC6C35BBAABB}" presName="parentShp" presStyleLbl="node1" presStyleIdx="3" presStyleCnt="9" custScaleX="212500">
        <dgm:presLayoutVars>
          <dgm:bulletEnabled val="1"/>
        </dgm:presLayoutVars>
      </dgm:prSet>
      <dgm:spPr/>
      <dgm:t>
        <a:bodyPr/>
        <a:lstStyle/>
        <a:p>
          <a:endParaRPr lang="en-US"/>
        </a:p>
      </dgm:t>
    </dgm:pt>
    <dgm:pt modelId="{0BA59A9D-8292-4E93-A1E2-41548A29C0DC}" type="pres">
      <dgm:prSet presAssocID="{434C3C9F-43E2-4DB3-AEA0-AC6C35BBAABB}" presName="childShp" presStyleLbl="bgAccFollowNode1" presStyleIdx="3" presStyleCnt="9" custScaleX="25000">
        <dgm:presLayoutVars>
          <dgm:bulletEnabled val="1"/>
        </dgm:presLayoutVars>
      </dgm:prSet>
      <dgm:spPr>
        <a:solidFill>
          <a:schemeClr val="bg1">
            <a:lumMod val="75000"/>
            <a:alpha val="90000"/>
          </a:schemeClr>
        </a:solidFill>
      </dgm:spPr>
      <dgm:t>
        <a:bodyPr/>
        <a:lstStyle/>
        <a:p>
          <a:endParaRPr lang="en-US"/>
        </a:p>
      </dgm:t>
    </dgm:pt>
    <dgm:pt modelId="{FE2C3387-BA07-4E24-9EB6-A869A0F213E4}" type="pres">
      <dgm:prSet presAssocID="{A932B400-1703-42F7-8E80-2D03D12AC333}" presName="spacing" presStyleCnt="0"/>
      <dgm:spPr/>
      <dgm:t>
        <a:bodyPr/>
        <a:lstStyle/>
        <a:p>
          <a:endParaRPr lang="en-US"/>
        </a:p>
      </dgm:t>
    </dgm:pt>
    <dgm:pt modelId="{F01C1135-4A20-45CF-844B-FCCCDD7DDB32}" type="pres">
      <dgm:prSet presAssocID="{5C4FF3EF-312D-421F-B763-8856ECF203D9}" presName="linNode" presStyleCnt="0"/>
      <dgm:spPr/>
      <dgm:t>
        <a:bodyPr/>
        <a:lstStyle/>
        <a:p>
          <a:endParaRPr lang="en-US"/>
        </a:p>
      </dgm:t>
    </dgm:pt>
    <dgm:pt modelId="{CCE08DC8-A9D7-4456-BB8E-F926169C65ED}" type="pres">
      <dgm:prSet presAssocID="{5C4FF3EF-312D-421F-B763-8856ECF203D9}" presName="parentShp" presStyleLbl="node1" presStyleIdx="4" presStyleCnt="9" custScaleX="212500">
        <dgm:presLayoutVars>
          <dgm:bulletEnabled val="1"/>
        </dgm:presLayoutVars>
      </dgm:prSet>
      <dgm:spPr/>
      <dgm:t>
        <a:bodyPr/>
        <a:lstStyle/>
        <a:p>
          <a:endParaRPr lang="en-US"/>
        </a:p>
      </dgm:t>
    </dgm:pt>
    <dgm:pt modelId="{7E250860-62FB-4E28-B1D2-8B102E4DA91F}" type="pres">
      <dgm:prSet presAssocID="{5C4FF3EF-312D-421F-B763-8856ECF203D9}" presName="childShp" presStyleLbl="bgAccFollowNode1" presStyleIdx="4" presStyleCnt="9" custScaleX="25000">
        <dgm:presLayoutVars>
          <dgm:bulletEnabled val="1"/>
        </dgm:presLayoutVars>
      </dgm:prSet>
      <dgm:spPr>
        <a:solidFill>
          <a:schemeClr val="bg1">
            <a:lumMod val="75000"/>
            <a:alpha val="90000"/>
          </a:schemeClr>
        </a:solidFill>
      </dgm:spPr>
      <dgm:t>
        <a:bodyPr/>
        <a:lstStyle/>
        <a:p>
          <a:endParaRPr lang="en-US"/>
        </a:p>
      </dgm:t>
    </dgm:pt>
    <dgm:pt modelId="{5A7DA946-E148-45F9-B657-11D9F6C748E8}" type="pres">
      <dgm:prSet presAssocID="{696EEF73-6AC8-45C4-90C7-235658CCA7AC}" presName="spacing" presStyleCnt="0"/>
      <dgm:spPr/>
      <dgm:t>
        <a:bodyPr/>
        <a:lstStyle/>
        <a:p>
          <a:endParaRPr lang="en-US"/>
        </a:p>
      </dgm:t>
    </dgm:pt>
    <dgm:pt modelId="{FCE63CEB-ED9E-45B9-85EC-D192C724E3EB}" type="pres">
      <dgm:prSet presAssocID="{3858BCE8-3CDB-45D5-BA38-0C80A400EC0F}" presName="linNode" presStyleCnt="0"/>
      <dgm:spPr/>
      <dgm:t>
        <a:bodyPr/>
        <a:lstStyle/>
        <a:p>
          <a:endParaRPr lang="en-US"/>
        </a:p>
      </dgm:t>
    </dgm:pt>
    <dgm:pt modelId="{F67635CD-66AE-41DC-9081-76591783A7B7}" type="pres">
      <dgm:prSet presAssocID="{3858BCE8-3CDB-45D5-BA38-0C80A400EC0F}" presName="parentShp" presStyleLbl="node1" presStyleIdx="5" presStyleCnt="9" custScaleX="212500">
        <dgm:presLayoutVars>
          <dgm:bulletEnabled val="1"/>
        </dgm:presLayoutVars>
      </dgm:prSet>
      <dgm:spPr/>
      <dgm:t>
        <a:bodyPr/>
        <a:lstStyle/>
        <a:p>
          <a:endParaRPr lang="en-US"/>
        </a:p>
      </dgm:t>
    </dgm:pt>
    <dgm:pt modelId="{10F9631F-42FE-4CA8-A748-483A8E1C9856}" type="pres">
      <dgm:prSet presAssocID="{3858BCE8-3CDB-45D5-BA38-0C80A400EC0F}" presName="childShp" presStyleLbl="bgAccFollowNode1" presStyleIdx="5" presStyleCnt="9" custScaleX="25000">
        <dgm:presLayoutVars>
          <dgm:bulletEnabled val="1"/>
        </dgm:presLayoutVars>
      </dgm:prSet>
      <dgm:spPr>
        <a:solidFill>
          <a:schemeClr val="bg1">
            <a:lumMod val="75000"/>
            <a:alpha val="90000"/>
          </a:schemeClr>
        </a:solidFill>
      </dgm:spPr>
      <dgm:t>
        <a:bodyPr/>
        <a:lstStyle/>
        <a:p>
          <a:endParaRPr lang="en-US"/>
        </a:p>
      </dgm:t>
    </dgm:pt>
    <dgm:pt modelId="{9ED7903A-26FD-4E3A-8205-08C9B3CA13DB}" type="pres">
      <dgm:prSet presAssocID="{BA88579F-509F-41BA-AD9A-555910674E26}" presName="spacing" presStyleCnt="0"/>
      <dgm:spPr/>
      <dgm:t>
        <a:bodyPr/>
        <a:lstStyle/>
        <a:p>
          <a:endParaRPr lang="en-US"/>
        </a:p>
      </dgm:t>
    </dgm:pt>
    <dgm:pt modelId="{6B08B92A-26D2-4BC2-803C-E7B0994BEBFE}" type="pres">
      <dgm:prSet presAssocID="{BB0FFAFF-9DFB-47DE-A003-E5E6EFF841D9}" presName="linNode" presStyleCnt="0"/>
      <dgm:spPr/>
      <dgm:t>
        <a:bodyPr/>
        <a:lstStyle/>
        <a:p>
          <a:endParaRPr lang="en-US"/>
        </a:p>
      </dgm:t>
    </dgm:pt>
    <dgm:pt modelId="{6DDDD035-25C2-435A-B72D-0BB378BFEF4D}" type="pres">
      <dgm:prSet presAssocID="{BB0FFAFF-9DFB-47DE-A003-E5E6EFF841D9}" presName="parentShp" presStyleLbl="node1" presStyleIdx="6" presStyleCnt="9" custScaleX="212500">
        <dgm:presLayoutVars>
          <dgm:bulletEnabled val="1"/>
        </dgm:presLayoutVars>
      </dgm:prSet>
      <dgm:spPr/>
      <dgm:t>
        <a:bodyPr/>
        <a:lstStyle/>
        <a:p>
          <a:endParaRPr lang="en-US"/>
        </a:p>
      </dgm:t>
    </dgm:pt>
    <dgm:pt modelId="{E1380907-0FA5-489C-B032-9BAB4A894D19}" type="pres">
      <dgm:prSet presAssocID="{BB0FFAFF-9DFB-47DE-A003-E5E6EFF841D9}" presName="childShp" presStyleLbl="bgAccFollowNode1" presStyleIdx="6" presStyleCnt="9" custScaleX="25000">
        <dgm:presLayoutVars>
          <dgm:bulletEnabled val="1"/>
        </dgm:presLayoutVars>
      </dgm:prSet>
      <dgm:spPr>
        <a:solidFill>
          <a:schemeClr val="bg1">
            <a:lumMod val="75000"/>
            <a:alpha val="90000"/>
          </a:schemeClr>
        </a:solidFill>
      </dgm:spPr>
      <dgm:t>
        <a:bodyPr/>
        <a:lstStyle/>
        <a:p>
          <a:endParaRPr lang="en-US"/>
        </a:p>
      </dgm:t>
    </dgm:pt>
    <dgm:pt modelId="{DF5979FF-BA07-4E91-9F48-BD28D66CFE35}" type="pres">
      <dgm:prSet presAssocID="{9171E02B-19C7-41C1-8696-761A5796B9C7}" presName="spacing" presStyleCnt="0"/>
      <dgm:spPr/>
      <dgm:t>
        <a:bodyPr/>
        <a:lstStyle/>
        <a:p>
          <a:endParaRPr lang="en-US"/>
        </a:p>
      </dgm:t>
    </dgm:pt>
    <dgm:pt modelId="{9346F399-2B0A-4860-A6FE-536CB1DFCE4B}" type="pres">
      <dgm:prSet presAssocID="{BED61586-6C54-421C-8FE4-5ACF5338F444}" presName="linNode" presStyleCnt="0"/>
      <dgm:spPr/>
      <dgm:t>
        <a:bodyPr/>
        <a:lstStyle/>
        <a:p>
          <a:endParaRPr lang="en-US"/>
        </a:p>
      </dgm:t>
    </dgm:pt>
    <dgm:pt modelId="{27843193-1995-4883-BB6D-1A06D305596E}" type="pres">
      <dgm:prSet presAssocID="{BED61586-6C54-421C-8FE4-5ACF5338F444}" presName="parentShp" presStyleLbl="node1" presStyleIdx="7" presStyleCnt="9" custScaleX="212500">
        <dgm:presLayoutVars>
          <dgm:bulletEnabled val="1"/>
        </dgm:presLayoutVars>
      </dgm:prSet>
      <dgm:spPr/>
      <dgm:t>
        <a:bodyPr/>
        <a:lstStyle/>
        <a:p>
          <a:endParaRPr lang="en-US"/>
        </a:p>
      </dgm:t>
    </dgm:pt>
    <dgm:pt modelId="{527B8161-B830-4006-A145-445E087F5DF1}" type="pres">
      <dgm:prSet presAssocID="{BED61586-6C54-421C-8FE4-5ACF5338F444}" presName="childShp" presStyleLbl="bgAccFollowNode1" presStyleIdx="7" presStyleCnt="9" custScaleX="25000" custLinFactX="-76894" custLinFactNeighborX="-100000" custLinFactNeighborY="-561">
        <dgm:presLayoutVars>
          <dgm:bulletEnabled val="1"/>
        </dgm:presLayoutVars>
      </dgm:prSet>
      <dgm:spPr>
        <a:solidFill>
          <a:schemeClr val="bg1">
            <a:lumMod val="75000"/>
            <a:alpha val="90000"/>
          </a:schemeClr>
        </a:solidFill>
      </dgm:spPr>
      <dgm:t>
        <a:bodyPr/>
        <a:lstStyle/>
        <a:p>
          <a:endParaRPr lang="en-US"/>
        </a:p>
      </dgm:t>
    </dgm:pt>
    <dgm:pt modelId="{E86DE9B0-5BC7-43B1-AF21-91FEE04F38A6}" type="pres">
      <dgm:prSet presAssocID="{54AE8B55-5A6E-4490-94B0-4779DE64A718}" presName="spacing" presStyleCnt="0"/>
      <dgm:spPr/>
      <dgm:t>
        <a:bodyPr/>
        <a:lstStyle/>
        <a:p>
          <a:endParaRPr lang="en-US"/>
        </a:p>
      </dgm:t>
    </dgm:pt>
    <dgm:pt modelId="{D3A031F4-7594-4219-868B-6285ED5971FE}" type="pres">
      <dgm:prSet presAssocID="{85633E39-6264-4AB9-8C3F-44A02A2642C3}" presName="linNode" presStyleCnt="0"/>
      <dgm:spPr/>
      <dgm:t>
        <a:bodyPr/>
        <a:lstStyle/>
        <a:p>
          <a:endParaRPr lang="en-US"/>
        </a:p>
      </dgm:t>
    </dgm:pt>
    <dgm:pt modelId="{19418721-6A13-44D1-B8ED-C596365AE1D9}" type="pres">
      <dgm:prSet presAssocID="{85633E39-6264-4AB9-8C3F-44A02A2642C3}" presName="parentShp" presStyleLbl="node1" presStyleIdx="8" presStyleCnt="9" custScaleX="212500">
        <dgm:presLayoutVars>
          <dgm:bulletEnabled val="1"/>
        </dgm:presLayoutVars>
      </dgm:prSet>
      <dgm:spPr/>
      <dgm:t>
        <a:bodyPr/>
        <a:lstStyle/>
        <a:p>
          <a:endParaRPr lang="en-US"/>
        </a:p>
      </dgm:t>
    </dgm:pt>
    <dgm:pt modelId="{C21598D6-4E56-4547-B40B-C90483948D4A}" type="pres">
      <dgm:prSet presAssocID="{85633E39-6264-4AB9-8C3F-44A02A2642C3}" presName="childShp" presStyleLbl="bgAccFollowNode1" presStyleIdx="8" presStyleCnt="9" custScaleX="25000">
        <dgm:presLayoutVars>
          <dgm:bulletEnabled val="1"/>
        </dgm:presLayoutVars>
      </dgm:prSet>
      <dgm:spPr>
        <a:solidFill>
          <a:schemeClr val="bg1">
            <a:lumMod val="75000"/>
            <a:alpha val="90000"/>
          </a:schemeClr>
        </a:solidFill>
      </dgm:spPr>
      <dgm:t>
        <a:bodyPr/>
        <a:lstStyle/>
        <a:p>
          <a:endParaRPr lang="en-US"/>
        </a:p>
      </dgm:t>
    </dgm:pt>
  </dgm:ptLst>
  <dgm:cxnLst>
    <dgm:cxn modelId="{70896E98-E4EC-4B9B-9836-98928D3A31A2}" type="presOf" srcId="{3858BCE8-3CDB-45D5-BA38-0C80A400EC0F}" destId="{F67635CD-66AE-41DC-9081-76591783A7B7}" srcOrd="0" destOrd="0" presId="urn:microsoft.com/office/officeart/2005/8/layout/vList6"/>
    <dgm:cxn modelId="{BF407F65-398B-4B05-AAA0-2DFFAC4FC958}" srcId="{00454CEF-D5BF-4BF3-8BF7-B441754078C5}" destId="{5C4FF3EF-312D-421F-B763-8856ECF203D9}" srcOrd="4" destOrd="0" parTransId="{8DCFD05D-A76F-4B5B-B659-1DC2B4449549}" sibTransId="{696EEF73-6AC8-45C4-90C7-235658CCA7AC}"/>
    <dgm:cxn modelId="{2C1A5F2B-7697-47D8-89D4-66F4C64E60A0}" type="presOf" srcId="{57284969-7533-414B-B73B-8349F17F4C33}" destId="{376D6387-C068-4588-A410-A4F21E3F83F2}" srcOrd="0" destOrd="0" presId="urn:microsoft.com/office/officeart/2005/8/layout/vList6"/>
    <dgm:cxn modelId="{617DD224-6C6F-491A-AA4B-D9F49CBC8FAD}" type="presOf" srcId="{BB0FFAFF-9DFB-47DE-A003-E5E6EFF841D9}" destId="{6DDDD035-25C2-435A-B72D-0BB378BFEF4D}" srcOrd="0" destOrd="0" presId="urn:microsoft.com/office/officeart/2005/8/layout/vList6"/>
    <dgm:cxn modelId="{7CC4B124-4739-48CE-B44D-9F9C0A4CFBE8}" srcId="{00454CEF-D5BF-4BF3-8BF7-B441754078C5}" destId="{BB0FFAFF-9DFB-47DE-A003-E5E6EFF841D9}" srcOrd="6" destOrd="0" parTransId="{B54D2790-866B-4569-8C76-04FE4A9F2845}" sibTransId="{9171E02B-19C7-41C1-8696-761A5796B9C7}"/>
    <dgm:cxn modelId="{1A5201D4-9F33-4FAD-9DB3-DC2976BCCD51}" type="presOf" srcId="{85633E39-6264-4AB9-8C3F-44A02A2642C3}" destId="{19418721-6A13-44D1-B8ED-C596365AE1D9}" srcOrd="0" destOrd="0" presId="urn:microsoft.com/office/officeart/2005/8/layout/vList6"/>
    <dgm:cxn modelId="{B9A8380D-268B-485B-8B83-DBE342B507DD}" type="presOf" srcId="{627565CF-25C3-46FF-9315-A845995833EB}" destId="{B35B729A-CE8C-471D-A53A-D243EB3CAE45}" srcOrd="0" destOrd="0" presId="urn:microsoft.com/office/officeart/2005/8/layout/vList6"/>
    <dgm:cxn modelId="{832A8BA9-C0A9-4D35-8BBF-1CD38CA809C2}" srcId="{00454CEF-D5BF-4BF3-8BF7-B441754078C5}" destId="{57284969-7533-414B-B73B-8349F17F4C33}" srcOrd="2" destOrd="0" parTransId="{59240CB1-8189-4652-943E-45B1EBC6A297}" sibTransId="{A6B1C575-31BB-421B-9B4D-E6B7A7B39415}"/>
    <dgm:cxn modelId="{7D3F58A4-9F89-416E-B80B-68A17012D8D1}" type="presOf" srcId="{00454CEF-D5BF-4BF3-8BF7-B441754078C5}" destId="{CE1A3864-9EF4-4821-8E14-4E60AFBEF279}" srcOrd="0" destOrd="0" presId="urn:microsoft.com/office/officeart/2005/8/layout/vList6"/>
    <dgm:cxn modelId="{09B31154-07E1-435F-94BF-ABDFA5755344}" type="presOf" srcId="{5C4FF3EF-312D-421F-B763-8856ECF203D9}" destId="{CCE08DC8-A9D7-4456-BB8E-F926169C65ED}" srcOrd="0" destOrd="0" presId="urn:microsoft.com/office/officeart/2005/8/layout/vList6"/>
    <dgm:cxn modelId="{741C2477-5755-4C61-93DA-A6F3AAC80A4A}" srcId="{00454CEF-D5BF-4BF3-8BF7-B441754078C5}" destId="{83196034-AD57-4B0D-BC35-91EFC3156CE1}" srcOrd="1" destOrd="0" parTransId="{6FD26E44-BCFB-41CB-8282-620DDF1E5D86}" sibTransId="{ADBD0866-DD3A-4B24-A3CA-62A2E395F7F0}"/>
    <dgm:cxn modelId="{6BF3159A-AA57-4E4A-BFC5-C2F3A048D3EF}" srcId="{00454CEF-D5BF-4BF3-8BF7-B441754078C5}" destId="{627565CF-25C3-46FF-9315-A845995833EB}" srcOrd="0" destOrd="0" parTransId="{F331A240-C11B-4A7F-8267-D05952B899AF}" sibTransId="{F1DD7138-5892-4335-ACF8-070AC2DB4138}"/>
    <dgm:cxn modelId="{C901D5A6-0A3B-4A42-8767-5D7390ECAA6E}" type="presOf" srcId="{434C3C9F-43E2-4DB3-AEA0-AC6C35BBAABB}" destId="{7546A788-BCED-4AA6-B4E5-1D52FF0CC586}" srcOrd="0" destOrd="0" presId="urn:microsoft.com/office/officeart/2005/8/layout/vList6"/>
    <dgm:cxn modelId="{708F67C1-BEB0-486C-9C2C-65B9D9EE72DD}" srcId="{00454CEF-D5BF-4BF3-8BF7-B441754078C5}" destId="{434C3C9F-43E2-4DB3-AEA0-AC6C35BBAABB}" srcOrd="3" destOrd="0" parTransId="{595F29A2-2D51-427F-AA5F-FA11AFE9580F}" sibTransId="{A932B400-1703-42F7-8E80-2D03D12AC333}"/>
    <dgm:cxn modelId="{DF24A7CA-0953-43A5-99E8-6B9361250099}" type="presOf" srcId="{83196034-AD57-4B0D-BC35-91EFC3156CE1}" destId="{765CF64A-3235-435E-B712-66C5CCD5C45D}" srcOrd="0" destOrd="0" presId="urn:microsoft.com/office/officeart/2005/8/layout/vList6"/>
    <dgm:cxn modelId="{605E2FD4-CD53-4D9D-926E-08F3FA4F6C7C}" type="presOf" srcId="{BED61586-6C54-421C-8FE4-5ACF5338F444}" destId="{27843193-1995-4883-BB6D-1A06D305596E}" srcOrd="0" destOrd="0" presId="urn:microsoft.com/office/officeart/2005/8/layout/vList6"/>
    <dgm:cxn modelId="{C53F036A-ACCB-47DB-8A19-AF1E7EEF24BE}" srcId="{00454CEF-D5BF-4BF3-8BF7-B441754078C5}" destId="{85633E39-6264-4AB9-8C3F-44A02A2642C3}" srcOrd="8" destOrd="0" parTransId="{4BCD111A-7DC3-4F4B-8877-6142E2A756B5}" sibTransId="{A0191E0C-FCA1-4FB5-BB65-351FF5C93BDD}"/>
    <dgm:cxn modelId="{C54551D8-1644-42D4-BD5D-A9DADC515BDC}" srcId="{00454CEF-D5BF-4BF3-8BF7-B441754078C5}" destId="{BED61586-6C54-421C-8FE4-5ACF5338F444}" srcOrd="7" destOrd="0" parTransId="{E0E3A613-50C7-414B-83EF-EBEED5275CC2}" sibTransId="{54AE8B55-5A6E-4490-94B0-4779DE64A718}"/>
    <dgm:cxn modelId="{FCC2C529-5980-4FDA-BA5B-15F9D81D426A}" srcId="{00454CEF-D5BF-4BF3-8BF7-B441754078C5}" destId="{3858BCE8-3CDB-45D5-BA38-0C80A400EC0F}" srcOrd="5" destOrd="0" parTransId="{E64FBE46-91B6-4F88-B0B5-35CB1C3F7903}" sibTransId="{BA88579F-509F-41BA-AD9A-555910674E26}"/>
    <dgm:cxn modelId="{4B762368-4985-441A-A646-FFB68034270F}" type="presParOf" srcId="{CE1A3864-9EF4-4821-8E14-4E60AFBEF279}" destId="{FA18D138-D03B-493F-91AB-439E32D687E5}" srcOrd="0" destOrd="0" presId="urn:microsoft.com/office/officeart/2005/8/layout/vList6"/>
    <dgm:cxn modelId="{8268A0E7-3EA8-461A-AED1-B31B7CD3826B}" type="presParOf" srcId="{FA18D138-D03B-493F-91AB-439E32D687E5}" destId="{B35B729A-CE8C-471D-A53A-D243EB3CAE45}" srcOrd="0" destOrd="0" presId="urn:microsoft.com/office/officeart/2005/8/layout/vList6"/>
    <dgm:cxn modelId="{541A0DE0-7E13-4914-BE15-26C472FA8C11}" type="presParOf" srcId="{FA18D138-D03B-493F-91AB-439E32D687E5}" destId="{4ED71DB8-D06A-48F8-99BE-586DE191A728}" srcOrd="1" destOrd="0" presId="urn:microsoft.com/office/officeart/2005/8/layout/vList6"/>
    <dgm:cxn modelId="{A3EE58C7-C3EC-4C7D-83F9-A3AE4DFAD89A}" type="presParOf" srcId="{CE1A3864-9EF4-4821-8E14-4E60AFBEF279}" destId="{6A36E01E-2EA7-48C0-ADFE-D64CBC1F7C40}" srcOrd="1" destOrd="0" presId="urn:microsoft.com/office/officeart/2005/8/layout/vList6"/>
    <dgm:cxn modelId="{1707FE12-D581-48BD-8F51-DBACEBBA329D}" type="presParOf" srcId="{CE1A3864-9EF4-4821-8E14-4E60AFBEF279}" destId="{23A83A53-2F0F-43EF-AD1B-C2200CD2BFCF}" srcOrd="2" destOrd="0" presId="urn:microsoft.com/office/officeart/2005/8/layout/vList6"/>
    <dgm:cxn modelId="{DBBB1934-2E0A-444C-855F-645C1F9B85D7}" type="presParOf" srcId="{23A83A53-2F0F-43EF-AD1B-C2200CD2BFCF}" destId="{765CF64A-3235-435E-B712-66C5CCD5C45D}" srcOrd="0" destOrd="0" presId="urn:microsoft.com/office/officeart/2005/8/layout/vList6"/>
    <dgm:cxn modelId="{138DA8F1-DB19-4898-82F6-DFD0DF8E1BF7}" type="presParOf" srcId="{23A83A53-2F0F-43EF-AD1B-C2200CD2BFCF}" destId="{FFA076A4-1F85-4C10-A7D3-5A144C14E77C}" srcOrd="1" destOrd="0" presId="urn:microsoft.com/office/officeart/2005/8/layout/vList6"/>
    <dgm:cxn modelId="{3384E29D-53B4-4194-8E03-3D816CD1FF93}" type="presParOf" srcId="{CE1A3864-9EF4-4821-8E14-4E60AFBEF279}" destId="{2A1BCDA4-30B0-4D3D-9E56-3B7054274AE3}" srcOrd="3" destOrd="0" presId="urn:microsoft.com/office/officeart/2005/8/layout/vList6"/>
    <dgm:cxn modelId="{7EF5AECC-88FD-4C3A-8A1D-51A58B753462}" type="presParOf" srcId="{CE1A3864-9EF4-4821-8E14-4E60AFBEF279}" destId="{46E230FA-D4E0-413E-ADBE-E98DD96CFD4C}" srcOrd="4" destOrd="0" presId="urn:microsoft.com/office/officeart/2005/8/layout/vList6"/>
    <dgm:cxn modelId="{F0582E63-C7B7-48E0-94A2-E5A9FE40F9AF}" type="presParOf" srcId="{46E230FA-D4E0-413E-ADBE-E98DD96CFD4C}" destId="{376D6387-C068-4588-A410-A4F21E3F83F2}" srcOrd="0" destOrd="0" presId="urn:microsoft.com/office/officeart/2005/8/layout/vList6"/>
    <dgm:cxn modelId="{6FBFD56A-52C6-4938-A430-EE0312583BA2}" type="presParOf" srcId="{46E230FA-D4E0-413E-ADBE-E98DD96CFD4C}" destId="{346F2C35-10B1-4B54-8261-43640090500E}" srcOrd="1" destOrd="0" presId="urn:microsoft.com/office/officeart/2005/8/layout/vList6"/>
    <dgm:cxn modelId="{AB0A8214-EF9B-474C-820A-60B09A870D09}" type="presParOf" srcId="{CE1A3864-9EF4-4821-8E14-4E60AFBEF279}" destId="{FCAF6B7F-DD73-498E-A883-151D92B4D68A}" srcOrd="5" destOrd="0" presId="urn:microsoft.com/office/officeart/2005/8/layout/vList6"/>
    <dgm:cxn modelId="{C14F52CD-B1EC-489E-A3DC-39E4D7DDAAE5}" type="presParOf" srcId="{CE1A3864-9EF4-4821-8E14-4E60AFBEF279}" destId="{15171DAC-6EB5-4536-A37F-C255E65791E9}" srcOrd="6" destOrd="0" presId="urn:microsoft.com/office/officeart/2005/8/layout/vList6"/>
    <dgm:cxn modelId="{23D15ED3-B050-428D-A504-4BA195CA350A}" type="presParOf" srcId="{15171DAC-6EB5-4536-A37F-C255E65791E9}" destId="{7546A788-BCED-4AA6-B4E5-1D52FF0CC586}" srcOrd="0" destOrd="0" presId="urn:microsoft.com/office/officeart/2005/8/layout/vList6"/>
    <dgm:cxn modelId="{ACB7BCF9-EE57-4641-A321-47822D36E55D}" type="presParOf" srcId="{15171DAC-6EB5-4536-A37F-C255E65791E9}" destId="{0BA59A9D-8292-4E93-A1E2-41548A29C0DC}" srcOrd="1" destOrd="0" presId="urn:microsoft.com/office/officeart/2005/8/layout/vList6"/>
    <dgm:cxn modelId="{844393B0-1435-4F82-8A2C-54BCC527E48B}" type="presParOf" srcId="{CE1A3864-9EF4-4821-8E14-4E60AFBEF279}" destId="{FE2C3387-BA07-4E24-9EB6-A869A0F213E4}" srcOrd="7" destOrd="0" presId="urn:microsoft.com/office/officeart/2005/8/layout/vList6"/>
    <dgm:cxn modelId="{916AA657-991B-46E9-B928-DA79DD10481A}" type="presParOf" srcId="{CE1A3864-9EF4-4821-8E14-4E60AFBEF279}" destId="{F01C1135-4A20-45CF-844B-FCCCDD7DDB32}" srcOrd="8" destOrd="0" presId="urn:microsoft.com/office/officeart/2005/8/layout/vList6"/>
    <dgm:cxn modelId="{5F8E4821-DB73-4DBD-864F-B8BE73934B6E}" type="presParOf" srcId="{F01C1135-4A20-45CF-844B-FCCCDD7DDB32}" destId="{CCE08DC8-A9D7-4456-BB8E-F926169C65ED}" srcOrd="0" destOrd="0" presId="urn:microsoft.com/office/officeart/2005/8/layout/vList6"/>
    <dgm:cxn modelId="{0DA25D33-EC58-4909-8EA7-7D84F73F5B64}" type="presParOf" srcId="{F01C1135-4A20-45CF-844B-FCCCDD7DDB32}" destId="{7E250860-62FB-4E28-B1D2-8B102E4DA91F}" srcOrd="1" destOrd="0" presId="urn:microsoft.com/office/officeart/2005/8/layout/vList6"/>
    <dgm:cxn modelId="{3454ABD1-A038-4B2E-A68D-2B9E622E9394}" type="presParOf" srcId="{CE1A3864-9EF4-4821-8E14-4E60AFBEF279}" destId="{5A7DA946-E148-45F9-B657-11D9F6C748E8}" srcOrd="9" destOrd="0" presId="urn:microsoft.com/office/officeart/2005/8/layout/vList6"/>
    <dgm:cxn modelId="{A809D7C9-5202-4B4A-9502-9E9616B6D99A}" type="presParOf" srcId="{CE1A3864-9EF4-4821-8E14-4E60AFBEF279}" destId="{FCE63CEB-ED9E-45B9-85EC-D192C724E3EB}" srcOrd="10" destOrd="0" presId="urn:microsoft.com/office/officeart/2005/8/layout/vList6"/>
    <dgm:cxn modelId="{966813A8-5DAF-4447-B7F1-4500998BBBDA}" type="presParOf" srcId="{FCE63CEB-ED9E-45B9-85EC-D192C724E3EB}" destId="{F67635CD-66AE-41DC-9081-76591783A7B7}" srcOrd="0" destOrd="0" presId="urn:microsoft.com/office/officeart/2005/8/layout/vList6"/>
    <dgm:cxn modelId="{B6087EF2-5AB2-46A1-9FF6-D9C5F4028B33}" type="presParOf" srcId="{FCE63CEB-ED9E-45B9-85EC-D192C724E3EB}" destId="{10F9631F-42FE-4CA8-A748-483A8E1C9856}" srcOrd="1" destOrd="0" presId="urn:microsoft.com/office/officeart/2005/8/layout/vList6"/>
    <dgm:cxn modelId="{C86560B7-E722-4D1F-A9A2-8698DAF84ABA}" type="presParOf" srcId="{CE1A3864-9EF4-4821-8E14-4E60AFBEF279}" destId="{9ED7903A-26FD-4E3A-8205-08C9B3CA13DB}" srcOrd="11" destOrd="0" presId="urn:microsoft.com/office/officeart/2005/8/layout/vList6"/>
    <dgm:cxn modelId="{C3CFED71-FD8B-454A-B255-4CFEACFAB1B9}" type="presParOf" srcId="{CE1A3864-9EF4-4821-8E14-4E60AFBEF279}" destId="{6B08B92A-26D2-4BC2-803C-E7B0994BEBFE}" srcOrd="12" destOrd="0" presId="urn:microsoft.com/office/officeart/2005/8/layout/vList6"/>
    <dgm:cxn modelId="{2F7AA935-2321-481B-AA28-BA11CA08FB3B}" type="presParOf" srcId="{6B08B92A-26D2-4BC2-803C-E7B0994BEBFE}" destId="{6DDDD035-25C2-435A-B72D-0BB378BFEF4D}" srcOrd="0" destOrd="0" presId="urn:microsoft.com/office/officeart/2005/8/layout/vList6"/>
    <dgm:cxn modelId="{3821E03A-5B6F-4088-AACC-1D03E7C75641}" type="presParOf" srcId="{6B08B92A-26D2-4BC2-803C-E7B0994BEBFE}" destId="{E1380907-0FA5-489C-B032-9BAB4A894D19}" srcOrd="1" destOrd="0" presId="urn:microsoft.com/office/officeart/2005/8/layout/vList6"/>
    <dgm:cxn modelId="{AF7A29EA-92D5-455B-B4E4-F81159AB7157}" type="presParOf" srcId="{CE1A3864-9EF4-4821-8E14-4E60AFBEF279}" destId="{DF5979FF-BA07-4E91-9F48-BD28D66CFE35}" srcOrd="13" destOrd="0" presId="urn:microsoft.com/office/officeart/2005/8/layout/vList6"/>
    <dgm:cxn modelId="{BAE93BFE-9435-4DD4-9B92-E70498D674F5}" type="presParOf" srcId="{CE1A3864-9EF4-4821-8E14-4E60AFBEF279}" destId="{9346F399-2B0A-4860-A6FE-536CB1DFCE4B}" srcOrd="14" destOrd="0" presId="urn:microsoft.com/office/officeart/2005/8/layout/vList6"/>
    <dgm:cxn modelId="{158C3EEE-87BB-4B4F-9915-CD6D49EB096E}" type="presParOf" srcId="{9346F399-2B0A-4860-A6FE-536CB1DFCE4B}" destId="{27843193-1995-4883-BB6D-1A06D305596E}" srcOrd="0" destOrd="0" presId="urn:microsoft.com/office/officeart/2005/8/layout/vList6"/>
    <dgm:cxn modelId="{3A0453B4-558E-492D-BDB4-CC9815411CF0}" type="presParOf" srcId="{9346F399-2B0A-4860-A6FE-536CB1DFCE4B}" destId="{527B8161-B830-4006-A145-445E087F5DF1}" srcOrd="1" destOrd="0" presId="urn:microsoft.com/office/officeart/2005/8/layout/vList6"/>
    <dgm:cxn modelId="{A92C9C16-F24C-417E-8B2D-E59FE34B27C9}" type="presParOf" srcId="{CE1A3864-9EF4-4821-8E14-4E60AFBEF279}" destId="{E86DE9B0-5BC7-43B1-AF21-91FEE04F38A6}" srcOrd="15" destOrd="0" presId="urn:microsoft.com/office/officeart/2005/8/layout/vList6"/>
    <dgm:cxn modelId="{D5E5446E-2BB6-407F-B45B-75A95B656194}" type="presParOf" srcId="{CE1A3864-9EF4-4821-8E14-4E60AFBEF279}" destId="{D3A031F4-7594-4219-868B-6285ED5971FE}" srcOrd="16" destOrd="0" presId="urn:microsoft.com/office/officeart/2005/8/layout/vList6"/>
    <dgm:cxn modelId="{6C5ADCC3-9533-4421-9DB3-B79EA67010EA}" type="presParOf" srcId="{D3A031F4-7594-4219-868B-6285ED5971FE}" destId="{19418721-6A13-44D1-B8ED-C596365AE1D9}" srcOrd="0" destOrd="0" presId="urn:microsoft.com/office/officeart/2005/8/layout/vList6"/>
    <dgm:cxn modelId="{C8916D3E-5524-4DAA-85E3-23384F2EB087}" type="presParOf" srcId="{D3A031F4-7594-4219-868B-6285ED5971FE}" destId="{C21598D6-4E56-4547-B40B-C90483948D4A}"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BDC292-4D97-4F7E-B526-011DC7B94A52}" type="doc">
      <dgm:prSet loTypeId="urn:microsoft.com/office/officeart/2005/8/layout/chart3" loCatId="relationship" qsTypeId="urn:microsoft.com/office/officeart/2005/8/quickstyle/simple5" qsCatId="simple" csTypeId="urn:microsoft.com/office/officeart/2005/8/colors/accent1_2" csCatId="accent1" phldr="1"/>
      <dgm:spPr/>
      <dgm:t>
        <a:bodyPr/>
        <a:lstStyle/>
        <a:p>
          <a:endParaRPr lang="en-US"/>
        </a:p>
      </dgm:t>
    </dgm:pt>
    <dgm:pt modelId="{38F669AC-7B8E-4B86-B7CC-5E68ADC7C69D}">
      <dgm:prSet phldrT="[Text]" custT="1"/>
      <dgm:spPr/>
      <dgm:t>
        <a:bodyPr/>
        <a:lstStyle/>
        <a:p>
          <a:r>
            <a:rPr lang="en-US" sz="800" dirty="0" smtClean="0">
              <a:latin typeface="Arial" panose="020B0604020202020204" pitchFamily="34" charset="0"/>
              <a:cs typeface="Arial" panose="020B0604020202020204" pitchFamily="34" charset="0"/>
            </a:rPr>
            <a:t>Scope and Requirements</a:t>
          </a:r>
          <a:endParaRPr lang="en-US" sz="800" dirty="0">
            <a:latin typeface="Arial" panose="020B0604020202020204" pitchFamily="34" charset="0"/>
            <a:cs typeface="Arial" panose="020B0604020202020204" pitchFamily="34" charset="0"/>
          </a:endParaRPr>
        </a:p>
      </dgm:t>
    </dgm:pt>
    <dgm:pt modelId="{369BCCDF-B8DB-4865-A1F8-C340916BE0EA}" type="parTrans" cxnId="{758E2832-C464-4F45-8D88-ED5F69F5633F}">
      <dgm:prSet/>
      <dgm:spPr/>
      <dgm:t>
        <a:bodyPr/>
        <a:lstStyle/>
        <a:p>
          <a:endParaRPr lang="en-US">
            <a:latin typeface="Arial" panose="020B0604020202020204" pitchFamily="34" charset="0"/>
            <a:cs typeface="Arial" panose="020B0604020202020204" pitchFamily="34" charset="0"/>
          </a:endParaRPr>
        </a:p>
      </dgm:t>
    </dgm:pt>
    <dgm:pt modelId="{848D4F89-9CA2-43BF-B997-277DBCE08306}" type="sibTrans" cxnId="{758E2832-C464-4F45-8D88-ED5F69F5633F}">
      <dgm:prSet/>
      <dgm:spPr/>
      <dgm:t>
        <a:bodyPr/>
        <a:lstStyle/>
        <a:p>
          <a:endParaRPr lang="en-US">
            <a:latin typeface="Arial" panose="020B0604020202020204" pitchFamily="34" charset="0"/>
            <a:cs typeface="Arial" panose="020B0604020202020204" pitchFamily="34" charset="0"/>
          </a:endParaRPr>
        </a:p>
      </dgm:t>
    </dgm:pt>
    <dgm:pt modelId="{E38FCF0D-A662-4CBB-A582-C38CCCBA7D83}">
      <dgm:prSet phldrT="[Text]" custT="1"/>
      <dgm:spPr/>
      <dgm:t>
        <a:bodyPr/>
        <a:lstStyle/>
        <a:p>
          <a:r>
            <a:rPr lang="en-US" sz="900" dirty="0" smtClean="0">
              <a:latin typeface="Arial" panose="020B0604020202020204" pitchFamily="34" charset="0"/>
              <a:cs typeface="Arial" panose="020B0604020202020204" pitchFamily="34" charset="0"/>
            </a:rPr>
            <a:t>Cost Model Blueprint</a:t>
          </a:r>
          <a:endParaRPr lang="en-US" sz="900" dirty="0">
            <a:latin typeface="Arial" panose="020B0604020202020204" pitchFamily="34" charset="0"/>
            <a:cs typeface="Arial" panose="020B0604020202020204" pitchFamily="34" charset="0"/>
          </a:endParaRPr>
        </a:p>
      </dgm:t>
    </dgm:pt>
    <dgm:pt modelId="{F8BA2B3D-77EA-4569-A93F-4FD8F1F9A431}" type="parTrans" cxnId="{70424C02-70D5-4152-9E24-74FEAC2AE917}">
      <dgm:prSet/>
      <dgm:spPr/>
      <dgm:t>
        <a:bodyPr/>
        <a:lstStyle/>
        <a:p>
          <a:endParaRPr lang="en-US">
            <a:latin typeface="Arial" panose="020B0604020202020204" pitchFamily="34" charset="0"/>
            <a:cs typeface="Arial" panose="020B0604020202020204" pitchFamily="34" charset="0"/>
          </a:endParaRPr>
        </a:p>
      </dgm:t>
    </dgm:pt>
    <dgm:pt modelId="{46C0CE14-E4D8-48ED-B81F-AF730FED653D}" type="sibTrans" cxnId="{70424C02-70D5-4152-9E24-74FEAC2AE917}">
      <dgm:prSet/>
      <dgm:spPr/>
      <dgm:t>
        <a:bodyPr/>
        <a:lstStyle/>
        <a:p>
          <a:endParaRPr lang="en-US">
            <a:latin typeface="Arial" panose="020B0604020202020204" pitchFamily="34" charset="0"/>
            <a:cs typeface="Arial" panose="020B0604020202020204" pitchFamily="34" charset="0"/>
          </a:endParaRPr>
        </a:p>
      </dgm:t>
    </dgm:pt>
    <dgm:pt modelId="{A4A0A3D8-C79B-472F-B6AA-3866B7674AFF}">
      <dgm:prSet phldrT="[Text]" custT="1"/>
      <dgm:spPr/>
      <dgm:t>
        <a:bodyPr/>
        <a:lstStyle/>
        <a:p>
          <a:r>
            <a:rPr lang="en-US" sz="900" dirty="0" smtClean="0">
              <a:latin typeface="Arial" panose="020B0604020202020204" pitchFamily="34" charset="0"/>
              <a:cs typeface="Arial" panose="020B0604020202020204" pitchFamily="34" charset="0"/>
            </a:rPr>
            <a:t>Design Rationale</a:t>
          </a:r>
          <a:endParaRPr lang="en-US" sz="900" dirty="0">
            <a:latin typeface="Arial" panose="020B0604020202020204" pitchFamily="34" charset="0"/>
            <a:cs typeface="Arial" panose="020B0604020202020204" pitchFamily="34" charset="0"/>
          </a:endParaRPr>
        </a:p>
      </dgm:t>
    </dgm:pt>
    <dgm:pt modelId="{D81DF9AE-28BC-4573-A6FB-73371F6CD7F3}" type="parTrans" cxnId="{65AD8C2E-1CB9-424B-A019-FEC22EA357F6}">
      <dgm:prSet/>
      <dgm:spPr/>
      <dgm:t>
        <a:bodyPr/>
        <a:lstStyle/>
        <a:p>
          <a:endParaRPr lang="en-US">
            <a:latin typeface="Arial" panose="020B0604020202020204" pitchFamily="34" charset="0"/>
            <a:cs typeface="Arial" panose="020B0604020202020204" pitchFamily="34" charset="0"/>
          </a:endParaRPr>
        </a:p>
      </dgm:t>
    </dgm:pt>
    <dgm:pt modelId="{CCBCEE82-4D69-443A-B9DA-ACDD851E5715}" type="sibTrans" cxnId="{65AD8C2E-1CB9-424B-A019-FEC22EA357F6}">
      <dgm:prSet/>
      <dgm:spPr/>
      <dgm:t>
        <a:bodyPr/>
        <a:lstStyle/>
        <a:p>
          <a:endParaRPr lang="en-US">
            <a:latin typeface="Arial" panose="020B0604020202020204" pitchFamily="34" charset="0"/>
            <a:cs typeface="Arial" panose="020B0604020202020204" pitchFamily="34" charset="0"/>
          </a:endParaRPr>
        </a:p>
      </dgm:t>
    </dgm:pt>
    <dgm:pt modelId="{A8D1600C-3958-41F4-883A-830C0F6FFFA9}">
      <dgm:prSet phldrT="[Text]" custT="1"/>
      <dgm:spPr/>
      <dgm:t>
        <a:bodyPr/>
        <a:lstStyle/>
        <a:p>
          <a:r>
            <a:rPr lang="en-US" sz="850" dirty="0" smtClean="0">
              <a:latin typeface="Arial" panose="020B0604020202020204" pitchFamily="34" charset="0"/>
              <a:cs typeface="Arial" panose="020B0604020202020204" pitchFamily="34" charset="0"/>
            </a:rPr>
            <a:t>Implement. </a:t>
          </a:r>
          <a:r>
            <a:rPr lang="en-US" sz="900" dirty="0" smtClean="0">
              <a:latin typeface="Arial" panose="020B0604020202020204" pitchFamily="34" charset="0"/>
              <a:cs typeface="Arial" panose="020B0604020202020204" pitchFamily="34" charset="0"/>
            </a:rPr>
            <a:t>Plan</a:t>
          </a:r>
          <a:endParaRPr lang="en-US" sz="900" dirty="0">
            <a:latin typeface="Arial" panose="020B0604020202020204" pitchFamily="34" charset="0"/>
            <a:cs typeface="Arial" panose="020B0604020202020204" pitchFamily="34" charset="0"/>
          </a:endParaRPr>
        </a:p>
      </dgm:t>
    </dgm:pt>
    <dgm:pt modelId="{1FF8EFD1-6065-49E3-835F-E666EDB712E6}" type="parTrans" cxnId="{0E42817F-1E07-4DE3-B8DD-E68A03FBF6FC}">
      <dgm:prSet/>
      <dgm:spPr/>
      <dgm:t>
        <a:bodyPr/>
        <a:lstStyle/>
        <a:p>
          <a:endParaRPr lang="en-US">
            <a:latin typeface="Arial" panose="020B0604020202020204" pitchFamily="34" charset="0"/>
            <a:cs typeface="Arial" panose="020B0604020202020204" pitchFamily="34" charset="0"/>
          </a:endParaRPr>
        </a:p>
      </dgm:t>
    </dgm:pt>
    <dgm:pt modelId="{FE8858FF-8397-4DE2-8CA7-78A63542E278}" type="sibTrans" cxnId="{0E42817F-1E07-4DE3-B8DD-E68A03FBF6FC}">
      <dgm:prSet/>
      <dgm:spPr/>
      <dgm:t>
        <a:bodyPr/>
        <a:lstStyle/>
        <a:p>
          <a:endParaRPr lang="en-US">
            <a:latin typeface="Arial" panose="020B0604020202020204" pitchFamily="34" charset="0"/>
            <a:cs typeface="Arial" panose="020B0604020202020204" pitchFamily="34" charset="0"/>
          </a:endParaRPr>
        </a:p>
      </dgm:t>
    </dgm:pt>
    <dgm:pt modelId="{24C58DC8-EB17-44B0-8E45-0BBC4DA83770}">
      <dgm:prSet phldrT="[Text]"/>
      <dgm:spPr/>
      <dgm:t>
        <a:bodyPr/>
        <a:lstStyle/>
        <a:p>
          <a:r>
            <a:rPr lang="en-US" dirty="0" smtClean="0">
              <a:latin typeface="Arial" panose="020B0604020202020204" pitchFamily="34" charset="0"/>
              <a:cs typeface="Arial" panose="020B0604020202020204" pitchFamily="34" charset="0"/>
            </a:rPr>
            <a:t>Verification and Validation</a:t>
          </a:r>
          <a:endParaRPr lang="en-US" dirty="0">
            <a:latin typeface="Arial" panose="020B0604020202020204" pitchFamily="34" charset="0"/>
            <a:cs typeface="Arial" panose="020B0604020202020204" pitchFamily="34" charset="0"/>
          </a:endParaRPr>
        </a:p>
      </dgm:t>
    </dgm:pt>
    <dgm:pt modelId="{F14E1AC7-C3BF-4CED-B87E-F76FB97220BE}" type="parTrans" cxnId="{A091AC29-FD7D-492F-B3AB-6141BDEFBDEA}">
      <dgm:prSet/>
      <dgm:spPr/>
      <dgm:t>
        <a:bodyPr/>
        <a:lstStyle/>
        <a:p>
          <a:endParaRPr lang="en-US">
            <a:latin typeface="Arial" panose="020B0604020202020204" pitchFamily="34" charset="0"/>
            <a:cs typeface="Arial" panose="020B0604020202020204" pitchFamily="34" charset="0"/>
          </a:endParaRPr>
        </a:p>
      </dgm:t>
    </dgm:pt>
    <dgm:pt modelId="{D428FE1C-1969-4261-9BD4-E6090A3F1B83}" type="sibTrans" cxnId="{A091AC29-FD7D-492F-B3AB-6141BDEFBDEA}">
      <dgm:prSet/>
      <dgm:spPr/>
      <dgm:t>
        <a:bodyPr/>
        <a:lstStyle/>
        <a:p>
          <a:endParaRPr lang="en-US">
            <a:latin typeface="Arial" panose="020B0604020202020204" pitchFamily="34" charset="0"/>
            <a:cs typeface="Arial" panose="020B0604020202020204" pitchFamily="34" charset="0"/>
          </a:endParaRPr>
        </a:p>
      </dgm:t>
    </dgm:pt>
    <dgm:pt modelId="{1E41FEF4-82DE-4143-88E5-FBF61CA5E521}">
      <dgm:prSet phldrT="[Text]" custT="1"/>
      <dgm:spPr/>
      <dgm:t>
        <a:bodyPr/>
        <a:lstStyle/>
        <a:p>
          <a:r>
            <a:rPr lang="en-US" sz="900" dirty="0" smtClean="0">
              <a:latin typeface="Arial" panose="020B0604020202020204" pitchFamily="34" charset="0"/>
              <a:cs typeface="Arial" panose="020B0604020202020204" pitchFamily="34" charset="0"/>
            </a:rPr>
            <a:t>COPIS Business Model</a:t>
          </a:r>
          <a:endParaRPr lang="en-US" sz="900" dirty="0">
            <a:latin typeface="Arial" panose="020B0604020202020204" pitchFamily="34" charset="0"/>
            <a:cs typeface="Arial" panose="020B0604020202020204" pitchFamily="34" charset="0"/>
          </a:endParaRPr>
        </a:p>
      </dgm:t>
    </dgm:pt>
    <dgm:pt modelId="{6EA67CB6-DC33-44A1-99C2-5BF0338EAE2C}" type="sibTrans" cxnId="{AC60D2C0-E02C-40E3-9748-8B80E9366C33}">
      <dgm:prSet/>
      <dgm:spPr/>
      <dgm:t>
        <a:bodyPr/>
        <a:lstStyle/>
        <a:p>
          <a:endParaRPr lang="en-US">
            <a:latin typeface="Arial" panose="020B0604020202020204" pitchFamily="34" charset="0"/>
            <a:cs typeface="Arial" panose="020B0604020202020204" pitchFamily="34" charset="0"/>
          </a:endParaRPr>
        </a:p>
      </dgm:t>
    </dgm:pt>
    <dgm:pt modelId="{2C8C96B1-D33C-4012-B911-899E762CE12A}" type="parTrans" cxnId="{AC60D2C0-E02C-40E3-9748-8B80E9366C33}">
      <dgm:prSet/>
      <dgm:spPr/>
      <dgm:t>
        <a:bodyPr/>
        <a:lstStyle/>
        <a:p>
          <a:endParaRPr lang="en-US">
            <a:latin typeface="Arial" panose="020B0604020202020204" pitchFamily="34" charset="0"/>
            <a:cs typeface="Arial" panose="020B0604020202020204" pitchFamily="34" charset="0"/>
          </a:endParaRPr>
        </a:p>
      </dgm:t>
    </dgm:pt>
    <dgm:pt modelId="{1894BF42-DA78-45ED-834A-C10612617427}" type="pres">
      <dgm:prSet presAssocID="{62BDC292-4D97-4F7E-B526-011DC7B94A52}" presName="compositeShape" presStyleCnt="0">
        <dgm:presLayoutVars>
          <dgm:chMax val="7"/>
          <dgm:dir/>
          <dgm:resizeHandles val="exact"/>
        </dgm:presLayoutVars>
      </dgm:prSet>
      <dgm:spPr/>
      <dgm:t>
        <a:bodyPr/>
        <a:lstStyle/>
        <a:p>
          <a:endParaRPr lang="en-US"/>
        </a:p>
      </dgm:t>
    </dgm:pt>
    <dgm:pt modelId="{1D8437E1-AE6F-466D-BFF3-FBCD95710128}" type="pres">
      <dgm:prSet presAssocID="{62BDC292-4D97-4F7E-B526-011DC7B94A52}" presName="wedge1" presStyleLbl="node1" presStyleIdx="0" presStyleCnt="6" custLinFactNeighborX="-1488" custLinFactNeighborY="4577"/>
      <dgm:spPr/>
      <dgm:t>
        <a:bodyPr/>
        <a:lstStyle/>
        <a:p>
          <a:endParaRPr lang="en-US"/>
        </a:p>
      </dgm:t>
    </dgm:pt>
    <dgm:pt modelId="{DC885B61-A6F1-49AF-AEE4-A8BEB18A6B5C}" type="pres">
      <dgm:prSet presAssocID="{62BDC292-4D97-4F7E-B526-011DC7B94A52}" presName="wedge1Tx" presStyleLbl="node1" presStyleIdx="0" presStyleCnt="6">
        <dgm:presLayoutVars>
          <dgm:chMax val="0"/>
          <dgm:chPref val="0"/>
          <dgm:bulletEnabled val="1"/>
        </dgm:presLayoutVars>
      </dgm:prSet>
      <dgm:spPr/>
      <dgm:t>
        <a:bodyPr/>
        <a:lstStyle/>
        <a:p>
          <a:endParaRPr lang="en-US"/>
        </a:p>
      </dgm:t>
    </dgm:pt>
    <dgm:pt modelId="{1DACC2D9-7111-497E-8E25-683F8BAD51E5}" type="pres">
      <dgm:prSet presAssocID="{62BDC292-4D97-4F7E-B526-011DC7B94A52}" presName="wedge2" presStyleLbl="node1" presStyleIdx="1" presStyleCnt="6"/>
      <dgm:spPr/>
      <dgm:t>
        <a:bodyPr/>
        <a:lstStyle/>
        <a:p>
          <a:endParaRPr lang="en-US"/>
        </a:p>
      </dgm:t>
    </dgm:pt>
    <dgm:pt modelId="{135716BE-E626-47E0-B4B9-9A0D6D3B5181}" type="pres">
      <dgm:prSet presAssocID="{62BDC292-4D97-4F7E-B526-011DC7B94A52}" presName="wedge2Tx" presStyleLbl="node1" presStyleIdx="1" presStyleCnt="6">
        <dgm:presLayoutVars>
          <dgm:chMax val="0"/>
          <dgm:chPref val="0"/>
          <dgm:bulletEnabled val="1"/>
        </dgm:presLayoutVars>
      </dgm:prSet>
      <dgm:spPr/>
      <dgm:t>
        <a:bodyPr/>
        <a:lstStyle/>
        <a:p>
          <a:endParaRPr lang="en-US"/>
        </a:p>
      </dgm:t>
    </dgm:pt>
    <dgm:pt modelId="{60228AEB-C327-4D72-92C4-29721411C191}" type="pres">
      <dgm:prSet presAssocID="{62BDC292-4D97-4F7E-B526-011DC7B94A52}" presName="wedge3" presStyleLbl="node1" presStyleIdx="2" presStyleCnt="6"/>
      <dgm:spPr/>
      <dgm:t>
        <a:bodyPr/>
        <a:lstStyle/>
        <a:p>
          <a:endParaRPr lang="en-US"/>
        </a:p>
      </dgm:t>
    </dgm:pt>
    <dgm:pt modelId="{3BFC23C3-7E9A-4699-9FEF-B00525B452D7}" type="pres">
      <dgm:prSet presAssocID="{62BDC292-4D97-4F7E-B526-011DC7B94A52}" presName="wedge3Tx" presStyleLbl="node1" presStyleIdx="2" presStyleCnt="6">
        <dgm:presLayoutVars>
          <dgm:chMax val="0"/>
          <dgm:chPref val="0"/>
          <dgm:bulletEnabled val="1"/>
        </dgm:presLayoutVars>
      </dgm:prSet>
      <dgm:spPr/>
      <dgm:t>
        <a:bodyPr/>
        <a:lstStyle/>
        <a:p>
          <a:endParaRPr lang="en-US"/>
        </a:p>
      </dgm:t>
    </dgm:pt>
    <dgm:pt modelId="{3835DB89-B9FA-419E-9887-FF935DF3B545}" type="pres">
      <dgm:prSet presAssocID="{62BDC292-4D97-4F7E-B526-011DC7B94A52}" presName="wedge4" presStyleLbl="node1" presStyleIdx="3" presStyleCnt="6"/>
      <dgm:spPr/>
      <dgm:t>
        <a:bodyPr/>
        <a:lstStyle/>
        <a:p>
          <a:endParaRPr lang="en-US"/>
        </a:p>
      </dgm:t>
    </dgm:pt>
    <dgm:pt modelId="{15626142-26BA-4A70-9D64-0BFB03B6BC77}" type="pres">
      <dgm:prSet presAssocID="{62BDC292-4D97-4F7E-B526-011DC7B94A52}" presName="wedge4Tx" presStyleLbl="node1" presStyleIdx="3" presStyleCnt="6">
        <dgm:presLayoutVars>
          <dgm:chMax val="0"/>
          <dgm:chPref val="0"/>
          <dgm:bulletEnabled val="1"/>
        </dgm:presLayoutVars>
      </dgm:prSet>
      <dgm:spPr/>
      <dgm:t>
        <a:bodyPr/>
        <a:lstStyle/>
        <a:p>
          <a:endParaRPr lang="en-US"/>
        </a:p>
      </dgm:t>
    </dgm:pt>
    <dgm:pt modelId="{23B46753-CAF3-4615-971A-2CF779CA9039}" type="pres">
      <dgm:prSet presAssocID="{62BDC292-4D97-4F7E-B526-011DC7B94A52}" presName="wedge5" presStyleLbl="node1" presStyleIdx="4" presStyleCnt="6"/>
      <dgm:spPr/>
      <dgm:t>
        <a:bodyPr/>
        <a:lstStyle/>
        <a:p>
          <a:endParaRPr lang="en-US"/>
        </a:p>
      </dgm:t>
    </dgm:pt>
    <dgm:pt modelId="{8675529A-D26F-4038-A3FC-0001B845BF15}" type="pres">
      <dgm:prSet presAssocID="{62BDC292-4D97-4F7E-B526-011DC7B94A52}" presName="wedge5Tx" presStyleLbl="node1" presStyleIdx="4" presStyleCnt="6">
        <dgm:presLayoutVars>
          <dgm:chMax val="0"/>
          <dgm:chPref val="0"/>
          <dgm:bulletEnabled val="1"/>
        </dgm:presLayoutVars>
      </dgm:prSet>
      <dgm:spPr/>
      <dgm:t>
        <a:bodyPr/>
        <a:lstStyle/>
        <a:p>
          <a:endParaRPr lang="en-US"/>
        </a:p>
      </dgm:t>
    </dgm:pt>
    <dgm:pt modelId="{FBCBFF98-A3E2-41FD-9D4A-CA0B43657502}" type="pres">
      <dgm:prSet presAssocID="{62BDC292-4D97-4F7E-B526-011DC7B94A52}" presName="wedge6" presStyleLbl="node1" presStyleIdx="5" presStyleCnt="6"/>
      <dgm:spPr/>
      <dgm:t>
        <a:bodyPr/>
        <a:lstStyle/>
        <a:p>
          <a:endParaRPr lang="en-US"/>
        </a:p>
      </dgm:t>
    </dgm:pt>
    <dgm:pt modelId="{C8D5169C-EE6C-4346-A3AD-C705F42744BC}" type="pres">
      <dgm:prSet presAssocID="{62BDC292-4D97-4F7E-B526-011DC7B94A52}" presName="wedge6Tx" presStyleLbl="node1" presStyleIdx="5" presStyleCnt="6">
        <dgm:presLayoutVars>
          <dgm:chMax val="0"/>
          <dgm:chPref val="0"/>
          <dgm:bulletEnabled val="1"/>
        </dgm:presLayoutVars>
      </dgm:prSet>
      <dgm:spPr/>
      <dgm:t>
        <a:bodyPr/>
        <a:lstStyle/>
        <a:p>
          <a:endParaRPr lang="en-US"/>
        </a:p>
      </dgm:t>
    </dgm:pt>
  </dgm:ptLst>
  <dgm:cxnLst>
    <dgm:cxn modelId="{2BD0BB10-455E-4B4E-8311-2B7E92FCA184}" type="presOf" srcId="{1E41FEF4-82DE-4143-88E5-FBF61CA5E521}" destId="{1DACC2D9-7111-497E-8E25-683F8BAD51E5}" srcOrd="0" destOrd="0" presId="urn:microsoft.com/office/officeart/2005/8/layout/chart3"/>
    <dgm:cxn modelId="{C5FF7719-1078-4E2F-8D49-35F53EF01B9F}" type="presOf" srcId="{E38FCF0D-A662-4CBB-A582-C38CCCBA7D83}" destId="{60228AEB-C327-4D72-92C4-29721411C191}" srcOrd="0" destOrd="0" presId="urn:microsoft.com/office/officeart/2005/8/layout/chart3"/>
    <dgm:cxn modelId="{F8F33ABB-7E60-4ADE-BDE5-3EA787EF3C29}" type="presOf" srcId="{A4A0A3D8-C79B-472F-B6AA-3866B7674AFF}" destId="{3835DB89-B9FA-419E-9887-FF935DF3B545}" srcOrd="0" destOrd="0" presId="urn:microsoft.com/office/officeart/2005/8/layout/chart3"/>
    <dgm:cxn modelId="{5B631780-590D-4897-BA8E-5DD9E6CA108D}" type="presOf" srcId="{38F669AC-7B8E-4B86-B7CC-5E68ADC7C69D}" destId="{DC885B61-A6F1-49AF-AEE4-A8BEB18A6B5C}" srcOrd="1" destOrd="0" presId="urn:microsoft.com/office/officeart/2005/8/layout/chart3"/>
    <dgm:cxn modelId="{B7E2EE63-9E88-4C4A-A74D-8C189EB3610B}" type="presOf" srcId="{24C58DC8-EB17-44B0-8E45-0BBC4DA83770}" destId="{FBCBFF98-A3E2-41FD-9D4A-CA0B43657502}" srcOrd="0" destOrd="0" presId="urn:microsoft.com/office/officeart/2005/8/layout/chart3"/>
    <dgm:cxn modelId="{65946CB8-DC6B-427B-9E38-F4B462AE4DF9}" type="presOf" srcId="{E38FCF0D-A662-4CBB-A582-C38CCCBA7D83}" destId="{3BFC23C3-7E9A-4699-9FEF-B00525B452D7}" srcOrd="1" destOrd="0" presId="urn:microsoft.com/office/officeart/2005/8/layout/chart3"/>
    <dgm:cxn modelId="{8322011E-FD80-4E13-BD9E-F0B375336AF4}" type="presOf" srcId="{1E41FEF4-82DE-4143-88E5-FBF61CA5E521}" destId="{135716BE-E626-47E0-B4B9-9A0D6D3B5181}" srcOrd="1" destOrd="0" presId="urn:microsoft.com/office/officeart/2005/8/layout/chart3"/>
    <dgm:cxn modelId="{0E42817F-1E07-4DE3-B8DD-E68A03FBF6FC}" srcId="{62BDC292-4D97-4F7E-B526-011DC7B94A52}" destId="{A8D1600C-3958-41F4-883A-830C0F6FFFA9}" srcOrd="4" destOrd="0" parTransId="{1FF8EFD1-6065-49E3-835F-E666EDB712E6}" sibTransId="{FE8858FF-8397-4DE2-8CA7-78A63542E278}"/>
    <dgm:cxn modelId="{980D04F8-F356-4861-B9B7-9AA6E1043D42}" type="presOf" srcId="{A8D1600C-3958-41F4-883A-830C0F6FFFA9}" destId="{23B46753-CAF3-4615-971A-2CF779CA9039}" srcOrd="0" destOrd="0" presId="urn:microsoft.com/office/officeart/2005/8/layout/chart3"/>
    <dgm:cxn modelId="{A651F766-B0BB-43AA-8354-DA8F7E4EA2E4}" type="presOf" srcId="{38F669AC-7B8E-4B86-B7CC-5E68ADC7C69D}" destId="{1D8437E1-AE6F-466D-BFF3-FBCD95710128}" srcOrd="0" destOrd="0" presId="urn:microsoft.com/office/officeart/2005/8/layout/chart3"/>
    <dgm:cxn modelId="{16560CDF-0CDC-43B2-9D52-1DC508E2EFD6}" type="presOf" srcId="{A8D1600C-3958-41F4-883A-830C0F6FFFA9}" destId="{8675529A-D26F-4038-A3FC-0001B845BF15}" srcOrd="1" destOrd="0" presId="urn:microsoft.com/office/officeart/2005/8/layout/chart3"/>
    <dgm:cxn modelId="{AC60D2C0-E02C-40E3-9748-8B80E9366C33}" srcId="{62BDC292-4D97-4F7E-B526-011DC7B94A52}" destId="{1E41FEF4-82DE-4143-88E5-FBF61CA5E521}" srcOrd="1" destOrd="0" parTransId="{2C8C96B1-D33C-4012-B911-899E762CE12A}" sibTransId="{6EA67CB6-DC33-44A1-99C2-5BF0338EAE2C}"/>
    <dgm:cxn modelId="{A091AC29-FD7D-492F-B3AB-6141BDEFBDEA}" srcId="{62BDC292-4D97-4F7E-B526-011DC7B94A52}" destId="{24C58DC8-EB17-44B0-8E45-0BBC4DA83770}" srcOrd="5" destOrd="0" parTransId="{F14E1AC7-C3BF-4CED-B87E-F76FB97220BE}" sibTransId="{D428FE1C-1969-4261-9BD4-E6090A3F1B83}"/>
    <dgm:cxn modelId="{F68CDB47-28EA-436C-A18A-0C68C646C0D7}" type="presOf" srcId="{62BDC292-4D97-4F7E-B526-011DC7B94A52}" destId="{1894BF42-DA78-45ED-834A-C10612617427}" srcOrd="0" destOrd="0" presId="urn:microsoft.com/office/officeart/2005/8/layout/chart3"/>
    <dgm:cxn modelId="{CF624187-6A08-4417-94E6-59D4309AF825}" type="presOf" srcId="{24C58DC8-EB17-44B0-8E45-0BBC4DA83770}" destId="{C8D5169C-EE6C-4346-A3AD-C705F42744BC}" srcOrd="1" destOrd="0" presId="urn:microsoft.com/office/officeart/2005/8/layout/chart3"/>
    <dgm:cxn modelId="{758E2832-C464-4F45-8D88-ED5F69F5633F}" srcId="{62BDC292-4D97-4F7E-B526-011DC7B94A52}" destId="{38F669AC-7B8E-4B86-B7CC-5E68ADC7C69D}" srcOrd="0" destOrd="0" parTransId="{369BCCDF-B8DB-4865-A1F8-C340916BE0EA}" sibTransId="{848D4F89-9CA2-43BF-B997-277DBCE08306}"/>
    <dgm:cxn modelId="{0174F13B-3A5F-4F98-AE63-FE8B3236C9C0}" type="presOf" srcId="{A4A0A3D8-C79B-472F-B6AA-3866B7674AFF}" destId="{15626142-26BA-4A70-9D64-0BFB03B6BC77}" srcOrd="1" destOrd="0" presId="urn:microsoft.com/office/officeart/2005/8/layout/chart3"/>
    <dgm:cxn modelId="{70424C02-70D5-4152-9E24-74FEAC2AE917}" srcId="{62BDC292-4D97-4F7E-B526-011DC7B94A52}" destId="{E38FCF0D-A662-4CBB-A582-C38CCCBA7D83}" srcOrd="2" destOrd="0" parTransId="{F8BA2B3D-77EA-4569-A93F-4FD8F1F9A431}" sibTransId="{46C0CE14-E4D8-48ED-B81F-AF730FED653D}"/>
    <dgm:cxn modelId="{65AD8C2E-1CB9-424B-A019-FEC22EA357F6}" srcId="{62BDC292-4D97-4F7E-B526-011DC7B94A52}" destId="{A4A0A3D8-C79B-472F-B6AA-3866B7674AFF}" srcOrd="3" destOrd="0" parTransId="{D81DF9AE-28BC-4573-A6FB-73371F6CD7F3}" sibTransId="{CCBCEE82-4D69-443A-B9DA-ACDD851E5715}"/>
    <dgm:cxn modelId="{407477A1-ED7D-4E1B-B3F3-6EAA9890CD17}" type="presParOf" srcId="{1894BF42-DA78-45ED-834A-C10612617427}" destId="{1D8437E1-AE6F-466D-BFF3-FBCD95710128}" srcOrd="0" destOrd="0" presId="urn:microsoft.com/office/officeart/2005/8/layout/chart3"/>
    <dgm:cxn modelId="{CF8DDDA4-D01A-4D3F-B37D-CCC0BB678401}" type="presParOf" srcId="{1894BF42-DA78-45ED-834A-C10612617427}" destId="{DC885B61-A6F1-49AF-AEE4-A8BEB18A6B5C}" srcOrd="1" destOrd="0" presId="urn:microsoft.com/office/officeart/2005/8/layout/chart3"/>
    <dgm:cxn modelId="{38DA763C-4016-47B7-B67C-089C603D66F0}" type="presParOf" srcId="{1894BF42-DA78-45ED-834A-C10612617427}" destId="{1DACC2D9-7111-497E-8E25-683F8BAD51E5}" srcOrd="2" destOrd="0" presId="urn:microsoft.com/office/officeart/2005/8/layout/chart3"/>
    <dgm:cxn modelId="{485D08C9-FA5D-4279-A120-CAFDEBD9C76A}" type="presParOf" srcId="{1894BF42-DA78-45ED-834A-C10612617427}" destId="{135716BE-E626-47E0-B4B9-9A0D6D3B5181}" srcOrd="3" destOrd="0" presId="urn:microsoft.com/office/officeart/2005/8/layout/chart3"/>
    <dgm:cxn modelId="{9DF5A254-430A-4001-9443-D6C2F5BE7AA0}" type="presParOf" srcId="{1894BF42-DA78-45ED-834A-C10612617427}" destId="{60228AEB-C327-4D72-92C4-29721411C191}" srcOrd="4" destOrd="0" presId="urn:microsoft.com/office/officeart/2005/8/layout/chart3"/>
    <dgm:cxn modelId="{8736C5CF-11FB-4CEF-B6EE-2B2FDC875F02}" type="presParOf" srcId="{1894BF42-DA78-45ED-834A-C10612617427}" destId="{3BFC23C3-7E9A-4699-9FEF-B00525B452D7}" srcOrd="5" destOrd="0" presId="urn:microsoft.com/office/officeart/2005/8/layout/chart3"/>
    <dgm:cxn modelId="{C588EB24-3ADA-4696-94E2-D6F8F80A40A8}" type="presParOf" srcId="{1894BF42-DA78-45ED-834A-C10612617427}" destId="{3835DB89-B9FA-419E-9887-FF935DF3B545}" srcOrd="6" destOrd="0" presId="urn:microsoft.com/office/officeart/2005/8/layout/chart3"/>
    <dgm:cxn modelId="{B0F6318B-60FB-45A2-9847-BCA920B6D3FB}" type="presParOf" srcId="{1894BF42-DA78-45ED-834A-C10612617427}" destId="{15626142-26BA-4A70-9D64-0BFB03B6BC77}" srcOrd="7" destOrd="0" presId="urn:microsoft.com/office/officeart/2005/8/layout/chart3"/>
    <dgm:cxn modelId="{14D0466F-F90F-4391-915E-8C8FB8108261}" type="presParOf" srcId="{1894BF42-DA78-45ED-834A-C10612617427}" destId="{23B46753-CAF3-4615-971A-2CF779CA9039}" srcOrd="8" destOrd="0" presId="urn:microsoft.com/office/officeart/2005/8/layout/chart3"/>
    <dgm:cxn modelId="{FF2964F8-FF24-4279-BE2F-ECFB2ACD7DED}" type="presParOf" srcId="{1894BF42-DA78-45ED-834A-C10612617427}" destId="{8675529A-D26F-4038-A3FC-0001B845BF15}" srcOrd="9" destOrd="0" presId="urn:microsoft.com/office/officeart/2005/8/layout/chart3"/>
    <dgm:cxn modelId="{63223446-0448-43E7-B006-3C9E8D24A567}" type="presParOf" srcId="{1894BF42-DA78-45ED-834A-C10612617427}" destId="{FBCBFF98-A3E2-41FD-9D4A-CA0B43657502}" srcOrd="10" destOrd="0" presId="urn:microsoft.com/office/officeart/2005/8/layout/chart3"/>
    <dgm:cxn modelId="{7D1054DD-81C0-4D26-B7FC-38E5B804E589}" type="presParOf" srcId="{1894BF42-DA78-45ED-834A-C10612617427}" destId="{C8D5169C-EE6C-4346-A3AD-C705F42744BC}" srcOrd="11"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253295-3324-40A2-949B-874C04E13966}" type="doc">
      <dgm:prSet loTypeId="urn:microsoft.com/office/officeart/2005/8/layout/radial6" loCatId="relationship" qsTypeId="urn:microsoft.com/office/officeart/2005/8/quickstyle/3d2" qsCatId="3D" csTypeId="urn:microsoft.com/office/officeart/2005/8/colors/accent1_2" csCatId="accent1" phldr="1"/>
      <dgm:spPr/>
      <dgm:t>
        <a:bodyPr/>
        <a:lstStyle/>
        <a:p>
          <a:endParaRPr lang="en-US"/>
        </a:p>
      </dgm:t>
    </dgm:pt>
    <dgm:pt modelId="{09872939-F256-4637-AA3A-020F364F41BD}">
      <dgm:prSet phldrT="[Text]" custT="1"/>
      <dgm:spPr>
        <a:solidFill>
          <a:schemeClr val="bg1">
            <a:lumMod val="65000"/>
          </a:schemeClr>
        </a:solidFill>
      </dgm:spPr>
      <dgm:t>
        <a:bodyPr/>
        <a:lstStyle/>
        <a:p>
          <a:r>
            <a:rPr lang="en-US" sz="1200" dirty="0" smtClean="0">
              <a:solidFill>
                <a:schemeClr val="tx1">
                  <a:lumMod val="95000"/>
                  <a:lumOff val="5000"/>
                </a:schemeClr>
              </a:solidFill>
              <a:latin typeface="Arial" panose="020B0604020202020204" pitchFamily="34" charset="0"/>
              <a:cs typeface="Arial" panose="020B0604020202020204" pitchFamily="34" charset="0"/>
            </a:rPr>
            <a:t>CM</a:t>
          </a:r>
        </a:p>
      </dgm:t>
    </dgm:pt>
    <dgm:pt modelId="{64ADB9BB-7F59-408A-AF5F-0A8D7E584510}" type="parTrans" cxnId="{7EF5DC2F-AFA3-4B22-9EF4-72B897AAC9FA}">
      <dgm:prSet/>
      <dgm:spPr/>
      <dgm:t>
        <a:bodyPr/>
        <a:lstStyle/>
        <a:p>
          <a:endParaRPr lang="en-US">
            <a:latin typeface="Arial" panose="020B0604020202020204" pitchFamily="34" charset="0"/>
            <a:cs typeface="Arial" panose="020B0604020202020204" pitchFamily="34" charset="0"/>
          </a:endParaRPr>
        </a:p>
      </dgm:t>
    </dgm:pt>
    <dgm:pt modelId="{1AF6503A-249C-4CE4-A0CD-E3416FA3AC58}" type="sibTrans" cxnId="{7EF5DC2F-AFA3-4B22-9EF4-72B897AAC9FA}">
      <dgm:prSet/>
      <dgm:spPr/>
      <dgm:t>
        <a:bodyPr/>
        <a:lstStyle/>
        <a:p>
          <a:endParaRPr lang="en-US">
            <a:latin typeface="Arial" panose="020B0604020202020204" pitchFamily="34" charset="0"/>
            <a:cs typeface="Arial" panose="020B0604020202020204" pitchFamily="34" charset="0"/>
          </a:endParaRPr>
        </a:p>
      </dgm:t>
    </dgm:pt>
    <dgm:pt modelId="{88759F16-7B2A-4719-8C4D-50894EFDD23C}">
      <dgm:prSet phldrT="[Text]" custT="1"/>
      <dgm:spPr>
        <a:solidFill>
          <a:schemeClr val="bg1">
            <a:lumMod val="65000"/>
          </a:schemeClr>
        </a:solidFill>
      </dgm:spPr>
      <dgm:t>
        <a:bodyPr lIns="0" tIns="0" rIns="0" bIns="0"/>
        <a:lstStyle/>
        <a:p>
          <a:r>
            <a:rPr lang="en-US" sz="800" dirty="0" smtClean="0">
              <a:solidFill>
                <a:schemeClr val="tx1">
                  <a:lumMod val="95000"/>
                  <a:lumOff val="5000"/>
                </a:schemeClr>
              </a:solidFill>
              <a:latin typeface="Arial" panose="020B0604020202020204" pitchFamily="34" charset="0"/>
              <a:cs typeface="Arial" panose="020B0604020202020204" pitchFamily="34" charset="0"/>
            </a:rPr>
            <a:t>Plan</a:t>
          </a:r>
          <a:endParaRPr lang="en-US" sz="800" dirty="0">
            <a:latin typeface="Arial" panose="020B0604020202020204" pitchFamily="34" charset="0"/>
            <a:cs typeface="Arial" panose="020B0604020202020204" pitchFamily="34" charset="0"/>
          </a:endParaRPr>
        </a:p>
      </dgm:t>
    </dgm:pt>
    <dgm:pt modelId="{FAB99D30-F47C-4E99-AE23-2BF69F76F543}" type="parTrans" cxnId="{DECD933E-B6BB-4752-A3D5-8E5F2BCDFB8A}">
      <dgm:prSet/>
      <dgm:spPr/>
      <dgm:t>
        <a:bodyPr/>
        <a:lstStyle/>
        <a:p>
          <a:endParaRPr lang="en-US">
            <a:latin typeface="Arial" panose="020B0604020202020204" pitchFamily="34" charset="0"/>
            <a:cs typeface="Arial" panose="020B0604020202020204" pitchFamily="34" charset="0"/>
          </a:endParaRPr>
        </a:p>
      </dgm:t>
    </dgm:pt>
    <dgm:pt modelId="{791DA613-57F4-424E-9800-12BB0E6FE765}" type="sibTrans" cxnId="{DECD933E-B6BB-4752-A3D5-8E5F2BCDFB8A}">
      <dgm:prSet/>
      <dgm:spPr/>
      <dgm:t>
        <a:bodyPr/>
        <a:lstStyle/>
        <a:p>
          <a:endParaRPr lang="en-US">
            <a:latin typeface="Arial" panose="020B0604020202020204" pitchFamily="34" charset="0"/>
            <a:cs typeface="Arial" panose="020B0604020202020204" pitchFamily="34" charset="0"/>
          </a:endParaRPr>
        </a:p>
      </dgm:t>
    </dgm:pt>
    <dgm:pt modelId="{7444C07D-5BCD-4752-B8F0-12CA97D3824B}">
      <dgm:prSet phldrT="[Text]" custT="1"/>
      <dgm:spPr>
        <a:solidFill>
          <a:schemeClr val="bg1">
            <a:lumMod val="65000"/>
          </a:schemeClr>
        </a:solidFill>
      </dgm:spPr>
      <dgm:t>
        <a:bodyPr lIns="0" tIns="0" rIns="0" bIns="0"/>
        <a:lstStyle/>
        <a:p>
          <a:r>
            <a:rPr lang="en-US" sz="800" dirty="0" smtClean="0">
              <a:solidFill>
                <a:schemeClr val="tx1">
                  <a:lumMod val="95000"/>
                  <a:lumOff val="5000"/>
                </a:schemeClr>
              </a:solidFill>
              <a:latin typeface="Arial" panose="020B0604020202020204" pitchFamily="34" charset="0"/>
              <a:cs typeface="Arial" panose="020B0604020202020204" pitchFamily="34" charset="0"/>
            </a:rPr>
            <a:t>Account</a:t>
          </a:r>
          <a:endParaRPr lang="en-US" sz="800" dirty="0">
            <a:solidFill>
              <a:schemeClr val="tx1">
                <a:lumMod val="95000"/>
                <a:lumOff val="5000"/>
              </a:schemeClr>
            </a:solidFill>
            <a:latin typeface="Arial" panose="020B0604020202020204" pitchFamily="34" charset="0"/>
            <a:cs typeface="Arial" panose="020B0604020202020204" pitchFamily="34" charset="0"/>
          </a:endParaRPr>
        </a:p>
      </dgm:t>
    </dgm:pt>
    <dgm:pt modelId="{9D27859C-35D5-4B08-8B0B-3B2BAF2826F9}" type="parTrans" cxnId="{7ABE0EB5-48A4-496F-90E3-EDA74555DE31}">
      <dgm:prSet/>
      <dgm:spPr/>
      <dgm:t>
        <a:bodyPr/>
        <a:lstStyle/>
        <a:p>
          <a:endParaRPr lang="en-US">
            <a:latin typeface="Arial" panose="020B0604020202020204" pitchFamily="34" charset="0"/>
            <a:cs typeface="Arial" panose="020B0604020202020204" pitchFamily="34" charset="0"/>
          </a:endParaRPr>
        </a:p>
      </dgm:t>
    </dgm:pt>
    <dgm:pt modelId="{5C979519-7518-4768-90A2-C2E2BEB5B53F}" type="sibTrans" cxnId="{7ABE0EB5-48A4-496F-90E3-EDA74555DE31}">
      <dgm:prSet/>
      <dgm:spPr/>
      <dgm:t>
        <a:bodyPr/>
        <a:lstStyle/>
        <a:p>
          <a:endParaRPr lang="en-US">
            <a:latin typeface="Arial" panose="020B0604020202020204" pitchFamily="34" charset="0"/>
            <a:cs typeface="Arial" panose="020B0604020202020204" pitchFamily="34" charset="0"/>
          </a:endParaRPr>
        </a:p>
      </dgm:t>
    </dgm:pt>
    <dgm:pt modelId="{EAF93AD1-F0FA-4BB2-B812-8C9E1B1EAF92}">
      <dgm:prSet phldrT="[Text]" custT="1"/>
      <dgm:spPr>
        <a:solidFill>
          <a:schemeClr val="bg1">
            <a:lumMod val="65000"/>
          </a:schemeClr>
        </a:solidFill>
      </dgm:spPr>
      <dgm:t>
        <a:bodyPr lIns="0" tIns="0" rIns="0" bIns="0"/>
        <a:lstStyle/>
        <a:p>
          <a:r>
            <a:rPr lang="en-US" sz="800" smtClean="0">
              <a:solidFill>
                <a:schemeClr val="tx1">
                  <a:lumMod val="95000"/>
                  <a:lumOff val="5000"/>
                </a:schemeClr>
              </a:solidFill>
              <a:latin typeface="Arial" panose="020B0604020202020204" pitchFamily="34" charset="0"/>
              <a:cs typeface="Arial" panose="020B0604020202020204" pitchFamily="34" charset="0"/>
            </a:rPr>
            <a:t>Analyze</a:t>
          </a:r>
          <a:endParaRPr lang="en-US" sz="800" dirty="0">
            <a:solidFill>
              <a:schemeClr val="tx1">
                <a:lumMod val="95000"/>
                <a:lumOff val="5000"/>
              </a:schemeClr>
            </a:solidFill>
            <a:latin typeface="Arial" panose="020B0604020202020204" pitchFamily="34" charset="0"/>
            <a:cs typeface="Arial" panose="020B0604020202020204" pitchFamily="34" charset="0"/>
          </a:endParaRPr>
        </a:p>
      </dgm:t>
    </dgm:pt>
    <dgm:pt modelId="{B29500A4-B429-4B7B-ADC7-888530FCCE70}" type="parTrans" cxnId="{DBBE461E-9466-4A76-82CA-2CFB6048AD72}">
      <dgm:prSet/>
      <dgm:spPr/>
      <dgm:t>
        <a:bodyPr/>
        <a:lstStyle/>
        <a:p>
          <a:endParaRPr lang="en-US">
            <a:latin typeface="Arial" panose="020B0604020202020204" pitchFamily="34" charset="0"/>
            <a:cs typeface="Arial" panose="020B0604020202020204" pitchFamily="34" charset="0"/>
          </a:endParaRPr>
        </a:p>
      </dgm:t>
    </dgm:pt>
    <dgm:pt modelId="{47469F18-3576-4A76-AFB0-EFF41EA033F4}" type="sibTrans" cxnId="{DBBE461E-9466-4A76-82CA-2CFB6048AD72}">
      <dgm:prSet/>
      <dgm:spPr/>
      <dgm:t>
        <a:bodyPr/>
        <a:lstStyle/>
        <a:p>
          <a:endParaRPr lang="en-US">
            <a:latin typeface="Arial" panose="020B0604020202020204" pitchFamily="34" charset="0"/>
            <a:cs typeface="Arial" panose="020B0604020202020204" pitchFamily="34" charset="0"/>
          </a:endParaRPr>
        </a:p>
      </dgm:t>
    </dgm:pt>
    <dgm:pt modelId="{B6AF289C-839C-4F93-A8B7-B12650C93425}">
      <dgm:prSet phldrT="[Text]" custT="1"/>
      <dgm:spPr>
        <a:solidFill>
          <a:schemeClr val="bg1">
            <a:lumMod val="65000"/>
          </a:schemeClr>
        </a:solidFill>
      </dgm:spPr>
      <dgm:t>
        <a:bodyPr lIns="0" tIns="0" rIns="0" bIns="0"/>
        <a:lstStyle/>
        <a:p>
          <a:r>
            <a:rPr lang="en-US" sz="800" dirty="0" smtClean="0">
              <a:solidFill>
                <a:schemeClr val="tx1">
                  <a:lumMod val="95000"/>
                  <a:lumOff val="5000"/>
                </a:schemeClr>
              </a:solidFill>
              <a:latin typeface="Arial" panose="020B0604020202020204" pitchFamily="34" charset="0"/>
              <a:cs typeface="Arial" panose="020B0604020202020204" pitchFamily="34" charset="0"/>
            </a:rPr>
            <a:t>Control</a:t>
          </a:r>
          <a:endParaRPr lang="en-US" sz="800" dirty="0">
            <a:solidFill>
              <a:schemeClr val="tx1">
                <a:lumMod val="95000"/>
                <a:lumOff val="5000"/>
              </a:schemeClr>
            </a:solidFill>
            <a:latin typeface="Arial" panose="020B0604020202020204" pitchFamily="34" charset="0"/>
            <a:cs typeface="Arial" panose="020B0604020202020204" pitchFamily="34" charset="0"/>
          </a:endParaRPr>
        </a:p>
      </dgm:t>
    </dgm:pt>
    <dgm:pt modelId="{58FBFE92-A8A9-41FE-8C9D-B064848490BC}" type="parTrans" cxnId="{0D126CB2-C70C-4D4D-881F-780662F52AD3}">
      <dgm:prSet/>
      <dgm:spPr/>
      <dgm:t>
        <a:bodyPr/>
        <a:lstStyle/>
        <a:p>
          <a:endParaRPr lang="en-US">
            <a:latin typeface="Arial" panose="020B0604020202020204" pitchFamily="34" charset="0"/>
            <a:cs typeface="Arial" panose="020B0604020202020204" pitchFamily="34" charset="0"/>
          </a:endParaRPr>
        </a:p>
      </dgm:t>
    </dgm:pt>
    <dgm:pt modelId="{1047C382-5C52-4F14-9331-5C561EBC029E}" type="sibTrans" cxnId="{0D126CB2-C70C-4D4D-881F-780662F52AD3}">
      <dgm:prSet/>
      <dgm:spPr/>
      <dgm:t>
        <a:bodyPr/>
        <a:lstStyle/>
        <a:p>
          <a:endParaRPr lang="en-US">
            <a:latin typeface="Arial" panose="020B0604020202020204" pitchFamily="34" charset="0"/>
            <a:cs typeface="Arial" panose="020B0604020202020204" pitchFamily="34" charset="0"/>
          </a:endParaRPr>
        </a:p>
      </dgm:t>
    </dgm:pt>
    <dgm:pt modelId="{75184925-13D1-4AF0-840D-0DB7F2AF8CFE}" type="pres">
      <dgm:prSet presAssocID="{C9253295-3324-40A2-949B-874C04E13966}" presName="Name0" presStyleCnt="0">
        <dgm:presLayoutVars>
          <dgm:chMax val="1"/>
          <dgm:dir/>
          <dgm:animLvl val="ctr"/>
          <dgm:resizeHandles val="exact"/>
        </dgm:presLayoutVars>
      </dgm:prSet>
      <dgm:spPr/>
      <dgm:t>
        <a:bodyPr/>
        <a:lstStyle/>
        <a:p>
          <a:endParaRPr lang="en-US"/>
        </a:p>
      </dgm:t>
    </dgm:pt>
    <dgm:pt modelId="{8D7435B8-CA76-49CB-BF3A-0CDE5CEB5CC5}" type="pres">
      <dgm:prSet presAssocID="{09872939-F256-4637-AA3A-020F364F41BD}" presName="centerShape" presStyleLbl="node0" presStyleIdx="0" presStyleCnt="1" custScaleX="76531" custScaleY="76531"/>
      <dgm:spPr/>
      <dgm:t>
        <a:bodyPr/>
        <a:lstStyle/>
        <a:p>
          <a:endParaRPr lang="en-US"/>
        </a:p>
      </dgm:t>
    </dgm:pt>
    <dgm:pt modelId="{1097ED81-3327-4C1F-8AF1-33B2E86D0C02}" type="pres">
      <dgm:prSet presAssocID="{88759F16-7B2A-4719-8C4D-50894EFDD23C}" presName="node" presStyleLbl="node1" presStyleIdx="0" presStyleCnt="4" custScaleX="127551" custScaleY="127551">
        <dgm:presLayoutVars>
          <dgm:bulletEnabled val="1"/>
        </dgm:presLayoutVars>
      </dgm:prSet>
      <dgm:spPr/>
      <dgm:t>
        <a:bodyPr/>
        <a:lstStyle/>
        <a:p>
          <a:endParaRPr lang="en-US"/>
        </a:p>
      </dgm:t>
    </dgm:pt>
    <dgm:pt modelId="{7B807922-B139-450E-8EC2-33475351D792}" type="pres">
      <dgm:prSet presAssocID="{88759F16-7B2A-4719-8C4D-50894EFDD23C}" presName="dummy" presStyleCnt="0"/>
      <dgm:spPr/>
      <dgm:t>
        <a:bodyPr/>
        <a:lstStyle/>
        <a:p>
          <a:endParaRPr lang="en-US"/>
        </a:p>
      </dgm:t>
    </dgm:pt>
    <dgm:pt modelId="{D3AC1909-258B-461B-AAC3-A8436CA0420C}" type="pres">
      <dgm:prSet presAssocID="{791DA613-57F4-424E-9800-12BB0E6FE765}" presName="sibTrans" presStyleLbl="sibTrans2D1" presStyleIdx="0" presStyleCnt="4"/>
      <dgm:spPr/>
      <dgm:t>
        <a:bodyPr/>
        <a:lstStyle/>
        <a:p>
          <a:endParaRPr lang="en-US"/>
        </a:p>
      </dgm:t>
    </dgm:pt>
    <dgm:pt modelId="{178D58DE-E31D-4B29-AEB7-FE1FB0D446FA}" type="pres">
      <dgm:prSet presAssocID="{7444C07D-5BCD-4752-B8F0-12CA97D3824B}" presName="node" presStyleLbl="node1" presStyleIdx="1" presStyleCnt="4" custScaleX="127551" custScaleY="127551">
        <dgm:presLayoutVars>
          <dgm:bulletEnabled val="1"/>
        </dgm:presLayoutVars>
      </dgm:prSet>
      <dgm:spPr/>
      <dgm:t>
        <a:bodyPr/>
        <a:lstStyle/>
        <a:p>
          <a:endParaRPr lang="en-US"/>
        </a:p>
      </dgm:t>
    </dgm:pt>
    <dgm:pt modelId="{0E28B9F9-10C3-4D9B-BD02-C5E811C2FCCB}" type="pres">
      <dgm:prSet presAssocID="{7444C07D-5BCD-4752-B8F0-12CA97D3824B}" presName="dummy" presStyleCnt="0"/>
      <dgm:spPr/>
      <dgm:t>
        <a:bodyPr/>
        <a:lstStyle/>
        <a:p>
          <a:endParaRPr lang="en-US"/>
        </a:p>
      </dgm:t>
    </dgm:pt>
    <dgm:pt modelId="{DAB8B03C-1EF7-4F5F-910E-63BC7923879A}" type="pres">
      <dgm:prSet presAssocID="{5C979519-7518-4768-90A2-C2E2BEB5B53F}" presName="sibTrans" presStyleLbl="sibTrans2D1" presStyleIdx="1" presStyleCnt="4"/>
      <dgm:spPr/>
      <dgm:t>
        <a:bodyPr/>
        <a:lstStyle/>
        <a:p>
          <a:endParaRPr lang="en-US"/>
        </a:p>
      </dgm:t>
    </dgm:pt>
    <dgm:pt modelId="{BC9C81BF-1329-499D-810A-6C2E777A380E}" type="pres">
      <dgm:prSet presAssocID="{EAF93AD1-F0FA-4BB2-B812-8C9E1B1EAF92}" presName="node" presStyleLbl="node1" presStyleIdx="2" presStyleCnt="4" custScaleX="127551" custScaleY="127551">
        <dgm:presLayoutVars>
          <dgm:bulletEnabled val="1"/>
        </dgm:presLayoutVars>
      </dgm:prSet>
      <dgm:spPr/>
      <dgm:t>
        <a:bodyPr/>
        <a:lstStyle/>
        <a:p>
          <a:endParaRPr lang="en-US"/>
        </a:p>
      </dgm:t>
    </dgm:pt>
    <dgm:pt modelId="{9267F593-ABEC-45FE-BA19-E9F9E57E091B}" type="pres">
      <dgm:prSet presAssocID="{EAF93AD1-F0FA-4BB2-B812-8C9E1B1EAF92}" presName="dummy" presStyleCnt="0"/>
      <dgm:spPr/>
      <dgm:t>
        <a:bodyPr/>
        <a:lstStyle/>
        <a:p>
          <a:endParaRPr lang="en-US"/>
        </a:p>
      </dgm:t>
    </dgm:pt>
    <dgm:pt modelId="{72FDB61F-F77B-4A57-97A9-0245FFA3C625}" type="pres">
      <dgm:prSet presAssocID="{47469F18-3576-4A76-AFB0-EFF41EA033F4}" presName="sibTrans" presStyleLbl="sibTrans2D1" presStyleIdx="2" presStyleCnt="4"/>
      <dgm:spPr/>
      <dgm:t>
        <a:bodyPr/>
        <a:lstStyle/>
        <a:p>
          <a:endParaRPr lang="en-US"/>
        </a:p>
      </dgm:t>
    </dgm:pt>
    <dgm:pt modelId="{727B6D94-DDF1-4E66-90B8-BF2BD9D661A2}" type="pres">
      <dgm:prSet presAssocID="{B6AF289C-839C-4F93-A8B7-B12650C93425}" presName="node" presStyleLbl="node1" presStyleIdx="3" presStyleCnt="4" custScaleX="127551" custScaleY="127551">
        <dgm:presLayoutVars>
          <dgm:bulletEnabled val="1"/>
        </dgm:presLayoutVars>
      </dgm:prSet>
      <dgm:spPr/>
      <dgm:t>
        <a:bodyPr/>
        <a:lstStyle/>
        <a:p>
          <a:endParaRPr lang="en-US"/>
        </a:p>
      </dgm:t>
    </dgm:pt>
    <dgm:pt modelId="{F17EA807-E02A-4A1C-B4EA-10C18B0DC752}" type="pres">
      <dgm:prSet presAssocID="{B6AF289C-839C-4F93-A8B7-B12650C93425}" presName="dummy" presStyleCnt="0"/>
      <dgm:spPr/>
      <dgm:t>
        <a:bodyPr/>
        <a:lstStyle/>
        <a:p>
          <a:endParaRPr lang="en-US"/>
        </a:p>
      </dgm:t>
    </dgm:pt>
    <dgm:pt modelId="{190B6ACE-7A33-40C2-AA36-5F5BB01157A2}" type="pres">
      <dgm:prSet presAssocID="{1047C382-5C52-4F14-9331-5C561EBC029E}" presName="sibTrans" presStyleLbl="sibTrans2D1" presStyleIdx="3" presStyleCnt="4"/>
      <dgm:spPr/>
      <dgm:t>
        <a:bodyPr/>
        <a:lstStyle/>
        <a:p>
          <a:endParaRPr lang="en-US"/>
        </a:p>
      </dgm:t>
    </dgm:pt>
  </dgm:ptLst>
  <dgm:cxnLst>
    <dgm:cxn modelId="{8006DB47-FD8E-4BA4-8862-21F2F5D06C26}" type="presOf" srcId="{B6AF289C-839C-4F93-A8B7-B12650C93425}" destId="{727B6D94-DDF1-4E66-90B8-BF2BD9D661A2}" srcOrd="0" destOrd="0" presId="urn:microsoft.com/office/officeart/2005/8/layout/radial6"/>
    <dgm:cxn modelId="{7EF5DC2F-AFA3-4B22-9EF4-72B897AAC9FA}" srcId="{C9253295-3324-40A2-949B-874C04E13966}" destId="{09872939-F256-4637-AA3A-020F364F41BD}" srcOrd="0" destOrd="0" parTransId="{64ADB9BB-7F59-408A-AF5F-0A8D7E584510}" sibTransId="{1AF6503A-249C-4CE4-A0CD-E3416FA3AC58}"/>
    <dgm:cxn modelId="{AC8F68A2-D407-4E0C-9870-D11C58B4CD9C}" type="presOf" srcId="{5C979519-7518-4768-90A2-C2E2BEB5B53F}" destId="{DAB8B03C-1EF7-4F5F-910E-63BC7923879A}" srcOrd="0" destOrd="0" presId="urn:microsoft.com/office/officeart/2005/8/layout/radial6"/>
    <dgm:cxn modelId="{0D126CB2-C70C-4D4D-881F-780662F52AD3}" srcId="{09872939-F256-4637-AA3A-020F364F41BD}" destId="{B6AF289C-839C-4F93-A8B7-B12650C93425}" srcOrd="3" destOrd="0" parTransId="{58FBFE92-A8A9-41FE-8C9D-B064848490BC}" sibTransId="{1047C382-5C52-4F14-9331-5C561EBC029E}"/>
    <dgm:cxn modelId="{DBBE461E-9466-4A76-82CA-2CFB6048AD72}" srcId="{09872939-F256-4637-AA3A-020F364F41BD}" destId="{EAF93AD1-F0FA-4BB2-B812-8C9E1B1EAF92}" srcOrd="2" destOrd="0" parTransId="{B29500A4-B429-4B7B-ADC7-888530FCCE70}" sibTransId="{47469F18-3576-4A76-AFB0-EFF41EA033F4}"/>
    <dgm:cxn modelId="{DECD933E-B6BB-4752-A3D5-8E5F2BCDFB8A}" srcId="{09872939-F256-4637-AA3A-020F364F41BD}" destId="{88759F16-7B2A-4719-8C4D-50894EFDD23C}" srcOrd="0" destOrd="0" parTransId="{FAB99D30-F47C-4E99-AE23-2BF69F76F543}" sibTransId="{791DA613-57F4-424E-9800-12BB0E6FE765}"/>
    <dgm:cxn modelId="{1764AA68-D2BD-4EC4-9527-1899CD48DC7C}" type="presOf" srcId="{7444C07D-5BCD-4752-B8F0-12CA97D3824B}" destId="{178D58DE-E31D-4B29-AEB7-FE1FB0D446FA}" srcOrd="0" destOrd="0" presId="urn:microsoft.com/office/officeart/2005/8/layout/radial6"/>
    <dgm:cxn modelId="{7ABE0EB5-48A4-496F-90E3-EDA74555DE31}" srcId="{09872939-F256-4637-AA3A-020F364F41BD}" destId="{7444C07D-5BCD-4752-B8F0-12CA97D3824B}" srcOrd="1" destOrd="0" parTransId="{9D27859C-35D5-4B08-8B0B-3B2BAF2826F9}" sibTransId="{5C979519-7518-4768-90A2-C2E2BEB5B53F}"/>
    <dgm:cxn modelId="{B180D540-8446-4ECD-9A17-9EB5CAFEE35F}" type="presOf" srcId="{1047C382-5C52-4F14-9331-5C561EBC029E}" destId="{190B6ACE-7A33-40C2-AA36-5F5BB01157A2}" srcOrd="0" destOrd="0" presId="urn:microsoft.com/office/officeart/2005/8/layout/radial6"/>
    <dgm:cxn modelId="{3A048D6E-83A1-41AA-9772-0F83B1B5A380}" type="presOf" srcId="{791DA613-57F4-424E-9800-12BB0E6FE765}" destId="{D3AC1909-258B-461B-AAC3-A8436CA0420C}" srcOrd="0" destOrd="0" presId="urn:microsoft.com/office/officeart/2005/8/layout/radial6"/>
    <dgm:cxn modelId="{F076BC06-9013-44E5-9F75-FD80D1A009AF}" type="presOf" srcId="{88759F16-7B2A-4719-8C4D-50894EFDD23C}" destId="{1097ED81-3327-4C1F-8AF1-33B2E86D0C02}" srcOrd="0" destOrd="0" presId="urn:microsoft.com/office/officeart/2005/8/layout/radial6"/>
    <dgm:cxn modelId="{E4EF3847-B400-4068-8A34-AA92A9092D10}" type="presOf" srcId="{C9253295-3324-40A2-949B-874C04E13966}" destId="{75184925-13D1-4AF0-840D-0DB7F2AF8CFE}" srcOrd="0" destOrd="0" presId="urn:microsoft.com/office/officeart/2005/8/layout/radial6"/>
    <dgm:cxn modelId="{BD28F243-E592-425A-88F1-7827686E2266}" type="presOf" srcId="{47469F18-3576-4A76-AFB0-EFF41EA033F4}" destId="{72FDB61F-F77B-4A57-97A9-0245FFA3C625}" srcOrd="0" destOrd="0" presId="urn:microsoft.com/office/officeart/2005/8/layout/radial6"/>
    <dgm:cxn modelId="{FC055437-000B-4E40-B476-E9AC2B4CEF90}" type="presOf" srcId="{EAF93AD1-F0FA-4BB2-B812-8C9E1B1EAF92}" destId="{BC9C81BF-1329-499D-810A-6C2E777A380E}" srcOrd="0" destOrd="0" presId="urn:microsoft.com/office/officeart/2005/8/layout/radial6"/>
    <dgm:cxn modelId="{15D70530-DD5F-4C19-A82F-C82E5BD9DF98}" type="presOf" srcId="{09872939-F256-4637-AA3A-020F364F41BD}" destId="{8D7435B8-CA76-49CB-BF3A-0CDE5CEB5CC5}" srcOrd="0" destOrd="0" presId="urn:microsoft.com/office/officeart/2005/8/layout/radial6"/>
    <dgm:cxn modelId="{9FCE6396-CBB0-4321-8652-6F07D778F77F}" type="presParOf" srcId="{75184925-13D1-4AF0-840D-0DB7F2AF8CFE}" destId="{8D7435B8-CA76-49CB-BF3A-0CDE5CEB5CC5}" srcOrd="0" destOrd="0" presId="urn:microsoft.com/office/officeart/2005/8/layout/radial6"/>
    <dgm:cxn modelId="{EB54F86F-FED5-4687-8A77-DAF1FD042A52}" type="presParOf" srcId="{75184925-13D1-4AF0-840D-0DB7F2AF8CFE}" destId="{1097ED81-3327-4C1F-8AF1-33B2E86D0C02}" srcOrd="1" destOrd="0" presId="urn:microsoft.com/office/officeart/2005/8/layout/radial6"/>
    <dgm:cxn modelId="{6D7A9C68-36FE-439B-B4F4-45ACB5358ECD}" type="presParOf" srcId="{75184925-13D1-4AF0-840D-0DB7F2AF8CFE}" destId="{7B807922-B139-450E-8EC2-33475351D792}" srcOrd="2" destOrd="0" presId="urn:microsoft.com/office/officeart/2005/8/layout/radial6"/>
    <dgm:cxn modelId="{89F3EDF3-1CC5-46E7-9612-DFBA272556B8}" type="presParOf" srcId="{75184925-13D1-4AF0-840D-0DB7F2AF8CFE}" destId="{D3AC1909-258B-461B-AAC3-A8436CA0420C}" srcOrd="3" destOrd="0" presId="urn:microsoft.com/office/officeart/2005/8/layout/radial6"/>
    <dgm:cxn modelId="{E8AC5719-9791-4D23-A32B-3A48F6B89157}" type="presParOf" srcId="{75184925-13D1-4AF0-840D-0DB7F2AF8CFE}" destId="{178D58DE-E31D-4B29-AEB7-FE1FB0D446FA}" srcOrd="4" destOrd="0" presId="urn:microsoft.com/office/officeart/2005/8/layout/radial6"/>
    <dgm:cxn modelId="{B2B3CA19-FF45-47E9-BA76-BD5FF212757D}" type="presParOf" srcId="{75184925-13D1-4AF0-840D-0DB7F2AF8CFE}" destId="{0E28B9F9-10C3-4D9B-BD02-C5E811C2FCCB}" srcOrd="5" destOrd="0" presId="urn:microsoft.com/office/officeart/2005/8/layout/radial6"/>
    <dgm:cxn modelId="{FB73FBE0-2823-4F40-89F5-D5D8E84D072C}" type="presParOf" srcId="{75184925-13D1-4AF0-840D-0DB7F2AF8CFE}" destId="{DAB8B03C-1EF7-4F5F-910E-63BC7923879A}" srcOrd="6" destOrd="0" presId="urn:microsoft.com/office/officeart/2005/8/layout/radial6"/>
    <dgm:cxn modelId="{8C91AA99-BB11-4529-8AB8-B9E8017EA514}" type="presParOf" srcId="{75184925-13D1-4AF0-840D-0DB7F2AF8CFE}" destId="{BC9C81BF-1329-499D-810A-6C2E777A380E}" srcOrd="7" destOrd="0" presId="urn:microsoft.com/office/officeart/2005/8/layout/radial6"/>
    <dgm:cxn modelId="{32DF59F0-1AB5-4FF7-AF42-F569B2DF7D56}" type="presParOf" srcId="{75184925-13D1-4AF0-840D-0DB7F2AF8CFE}" destId="{9267F593-ABEC-45FE-BA19-E9F9E57E091B}" srcOrd="8" destOrd="0" presId="urn:microsoft.com/office/officeart/2005/8/layout/radial6"/>
    <dgm:cxn modelId="{9738938D-716A-4EEC-8382-69B7249D3D8A}" type="presParOf" srcId="{75184925-13D1-4AF0-840D-0DB7F2AF8CFE}" destId="{72FDB61F-F77B-4A57-97A9-0245FFA3C625}" srcOrd="9" destOrd="0" presId="urn:microsoft.com/office/officeart/2005/8/layout/radial6"/>
    <dgm:cxn modelId="{8C733849-82CA-43DD-8B53-0931328C8A42}" type="presParOf" srcId="{75184925-13D1-4AF0-840D-0DB7F2AF8CFE}" destId="{727B6D94-DDF1-4E66-90B8-BF2BD9D661A2}" srcOrd="10" destOrd="0" presId="urn:microsoft.com/office/officeart/2005/8/layout/radial6"/>
    <dgm:cxn modelId="{D9686D21-6039-4283-9F6B-85BFF108A87B}" type="presParOf" srcId="{75184925-13D1-4AF0-840D-0DB7F2AF8CFE}" destId="{F17EA807-E02A-4A1C-B4EA-10C18B0DC752}" srcOrd="11" destOrd="0" presId="urn:microsoft.com/office/officeart/2005/8/layout/radial6"/>
    <dgm:cxn modelId="{9396F045-5AE5-41E5-BA8A-075739E12A85}" type="presParOf" srcId="{75184925-13D1-4AF0-840D-0DB7F2AF8CFE}" destId="{190B6ACE-7A33-40C2-AA36-5F5BB01157A2}" srcOrd="12" destOrd="0" presId="urn:microsoft.com/office/officeart/2005/8/layout/radial6"/>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BDC292-4D97-4F7E-B526-011DC7B94A52}" type="doc">
      <dgm:prSet loTypeId="urn:microsoft.com/office/officeart/2005/8/layout/chart3" loCatId="relationship" qsTypeId="urn:microsoft.com/office/officeart/2005/8/quickstyle/simple5" qsCatId="simple" csTypeId="urn:microsoft.com/office/officeart/2005/8/colors/accent1_2" csCatId="accent1" phldr="1"/>
      <dgm:spPr/>
      <dgm:t>
        <a:bodyPr/>
        <a:lstStyle/>
        <a:p>
          <a:endParaRPr lang="en-US"/>
        </a:p>
      </dgm:t>
    </dgm:pt>
    <dgm:pt modelId="{38F669AC-7B8E-4B86-B7CC-5E68ADC7C69D}">
      <dgm:prSet phldrT="[Text]" custT="1"/>
      <dgm:spPr/>
      <dgm:t>
        <a:bodyPr/>
        <a:lstStyle/>
        <a:p>
          <a:r>
            <a:rPr lang="en-US" sz="1050" dirty="0" smtClean="0">
              <a:latin typeface="Arial" panose="020B0604020202020204" pitchFamily="34" charset="0"/>
              <a:cs typeface="Arial" panose="020B0604020202020204" pitchFamily="34" charset="0"/>
            </a:rPr>
            <a:t>Scope and Requirements</a:t>
          </a:r>
          <a:endParaRPr lang="en-US" sz="1050" dirty="0">
            <a:latin typeface="Arial" panose="020B0604020202020204" pitchFamily="34" charset="0"/>
            <a:cs typeface="Arial" panose="020B0604020202020204" pitchFamily="34" charset="0"/>
          </a:endParaRPr>
        </a:p>
      </dgm:t>
    </dgm:pt>
    <dgm:pt modelId="{369BCCDF-B8DB-4865-A1F8-C340916BE0EA}" type="parTrans" cxnId="{758E2832-C464-4F45-8D88-ED5F69F5633F}">
      <dgm:prSet/>
      <dgm:spPr/>
      <dgm:t>
        <a:bodyPr/>
        <a:lstStyle/>
        <a:p>
          <a:endParaRPr lang="en-US">
            <a:latin typeface="Arial" panose="020B0604020202020204" pitchFamily="34" charset="0"/>
            <a:cs typeface="Arial" panose="020B0604020202020204" pitchFamily="34" charset="0"/>
          </a:endParaRPr>
        </a:p>
      </dgm:t>
    </dgm:pt>
    <dgm:pt modelId="{848D4F89-9CA2-43BF-B997-277DBCE08306}" type="sibTrans" cxnId="{758E2832-C464-4F45-8D88-ED5F69F5633F}">
      <dgm:prSet/>
      <dgm:spPr/>
      <dgm:t>
        <a:bodyPr/>
        <a:lstStyle/>
        <a:p>
          <a:endParaRPr lang="en-US">
            <a:latin typeface="Arial" panose="020B0604020202020204" pitchFamily="34" charset="0"/>
            <a:cs typeface="Arial" panose="020B0604020202020204" pitchFamily="34" charset="0"/>
          </a:endParaRPr>
        </a:p>
      </dgm:t>
    </dgm:pt>
    <dgm:pt modelId="{E38FCF0D-A662-4CBB-A582-C38CCCBA7D83}">
      <dgm:prSet phldrT="[Text]" custT="1"/>
      <dgm:spPr/>
      <dgm:t>
        <a:bodyPr/>
        <a:lstStyle/>
        <a:p>
          <a:r>
            <a:rPr lang="en-US" sz="900" dirty="0" smtClean="0">
              <a:latin typeface="Arial" panose="020B0604020202020204" pitchFamily="34" charset="0"/>
              <a:cs typeface="Arial" panose="020B0604020202020204" pitchFamily="34" charset="0"/>
            </a:rPr>
            <a:t>Cost Model Blueprint</a:t>
          </a:r>
          <a:endParaRPr lang="en-US" sz="900" dirty="0">
            <a:latin typeface="Arial" panose="020B0604020202020204" pitchFamily="34" charset="0"/>
            <a:cs typeface="Arial" panose="020B0604020202020204" pitchFamily="34" charset="0"/>
          </a:endParaRPr>
        </a:p>
      </dgm:t>
    </dgm:pt>
    <dgm:pt modelId="{F8BA2B3D-77EA-4569-A93F-4FD8F1F9A431}" type="parTrans" cxnId="{70424C02-70D5-4152-9E24-74FEAC2AE917}">
      <dgm:prSet/>
      <dgm:spPr/>
      <dgm:t>
        <a:bodyPr/>
        <a:lstStyle/>
        <a:p>
          <a:endParaRPr lang="en-US">
            <a:latin typeface="Arial" panose="020B0604020202020204" pitchFamily="34" charset="0"/>
            <a:cs typeface="Arial" panose="020B0604020202020204" pitchFamily="34" charset="0"/>
          </a:endParaRPr>
        </a:p>
      </dgm:t>
    </dgm:pt>
    <dgm:pt modelId="{46C0CE14-E4D8-48ED-B81F-AF730FED653D}" type="sibTrans" cxnId="{70424C02-70D5-4152-9E24-74FEAC2AE917}">
      <dgm:prSet/>
      <dgm:spPr/>
      <dgm:t>
        <a:bodyPr/>
        <a:lstStyle/>
        <a:p>
          <a:endParaRPr lang="en-US">
            <a:latin typeface="Arial" panose="020B0604020202020204" pitchFamily="34" charset="0"/>
            <a:cs typeface="Arial" panose="020B0604020202020204" pitchFamily="34" charset="0"/>
          </a:endParaRPr>
        </a:p>
      </dgm:t>
    </dgm:pt>
    <dgm:pt modelId="{A4A0A3D8-C79B-472F-B6AA-3866B7674AFF}">
      <dgm:prSet phldrT="[Text]" custT="1"/>
      <dgm:spPr/>
      <dgm:t>
        <a:bodyPr/>
        <a:lstStyle/>
        <a:p>
          <a:r>
            <a:rPr lang="en-US" sz="900" dirty="0" smtClean="0">
              <a:latin typeface="Arial" panose="020B0604020202020204" pitchFamily="34" charset="0"/>
              <a:cs typeface="Arial" panose="020B0604020202020204" pitchFamily="34" charset="0"/>
            </a:rPr>
            <a:t>Design Rationale</a:t>
          </a:r>
          <a:endParaRPr lang="en-US" sz="900" dirty="0">
            <a:latin typeface="Arial" panose="020B0604020202020204" pitchFamily="34" charset="0"/>
            <a:cs typeface="Arial" panose="020B0604020202020204" pitchFamily="34" charset="0"/>
          </a:endParaRPr>
        </a:p>
      </dgm:t>
    </dgm:pt>
    <dgm:pt modelId="{D81DF9AE-28BC-4573-A6FB-73371F6CD7F3}" type="parTrans" cxnId="{65AD8C2E-1CB9-424B-A019-FEC22EA357F6}">
      <dgm:prSet/>
      <dgm:spPr/>
      <dgm:t>
        <a:bodyPr/>
        <a:lstStyle/>
        <a:p>
          <a:endParaRPr lang="en-US">
            <a:latin typeface="Arial" panose="020B0604020202020204" pitchFamily="34" charset="0"/>
            <a:cs typeface="Arial" panose="020B0604020202020204" pitchFamily="34" charset="0"/>
          </a:endParaRPr>
        </a:p>
      </dgm:t>
    </dgm:pt>
    <dgm:pt modelId="{CCBCEE82-4D69-443A-B9DA-ACDD851E5715}" type="sibTrans" cxnId="{65AD8C2E-1CB9-424B-A019-FEC22EA357F6}">
      <dgm:prSet/>
      <dgm:spPr/>
      <dgm:t>
        <a:bodyPr/>
        <a:lstStyle/>
        <a:p>
          <a:endParaRPr lang="en-US">
            <a:latin typeface="Arial" panose="020B0604020202020204" pitchFamily="34" charset="0"/>
            <a:cs typeface="Arial" panose="020B0604020202020204" pitchFamily="34" charset="0"/>
          </a:endParaRPr>
        </a:p>
      </dgm:t>
    </dgm:pt>
    <dgm:pt modelId="{A8D1600C-3958-41F4-883A-830C0F6FFFA9}">
      <dgm:prSet phldrT="[Text]" custT="1"/>
      <dgm:spPr/>
      <dgm:t>
        <a:bodyPr/>
        <a:lstStyle/>
        <a:p>
          <a:r>
            <a:rPr lang="en-US" sz="1000" dirty="0" smtClean="0">
              <a:latin typeface="Arial" panose="020B0604020202020204" pitchFamily="34" charset="0"/>
              <a:cs typeface="Arial" panose="020B0604020202020204" pitchFamily="34" charset="0"/>
            </a:rPr>
            <a:t>Implementation  Plan</a:t>
          </a:r>
          <a:endParaRPr lang="en-US" sz="1000" dirty="0">
            <a:latin typeface="Arial" panose="020B0604020202020204" pitchFamily="34" charset="0"/>
            <a:cs typeface="Arial" panose="020B0604020202020204" pitchFamily="34" charset="0"/>
          </a:endParaRPr>
        </a:p>
      </dgm:t>
    </dgm:pt>
    <dgm:pt modelId="{1FF8EFD1-6065-49E3-835F-E666EDB712E6}" type="parTrans" cxnId="{0E42817F-1E07-4DE3-B8DD-E68A03FBF6FC}">
      <dgm:prSet/>
      <dgm:spPr/>
      <dgm:t>
        <a:bodyPr/>
        <a:lstStyle/>
        <a:p>
          <a:endParaRPr lang="en-US">
            <a:latin typeface="Arial" panose="020B0604020202020204" pitchFamily="34" charset="0"/>
            <a:cs typeface="Arial" panose="020B0604020202020204" pitchFamily="34" charset="0"/>
          </a:endParaRPr>
        </a:p>
      </dgm:t>
    </dgm:pt>
    <dgm:pt modelId="{FE8858FF-8397-4DE2-8CA7-78A63542E278}" type="sibTrans" cxnId="{0E42817F-1E07-4DE3-B8DD-E68A03FBF6FC}">
      <dgm:prSet/>
      <dgm:spPr/>
      <dgm:t>
        <a:bodyPr/>
        <a:lstStyle/>
        <a:p>
          <a:endParaRPr lang="en-US">
            <a:latin typeface="Arial" panose="020B0604020202020204" pitchFamily="34" charset="0"/>
            <a:cs typeface="Arial" panose="020B0604020202020204" pitchFamily="34" charset="0"/>
          </a:endParaRPr>
        </a:p>
      </dgm:t>
    </dgm:pt>
    <dgm:pt modelId="{24C58DC8-EB17-44B0-8E45-0BBC4DA83770}">
      <dgm:prSet phldrT="[Text]"/>
      <dgm:spPr/>
      <dgm:t>
        <a:bodyPr/>
        <a:lstStyle/>
        <a:p>
          <a:r>
            <a:rPr lang="en-US" dirty="0" smtClean="0">
              <a:latin typeface="Arial" panose="020B0604020202020204" pitchFamily="34" charset="0"/>
              <a:cs typeface="Arial" panose="020B0604020202020204" pitchFamily="34" charset="0"/>
            </a:rPr>
            <a:t>Verification and Validation</a:t>
          </a:r>
          <a:endParaRPr lang="en-US" dirty="0">
            <a:latin typeface="Arial" panose="020B0604020202020204" pitchFamily="34" charset="0"/>
            <a:cs typeface="Arial" panose="020B0604020202020204" pitchFamily="34" charset="0"/>
          </a:endParaRPr>
        </a:p>
      </dgm:t>
    </dgm:pt>
    <dgm:pt modelId="{F14E1AC7-C3BF-4CED-B87E-F76FB97220BE}" type="parTrans" cxnId="{A091AC29-FD7D-492F-B3AB-6141BDEFBDEA}">
      <dgm:prSet/>
      <dgm:spPr/>
      <dgm:t>
        <a:bodyPr/>
        <a:lstStyle/>
        <a:p>
          <a:endParaRPr lang="en-US">
            <a:latin typeface="Arial" panose="020B0604020202020204" pitchFamily="34" charset="0"/>
            <a:cs typeface="Arial" panose="020B0604020202020204" pitchFamily="34" charset="0"/>
          </a:endParaRPr>
        </a:p>
      </dgm:t>
    </dgm:pt>
    <dgm:pt modelId="{D428FE1C-1969-4261-9BD4-E6090A3F1B83}" type="sibTrans" cxnId="{A091AC29-FD7D-492F-B3AB-6141BDEFBDEA}">
      <dgm:prSet/>
      <dgm:spPr/>
      <dgm:t>
        <a:bodyPr/>
        <a:lstStyle/>
        <a:p>
          <a:endParaRPr lang="en-US">
            <a:latin typeface="Arial" panose="020B0604020202020204" pitchFamily="34" charset="0"/>
            <a:cs typeface="Arial" panose="020B0604020202020204" pitchFamily="34" charset="0"/>
          </a:endParaRPr>
        </a:p>
      </dgm:t>
    </dgm:pt>
    <dgm:pt modelId="{1E41FEF4-82DE-4143-88E5-FBF61CA5E521}">
      <dgm:prSet phldrT="[Text]" custT="1"/>
      <dgm:spPr/>
      <dgm:t>
        <a:bodyPr/>
        <a:lstStyle/>
        <a:p>
          <a:r>
            <a:rPr lang="en-US" sz="900" dirty="0" smtClean="0">
              <a:latin typeface="Arial" panose="020B0604020202020204" pitchFamily="34" charset="0"/>
              <a:cs typeface="Arial" panose="020B0604020202020204" pitchFamily="34" charset="0"/>
            </a:rPr>
            <a:t>COPIS Business Model</a:t>
          </a:r>
          <a:endParaRPr lang="en-US" sz="900" dirty="0">
            <a:latin typeface="Arial" panose="020B0604020202020204" pitchFamily="34" charset="0"/>
            <a:cs typeface="Arial" panose="020B0604020202020204" pitchFamily="34" charset="0"/>
          </a:endParaRPr>
        </a:p>
      </dgm:t>
    </dgm:pt>
    <dgm:pt modelId="{6EA67CB6-DC33-44A1-99C2-5BF0338EAE2C}" type="sibTrans" cxnId="{AC60D2C0-E02C-40E3-9748-8B80E9366C33}">
      <dgm:prSet/>
      <dgm:spPr/>
      <dgm:t>
        <a:bodyPr/>
        <a:lstStyle/>
        <a:p>
          <a:endParaRPr lang="en-US">
            <a:latin typeface="Arial" panose="020B0604020202020204" pitchFamily="34" charset="0"/>
            <a:cs typeface="Arial" panose="020B0604020202020204" pitchFamily="34" charset="0"/>
          </a:endParaRPr>
        </a:p>
      </dgm:t>
    </dgm:pt>
    <dgm:pt modelId="{2C8C96B1-D33C-4012-B911-899E762CE12A}" type="parTrans" cxnId="{AC60D2C0-E02C-40E3-9748-8B80E9366C33}">
      <dgm:prSet/>
      <dgm:spPr/>
      <dgm:t>
        <a:bodyPr/>
        <a:lstStyle/>
        <a:p>
          <a:endParaRPr lang="en-US">
            <a:latin typeface="Arial" panose="020B0604020202020204" pitchFamily="34" charset="0"/>
            <a:cs typeface="Arial" panose="020B0604020202020204" pitchFamily="34" charset="0"/>
          </a:endParaRPr>
        </a:p>
      </dgm:t>
    </dgm:pt>
    <dgm:pt modelId="{1894BF42-DA78-45ED-834A-C10612617427}" type="pres">
      <dgm:prSet presAssocID="{62BDC292-4D97-4F7E-B526-011DC7B94A52}" presName="compositeShape" presStyleCnt="0">
        <dgm:presLayoutVars>
          <dgm:chMax val="7"/>
          <dgm:dir/>
          <dgm:resizeHandles val="exact"/>
        </dgm:presLayoutVars>
      </dgm:prSet>
      <dgm:spPr/>
      <dgm:t>
        <a:bodyPr/>
        <a:lstStyle/>
        <a:p>
          <a:endParaRPr lang="en-US"/>
        </a:p>
      </dgm:t>
    </dgm:pt>
    <dgm:pt modelId="{1D8437E1-AE6F-466D-BFF3-FBCD95710128}" type="pres">
      <dgm:prSet presAssocID="{62BDC292-4D97-4F7E-B526-011DC7B94A52}" presName="wedge1" presStyleLbl="node1" presStyleIdx="0" presStyleCnt="6" custLinFactNeighborX="-1488" custLinFactNeighborY="4577"/>
      <dgm:spPr/>
      <dgm:t>
        <a:bodyPr/>
        <a:lstStyle/>
        <a:p>
          <a:endParaRPr lang="en-US"/>
        </a:p>
      </dgm:t>
    </dgm:pt>
    <dgm:pt modelId="{DC885B61-A6F1-49AF-AEE4-A8BEB18A6B5C}" type="pres">
      <dgm:prSet presAssocID="{62BDC292-4D97-4F7E-B526-011DC7B94A52}" presName="wedge1Tx" presStyleLbl="node1" presStyleIdx="0" presStyleCnt="6">
        <dgm:presLayoutVars>
          <dgm:chMax val="0"/>
          <dgm:chPref val="0"/>
          <dgm:bulletEnabled val="1"/>
        </dgm:presLayoutVars>
      </dgm:prSet>
      <dgm:spPr/>
      <dgm:t>
        <a:bodyPr/>
        <a:lstStyle/>
        <a:p>
          <a:endParaRPr lang="en-US"/>
        </a:p>
      </dgm:t>
    </dgm:pt>
    <dgm:pt modelId="{1DACC2D9-7111-497E-8E25-683F8BAD51E5}" type="pres">
      <dgm:prSet presAssocID="{62BDC292-4D97-4F7E-B526-011DC7B94A52}" presName="wedge2" presStyleLbl="node1" presStyleIdx="1" presStyleCnt="6" custLinFactNeighborX="14277" custLinFactNeighborY="-1529"/>
      <dgm:spPr/>
      <dgm:t>
        <a:bodyPr/>
        <a:lstStyle/>
        <a:p>
          <a:endParaRPr lang="en-US"/>
        </a:p>
      </dgm:t>
    </dgm:pt>
    <dgm:pt modelId="{135716BE-E626-47E0-B4B9-9A0D6D3B5181}" type="pres">
      <dgm:prSet presAssocID="{62BDC292-4D97-4F7E-B526-011DC7B94A52}" presName="wedge2Tx" presStyleLbl="node1" presStyleIdx="1" presStyleCnt="6">
        <dgm:presLayoutVars>
          <dgm:chMax val="0"/>
          <dgm:chPref val="0"/>
          <dgm:bulletEnabled val="1"/>
        </dgm:presLayoutVars>
      </dgm:prSet>
      <dgm:spPr/>
      <dgm:t>
        <a:bodyPr/>
        <a:lstStyle/>
        <a:p>
          <a:endParaRPr lang="en-US"/>
        </a:p>
      </dgm:t>
    </dgm:pt>
    <dgm:pt modelId="{60228AEB-C327-4D72-92C4-29721411C191}" type="pres">
      <dgm:prSet presAssocID="{62BDC292-4D97-4F7E-B526-011DC7B94A52}" presName="wedge3" presStyleLbl="node1" presStyleIdx="2" presStyleCnt="6"/>
      <dgm:spPr/>
      <dgm:t>
        <a:bodyPr/>
        <a:lstStyle/>
        <a:p>
          <a:endParaRPr lang="en-US"/>
        </a:p>
      </dgm:t>
    </dgm:pt>
    <dgm:pt modelId="{3BFC23C3-7E9A-4699-9FEF-B00525B452D7}" type="pres">
      <dgm:prSet presAssocID="{62BDC292-4D97-4F7E-B526-011DC7B94A52}" presName="wedge3Tx" presStyleLbl="node1" presStyleIdx="2" presStyleCnt="6">
        <dgm:presLayoutVars>
          <dgm:chMax val="0"/>
          <dgm:chPref val="0"/>
          <dgm:bulletEnabled val="1"/>
        </dgm:presLayoutVars>
      </dgm:prSet>
      <dgm:spPr/>
      <dgm:t>
        <a:bodyPr/>
        <a:lstStyle/>
        <a:p>
          <a:endParaRPr lang="en-US"/>
        </a:p>
      </dgm:t>
    </dgm:pt>
    <dgm:pt modelId="{3835DB89-B9FA-419E-9887-FF935DF3B545}" type="pres">
      <dgm:prSet presAssocID="{62BDC292-4D97-4F7E-B526-011DC7B94A52}" presName="wedge4" presStyleLbl="node1" presStyleIdx="3" presStyleCnt="6"/>
      <dgm:spPr/>
      <dgm:t>
        <a:bodyPr/>
        <a:lstStyle/>
        <a:p>
          <a:endParaRPr lang="en-US"/>
        </a:p>
      </dgm:t>
    </dgm:pt>
    <dgm:pt modelId="{15626142-26BA-4A70-9D64-0BFB03B6BC77}" type="pres">
      <dgm:prSet presAssocID="{62BDC292-4D97-4F7E-B526-011DC7B94A52}" presName="wedge4Tx" presStyleLbl="node1" presStyleIdx="3" presStyleCnt="6">
        <dgm:presLayoutVars>
          <dgm:chMax val="0"/>
          <dgm:chPref val="0"/>
          <dgm:bulletEnabled val="1"/>
        </dgm:presLayoutVars>
      </dgm:prSet>
      <dgm:spPr/>
      <dgm:t>
        <a:bodyPr/>
        <a:lstStyle/>
        <a:p>
          <a:endParaRPr lang="en-US"/>
        </a:p>
      </dgm:t>
    </dgm:pt>
    <dgm:pt modelId="{23B46753-CAF3-4615-971A-2CF779CA9039}" type="pres">
      <dgm:prSet presAssocID="{62BDC292-4D97-4F7E-B526-011DC7B94A52}" presName="wedge5" presStyleLbl="node1" presStyleIdx="4" presStyleCnt="6"/>
      <dgm:spPr/>
      <dgm:t>
        <a:bodyPr/>
        <a:lstStyle/>
        <a:p>
          <a:endParaRPr lang="en-US"/>
        </a:p>
      </dgm:t>
    </dgm:pt>
    <dgm:pt modelId="{8675529A-D26F-4038-A3FC-0001B845BF15}" type="pres">
      <dgm:prSet presAssocID="{62BDC292-4D97-4F7E-B526-011DC7B94A52}" presName="wedge5Tx" presStyleLbl="node1" presStyleIdx="4" presStyleCnt="6">
        <dgm:presLayoutVars>
          <dgm:chMax val="0"/>
          <dgm:chPref val="0"/>
          <dgm:bulletEnabled val="1"/>
        </dgm:presLayoutVars>
      </dgm:prSet>
      <dgm:spPr/>
      <dgm:t>
        <a:bodyPr/>
        <a:lstStyle/>
        <a:p>
          <a:endParaRPr lang="en-US"/>
        </a:p>
      </dgm:t>
    </dgm:pt>
    <dgm:pt modelId="{FBCBFF98-A3E2-41FD-9D4A-CA0B43657502}" type="pres">
      <dgm:prSet presAssocID="{62BDC292-4D97-4F7E-B526-011DC7B94A52}" presName="wedge6" presStyleLbl="node1" presStyleIdx="5" presStyleCnt="6"/>
      <dgm:spPr/>
      <dgm:t>
        <a:bodyPr/>
        <a:lstStyle/>
        <a:p>
          <a:endParaRPr lang="en-US"/>
        </a:p>
      </dgm:t>
    </dgm:pt>
    <dgm:pt modelId="{C8D5169C-EE6C-4346-A3AD-C705F42744BC}" type="pres">
      <dgm:prSet presAssocID="{62BDC292-4D97-4F7E-B526-011DC7B94A52}" presName="wedge6Tx" presStyleLbl="node1" presStyleIdx="5" presStyleCnt="6">
        <dgm:presLayoutVars>
          <dgm:chMax val="0"/>
          <dgm:chPref val="0"/>
          <dgm:bulletEnabled val="1"/>
        </dgm:presLayoutVars>
      </dgm:prSet>
      <dgm:spPr/>
      <dgm:t>
        <a:bodyPr/>
        <a:lstStyle/>
        <a:p>
          <a:endParaRPr lang="en-US"/>
        </a:p>
      </dgm:t>
    </dgm:pt>
  </dgm:ptLst>
  <dgm:cxnLst>
    <dgm:cxn modelId="{B410C988-6FFA-4F87-952B-92B8CA063542}" type="presOf" srcId="{24C58DC8-EB17-44B0-8E45-0BBC4DA83770}" destId="{FBCBFF98-A3E2-41FD-9D4A-CA0B43657502}" srcOrd="0" destOrd="0" presId="urn:microsoft.com/office/officeart/2005/8/layout/chart3"/>
    <dgm:cxn modelId="{94E9A0D3-A9A5-4A9E-A67C-99AF59A1A6CC}" type="presOf" srcId="{A4A0A3D8-C79B-472F-B6AA-3866B7674AFF}" destId="{3835DB89-B9FA-419E-9887-FF935DF3B545}" srcOrd="0" destOrd="0" presId="urn:microsoft.com/office/officeart/2005/8/layout/chart3"/>
    <dgm:cxn modelId="{E5ECDBBD-B0ED-41C5-B60C-6A297716DCD6}" type="presOf" srcId="{38F669AC-7B8E-4B86-B7CC-5E68ADC7C69D}" destId="{1D8437E1-AE6F-466D-BFF3-FBCD95710128}" srcOrd="0" destOrd="0" presId="urn:microsoft.com/office/officeart/2005/8/layout/chart3"/>
    <dgm:cxn modelId="{65AD8C2E-1CB9-424B-A019-FEC22EA357F6}" srcId="{62BDC292-4D97-4F7E-B526-011DC7B94A52}" destId="{A4A0A3D8-C79B-472F-B6AA-3866B7674AFF}" srcOrd="3" destOrd="0" parTransId="{D81DF9AE-28BC-4573-A6FB-73371F6CD7F3}" sibTransId="{CCBCEE82-4D69-443A-B9DA-ACDD851E5715}"/>
    <dgm:cxn modelId="{F08CC141-9DB2-4618-9D10-E55B2ADD1447}" type="presOf" srcId="{A4A0A3D8-C79B-472F-B6AA-3866B7674AFF}" destId="{15626142-26BA-4A70-9D64-0BFB03B6BC77}" srcOrd="1" destOrd="0" presId="urn:microsoft.com/office/officeart/2005/8/layout/chart3"/>
    <dgm:cxn modelId="{A091AC29-FD7D-492F-B3AB-6141BDEFBDEA}" srcId="{62BDC292-4D97-4F7E-B526-011DC7B94A52}" destId="{24C58DC8-EB17-44B0-8E45-0BBC4DA83770}" srcOrd="5" destOrd="0" parTransId="{F14E1AC7-C3BF-4CED-B87E-F76FB97220BE}" sibTransId="{D428FE1C-1969-4261-9BD4-E6090A3F1B83}"/>
    <dgm:cxn modelId="{5821E82C-9865-40B2-A30A-8066F5A8F309}" type="presOf" srcId="{62BDC292-4D97-4F7E-B526-011DC7B94A52}" destId="{1894BF42-DA78-45ED-834A-C10612617427}" srcOrd="0" destOrd="0" presId="urn:microsoft.com/office/officeart/2005/8/layout/chart3"/>
    <dgm:cxn modelId="{70424C02-70D5-4152-9E24-74FEAC2AE917}" srcId="{62BDC292-4D97-4F7E-B526-011DC7B94A52}" destId="{E38FCF0D-A662-4CBB-A582-C38CCCBA7D83}" srcOrd="2" destOrd="0" parTransId="{F8BA2B3D-77EA-4569-A93F-4FD8F1F9A431}" sibTransId="{46C0CE14-E4D8-48ED-B81F-AF730FED653D}"/>
    <dgm:cxn modelId="{6339FBC5-C8DD-4395-9DFE-E226A23D43F2}" type="presOf" srcId="{A8D1600C-3958-41F4-883A-830C0F6FFFA9}" destId="{8675529A-D26F-4038-A3FC-0001B845BF15}" srcOrd="1" destOrd="0" presId="urn:microsoft.com/office/officeart/2005/8/layout/chart3"/>
    <dgm:cxn modelId="{EB609CFD-2572-47ED-9407-0CC14E30AA04}" type="presOf" srcId="{24C58DC8-EB17-44B0-8E45-0BBC4DA83770}" destId="{C8D5169C-EE6C-4346-A3AD-C705F42744BC}" srcOrd="1" destOrd="0" presId="urn:microsoft.com/office/officeart/2005/8/layout/chart3"/>
    <dgm:cxn modelId="{A6D8D6AD-1B94-4323-904F-BB8DA1CF0995}" type="presOf" srcId="{1E41FEF4-82DE-4143-88E5-FBF61CA5E521}" destId="{1DACC2D9-7111-497E-8E25-683F8BAD51E5}" srcOrd="0" destOrd="0" presId="urn:microsoft.com/office/officeart/2005/8/layout/chart3"/>
    <dgm:cxn modelId="{E0DA8CB6-C10A-4C2C-A6C9-D6DA25589E51}" type="presOf" srcId="{1E41FEF4-82DE-4143-88E5-FBF61CA5E521}" destId="{135716BE-E626-47E0-B4B9-9A0D6D3B5181}" srcOrd="1" destOrd="0" presId="urn:microsoft.com/office/officeart/2005/8/layout/chart3"/>
    <dgm:cxn modelId="{0E42817F-1E07-4DE3-B8DD-E68A03FBF6FC}" srcId="{62BDC292-4D97-4F7E-B526-011DC7B94A52}" destId="{A8D1600C-3958-41F4-883A-830C0F6FFFA9}" srcOrd="4" destOrd="0" parTransId="{1FF8EFD1-6065-49E3-835F-E666EDB712E6}" sibTransId="{FE8858FF-8397-4DE2-8CA7-78A63542E278}"/>
    <dgm:cxn modelId="{1CF88E04-E9DA-46E5-BA03-64C561E50279}" type="presOf" srcId="{E38FCF0D-A662-4CBB-A582-C38CCCBA7D83}" destId="{60228AEB-C327-4D72-92C4-29721411C191}" srcOrd="0" destOrd="0" presId="urn:microsoft.com/office/officeart/2005/8/layout/chart3"/>
    <dgm:cxn modelId="{AC60D2C0-E02C-40E3-9748-8B80E9366C33}" srcId="{62BDC292-4D97-4F7E-B526-011DC7B94A52}" destId="{1E41FEF4-82DE-4143-88E5-FBF61CA5E521}" srcOrd="1" destOrd="0" parTransId="{2C8C96B1-D33C-4012-B911-899E762CE12A}" sibTransId="{6EA67CB6-DC33-44A1-99C2-5BF0338EAE2C}"/>
    <dgm:cxn modelId="{758E2832-C464-4F45-8D88-ED5F69F5633F}" srcId="{62BDC292-4D97-4F7E-B526-011DC7B94A52}" destId="{38F669AC-7B8E-4B86-B7CC-5E68ADC7C69D}" srcOrd="0" destOrd="0" parTransId="{369BCCDF-B8DB-4865-A1F8-C340916BE0EA}" sibTransId="{848D4F89-9CA2-43BF-B997-277DBCE08306}"/>
    <dgm:cxn modelId="{B40ED588-50BF-4ED3-8704-74F6BFACD63D}" type="presOf" srcId="{A8D1600C-3958-41F4-883A-830C0F6FFFA9}" destId="{23B46753-CAF3-4615-971A-2CF779CA9039}" srcOrd="0" destOrd="0" presId="urn:microsoft.com/office/officeart/2005/8/layout/chart3"/>
    <dgm:cxn modelId="{E636766C-7F45-4189-A248-E774708B34BE}" type="presOf" srcId="{38F669AC-7B8E-4B86-B7CC-5E68ADC7C69D}" destId="{DC885B61-A6F1-49AF-AEE4-A8BEB18A6B5C}" srcOrd="1" destOrd="0" presId="urn:microsoft.com/office/officeart/2005/8/layout/chart3"/>
    <dgm:cxn modelId="{44C884D7-B92A-4EA6-989E-D53719C15293}" type="presOf" srcId="{E38FCF0D-A662-4CBB-A582-C38CCCBA7D83}" destId="{3BFC23C3-7E9A-4699-9FEF-B00525B452D7}" srcOrd="1" destOrd="0" presId="urn:microsoft.com/office/officeart/2005/8/layout/chart3"/>
    <dgm:cxn modelId="{7DBE9EB9-227E-47A7-9DA4-231D34052BDD}" type="presParOf" srcId="{1894BF42-DA78-45ED-834A-C10612617427}" destId="{1D8437E1-AE6F-466D-BFF3-FBCD95710128}" srcOrd="0" destOrd="0" presId="urn:microsoft.com/office/officeart/2005/8/layout/chart3"/>
    <dgm:cxn modelId="{6B8379E0-AEDC-426A-9FB8-530150ACB29F}" type="presParOf" srcId="{1894BF42-DA78-45ED-834A-C10612617427}" destId="{DC885B61-A6F1-49AF-AEE4-A8BEB18A6B5C}" srcOrd="1" destOrd="0" presId="urn:microsoft.com/office/officeart/2005/8/layout/chart3"/>
    <dgm:cxn modelId="{D9293BE3-4B8B-4764-8748-889E13114694}" type="presParOf" srcId="{1894BF42-DA78-45ED-834A-C10612617427}" destId="{1DACC2D9-7111-497E-8E25-683F8BAD51E5}" srcOrd="2" destOrd="0" presId="urn:microsoft.com/office/officeart/2005/8/layout/chart3"/>
    <dgm:cxn modelId="{47857A86-FCDA-43EF-8D34-05BAE07E25FB}" type="presParOf" srcId="{1894BF42-DA78-45ED-834A-C10612617427}" destId="{135716BE-E626-47E0-B4B9-9A0D6D3B5181}" srcOrd="3" destOrd="0" presId="urn:microsoft.com/office/officeart/2005/8/layout/chart3"/>
    <dgm:cxn modelId="{9B26535E-F2E3-458A-AEC5-E107ED338D82}" type="presParOf" srcId="{1894BF42-DA78-45ED-834A-C10612617427}" destId="{60228AEB-C327-4D72-92C4-29721411C191}" srcOrd="4" destOrd="0" presId="urn:microsoft.com/office/officeart/2005/8/layout/chart3"/>
    <dgm:cxn modelId="{11A29EAA-076B-49B4-A7D6-A45DAA28A59E}" type="presParOf" srcId="{1894BF42-DA78-45ED-834A-C10612617427}" destId="{3BFC23C3-7E9A-4699-9FEF-B00525B452D7}" srcOrd="5" destOrd="0" presId="urn:microsoft.com/office/officeart/2005/8/layout/chart3"/>
    <dgm:cxn modelId="{72671FC9-35BA-45E5-86BA-2D4765017E09}" type="presParOf" srcId="{1894BF42-DA78-45ED-834A-C10612617427}" destId="{3835DB89-B9FA-419E-9887-FF935DF3B545}" srcOrd="6" destOrd="0" presId="urn:microsoft.com/office/officeart/2005/8/layout/chart3"/>
    <dgm:cxn modelId="{A90D210F-FD61-41C8-9E33-BC2D9331428C}" type="presParOf" srcId="{1894BF42-DA78-45ED-834A-C10612617427}" destId="{15626142-26BA-4A70-9D64-0BFB03B6BC77}" srcOrd="7" destOrd="0" presId="urn:microsoft.com/office/officeart/2005/8/layout/chart3"/>
    <dgm:cxn modelId="{752D2106-BA33-48B1-AE26-F5D0F059DBA7}" type="presParOf" srcId="{1894BF42-DA78-45ED-834A-C10612617427}" destId="{23B46753-CAF3-4615-971A-2CF779CA9039}" srcOrd="8" destOrd="0" presId="urn:microsoft.com/office/officeart/2005/8/layout/chart3"/>
    <dgm:cxn modelId="{E9D6890D-9C71-47F5-AE80-078C173C809C}" type="presParOf" srcId="{1894BF42-DA78-45ED-834A-C10612617427}" destId="{8675529A-D26F-4038-A3FC-0001B845BF15}" srcOrd="9" destOrd="0" presId="urn:microsoft.com/office/officeart/2005/8/layout/chart3"/>
    <dgm:cxn modelId="{ABA65643-FDBF-4C18-9753-6B565EB8E5FF}" type="presParOf" srcId="{1894BF42-DA78-45ED-834A-C10612617427}" destId="{FBCBFF98-A3E2-41FD-9D4A-CA0B43657502}" srcOrd="10" destOrd="0" presId="urn:microsoft.com/office/officeart/2005/8/layout/chart3"/>
    <dgm:cxn modelId="{960D89C9-85C4-4981-81C6-FDCF4A63E172}" type="presParOf" srcId="{1894BF42-DA78-45ED-834A-C10612617427}" destId="{C8D5169C-EE6C-4346-A3AD-C705F42744BC}"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2DD4C-BBEB-495E-80E1-8D4729E1183B}">
      <dsp:nvSpPr>
        <dsp:cNvPr id="0" name=""/>
        <dsp:cNvSpPr/>
      </dsp:nvSpPr>
      <dsp:spPr>
        <a:xfrm>
          <a:off x="0" y="0"/>
          <a:ext cx="1927179" cy="2919986"/>
        </a:xfrm>
        <a:prstGeom prst="roundRect">
          <a:avLst>
            <a:gd name="adj" fmla="val 8500"/>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2266234" numCol="1" spcCol="1270" anchor="t" anchorCtr="0">
          <a:noAutofit/>
        </a:bodyPr>
        <a:lstStyle/>
        <a:p>
          <a:pPr lvl="0" algn="l" defTabSz="622300">
            <a:lnSpc>
              <a:spcPct val="90000"/>
            </a:lnSpc>
            <a:spcBef>
              <a:spcPct val="0"/>
            </a:spcBef>
            <a:spcAft>
              <a:spcPct val="35000"/>
            </a:spcAft>
          </a:pPr>
          <a:r>
            <a:rPr lang="en-US" sz="1400" b="0" kern="1200" dirty="0" smtClean="0">
              <a:latin typeface="Arial" panose="020B0604020202020204" pitchFamily="34" charset="0"/>
              <a:cs typeface="Arial" panose="020B0604020202020204" pitchFamily="34" charset="0"/>
            </a:rPr>
            <a:t>ARMY COST FRAMEWORK (ACF)</a:t>
          </a:r>
          <a:endParaRPr lang="en-US" sz="1400" b="0" kern="1200" dirty="0">
            <a:latin typeface="Arial" panose="020B0604020202020204" pitchFamily="34" charset="0"/>
            <a:cs typeface="Arial" panose="020B0604020202020204" pitchFamily="34" charset="0"/>
          </a:endParaRPr>
        </a:p>
      </dsp:txBody>
      <dsp:txXfrm>
        <a:off x="47978" y="47978"/>
        <a:ext cx="1831223" cy="2824030"/>
      </dsp:txXfrm>
    </dsp:sp>
    <dsp:sp modelId="{6F5C8FE6-8EF4-49AC-B650-44D0844778EB}">
      <dsp:nvSpPr>
        <dsp:cNvPr id="0" name=""/>
        <dsp:cNvSpPr/>
      </dsp:nvSpPr>
      <dsp:spPr>
        <a:xfrm>
          <a:off x="96358" y="561305"/>
          <a:ext cx="1830820" cy="2025962"/>
        </a:xfrm>
        <a:prstGeom prst="roundRect">
          <a:avLst>
            <a:gd name="adj" fmla="val 105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1297934" numCol="1" spcCol="1270" anchor="t"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Enterprise CFs</a:t>
          </a:r>
          <a:endParaRPr lang="en-US" sz="1400" kern="1200" dirty="0">
            <a:latin typeface="Arial" panose="020B0604020202020204" pitchFamily="34" charset="0"/>
            <a:cs typeface="Arial" panose="020B0604020202020204" pitchFamily="34" charset="0"/>
          </a:endParaRPr>
        </a:p>
      </dsp:txBody>
      <dsp:txXfrm>
        <a:off x="152662" y="617609"/>
        <a:ext cx="1718212" cy="1913354"/>
      </dsp:txXfrm>
    </dsp:sp>
    <dsp:sp modelId="{9C462D47-1730-4EA0-BF56-B1D9620A9B54}">
      <dsp:nvSpPr>
        <dsp:cNvPr id="0" name=""/>
        <dsp:cNvSpPr/>
      </dsp:nvSpPr>
      <dsp:spPr>
        <a:xfrm>
          <a:off x="-19643" y="1136813"/>
          <a:ext cx="713803" cy="203961"/>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READINESS</a:t>
          </a:r>
          <a:endParaRPr lang="en-US" sz="600" b="1" kern="1200" dirty="0">
            <a:latin typeface="Arial" panose="020B0604020202020204" pitchFamily="34" charset="0"/>
            <a:cs typeface="Arial" panose="020B0604020202020204" pitchFamily="34" charset="0"/>
          </a:endParaRPr>
        </a:p>
      </dsp:txBody>
      <dsp:txXfrm>
        <a:off x="-13370" y="1143086"/>
        <a:ext cx="701257" cy="191415"/>
      </dsp:txXfrm>
    </dsp:sp>
    <dsp:sp modelId="{D67E3D75-77E0-43FE-97F2-4128F3A3869E}">
      <dsp:nvSpPr>
        <dsp:cNvPr id="0" name=""/>
        <dsp:cNvSpPr/>
      </dsp:nvSpPr>
      <dsp:spPr>
        <a:xfrm>
          <a:off x="-15608" y="1398645"/>
          <a:ext cx="713803" cy="295352"/>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WEAPON SYSTEM</a:t>
          </a:r>
        </a:p>
      </dsp:txBody>
      <dsp:txXfrm>
        <a:off x="-6525" y="1407728"/>
        <a:ext cx="695637" cy="277186"/>
      </dsp:txXfrm>
    </dsp:sp>
    <dsp:sp modelId="{4A110C37-A801-4F45-9060-0E427EEB2D07}">
      <dsp:nvSpPr>
        <dsp:cNvPr id="0" name=""/>
        <dsp:cNvSpPr/>
      </dsp:nvSpPr>
      <dsp:spPr>
        <a:xfrm>
          <a:off x="-12554" y="1747350"/>
          <a:ext cx="713803" cy="201827"/>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UNIT</a:t>
          </a:r>
        </a:p>
      </dsp:txBody>
      <dsp:txXfrm>
        <a:off x="-6347" y="1753557"/>
        <a:ext cx="701389" cy="189413"/>
      </dsp:txXfrm>
    </dsp:sp>
    <dsp:sp modelId="{F26E82A1-205A-4685-ACE5-64553D413B92}">
      <dsp:nvSpPr>
        <dsp:cNvPr id="0" name=""/>
        <dsp:cNvSpPr/>
      </dsp:nvSpPr>
      <dsp:spPr>
        <a:xfrm>
          <a:off x="-12554" y="2008588"/>
          <a:ext cx="713803" cy="203294"/>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r>
            <a:rPr lang="en-US" sz="700" b="1" kern="1200" dirty="0" smtClean="0">
              <a:latin typeface="Arial" panose="020B0604020202020204" pitchFamily="34" charset="0"/>
              <a:cs typeface="Arial" panose="020B0604020202020204" pitchFamily="34" charset="0"/>
            </a:rPr>
            <a:t>RECRUITING</a:t>
          </a:r>
          <a:endParaRPr lang="en-US" sz="600" b="1" kern="1200" dirty="0" smtClean="0">
            <a:latin typeface="Arial" panose="020B0604020202020204" pitchFamily="34" charset="0"/>
            <a:cs typeface="Arial" panose="020B0604020202020204" pitchFamily="34" charset="0"/>
          </a:endParaRPr>
        </a:p>
      </dsp:txBody>
      <dsp:txXfrm>
        <a:off x="-6302" y="2014840"/>
        <a:ext cx="701299" cy="190790"/>
      </dsp:txXfrm>
    </dsp:sp>
    <dsp:sp modelId="{D62A0CBE-C4C9-4F10-A372-7F4B92A2F5EF}">
      <dsp:nvSpPr>
        <dsp:cNvPr id="0" name=""/>
        <dsp:cNvSpPr/>
      </dsp:nvSpPr>
      <dsp:spPr>
        <a:xfrm>
          <a:off x="-11562" y="2262903"/>
          <a:ext cx="713803" cy="198138"/>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a:t>
          </a:r>
        </a:p>
      </dsp:txBody>
      <dsp:txXfrm>
        <a:off x="-5469" y="2268996"/>
        <a:ext cx="701617" cy="185952"/>
      </dsp:txXfrm>
    </dsp:sp>
    <dsp:sp modelId="{AA3E18E3-F200-468C-8A8F-7E811C6DDE29}">
      <dsp:nvSpPr>
        <dsp:cNvPr id="0" name=""/>
        <dsp:cNvSpPr/>
      </dsp:nvSpPr>
      <dsp:spPr>
        <a:xfrm>
          <a:off x="734897" y="1022485"/>
          <a:ext cx="1059587" cy="1505287"/>
        </a:xfrm>
        <a:prstGeom prst="roundRect">
          <a:avLst>
            <a:gd name="adj" fmla="val 10500"/>
          </a:avLst>
        </a:prstGeom>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659268" numCol="1" spcCol="1270" anchor="t"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Org CFs</a:t>
          </a:r>
          <a:endParaRPr lang="en-US" sz="1400" kern="1200" dirty="0">
            <a:latin typeface="Arial" panose="020B0604020202020204" pitchFamily="34" charset="0"/>
            <a:cs typeface="Arial" panose="020B0604020202020204" pitchFamily="34" charset="0"/>
          </a:endParaRPr>
        </a:p>
      </dsp:txBody>
      <dsp:txXfrm>
        <a:off x="767483" y="1055071"/>
        <a:ext cx="994415" cy="1440115"/>
      </dsp:txXfrm>
    </dsp:sp>
    <dsp:sp modelId="{64724E8A-160A-47D6-97B3-2876BE91DC37}">
      <dsp:nvSpPr>
        <dsp:cNvPr id="0" name=""/>
        <dsp:cNvSpPr/>
      </dsp:nvSpPr>
      <dsp:spPr>
        <a:xfrm>
          <a:off x="757912" y="1469190"/>
          <a:ext cx="176478" cy="758931"/>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vert270"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FORSCOM</a:t>
          </a:r>
          <a:endParaRPr lang="en-US" sz="1000" kern="1200" dirty="0">
            <a:latin typeface="Arial" panose="020B0604020202020204" pitchFamily="34" charset="0"/>
            <a:cs typeface="Arial" panose="020B0604020202020204" pitchFamily="34" charset="0"/>
          </a:endParaRPr>
        </a:p>
      </dsp:txBody>
      <dsp:txXfrm>
        <a:off x="763339" y="1474617"/>
        <a:ext cx="165624" cy="748077"/>
      </dsp:txXfrm>
    </dsp:sp>
    <dsp:sp modelId="{B6D0CE21-6CAA-4377-8301-A5E19BC6E0F3}">
      <dsp:nvSpPr>
        <dsp:cNvPr id="0" name=""/>
        <dsp:cNvSpPr/>
      </dsp:nvSpPr>
      <dsp:spPr>
        <a:xfrm>
          <a:off x="961062" y="1469190"/>
          <a:ext cx="176478" cy="758931"/>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vert270"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USARC</a:t>
          </a:r>
          <a:endParaRPr lang="en-US" sz="1000" kern="1200" dirty="0">
            <a:latin typeface="Arial" panose="020B0604020202020204" pitchFamily="34" charset="0"/>
            <a:cs typeface="Arial" panose="020B0604020202020204" pitchFamily="34" charset="0"/>
          </a:endParaRPr>
        </a:p>
      </dsp:txBody>
      <dsp:txXfrm>
        <a:off x="966489" y="1474617"/>
        <a:ext cx="165624" cy="748077"/>
      </dsp:txXfrm>
    </dsp:sp>
    <dsp:sp modelId="{57C2F238-F2C6-45F5-8125-9E0720F11264}">
      <dsp:nvSpPr>
        <dsp:cNvPr id="0" name=""/>
        <dsp:cNvSpPr/>
      </dsp:nvSpPr>
      <dsp:spPr>
        <a:xfrm>
          <a:off x="1158376" y="1469190"/>
          <a:ext cx="176478" cy="758931"/>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vert270"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USAREUR</a:t>
          </a:r>
          <a:endParaRPr lang="en-US" sz="1000" kern="1200" dirty="0">
            <a:latin typeface="Arial" panose="020B0604020202020204" pitchFamily="34" charset="0"/>
            <a:cs typeface="Arial" panose="020B0604020202020204" pitchFamily="34" charset="0"/>
          </a:endParaRPr>
        </a:p>
      </dsp:txBody>
      <dsp:txXfrm>
        <a:off x="1163803" y="1474617"/>
        <a:ext cx="165624" cy="748077"/>
      </dsp:txXfrm>
    </dsp:sp>
    <dsp:sp modelId="{4F6A034E-12D9-4A87-8649-737CCCEE28C6}">
      <dsp:nvSpPr>
        <dsp:cNvPr id="0" name=""/>
        <dsp:cNvSpPr/>
      </dsp:nvSpPr>
      <dsp:spPr>
        <a:xfrm>
          <a:off x="1363762" y="1469190"/>
          <a:ext cx="176478" cy="758931"/>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vert270" wrap="square" lIns="0" tIns="0" rIns="0" bIns="0"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TRADOC</a:t>
          </a:r>
          <a:endParaRPr lang="en-US" sz="1000" kern="1200" dirty="0">
            <a:latin typeface="Arial" panose="020B0604020202020204" pitchFamily="34" charset="0"/>
            <a:cs typeface="Arial" panose="020B0604020202020204" pitchFamily="34" charset="0"/>
          </a:endParaRPr>
        </a:p>
      </dsp:txBody>
      <dsp:txXfrm>
        <a:off x="1369189" y="1474617"/>
        <a:ext cx="165624" cy="748077"/>
      </dsp:txXfrm>
    </dsp:sp>
    <dsp:sp modelId="{E7E8060B-E725-4AA4-8962-664925379246}">
      <dsp:nvSpPr>
        <dsp:cNvPr id="0" name=""/>
        <dsp:cNvSpPr/>
      </dsp:nvSpPr>
      <dsp:spPr>
        <a:xfrm>
          <a:off x="1564094" y="1476798"/>
          <a:ext cx="177716" cy="760776"/>
        </a:xfrm>
        <a:prstGeom prst="roundRect">
          <a:avLst>
            <a:gd name="adj" fmla="val 105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vert270" wrap="square" lIns="0" tIns="0" rIns="0" bIns="0" numCol="1" spcCol="1270" anchor="b" anchorCtr="1">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1569559" y="1482263"/>
        <a:ext cx="166786" cy="749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71DB8-D06A-48F8-99BE-586DE191A728}">
      <dsp:nvSpPr>
        <dsp:cNvPr id="0" name=""/>
        <dsp:cNvSpPr/>
      </dsp:nvSpPr>
      <dsp:spPr>
        <a:xfrm flipV="1">
          <a:off x="1033174" y="2945400"/>
          <a:ext cx="93312" cy="337532"/>
        </a:xfrm>
        <a:prstGeom prst="rightArrow">
          <a:avLst>
            <a:gd name="adj1" fmla="val 75000"/>
            <a:gd name="adj2" fmla="val 50000"/>
          </a:avLst>
        </a:prstGeom>
        <a:no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35B729A-CE8C-471D-A53A-D243EB3CAE45}">
      <dsp:nvSpPr>
        <dsp:cNvPr id="0" name=""/>
        <dsp:cNvSpPr/>
      </dsp:nvSpPr>
      <dsp:spPr>
        <a:xfrm>
          <a:off x="1051" y="1819"/>
          <a:ext cx="1048980" cy="337532"/>
        </a:xfrm>
        <a:prstGeom prst="roundRect">
          <a:avLst/>
        </a:prstGeom>
        <a:solidFill>
          <a:schemeClr val="tx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REQUIREMENTS</a:t>
          </a:r>
          <a:endParaRPr lang="en-US" sz="800" kern="1200" dirty="0">
            <a:latin typeface="Arial" panose="020B0604020202020204" pitchFamily="34" charset="0"/>
            <a:cs typeface="Arial" panose="020B0604020202020204" pitchFamily="34" charset="0"/>
          </a:endParaRPr>
        </a:p>
      </dsp:txBody>
      <dsp:txXfrm>
        <a:off x="17528" y="18296"/>
        <a:ext cx="1016026" cy="304578"/>
      </dsp:txXfrm>
    </dsp:sp>
    <dsp:sp modelId="{FFA076A4-1F85-4C10-A7D3-5A144C14E77C}">
      <dsp:nvSpPr>
        <dsp:cNvPr id="0" name=""/>
        <dsp:cNvSpPr/>
      </dsp:nvSpPr>
      <dsp:spPr>
        <a:xfrm>
          <a:off x="972736" y="373105"/>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65CF64A-3235-435E-B712-66C5CCD5C45D}">
      <dsp:nvSpPr>
        <dsp:cNvPr id="0" name=""/>
        <dsp:cNvSpPr/>
      </dsp:nvSpPr>
      <dsp:spPr>
        <a:xfrm>
          <a:off x="0" y="395574"/>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HQDA / PEG</a:t>
          </a:r>
          <a:endParaRPr lang="en-US" sz="800" kern="1200" dirty="0">
            <a:latin typeface="Arial" panose="020B0604020202020204" pitchFamily="34" charset="0"/>
            <a:cs typeface="Arial" panose="020B0604020202020204" pitchFamily="34" charset="0"/>
          </a:endParaRPr>
        </a:p>
      </dsp:txBody>
      <dsp:txXfrm>
        <a:off x="16477" y="412051"/>
        <a:ext cx="939782" cy="304578"/>
      </dsp:txXfrm>
    </dsp:sp>
    <dsp:sp modelId="{346F2C35-10B1-4B54-8261-43640090500E}">
      <dsp:nvSpPr>
        <dsp:cNvPr id="0" name=""/>
        <dsp:cNvSpPr/>
      </dsp:nvSpPr>
      <dsp:spPr>
        <a:xfrm>
          <a:off x="972736" y="744391"/>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76D6387-C068-4588-A410-A4F21E3F83F2}">
      <dsp:nvSpPr>
        <dsp:cNvPr id="0" name=""/>
        <dsp:cNvSpPr/>
      </dsp:nvSpPr>
      <dsp:spPr>
        <a:xfrm>
          <a:off x="0" y="744391"/>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RECRUITING</a:t>
          </a:r>
          <a:endParaRPr lang="en-US" sz="800" kern="1200" dirty="0">
            <a:latin typeface="Arial" panose="020B0604020202020204" pitchFamily="34" charset="0"/>
            <a:cs typeface="Arial" panose="020B0604020202020204" pitchFamily="34" charset="0"/>
          </a:endParaRPr>
        </a:p>
      </dsp:txBody>
      <dsp:txXfrm>
        <a:off x="16477" y="760868"/>
        <a:ext cx="939782" cy="304578"/>
      </dsp:txXfrm>
    </dsp:sp>
    <dsp:sp modelId="{0BA59A9D-8292-4E93-A1E2-41548A29C0DC}">
      <dsp:nvSpPr>
        <dsp:cNvPr id="0" name=""/>
        <dsp:cNvSpPr/>
      </dsp:nvSpPr>
      <dsp:spPr>
        <a:xfrm>
          <a:off x="972736" y="1115677"/>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546A788-BCED-4AA6-B4E5-1D52FF0CC586}">
      <dsp:nvSpPr>
        <dsp:cNvPr id="0" name=""/>
        <dsp:cNvSpPr/>
      </dsp:nvSpPr>
      <dsp:spPr>
        <a:xfrm>
          <a:off x="0" y="1115677"/>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USARC</a:t>
          </a:r>
          <a:endParaRPr lang="en-US" sz="800" kern="1200" dirty="0">
            <a:latin typeface="Arial" panose="020B0604020202020204" pitchFamily="34" charset="0"/>
            <a:cs typeface="Arial" panose="020B0604020202020204" pitchFamily="34" charset="0"/>
          </a:endParaRPr>
        </a:p>
      </dsp:txBody>
      <dsp:txXfrm>
        <a:off x="16477" y="1132154"/>
        <a:ext cx="939782" cy="304578"/>
      </dsp:txXfrm>
    </dsp:sp>
    <dsp:sp modelId="{7E250860-62FB-4E28-B1D2-8B102E4DA91F}">
      <dsp:nvSpPr>
        <dsp:cNvPr id="0" name=""/>
        <dsp:cNvSpPr/>
      </dsp:nvSpPr>
      <dsp:spPr>
        <a:xfrm>
          <a:off x="972736" y="1486964"/>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CE08DC8-A9D7-4456-BB8E-F926169C65ED}">
      <dsp:nvSpPr>
        <dsp:cNvPr id="0" name=""/>
        <dsp:cNvSpPr/>
      </dsp:nvSpPr>
      <dsp:spPr>
        <a:xfrm>
          <a:off x="0" y="1486964"/>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WEAPON SYSTEM</a:t>
          </a:r>
          <a:endParaRPr lang="en-US" sz="800" kern="1200" dirty="0">
            <a:latin typeface="Arial" panose="020B0604020202020204" pitchFamily="34" charset="0"/>
            <a:cs typeface="Arial" panose="020B0604020202020204" pitchFamily="34" charset="0"/>
          </a:endParaRPr>
        </a:p>
      </dsp:txBody>
      <dsp:txXfrm>
        <a:off x="16477" y="1503441"/>
        <a:ext cx="939782" cy="304578"/>
      </dsp:txXfrm>
    </dsp:sp>
    <dsp:sp modelId="{10F9631F-42FE-4CA8-A748-483A8E1C9856}">
      <dsp:nvSpPr>
        <dsp:cNvPr id="0" name=""/>
        <dsp:cNvSpPr/>
      </dsp:nvSpPr>
      <dsp:spPr>
        <a:xfrm>
          <a:off x="972736" y="1858250"/>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67635CD-66AE-41DC-9081-76591783A7B7}">
      <dsp:nvSpPr>
        <dsp:cNvPr id="0" name=""/>
        <dsp:cNvSpPr/>
      </dsp:nvSpPr>
      <dsp:spPr>
        <a:xfrm>
          <a:off x="0" y="1858250"/>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USAREUR</a:t>
          </a:r>
          <a:endParaRPr lang="en-US" sz="800" kern="1200" dirty="0">
            <a:latin typeface="Arial" panose="020B0604020202020204" pitchFamily="34" charset="0"/>
            <a:cs typeface="Arial" panose="020B0604020202020204" pitchFamily="34" charset="0"/>
          </a:endParaRPr>
        </a:p>
      </dsp:txBody>
      <dsp:txXfrm>
        <a:off x="16477" y="1874727"/>
        <a:ext cx="939782" cy="304578"/>
      </dsp:txXfrm>
    </dsp:sp>
    <dsp:sp modelId="{E1380907-0FA5-489C-B032-9BAB4A894D19}">
      <dsp:nvSpPr>
        <dsp:cNvPr id="0" name=""/>
        <dsp:cNvSpPr/>
      </dsp:nvSpPr>
      <dsp:spPr>
        <a:xfrm>
          <a:off x="972736" y="2229536"/>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DDDD035-25C2-435A-B72D-0BB378BFEF4D}">
      <dsp:nvSpPr>
        <dsp:cNvPr id="0" name=""/>
        <dsp:cNvSpPr/>
      </dsp:nvSpPr>
      <dsp:spPr>
        <a:xfrm>
          <a:off x="0" y="2229536"/>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FORSCOM</a:t>
          </a:r>
          <a:endParaRPr lang="en-US" sz="800" kern="1200" dirty="0">
            <a:latin typeface="Arial" panose="020B0604020202020204" pitchFamily="34" charset="0"/>
            <a:cs typeface="Arial" panose="020B0604020202020204" pitchFamily="34" charset="0"/>
          </a:endParaRPr>
        </a:p>
      </dsp:txBody>
      <dsp:txXfrm>
        <a:off x="16477" y="2246013"/>
        <a:ext cx="939782" cy="304578"/>
      </dsp:txXfrm>
    </dsp:sp>
    <dsp:sp modelId="{527B8161-B830-4006-A145-445E087F5DF1}">
      <dsp:nvSpPr>
        <dsp:cNvPr id="0" name=""/>
        <dsp:cNvSpPr/>
      </dsp:nvSpPr>
      <dsp:spPr>
        <a:xfrm>
          <a:off x="0" y="2598929"/>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7843193-1995-4883-BB6D-1A06D305596E}">
      <dsp:nvSpPr>
        <dsp:cNvPr id="0" name=""/>
        <dsp:cNvSpPr/>
      </dsp:nvSpPr>
      <dsp:spPr>
        <a:xfrm>
          <a:off x="0" y="2600822"/>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30480" bIns="15240" numCol="1" spcCol="1270" anchor="ctr" anchorCtr="0">
          <a:noAutofit/>
        </a:bodyPr>
        <a:lstStyle/>
        <a:p>
          <a:pPr lvl="0" algn="ctr" defTabSz="355600">
            <a:lnSpc>
              <a:spcPct val="90000"/>
            </a:lnSpc>
            <a:spcBef>
              <a:spcPct val="0"/>
            </a:spcBef>
            <a:spcAft>
              <a:spcPct val="35000"/>
            </a:spcAft>
          </a:pPr>
          <a:r>
            <a:rPr lang="en-US" sz="800" kern="1200" smtClean="0">
              <a:latin typeface="Arial" panose="020B0604020202020204" pitchFamily="34" charset="0"/>
              <a:cs typeface="Arial" panose="020B0604020202020204" pitchFamily="34" charset="0"/>
            </a:rPr>
            <a:t>READINESS</a:t>
          </a:r>
          <a:endParaRPr lang="en-US" sz="800" kern="1200" dirty="0">
            <a:latin typeface="Arial" panose="020B0604020202020204" pitchFamily="34" charset="0"/>
            <a:cs typeface="Arial" panose="020B0604020202020204" pitchFamily="34" charset="0"/>
          </a:endParaRPr>
        </a:p>
      </dsp:txBody>
      <dsp:txXfrm>
        <a:off x="16477" y="2617299"/>
        <a:ext cx="939782" cy="304578"/>
      </dsp:txXfrm>
    </dsp:sp>
    <dsp:sp modelId="{C21598D6-4E56-4547-B40B-C90483948D4A}">
      <dsp:nvSpPr>
        <dsp:cNvPr id="0" name=""/>
        <dsp:cNvSpPr/>
      </dsp:nvSpPr>
      <dsp:spPr>
        <a:xfrm>
          <a:off x="972736" y="2972109"/>
          <a:ext cx="171659" cy="337532"/>
        </a:xfrm>
        <a:prstGeom prst="rightArrow">
          <a:avLst>
            <a:gd name="adj1" fmla="val 75000"/>
            <a:gd name="adj2" fmla="val 50000"/>
          </a:avLst>
        </a:prstGeom>
        <a:solidFill>
          <a:schemeClr val="bg1">
            <a:lumMod val="75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9418721-6A13-44D1-B8ED-C596365AE1D9}">
      <dsp:nvSpPr>
        <dsp:cNvPr id="0" name=""/>
        <dsp:cNvSpPr/>
      </dsp:nvSpPr>
      <dsp:spPr>
        <a:xfrm>
          <a:off x="0" y="2972109"/>
          <a:ext cx="972736" cy="3375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b="1" kern="1200" dirty="0" smtClean="0">
              <a:latin typeface="Arial" panose="020B0604020202020204" pitchFamily="34" charset="0"/>
              <a:cs typeface="Arial" panose="020B0604020202020204" pitchFamily="34" charset="0"/>
            </a:rPr>
            <a:t>…</a:t>
          </a:r>
          <a:endParaRPr lang="en-US" sz="3000" b="1" kern="1200" dirty="0">
            <a:latin typeface="Arial" panose="020B0604020202020204" pitchFamily="34" charset="0"/>
            <a:cs typeface="Arial" panose="020B0604020202020204" pitchFamily="34" charset="0"/>
          </a:endParaRPr>
        </a:p>
      </dsp:txBody>
      <dsp:txXfrm>
        <a:off x="16477" y="2988586"/>
        <a:ext cx="939782" cy="304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437E1-AE6F-466D-BFF3-FBCD95710128}">
      <dsp:nvSpPr>
        <dsp:cNvPr id="0" name=""/>
        <dsp:cNvSpPr/>
      </dsp:nvSpPr>
      <dsp:spPr>
        <a:xfrm>
          <a:off x="184236" y="335514"/>
          <a:ext cx="1934460" cy="1934460"/>
        </a:xfrm>
        <a:prstGeom prst="pie">
          <a:avLst>
            <a:gd name="adj1" fmla="val 16200000"/>
            <a:gd name="adj2" fmla="val 19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Scope and Requirements</a:t>
          </a:r>
          <a:endParaRPr lang="en-US" sz="800" kern="1200" dirty="0">
            <a:latin typeface="Arial" panose="020B0604020202020204" pitchFamily="34" charset="0"/>
            <a:cs typeface="Arial" panose="020B0604020202020204" pitchFamily="34" charset="0"/>
          </a:endParaRPr>
        </a:p>
      </dsp:txBody>
      <dsp:txXfrm>
        <a:off x="1172192" y="542778"/>
        <a:ext cx="564217" cy="414527"/>
      </dsp:txXfrm>
    </dsp:sp>
    <dsp:sp modelId="{1DACC2D9-7111-497E-8E25-683F8BAD51E5}">
      <dsp:nvSpPr>
        <dsp:cNvPr id="0" name=""/>
        <dsp:cNvSpPr/>
      </dsp:nvSpPr>
      <dsp:spPr>
        <a:xfrm>
          <a:off x="155447" y="346691"/>
          <a:ext cx="1934460" cy="1934460"/>
        </a:xfrm>
        <a:prstGeom prst="pie">
          <a:avLst>
            <a:gd name="adj1" fmla="val 19800000"/>
            <a:gd name="adj2" fmla="val 1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COPIS Business Model</a:t>
          </a:r>
          <a:endParaRPr lang="en-US" sz="900" kern="1200" dirty="0">
            <a:latin typeface="Arial" panose="020B0604020202020204" pitchFamily="34" charset="0"/>
            <a:cs typeface="Arial" panose="020B0604020202020204" pitchFamily="34" charset="0"/>
          </a:endParaRPr>
        </a:p>
      </dsp:txBody>
      <dsp:txXfrm>
        <a:off x="1479631" y="1118172"/>
        <a:ext cx="584943" cy="391497"/>
      </dsp:txXfrm>
    </dsp:sp>
    <dsp:sp modelId="{60228AEB-C327-4D72-92C4-29721411C191}">
      <dsp:nvSpPr>
        <dsp:cNvPr id="0" name=""/>
        <dsp:cNvSpPr/>
      </dsp:nvSpPr>
      <dsp:spPr>
        <a:xfrm>
          <a:off x="155447" y="346691"/>
          <a:ext cx="1934460" cy="1934460"/>
        </a:xfrm>
        <a:prstGeom prst="pie">
          <a:avLst>
            <a:gd name="adj1" fmla="val 1800000"/>
            <a:gd name="adj2" fmla="val 54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Cost Model Blueprint</a:t>
          </a:r>
          <a:endParaRPr lang="en-US" sz="900" kern="1200" dirty="0">
            <a:latin typeface="Arial" panose="020B0604020202020204" pitchFamily="34" charset="0"/>
            <a:cs typeface="Arial" panose="020B0604020202020204" pitchFamily="34" charset="0"/>
          </a:endParaRPr>
        </a:p>
      </dsp:txBody>
      <dsp:txXfrm>
        <a:off x="1143404" y="1659360"/>
        <a:ext cx="564217" cy="414527"/>
      </dsp:txXfrm>
    </dsp:sp>
    <dsp:sp modelId="{3835DB89-B9FA-419E-9887-FF935DF3B545}">
      <dsp:nvSpPr>
        <dsp:cNvPr id="0" name=""/>
        <dsp:cNvSpPr/>
      </dsp:nvSpPr>
      <dsp:spPr>
        <a:xfrm>
          <a:off x="155447" y="346691"/>
          <a:ext cx="1934460" cy="1934460"/>
        </a:xfrm>
        <a:prstGeom prst="pie">
          <a:avLst>
            <a:gd name="adj1" fmla="val 5400000"/>
            <a:gd name="adj2" fmla="val 90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latin typeface="Arial" panose="020B0604020202020204" pitchFamily="34" charset="0"/>
              <a:cs typeface="Arial" panose="020B0604020202020204" pitchFamily="34" charset="0"/>
            </a:rPr>
            <a:t>Design Rationale</a:t>
          </a:r>
          <a:endParaRPr lang="en-US" sz="900" kern="1200" dirty="0">
            <a:latin typeface="Arial" panose="020B0604020202020204" pitchFamily="34" charset="0"/>
            <a:cs typeface="Arial" panose="020B0604020202020204" pitchFamily="34" charset="0"/>
          </a:endParaRPr>
        </a:p>
      </dsp:txBody>
      <dsp:txXfrm>
        <a:off x="537733" y="1659360"/>
        <a:ext cx="564217" cy="414527"/>
      </dsp:txXfrm>
    </dsp:sp>
    <dsp:sp modelId="{23B46753-CAF3-4615-971A-2CF779CA9039}">
      <dsp:nvSpPr>
        <dsp:cNvPr id="0" name=""/>
        <dsp:cNvSpPr/>
      </dsp:nvSpPr>
      <dsp:spPr>
        <a:xfrm>
          <a:off x="155447" y="346691"/>
          <a:ext cx="1934460" cy="1934460"/>
        </a:xfrm>
        <a:prstGeom prst="pie">
          <a:avLst>
            <a:gd name="adj1" fmla="val 9000000"/>
            <a:gd name="adj2" fmla="val 126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377825">
            <a:lnSpc>
              <a:spcPct val="90000"/>
            </a:lnSpc>
            <a:spcBef>
              <a:spcPct val="0"/>
            </a:spcBef>
            <a:spcAft>
              <a:spcPct val="35000"/>
            </a:spcAft>
          </a:pPr>
          <a:r>
            <a:rPr lang="en-US" sz="850" kern="1200" dirty="0" smtClean="0">
              <a:latin typeface="Arial" panose="020B0604020202020204" pitchFamily="34" charset="0"/>
              <a:cs typeface="Arial" panose="020B0604020202020204" pitchFamily="34" charset="0"/>
            </a:rPr>
            <a:t>Implement. </a:t>
          </a:r>
          <a:r>
            <a:rPr lang="en-US" sz="900" kern="1200" dirty="0" smtClean="0">
              <a:latin typeface="Arial" panose="020B0604020202020204" pitchFamily="34" charset="0"/>
              <a:cs typeface="Arial" panose="020B0604020202020204" pitchFamily="34" charset="0"/>
            </a:rPr>
            <a:t>Plan</a:t>
          </a:r>
          <a:endParaRPr lang="en-US" sz="900" kern="1200" dirty="0">
            <a:latin typeface="Arial" panose="020B0604020202020204" pitchFamily="34" charset="0"/>
            <a:cs typeface="Arial" panose="020B0604020202020204" pitchFamily="34" charset="0"/>
          </a:endParaRPr>
        </a:p>
      </dsp:txBody>
      <dsp:txXfrm>
        <a:off x="185385" y="1118172"/>
        <a:ext cx="584943" cy="391497"/>
      </dsp:txXfrm>
    </dsp:sp>
    <dsp:sp modelId="{FBCBFF98-A3E2-41FD-9D4A-CA0B43657502}">
      <dsp:nvSpPr>
        <dsp:cNvPr id="0" name=""/>
        <dsp:cNvSpPr/>
      </dsp:nvSpPr>
      <dsp:spPr>
        <a:xfrm>
          <a:off x="155447" y="346691"/>
          <a:ext cx="1934460" cy="1934460"/>
        </a:xfrm>
        <a:prstGeom prst="pie">
          <a:avLst>
            <a:gd name="adj1" fmla="val 126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latin typeface="Arial" panose="020B0604020202020204" pitchFamily="34" charset="0"/>
              <a:cs typeface="Arial" panose="020B0604020202020204" pitchFamily="34" charset="0"/>
            </a:rPr>
            <a:t>Verification and Validation</a:t>
          </a:r>
          <a:endParaRPr lang="en-US" sz="800" kern="1200" dirty="0">
            <a:latin typeface="Arial" panose="020B0604020202020204" pitchFamily="34" charset="0"/>
            <a:cs typeface="Arial" panose="020B0604020202020204" pitchFamily="34" charset="0"/>
          </a:endParaRPr>
        </a:p>
      </dsp:txBody>
      <dsp:txXfrm>
        <a:off x="537733" y="553954"/>
        <a:ext cx="564217" cy="414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8" cy="462759"/>
          </a:xfrm>
          <a:prstGeom prst="rect">
            <a:avLst/>
          </a:prstGeom>
        </p:spPr>
        <p:txBody>
          <a:bodyPr vert="horz" lIns="91714" tIns="45857" rIns="91714" bIns="45857"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936467" y="0"/>
            <a:ext cx="3012018" cy="462759"/>
          </a:xfrm>
          <a:prstGeom prst="rect">
            <a:avLst/>
          </a:prstGeom>
        </p:spPr>
        <p:txBody>
          <a:bodyPr vert="horz" lIns="91714" tIns="45857" rIns="91714" bIns="45857" rtlCol="0"/>
          <a:lstStyle>
            <a:lvl1pPr algn="r">
              <a:defRPr sz="1200">
                <a:latin typeface="Arial" charset="0"/>
                <a:cs typeface="Arial" charset="0"/>
              </a:defRPr>
            </a:lvl1pPr>
          </a:lstStyle>
          <a:p>
            <a:pPr>
              <a:defRPr/>
            </a:pPr>
            <a:fld id="{449D8E79-AB0D-4BC3-B055-6EE429C2FEB5}" type="datetimeFigureOut">
              <a:rPr lang="en-US"/>
              <a:pPr>
                <a:defRPr/>
              </a:pPr>
              <a:t>6/7/2016</a:t>
            </a:fld>
            <a:endParaRPr lang="en-US" dirty="0"/>
          </a:p>
        </p:txBody>
      </p:sp>
      <p:sp>
        <p:nvSpPr>
          <p:cNvPr id="4" name="Footer Placeholder 3"/>
          <p:cNvSpPr>
            <a:spLocks noGrp="1"/>
          </p:cNvSpPr>
          <p:nvPr>
            <p:ph type="ftr" sz="quarter" idx="2"/>
          </p:nvPr>
        </p:nvSpPr>
        <p:spPr>
          <a:xfrm>
            <a:off x="1" y="8771728"/>
            <a:ext cx="3012018" cy="462759"/>
          </a:xfrm>
          <a:prstGeom prst="rect">
            <a:avLst/>
          </a:prstGeom>
        </p:spPr>
        <p:txBody>
          <a:bodyPr vert="horz" lIns="91714" tIns="45857" rIns="91714" bIns="45857"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936467" y="8771728"/>
            <a:ext cx="3012018" cy="462759"/>
          </a:xfrm>
          <a:prstGeom prst="rect">
            <a:avLst/>
          </a:prstGeom>
        </p:spPr>
        <p:txBody>
          <a:bodyPr vert="horz" lIns="91714" tIns="45857" rIns="91714" bIns="45857" rtlCol="0" anchor="b"/>
          <a:lstStyle>
            <a:lvl1pPr algn="r">
              <a:defRPr sz="1200">
                <a:latin typeface="Arial" charset="0"/>
                <a:cs typeface="Arial" charset="0"/>
              </a:defRPr>
            </a:lvl1pPr>
          </a:lstStyle>
          <a:p>
            <a:pPr>
              <a:defRPr/>
            </a:pPr>
            <a:fld id="{089D0C77-C158-48BE-AD46-B33038EF740B}" type="slidenum">
              <a:rPr lang="en-US"/>
              <a:pPr>
                <a:defRPr/>
              </a:pPr>
              <a:t>‹#›</a:t>
            </a:fld>
            <a:endParaRPr lang="en-US" dirty="0"/>
          </a:p>
        </p:txBody>
      </p:sp>
    </p:spTree>
    <p:extLst>
      <p:ext uri="{BB962C8B-B14F-4D97-AF65-F5344CB8AC3E}">
        <p14:creationId xmlns:p14="http://schemas.microsoft.com/office/powerpoint/2010/main" val="475102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8" cy="462759"/>
          </a:xfrm>
          <a:prstGeom prst="rect">
            <a:avLst/>
          </a:prstGeom>
        </p:spPr>
        <p:txBody>
          <a:bodyPr vert="horz" lIns="91714" tIns="45857" rIns="91714" bIns="45857"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idx="1"/>
          </p:nvPr>
        </p:nvSpPr>
        <p:spPr>
          <a:xfrm>
            <a:off x="3936467" y="0"/>
            <a:ext cx="3012018" cy="462759"/>
          </a:xfrm>
          <a:prstGeom prst="rect">
            <a:avLst/>
          </a:prstGeom>
        </p:spPr>
        <p:txBody>
          <a:bodyPr vert="horz" lIns="91714" tIns="45857" rIns="91714" bIns="45857" rtlCol="0"/>
          <a:lstStyle>
            <a:lvl1pPr algn="r">
              <a:defRPr sz="1200">
                <a:latin typeface="Arial" charset="0"/>
                <a:cs typeface="+mn-cs"/>
              </a:defRPr>
            </a:lvl1pPr>
          </a:lstStyle>
          <a:p>
            <a:pPr>
              <a:defRPr/>
            </a:pPr>
            <a:fld id="{764C139D-19B1-4744-A733-0C27C7B7525D}" type="datetimeFigureOut">
              <a:rPr lang="en-US"/>
              <a:pPr>
                <a:defRPr/>
              </a:pPr>
              <a:t>6/7/2016</a:t>
            </a:fld>
            <a:endParaRPr lang="en-US" dirty="0"/>
          </a:p>
        </p:txBody>
      </p:sp>
      <p:sp>
        <p:nvSpPr>
          <p:cNvPr id="4" name="Slide Image Placeholder 3"/>
          <p:cNvSpPr>
            <a:spLocks noGrp="1" noRot="1" noChangeAspect="1"/>
          </p:cNvSpPr>
          <p:nvPr>
            <p:ph type="sldImg" idx="2"/>
          </p:nvPr>
        </p:nvSpPr>
        <p:spPr>
          <a:xfrm>
            <a:off x="1166813" y="693738"/>
            <a:ext cx="4616450" cy="3463925"/>
          </a:xfrm>
          <a:prstGeom prst="rect">
            <a:avLst/>
          </a:prstGeom>
          <a:noFill/>
          <a:ln w="12700">
            <a:solidFill>
              <a:prstClr val="black"/>
            </a:solidFill>
          </a:ln>
        </p:spPr>
        <p:txBody>
          <a:bodyPr vert="horz" lIns="91714" tIns="45857" rIns="91714" bIns="45857" rtlCol="0" anchor="ctr"/>
          <a:lstStyle/>
          <a:p>
            <a:pPr lvl="0"/>
            <a:endParaRPr lang="en-US" noProof="0" dirty="0"/>
          </a:p>
        </p:txBody>
      </p:sp>
      <p:sp>
        <p:nvSpPr>
          <p:cNvPr id="5" name="Notes Placeholder 4"/>
          <p:cNvSpPr>
            <a:spLocks noGrp="1"/>
          </p:cNvSpPr>
          <p:nvPr>
            <p:ph type="body" sz="quarter" idx="3"/>
          </p:nvPr>
        </p:nvSpPr>
        <p:spPr>
          <a:xfrm>
            <a:off x="695328" y="4387455"/>
            <a:ext cx="5559424" cy="4156870"/>
          </a:xfrm>
          <a:prstGeom prst="rect">
            <a:avLst/>
          </a:prstGeom>
        </p:spPr>
        <p:txBody>
          <a:bodyPr vert="horz" lIns="91714" tIns="45857" rIns="91714" bIns="4585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771728"/>
            <a:ext cx="3012018" cy="462759"/>
          </a:xfrm>
          <a:prstGeom prst="rect">
            <a:avLst/>
          </a:prstGeom>
        </p:spPr>
        <p:txBody>
          <a:bodyPr vert="horz" lIns="91714" tIns="45857" rIns="91714" bIns="45857" rtlCol="0" anchor="b"/>
          <a:lstStyle>
            <a:lvl1pPr algn="l">
              <a:defRPr sz="12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3936467" y="8771728"/>
            <a:ext cx="3012018" cy="462759"/>
          </a:xfrm>
          <a:prstGeom prst="rect">
            <a:avLst/>
          </a:prstGeom>
        </p:spPr>
        <p:txBody>
          <a:bodyPr vert="horz" lIns="91714" tIns="45857" rIns="91714" bIns="45857" rtlCol="0" anchor="b"/>
          <a:lstStyle>
            <a:lvl1pPr algn="r">
              <a:defRPr sz="1200">
                <a:latin typeface="Arial" charset="0"/>
                <a:cs typeface="+mn-cs"/>
              </a:defRPr>
            </a:lvl1pPr>
          </a:lstStyle>
          <a:p>
            <a:pPr>
              <a:defRPr/>
            </a:pPr>
            <a:fld id="{C1BB872A-C719-405D-8D03-B8D5F1A90762}" type="slidenum">
              <a:rPr lang="en-US"/>
              <a:pPr>
                <a:defRPr/>
              </a:pPr>
              <a:t>‹#›</a:t>
            </a:fld>
            <a:endParaRPr lang="en-US" dirty="0"/>
          </a:p>
        </p:txBody>
      </p:sp>
    </p:spTree>
    <p:extLst>
      <p:ext uri="{BB962C8B-B14F-4D97-AF65-F5344CB8AC3E}">
        <p14:creationId xmlns:p14="http://schemas.microsoft.com/office/powerpoint/2010/main" val="1365519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1</a:t>
            </a:fld>
            <a:endParaRPr lang="en-US" dirty="0"/>
          </a:p>
        </p:txBody>
      </p:sp>
    </p:spTree>
    <p:extLst>
      <p:ext uri="{BB962C8B-B14F-4D97-AF65-F5344CB8AC3E}">
        <p14:creationId xmlns:p14="http://schemas.microsoft.com/office/powerpoint/2010/main" val="3730281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1149350"/>
            <a:ext cx="4141788" cy="3106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F0F38-DD77-4AB8-BE9A-FF60297339E4}" type="slidenum">
              <a:rPr lang="en-US">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94478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1F2DB-AE86-4DD9-B5B1-069FEEDA7F6A}" type="slidenum">
              <a:rPr lang="en-US" smtClean="0"/>
              <a:pPr/>
              <a:t>32</a:t>
            </a:fld>
            <a:endParaRPr lang="en-US"/>
          </a:p>
        </p:txBody>
      </p:sp>
    </p:spTree>
    <p:extLst>
      <p:ext uri="{BB962C8B-B14F-4D97-AF65-F5344CB8AC3E}">
        <p14:creationId xmlns:p14="http://schemas.microsoft.com/office/powerpoint/2010/main" val="3085829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1F2DB-AE86-4DD9-B5B1-069FEEDA7F6A}" type="slidenum">
              <a:rPr lang="en-US" smtClean="0"/>
              <a:pPr/>
              <a:t>33</a:t>
            </a:fld>
            <a:endParaRPr lang="en-US"/>
          </a:p>
        </p:txBody>
      </p:sp>
    </p:spTree>
    <p:extLst>
      <p:ext uri="{BB962C8B-B14F-4D97-AF65-F5344CB8AC3E}">
        <p14:creationId xmlns:p14="http://schemas.microsoft.com/office/powerpoint/2010/main" val="265748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SPEAKING POINTS: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charset="0"/>
                <a:ea typeface="Arial" charset="0"/>
                <a:cs typeface="Arial" charset="0"/>
              </a:rPr>
              <a:t>Goal: </a:t>
            </a:r>
            <a:r>
              <a:rPr lang="en-US" dirty="0" smtClean="0">
                <a:latin typeface="Arial" charset="0"/>
                <a:ea typeface="Arial" charset="0"/>
                <a:cs typeface="Arial" charset="0"/>
              </a:rPr>
              <a:t>Increase visibility of funds and cost to the BCT level to inform programming, budgeting, and year of execution more timely &amp; accurately on efficiency &amp; effectiveness achieved levels achieved. </a:t>
            </a:r>
            <a:endParaRPr lang="en-US" dirty="0" smtClean="0"/>
          </a:p>
          <a:p>
            <a:endParaRPr lang="en-US" dirty="0" smtClean="0"/>
          </a:p>
          <a:p>
            <a:endParaRPr lang="en-US" dirty="0" smtClean="0"/>
          </a:p>
          <a:p>
            <a:r>
              <a:rPr lang="en-US" dirty="0" smtClean="0">
                <a:latin typeface="Arial" charset="0"/>
                <a:ea typeface="Arial" charset="0"/>
                <a:cs typeface="Arial" charset="0"/>
              </a:rPr>
              <a:t>Linking funding and cost data structures consistently across the Army echelons in two fold: </a:t>
            </a:r>
          </a:p>
          <a:p>
            <a:pPr marL="342900" indent="-342900">
              <a:buAutoNum type="arabicParenR"/>
            </a:pPr>
            <a:r>
              <a:rPr lang="en-US" dirty="0" smtClean="0">
                <a:latin typeface="Arial" charset="0"/>
                <a:ea typeface="Arial" charset="0"/>
                <a:cs typeface="Arial" charset="0"/>
              </a:rPr>
              <a:t>On the fund center side, the location of the fund center in GFEBS is standardized at the Brigade level (e.g. Visibility into how much funding a BCT received for training readiness)</a:t>
            </a:r>
          </a:p>
          <a:p>
            <a:pPr marL="342900" indent="-342900">
              <a:buAutoNum type="arabicParenR"/>
            </a:pPr>
            <a:r>
              <a:rPr lang="en-US" dirty="0" smtClean="0">
                <a:latin typeface="Arial" charset="0"/>
                <a:ea typeface="Arial" charset="0"/>
                <a:cs typeface="Arial" charset="0"/>
              </a:rPr>
              <a:t>On the cost object side, the collection of costs is done with WBS (cost by events) or CC (echelon hierarchy) by commitment item as follows:</a:t>
            </a:r>
          </a:p>
          <a:p>
            <a:pPr marL="800100" lvl="1" indent="-342900">
              <a:buFont typeface="+mj-lt"/>
              <a:buAutoNum type="alphaLcPeriod"/>
            </a:pPr>
            <a:r>
              <a:rPr lang="en-US" dirty="0" smtClean="0">
                <a:latin typeface="Arial" charset="0"/>
                <a:ea typeface="Arial" charset="0"/>
                <a:cs typeface="Arial" charset="0"/>
              </a:rPr>
              <a:t>WBS standardization: </a:t>
            </a:r>
          </a:p>
          <a:p>
            <a:pPr marL="1257300" lvl="2" indent="-342900">
              <a:buFont typeface="Wingdings" charset="2"/>
              <a:buChar char="Ø"/>
            </a:pPr>
            <a:r>
              <a:rPr lang="en-US" dirty="0" smtClean="0">
                <a:latin typeface="Arial" charset="0"/>
                <a:ea typeface="Arial" charset="0"/>
                <a:cs typeface="Arial" charset="0"/>
              </a:rPr>
              <a:t>Cost Structure - HQDA to BCT level (e.g. All transportations use same WBS)</a:t>
            </a:r>
          </a:p>
          <a:p>
            <a:pPr marL="1257300" lvl="2" indent="-342900">
              <a:buFont typeface="Wingdings" charset="2"/>
              <a:buChar char="Ø"/>
            </a:pPr>
            <a:r>
              <a:rPr lang="en-US" dirty="0" smtClean="0">
                <a:latin typeface="Arial" charset="0"/>
                <a:ea typeface="Arial" charset="0"/>
                <a:cs typeface="Arial" charset="0"/>
              </a:rPr>
              <a:t>Naming convention - HQDA to BCT level (e.g. NTC Transportation WBS)</a:t>
            </a:r>
          </a:p>
          <a:p>
            <a:pPr marL="800100" lvl="1" indent="-342900">
              <a:buFont typeface="+mj-lt"/>
              <a:buAutoNum type="alphaLcPeriod"/>
            </a:pPr>
            <a:r>
              <a:rPr lang="en-US" dirty="0" smtClean="0">
                <a:latin typeface="Arial" charset="0"/>
                <a:ea typeface="Arial" charset="0"/>
                <a:cs typeface="Arial" charset="0"/>
              </a:rPr>
              <a:t>Cost Center Location:</a:t>
            </a:r>
          </a:p>
          <a:p>
            <a:pPr marL="1257300" lvl="2" indent="-342900">
              <a:buFont typeface="Wingdings" charset="2"/>
              <a:buChar char="Ø"/>
            </a:pPr>
            <a:r>
              <a:rPr lang="en-US" dirty="0" smtClean="0">
                <a:latin typeface="Arial" charset="0"/>
                <a:ea typeface="Arial" charset="0"/>
                <a:cs typeface="Arial" charset="0"/>
              </a:rPr>
              <a:t>Consistency to the unit level</a:t>
            </a:r>
          </a:p>
          <a:p>
            <a:endParaRPr lang="en-US" dirty="0"/>
          </a:p>
        </p:txBody>
      </p:sp>
      <p:sp>
        <p:nvSpPr>
          <p:cNvPr id="4" name="Slide Number Placeholder 3"/>
          <p:cNvSpPr>
            <a:spLocks noGrp="1"/>
          </p:cNvSpPr>
          <p:nvPr>
            <p:ph type="sldNum" sz="quarter" idx="10"/>
          </p:nvPr>
        </p:nvSpPr>
        <p:spPr/>
        <p:txBody>
          <a:bodyPr/>
          <a:lstStyle/>
          <a:p>
            <a:fld id="{B6C1F2DB-AE86-4DD9-B5B1-069FEEDA7F6A}" type="slidenum">
              <a:rPr lang="en-US" smtClean="0"/>
              <a:pPr/>
              <a:t>34</a:t>
            </a:fld>
            <a:endParaRPr lang="en-US"/>
          </a:p>
        </p:txBody>
      </p:sp>
    </p:spTree>
    <p:extLst>
      <p:ext uri="{BB962C8B-B14F-4D97-AF65-F5344CB8AC3E}">
        <p14:creationId xmlns:p14="http://schemas.microsoft.com/office/powerpoint/2010/main" val="422841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1F2DB-AE86-4DD9-B5B1-069FEEDA7F6A}" type="slidenum">
              <a:rPr lang="en-US" smtClean="0"/>
              <a:pPr/>
              <a:t>35</a:t>
            </a:fld>
            <a:endParaRPr lang="en-US"/>
          </a:p>
        </p:txBody>
      </p:sp>
    </p:spTree>
    <p:extLst>
      <p:ext uri="{BB962C8B-B14F-4D97-AF65-F5344CB8AC3E}">
        <p14:creationId xmlns:p14="http://schemas.microsoft.com/office/powerpoint/2010/main" val="291550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DA49FC-AAD5-4191-B3EE-ABAD55E172CE}" type="slidenum">
              <a:rPr lang="en-US" smtClean="0"/>
              <a:pPr>
                <a:defRPr/>
              </a:pPr>
              <a:t>36</a:t>
            </a:fld>
            <a:endParaRPr lang="en-US" dirty="0"/>
          </a:p>
        </p:txBody>
      </p:sp>
    </p:spTree>
    <p:extLst>
      <p:ext uri="{BB962C8B-B14F-4D97-AF65-F5344CB8AC3E}">
        <p14:creationId xmlns:p14="http://schemas.microsoft.com/office/powerpoint/2010/main" val="3470566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1F2DB-AE86-4DD9-B5B1-069FEEDA7F6A}" type="slidenum">
              <a:rPr lang="en-US" smtClean="0"/>
              <a:pPr/>
              <a:t>37</a:t>
            </a:fld>
            <a:endParaRPr lang="en-US"/>
          </a:p>
        </p:txBody>
      </p:sp>
    </p:spTree>
    <p:extLst>
      <p:ext uri="{BB962C8B-B14F-4D97-AF65-F5344CB8AC3E}">
        <p14:creationId xmlns:p14="http://schemas.microsoft.com/office/powerpoint/2010/main" val="223922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C1F2DB-AE86-4DD9-B5B1-069FEEDA7F6A}" type="slidenum">
              <a:rPr lang="en-US" smtClean="0"/>
              <a:pPr/>
              <a:t>38</a:t>
            </a:fld>
            <a:endParaRPr lang="en-US"/>
          </a:p>
        </p:txBody>
      </p:sp>
    </p:spTree>
    <p:extLst>
      <p:ext uri="{BB962C8B-B14F-4D97-AF65-F5344CB8AC3E}">
        <p14:creationId xmlns:p14="http://schemas.microsoft.com/office/powerpoint/2010/main" val="56108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Data</a:t>
            </a:r>
            <a:r>
              <a:rPr lang="en-US" baseline="0" dirty="0" smtClean="0"/>
              <a:t> Notes</a:t>
            </a:r>
            <a:endParaRPr lang="en-US" dirty="0" smtClean="0"/>
          </a:p>
          <a:p>
            <a:endParaRPr lang="en-US" dirty="0" smtClean="0"/>
          </a:p>
          <a:p>
            <a:r>
              <a:rPr lang="en-US" dirty="0" smtClean="0"/>
              <a:t>Business</a:t>
            </a:r>
            <a:r>
              <a:rPr lang="en-US" baseline="0" dirty="0" smtClean="0"/>
              <a:t> Insider, June 9, 2015</a:t>
            </a:r>
          </a:p>
          <a:p>
            <a:endParaRPr lang="en-US" baseline="0" dirty="0" smtClean="0"/>
          </a:p>
          <a:p>
            <a:r>
              <a:rPr lang="en-US" dirty="0" smtClean="0"/>
              <a:t>The amount of digital data in the universe is growing at an exponential rate, doubling every two years, and changing how we live in the world.</a:t>
            </a:r>
          </a:p>
          <a:p>
            <a:r>
              <a:rPr lang="en-US" dirty="0" smtClean="0"/>
              <a:t> </a:t>
            </a:r>
          </a:p>
          <a:p>
            <a:r>
              <a:rPr lang="en-US" dirty="0" smtClean="0"/>
              <a:t>“The rate at which we're generating data is rapidly outpacing our ability to analyze it,” Professor Patrick Wolfe, Executive Director of the University College of London’s Big Data Institute, tells Business Insider. “The trick here is to turn these massive data streams from a liability into a strength.”</a:t>
            </a:r>
          </a:p>
          <a:p>
            <a:r>
              <a:rPr lang="en-US" dirty="0" smtClean="0"/>
              <a:t> </a:t>
            </a:r>
          </a:p>
          <a:p>
            <a:r>
              <a:rPr lang="en-US" dirty="0" smtClean="0"/>
              <a:t> </a:t>
            </a:r>
          </a:p>
          <a:p>
            <a:r>
              <a:rPr lang="en-US" dirty="0" smtClean="0"/>
              <a:t>Just about 0.5% of all data is currently analyzed, and Wolfe says that percentage is shrinking as more data is collected.</a:t>
            </a:r>
          </a:p>
          <a:p>
            <a:endParaRPr lang="en-US" dirty="0" smtClean="0"/>
          </a:p>
          <a:p>
            <a:endParaRPr lang="en-US" dirty="0" smtClean="0"/>
          </a:p>
          <a:p>
            <a:r>
              <a:rPr lang="en-US" dirty="0" smtClean="0"/>
              <a:t>http://www.businessinsider.com/mind-blowing-growth-and-power-of-big-data-2015-6</a:t>
            </a:r>
          </a:p>
          <a:p>
            <a:endParaRPr lang="en-US" dirty="0" smtClean="0"/>
          </a:p>
          <a:p>
            <a:endParaRPr lang="en-US" dirty="0" smtClean="0"/>
          </a:p>
          <a:p>
            <a:r>
              <a:rPr lang="en-US" dirty="0" smtClean="0"/>
              <a:t>Data Growth, Business Opportunities, and the IT Imperatives  (http://www.emc.com/leadership/digital-universe/2014iview/executive-summary.htm)</a:t>
            </a:r>
          </a:p>
          <a:p>
            <a:endParaRPr lang="en-US" dirty="0" smtClean="0"/>
          </a:p>
          <a:p>
            <a:r>
              <a:rPr lang="en-US" dirty="0" smtClean="0">
                <a:effectLst/>
              </a:rPr>
              <a:t>This is the digital universe. It is growing </a:t>
            </a:r>
            <a:r>
              <a:rPr lang="en-US" b="1" dirty="0" smtClean="0">
                <a:effectLst/>
              </a:rPr>
              <a:t>40%</a:t>
            </a:r>
            <a:r>
              <a:rPr lang="en-US" dirty="0" smtClean="0">
                <a:effectLst/>
              </a:rPr>
              <a:t> a year into the next decade, expanding to include not only the increasing number of people and enterprises doing everything online, but also all the “things” – smart devices – connected to the Internet, unleashing a new wave of opportunities for businesses and people around the world.</a:t>
            </a:r>
          </a:p>
          <a:p>
            <a:endParaRPr lang="en-US" dirty="0" smtClean="0">
              <a:effectLst/>
            </a:endParaRPr>
          </a:p>
          <a:p>
            <a:r>
              <a:rPr lang="en-US" dirty="0" smtClean="0"/>
              <a:t>Like the physical universe, the digital universe is large – by 2020 containing nearly as many digital bits as there are stars in the universe. It is doubling in size every two years, and by 2020 the digital universe – the data we create and copy annually – will reach 44 zettabytes, or 44 trillion gigabytes.</a:t>
            </a:r>
          </a:p>
          <a:p>
            <a:endParaRPr lang="en-US" dirty="0"/>
          </a:p>
        </p:txBody>
      </p:sp>
      <p:sp>
        <p:nvSpPr>
          <p:cNvPr id="4" name="Slide Number Placeholder 3"/>
          <p:cNvSpPr>
            <a:spLocks noGrp="1"/>
          </p:cNvSpPr>
          <p:nvPr>
            <p:ph type="sldNum" sz="quarter" idx="10"/>
          </p:nvPr>
        </p:nvSpPr>
        <p:spPr/>
        <p:txBody>
          <a:bodyPr/>
          <a:lstStyle/>
          <a:p>
            <a:fld id="{F0B19136-CE06-44DE-9305-56C4A1ADF04D}" type="slidenum">
              <a:rPr lang="en-US" smtClean="0"/>
              <a:pPr/>
              <a:t>43</a:t>
            </a:fld>
            <a:endParaRPr lang="en-US"/>
          </a:p>
        </p:txBody>
      </p:sp>
    </p:spTree>
    <p:extLst>
      <p:ext uri="{BB962C8B-B14F-4D97-AF65-F5344CB8AC3E}">
        <p14:creationId xmlns:p14="http://schemas.microsoft.com/office/powerpoint/2010/main" val="10418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89321" y="8860056"/>
            <a:ext cx="3052456" cy="4674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507" eaLnBrk="0" hangingPunct="0">
              <a:defRPr sz="2000" b="1">
                <a:solidFill>
                  <a:schemeClr val="tx1"/>
                </a:solidFill>
                <a:latin typeface="Arial" charset="0"/>
                <a:cs typeface="Arial" charset="0"/>
              </a:defRPr>
            </a:lvl1pPr>
            <a:lvl2pPr marL="752753" indent="-289521" defTabSz="934507" eaLnBrk="0" hangingPunct="0">
              <a:defRPr sz="2000" b="1">
                <a:solidFill>
                  <a:schemeClr val="tx1"/>
                </a:solidFill>
                <a:latin typeface="Arial" charset="0"/>
                <a:cs typeface="Arial" charset="0"/>
              </a:defRPr>
            </a:lvl2pPr>
            <a:lvl3pPr marL="1158080" indent="-231616" defTabSz="934507" eaLnBrk="0" hangingPunct="0">
              <a:defRPr sz="2000" b="1">
                <a:solidFill>
                  <a:schemeClr val="tx1"/>
                </a:solidFill>
                <a:latin typeface="Arial" charset="0"/>
                <a:cs typeface="Arial" charset="0"/>
              </a:defRPr>
            </a:lvl3pPr>
            <a:lvl4pPr marL="1621312" indent="-231616" defTabSz="934507" eaLnBrk="0" hangingPunct="0">
              <a:defRPr sz="2000" b="1">
                <a:solidFill>
                  <a:schemeClr val="tx1"/>
                </a:solidFill>
                <a:latin typeface="Arial" charset="0"/>
                <a:cs typeface="Arial" charset="0"/>
              </a:defRPr>
            </a:lvl4pPr>
            <a:lvl5pPr marL="2084547" indent="-231616" defTabSz="934507" eaLnBrk="0" hangingPunct="0">
              <a:defRPr sz="2000" b="1">
                <a:solidFill>
                  <a:schemeClr val="tx1"/>
                </a:solidFill>
                <a:latin typeface="Arial" charset="0"/>
                <a:cs typeface="Arial" charset="0"/>
              </a:defRPr>
            </a:lvl5pPr>
            <a:lvl6pPr marL="2547780" indent="-231616" defTabSz="934507" eaLnBrk="0" fontAlgn="base" hangingPunct="0">
              <a:spcBef>
                <a:spcPct val="0"/>
              </a:spcBef>
              <a:spcAft>
                <a:spcPct val="0"/>
              </a:spcAft>
              <a:defRPr sz="2000" b="1">
                <a:solidFill>
                  <a:schemeClr val="tx1"/>
                </a:solidFill>
                <a:latin typeface="Arial" charset="0"/>
                <a:cs typeface="Arial" charset="0"/>
              </a:defRPr>
            </a:lvl6pPr>
            <a:lvl7pPr marL="3011011" indent="-231616" defTabSz="934507" eaLnBrk="0" fontAlgn="base" hangingPunct="0">
              <a:spcBef>
                <a:spcPct val="0"/>
              </a:spcBef>
              <a:spcAft>
                <a:spcPct val="0"/>
              </a:spcAft>
              <a:defRPr sz="2000" b="1">
                <a:solidFill>
                  <a:schemeClr val="tx1"/>
                </a:solidFill>
                <a:latin typeface="Arial" charset="0"/>
                <a:cs typeface="Arial" charset="0"/>
              </a:defRPr>
            </a:lvl7pPr>
            <a:lvl8pPr marL="3474244" indent="-231616" defTabSz="934507" eaLnBrk="0" fontAlgn="base" hangingPunct="0">
              <a:spcBef>
                <a:spcPct val="0"/>
              </a:spcBef>
              <a:spcAft>
                <a:spcPct val="0"/>
              </a:spcAft>
              <a:defRPr sz="2000" b="1">
                <a:solidFill>
                  <a:schemeClr val="tx1"/>
                </a:solidFill>
                <a:latin typeface="Arial" charset="0"/>
                <a:cs typeface="Arial" charset="0"/>
              </a:defRPr>
            </a:lvl8pPr>
            <a:lvl9pPr marL="3937476" indent="-231616" defTabSz="934507"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44</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r>
              <a:rPr lang="en-US" dirty="0" smtClean="0"/>
              <a:t>The</a:t>
            </a:r>
            <a:r>
              <a:rPr lang="en-US" baseline="0" dirty="0" smtClean="0"/>
              <a:t> data capture architecture is also the basis of an enterprise strategy to understand the relationship of data to information to knowledge and decisions regardless of where</a:t>
            </a:r>
          </a:p>
          <a:p>
            <a:r>
              <a:rPr lang="en-US" baseline="0" dirty="0" smtClean="0"/>
              <a:t>the decision maker is as long as the decisions are within the decision makers Span of Control &amp; Influence.</a:t>
            </a:r>
          </a:p>
          <a:p>
            <a:endParaRPr lang="en-US" baseline="0" dirty="0" smtClean="0"/>
          </a:p>
          <a:p>
            <a:r>
              <a:rPr lang="en-US" baseline="0" dirty="0" smtClean="0"/>
              <a:t>The SC&amp;I scopes the decision making framework that aligns the data sources to the eventual reports and dashboards needed for knowledge to make accurate decisions.</a:t>
            </a:r>
          </a:p>
          <a:p>
            <a:endParaRPr lang="en-US" baseline="0" dirty="0" smtClean="0"/>
          </a:p>
          <a:p>
            <a:r>
              <a:rPr lang="en-US" baseline="0" dirty="0" smtClean="0"/>
              <a:t>Cost management and Performance Management are correlated to enable the decision maker to iterate the process to achieve better knowledge and understand the impacts of cost performance to non-financial measures of performance,</a:t>
            </a:r>
          </a:p>
          <a:p>
            <a:r>
              <a:rPr lang="en-US" baseline="0" dirty="0" smtClean="0"/>
              <a:t>such as quality, cycle time, or other measures of effectiveness and efficiency.</a:t>
            </a:r>
          </a:p>
          <a:p>
            <a:endParaRPr lang="en-US" baseline="0" dirty="0" smtClean="0"/>
          </a:p>
          <a:p>
            <a:r>
              <a:rPr lang="en-US" baseline="0" dirty="0" smtClean="0"/>
              <a:t>At each level of the SIPOC, questions must be answered in order to understand how the decision maker should correlate cost and performance into an integrated resource informed decision making environment.</a:t>
            </a:r>
          </a:p>
          <a:p>
            <a:endParaRPr lang="en-US" dirty="0"/>
          </a:p>
        </p:txBody>
      </p:sp>
    </p:spTree>
    <p:extLst>
      <p:ext uri="{BB962C8B-B14F-4D97-AF65-F5344CB8AC3E}">
        <p14:creationId xmlns:p14="http://schemas.microsoft.com/office/powerpoint/2010/main" val="55313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7" y="4387771"/>
            <a:ext cx="6056629" cy="4155919"/>
          </a:xfrm>
        </p:spPr>
        <p:txBody>
          <a:bodyPr>
            <a:normAutofit fontScale="70000" lnSpcReduction="20000"/>
          </a:bodyPr>
          <a:lstStyle/>
          <a:p>
            <a:r>
              <a:rPr lang="en-US" dirty="0"/>
              <a:t>1) Army Directive 2016-16 (Changing Management Behavior: Every </a:t>
            </a:r>
            <a:r>
              <a:rPr lang="en-US" dirty="0" smtClean="0"/>
              <a:t>Dollar Counts</a:t>
            </a:r>
            <a:r>
              <a:rPr lang="en-US" dirty="0"/>
              <a:t>) is dated 15 Apr 16.  It directs that effective 1 Jul 16, </a:t>
            </a:r>
            <a:r>
              <a:rPr lang="en-US" dirty="0" smtClean="0"/>
              <a:t>Army commanders </a:t>
            </a:r>
            <a:r>
              <a:rPr lang="en-US" dirty="0"/>
              <a:t>and leaders at every level, including Principal Officials </a:t>
            </a:r>
            <a:r>
              <a:rPr lang="en-US" dirty="0" smtClean="0"/>
              <a:t>of Headquarters</a:t>
            </a:r>
            <a:r>
              <a:rPr lang="en-US" dirty="0"/>
              <a:t>, Department of the Army, will do the following:</a:t>
            </a:r>
          </a:p>
          <a:p>
            <a:r>
              <a:rPr lang="en-US" dirty="0"/>
              <a:t> </a:t>
            </a:r>
          </a:p>
          <a:p>
            <a:r>
              <a:rPr lang="en-US" dirty="0"/>
              <a:t>* Establish and track annual performance measures, at two-star/Tier 2 </a:t>
            </a:r>
            <a:r>
              <a:rPr lang="en-US" dirty="0" smtClean="0"/>
              <a:t>SES headquarters </a:t>
            </a:r>
            <a:r>
              <a:rPr lang="en-US" dirty="0"/>
              <a:t>and above. These measures will be singularly focused </a:t>
            </a:r>
            <a:r>
              <a:rPr lang="en-US" dirty="0" smtClean="0"/>
              <a:t>on achieving </a:t>
            </a:r>
            <a:r>
              <a:rPr lang="en-US" dirty="0"/>
              <a:t>the highest level of readiness with the greatest efficiency.</a:t>
            </a:r>
          </a:p>
          <a:p>
            <a:r>
              <a:rPr lang="en-US" dirty="0"/>
              <a:t> </a:t>
            </a:r>
          </a:p>
          <a:p>
            <a:r>
              <a:rPr lang="en-US" dirty="0"/>
              <a:t>* Identify the specific levels of readiness they expect to achieve given </a:t>
            </a:r>
            <a:r>
              <a:rPr lang="en-US" dirty="0" smtClean="0"/>
              <a:t>the resources </a:t>
            </a:r>
            <a:r>
              <a:rPr lang="en-US" dirty="0"/>
              <a:t>provided.  </a:t>
            </a:r>
          </a:p>
          <a:p>
            <a:r>
              <a:rPr lang="en-US" dirty="0"/>
              <a:t> </a:t>
            </a:r>
          </a:p>
          <a:p>
            <a:r>
              <a:rPr lang="en-US" dirty="0"/>
              <a:t>* Avoid using budget execution data and obligation rates as the </a:t>
            </a:r>
            <a:r>
              <a:rPr lang="en-US" dirty="0" smtClean="0"/>
              <a:t>primary measure </a:t>
            </a:r>
            <a:r>
              <a:rPr lang="en-US" dirty="0"/>
              <a:t>of fiscal success; instead, tie resource expenditures to </a:t>
            </a:r>
            <a:r>
              <a:rPr lang="en-US" dirty="0" smtClean="0"/>
              <a:t>outcomes, and </a:t>
            </a:r>
            <a:r>
              <a:rPr lang="en-US" dirty="0"/>
              <a:t>establish performance measures that tie inputs to outcomes.</a:t>
            </a:r>
          </a:p>
          <a:p>
            <a:r>
              <a:rPr lang="en-US" dirty="0"/>
              <a:t> </a:t>
            </a:r>
          </a:p>
          <a:p>
            <a:r>
              <a:rPr lang="en-US" dirty="0"/>
              <a:t>* Identify and manage total costs of critical processes, especially </a:t>
            </a:r>
            <a:r>
              <a:rPr lang="en-US" dirty="0" smtClean="0"/>
              <a:t>when funding </a:t>
            </a:r>
            <a:r>
              <a:rPr lang="en-US" dirty="0"/>
              <a:t>is divided among multiple commands and sources. </a:t>
            </a:r>
          </a:p>
          <a:p>
            <a:r>
              <a:rPr lang="en-US" dirty="0"/>
              <a:t> </a:t>
            </a:r>
          </a:p>
          <a:p>
            <a:r>
              <a:rPr lang="en-US" dirty="0"/>
              <a:t>* Eliminate "use or lose" funding practices. </a:t>
            </a:r>
          </a:p>
          <a:p>
            <a:r>
              <a:rPr lang="en-US" dirty="0"/>
              <a:t> </a:t>
            </a:r>
          </a:p>
          <a:p>
            <a:r>
              <a:rPr lang="en-US" dirty="0"/>
              <a:t>* Reward leaders and organizations who demonstrate exemplary stewardship </a:t>
            </a:r>
            <a:r>
              <a:rPr lang="en-US" dirty="0" smtClean="0"/>
              <a:t>and innovative </a:t>
            </a:r>
            <a:r>
              <a:rPr lang="en-US" dirty="0"/>
              <a:t>ideas. </a:t>
            </a:r>
          </a:p>
          <a:p>
            <a:r>
              <a:rPr lang="en-US" dirty="0"/>
              <a:t> </a:t>
            </a:r>
          </a:p>
          <a:p>
            <a:r>
              <a:rPr lang="en-US" dirty="0"/>
              <a:t>2) Stand-To! announces Army Directive 2016-16 in "Changing </a:t>
            </a:r>
            <a:r>
              <a:rPr lang="en-US" dirty="0" smtClean="0"/>
              <a:t>Management Behavior</a:t>
            </a:r>
            <a:r>
              <a:rPr lang="en-US" dirty="0"/>
              <a:t>: Every Dollar Counts" </a:t>
            </a:r>
          </a:p>
          <a:p>
            <a:r>
              <a:rPr lang="en-US" dirty="0"/>
              <a:t> </a:t>
            </a:r>
          </a:p>
          <a:p>
            <a:r>
              <a:rPr lang="en-US" dirty="0"/>
              <a:t>3) An associated army.mil article, "End-of-year 'use it or lose it' </a:t>
            </a:r>
            <a:r>
              <a:rPr lang="en-US" dirty="0" smtClean="0"/>
              <a:t>budget mindset </a:t>
            </a:r>
            <a:r>
              <a:rPr lang="en-US" dirty="0"/>
              <a:t>to get tossed," dated 14 Apr 16.  </a:t>
            </a:r>
          </a:p>
          <a:p>
            <a:r>
              <a:rPr lang="en-US" dirty="0"/>
              <a:t> </a:t>
            </a:r>
          </a:p>
          <a:p>
            <a:r>
              <a:rPr lang="en-US" dirty="0"/>
              <a:t>4) Army Regulation 5-1 (Management of Army Business Operations) </a:t>
            </a:r>
            <a:r>
              <a:rPr lang="en-US" dirty="0" smtClean="0"/>
              <a:t>addresses performance </a:t>
            </a:r>
            <a:r>
              <a:rPr lang="en-US" dirty="0"/>
              <a:t>measures.  Army Office of Business Transformation is </a:t>
            </a:r>
            <a:r>
              <a:rPr lang="en-US" dirty="0" smtClean="0"/>
              <a:t>the proponent </a:t>
            </a:r>
            <a:r>
              <a:rPr lang="en-US" dirty="0"/>
              <a:t>for AR 5-1 and the co-proponent for Army Directive 2016-16 (</a:t>
            </a:r>
            <a:r>
              <a:rPr lang="en-US" dirty="0" smtClean="0"/>
              <a:t>along with </a:t>
            </a:r>
            <a:r>
              <a:rPr lang="en-US" dirty="0"/>
              <a:t>ASA(FM&amp;C)). </a:t>
            </a:r>
          </a:p>
          <a:p>
            <a:r>
              <a:rPr lang="en-US" dirty="0"/>
              <a:t> </a:t>
            </a:r>
          </a:p>
          <a:p>
            <a:r>
              <a:rPr lang="en-US" dirty="0"/>
              <a:t>5) CGSC A983 - CPI Slides for Majors at Intermediate Level Education (</a:t>
            </a:r>
            <a:r>
              <a:rPr lang="en-US" dirty="0" smtClean="0"/>
              <a:t>ILE) to </a:t>
            </a:r>
            <a:r>
              <a:rPr lang="en-US" dirty="0"/>
              <a:t>give them </a:t>
            </a:r>
            <a:r>
              <a:rPr lang="en-US" dirty="0" smtClean="0"/>
              <a:t>an overview/introduction </a:t>
            </a:r>
            <a:r>
              <a:rPr lang="en-US" dirty="0"/>
              <a:t>of Lean and Six Sigma.</a:t>
            </a:r>
          </a:p>
          <a:p>
            <a:r>
              <a:rPr lang="en-US" dirty="0"/>
              <a:t> </a:t>
            </a:r>
          </a:p>
          <a:p>
            <a:r>
              <a:rPr lang="en-US" dirty="0"/>
              <a:t>Source links for the attached, in the order referenced above:</a:t>
            </a:r>
          </a:p>
          <a:p>
            <a:r>
              <a:rPr lang="en-US" dirty="0"/>
              <a:t>http://www.army.mil/e2/c/downloads/431118.pdf</a:t>
            </a:r>
          </a:p>
          <a:p>
            <a:r>
              <a:rPr lang="en-US" dirty="0"/>
              <a:t>http://www.army.mil/standto/archive_2016-04-18/?s_cid=standto</a:t>
            </a:r>
          </a:p>
          <a:p>
            <a:r>
              <a:rPr lang="en-US" dirty="0"/>
              <a:t>http://www.army.mil/article/166098</a:t>
            </a:r>
          </a:p>
          <a:p>
            <a:r>
              <a:rPr lang="en-US" dirty="0"/>
              <a:t>http://www.apd.army.mil/pdffiles/r5_1.pdf</a:t>
            </a:r>
          </a:p>
          <a:p>
            <a:endParaRPr lang="en-US" dirty="0"/>
          </a:p>
        </p:txBody>
      </p:sp>
      <p:sp>
        <p:nvSpPr>
          <p:cNvPr id="4" name="Slide Number Placeholder 3"/>
          <p:cNvSpPr>
            <a:spLocks noGrp="1"/>
          </p:cNvSpPr>
          <p:nvPr>
            <p:ph type="sldNum" sz="quarter" idx="10"/>
          </p:nvPr>
        </p:nvSpPr>
        <p:spPr/>
        <p:txBody>
          <a:bodyPr/>
          <a:lstStyle/>
          <a:p>
            <a:fld id="{B6C1F2DB-AE86-4DD9-B5B1-069FEEDA7F6A}" type="slidenum">
              <a:rPr lang="en-US" smtClean="0"/>
              <a:pPr/>
              <a:t>6</a:t>
            </a:fld>
            <a:endParaRPr lang="en-US"/>
          </a:p>
        </p:txBody>
      </p:sp>
    </p:spTree>
    <p:extLst>
      <p:ext uri="{BB962C8B-B14F-4D97-AF65-F5344CB8AC3E}">
        <p14:creationId xmlns:p14="http://schemas.microsoft.com/office/powerpoint/2010/main" val="206305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note any acronym</a:t>
            </a:r>
            <a:r>
              <a:rPr lang="en-US" baseline="0" dirty="0" smtClean="0"/>
              <a:t>s that may have been missed</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52</a:t>
            </a:fld>
            <a:endParaRPr lang="en-US" dirty="0"/>
          </a:p>
        </p:txBody>
      </p:sp>
    </p:spTree>
    <p:extLst>
      <p:ext uri="{BB962C8B-B14F-4D97-AF65-F5344CB8AC3E}">
        <p14:creationId xmlns:p14="http://schemas.microsoft.com/office/powerpoint/2010/main" val="37708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000" dirty="0">
                <a:latin typeface=" Arial"/>
              </a:rPr>
              <a:t>CM is an Army analytical decision support capability used to manage operations effectively and efficiently – Enables “Every Dollar Counts”</a:t>
            </a:r>
          </a:p>
          <a:p>
            <a:endParaRPr lang="en-US" sz="400" dirty="0">
              <a:latin typeface=" Arial"/>
            </a:endParaRPr>
          </a:p>
          <a:p>
            <a:pPr lvl="1" fontAlgn="auto">
              <a:spcAft>
                <a:spcPts val="0"/>
              </a:spcAft>
              <a:buFont typeface="Wingdings" panose="05000000000000000000" pitchFamily="2" charset="2"/>
              <a:buChar char="Ø"/>
            </a:pPr>
            <a:endParaRPr lang="en-US" sz="200" dirty="0">
              <a:latin typeface=" Arial"/>
            </a:endParaRPr>
          </a:p>
          <a:p>
            <a:pPr lvl="1"/>
            <a:r>
              <a:rPr lang="en-US" sz="600" dirty="0">
                <a:latin typeface=" Arial"/>
              </a:rPr>
              <a:t> </a:t>
            </a:r>
            <a:endParaRPr lang="en-US" sz="1400" dirty="0">
              <a:latin typeface=" Arial"/>
            </a:endParaRPr>
          </a:p>
          <a:p>
            <a:r>
              <a:rPr lang="en-US" sz="2000" dirty="0">
                <a:latin typeface=" Arial"/>
              </a:rPr>
              <a:t> ACF links inputs and outputs to organizational outcomes (performance goals), answering the: “So what?” or “what did it get me?”; hence providing a clear value proposition in terms of effectiveness and efficiency performance.</a:t>
            </a:r>
          </a:p>
          <a:p>
            <a:endParaRPr lang="en-US" sz="1050" dirty="0">
              <a:latin typeface=" Arial"/>
            </a:endParaRPr>
          </a:p>
          <a:p>
            <a:r>
              <a:rPr lang="en-US" sz="2000" dirty="0">
                <a:latin typeface=" Arial"/>
              </a:rPr>
              <a:t>Provides relevant and full costs associated with achieving value against leadership’s mission and performance goals.</a:t>
            </a:r>
          </a:p>
          <a:p>
            <a:endParaRPr lang="en-US" sz="1100" dirty="0">
              <a:latin typeface=" Arial"/>
            </a:endParaRPr>
          </a:p>
          <a:p>
            <a:r>
              <a:rPr lang="en-US" sz="2000" dirty="0">
                <a:latin typeface=" Arial"/>
              </a:rPr>
              <a:t> It is a key pre-requisite to Cost Management to provide better analysis for leadership decision making and requires updating to reflect the most current leadership’s requirements and performance goals.</a:t>
            </a:r>
          </a:p>
          <a:p>
            <a:endParaRPr lang="en-US" sz="1050" dirty="0">
              <a:latin typeface=" Arial"/>
            </a:endParaRPr>
          </a:p>
          <a:p>
            <a:r>
              <a:rPr lang="en-US" sz="2000" dirty="0">
                <a:latin typeface=" Arial"/>
              </a:rPr>
              <a:t> RMs and OMs engagement is critical to create ACF to include operational and financial inputs, outputs, and outcomes required for mission success.</a:t>
            </a:r>
          </a:p>
          <a:p>
            <a:pPr lvl="1">
              <a:buFont typeface="Wingdings" panose="05000000000000000000" pitchFamily="2" charset="2"/>
              <a:buChar char="Ø"/>
            </a:pPr>
            <a:endParaRPr lang="en-US" sz="2400" dirty="0">
              <a:latin typeface=" Arial"/>
            </a:endParaRPr>
          </a:p>
          <a:p>
            <a:pPr lvl="1">
              <a:buFont typeface="Wingdings" panose="05000000000000000000" pitchFamily="2" charset="2"/>
              <a:buChar char="Ø"/>
            </a:pPr>
            <a:endParaRPr lang="en-US" sz="2400" dirty="0">
              <a:latin typeface=" Arial"/>
            </a:endParaRPr>
          </a:p>
          <a:p>
            <a:endParaRPr lang="en-US" dirty="0"/>
          </a:p>
        </p:txBody>
      </p:sp>
      <p:sp>
        <p:nvSpPr>
          <p:cNvPr id="4" name="Slide Number Placeholder 3"/>
          <p:cNvSpPr>
            <a:spLocks noGrp="1"/>
          </p:cNvSpPr>
          <p:nvPr>
            <p:ph type="sldNum" sz="quarter" idx="10"/>
          </p:nvPr>
        </p:nvSpPr>
        <p:spPr/>
        <p:txBody>
          <a:bodyPr/>
          <a:lstStyle/>
          <a:p>
            <a:fld id="{B6C1F2DB-AE86-4DD9-B5B1-069FEEDA7F6A}" type="slidenum">
              <a:rPr lang="en-US" smtClean="0"/>
              <a:pPr/>
              <a:t>53</a:t>
            </a:fld>
            <a:endParaRPr lang="en-US"/>
          </a:p>
        </p:txBody>
      </p:sp>
    </p:spTree>
    <p:extLst>
      <p:ext uri="{BB962C8B-B14F-4D97-AF65-F5344CB8AC3E}">
        <p14:creationId xmlns:p14="http://schemas.microsoft.com/office/powerpoint/2010/main" val="277871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latin typeface=" Arial"/>
              </a:rPr>
              <a:t>LOE 6 Cost Management Definition</a:t>
            </a:r>
            <a:r>
              <a:rPr lang="en-US" sz="1400" b="1" dirty="0">
                <a:latin typeface=" Arial"/>
              </a:rPr>
              <a:t>:</a:t>
            </a:r>
            <a:r>
              <a:rPr lang="en-US" dirty="0">
                <a:latin typeface=" Arial"/>
              </a:rPr>
              <a:t> </a:t>
            </a:r>
            <a:r>
              <a:rPr lang="en-US" b="1" dirty="0">
                <a:solidFill>
                  <a:schemeClr val="accent5">
                    <a:lumMod val="75000"/>
                  </a:schemeClr>
                </a:solidFill>
                <a:latin typeface=" Arial"/>
              </a:rPr>
              <a:t>Managing business operations efficiently and effectively </a:t>
            </a:r>
            <a:r>
              <a:rPr lang="en-US" dirty="0">
                <a:latin typeface=" Arial"/>
              </a:rPr>
              <a:t>through the accurate measurement and thorough understanding of </a:t>
            </a:r>
            <a:r>
              <a:rPr lang="en-US" b="1" dirty="0">
                <a:solidFill>
                  <a:schemeClr val="accent5">
                    <a:lumMod val="75000"/>
                  </a:schemeClr>
                </a:solidFill>
                <a:latin typeface=" Arial"/>
              </a:rPr>
              <a:t>"full relevant cost“ of an organization's business processes, inputs, outcomes, products, and services in order to provide the best value to customers </a:t>
            </a:r>
            <a:r>
              <a:rPr lang="en-US" dirty="0">
                <a:latin typeface=" Arial"/>
              </a:rPr>
              <a:t>using the five steps of the E2E CM process: Develop &amp; Maintain Cost Frameworks; Cost Planning; Cost Accounting; Cost Analysis; and Cost Controlling</a:t>
            </a:r>
            <a:r>
              <a:rPr lang="en-US" dirty="0" smtClean="0">
                <a:latin typeface=" Arial"/>
              </a:rPr>
              <a:t>.</a:t>
            </a:r>
          </a:p>
          <a:p>
            <a:endParaRPr lang="en-US" dirty="0">
              <a:latin typeface=" Arial"/>
            </a:endParaRPr>
          </a:p>
          <a:p>
            <a:r>
              <a:rPr lang="en-US" sz="1400" b="1" dirty="0" smtClean="0">
                <a:latin typeface=" Arial"/>
              </a:rPr>
              <a:t>LOE 6 Major </a:t>
            </a:r>
            <a:r>
              <a:rPr lang="en-US" sz="1400" b="1" dirty="0">
                <a:latin typeface=" Arial"/>
              </a:rPr>
              <a:t>Objectives:</a:t>
            </a:r>
          </a:p>
          <a:p>
            <a:pPr marL="400050" indent="-400050">
              <a:buFont typeface="+mj-lt"/>
              <a:buAutoNum type="romanUcPeriod"/>
            </a:pPr>
            <a:r>
              <a:rPr lang="en-US" b="1" dirty="0">
                <a:solidFill>
                  <a:schemeClr val="accent5">
                    <a:lumMod val="75000"/>
                  </a:schemeClr>
                </a:solidFill>
                <a:latin typeface=" Arial"/>
              </a:rPr>
              <a:t>Align strategic (performance) goals with cost </a:t>
            </a:r>
            <a:r>
              <a:rPr lang="en-US" dirty="0">
                <a:latin typeface=" Arial"/>
              </a:rPr>
              <a:t>objectives, models, and reporting</a:t>
            </a:r>
          </a:p>
          <a:p>
            <a:pPr marL="400050" indent="-400050">
              <a:buFont typeface="+mj-lt"/>
              <a:buAutoNum type="romanUcPeriod"/>
            </a:pPr>
            <a:r>
              <a:rPr lang="en-US" b="1" dirty="0">
                <a:solidFill>
                  <a:schemeClr val="accent5">
                    <a:lumMod val="75000"/>
                  </a:schemeClr>
                </a:solidFill>
                <a:latin typeface=" Arial"/>
              </a:rPr>
              <a:t>Integrate</a:t>
            </a:r>
            <a:r>
              <a:rPr lang="en-US" dirty="0">
                <a:latin typeface=" Arial"/>
              </a:rPr>
              <a:t> CM policy, procedures, models (e.g. FORCES, OSMIS) and reporting across key decision forums (e.g. PPBC, Mid Year Review) </a:t>
            </a:r>
          </a:p>
          <a:p>
            <a:pPr marL="400050" indent="-400050">
              <a:buFont typeface="+mj-lt"/>
              <a:buAutoNum type="romanUcPeriod"/>
            </a:pPr>
            <a:r>
              <a:rPr lang="en-US" dirty="0">
                <a:solidFill>
                  <a:srgbClr val="000000"/>
                </a:solidFill>
                <a:latin typeface=" Arial"/>
              </a:rPr>
              <a:t>Establish and manage the </a:t>
            </a:r>
            <a:r>
              <a:rPr lang="en-US" b="1" dirty="0">
                <a:solidFill>
                  <a:schemeClr val="accent5">
                    <a:lumMod val="75000"/>
                  </a:schemeClr>
                </a:solidFill>
                <a:latin typeface=" Arial"/>
              </a:rPr>
              <a:t>Army’s Cost Framework leveraging ERPs</a:t>
            </a:r>
          </a:p>
          <a:p>
            <a:pPr marL="400050" indent="-400050">
              <a:buFont typeface="+mj-lt"/>
              <a:buAutoNum type="romanUcPeriod"/>
            </a:pPr>
            <a:r>
              <a:rPr lang="en-US" dirty="0">
                <a:latin typeface=" Arial"/>
              </a:rPr>
              <a:t>Establish, document &amp; maintain </a:t>
            </a:r>
            <a:r>
              <a:rPr lang="en-US" b="1" dirty="0">
                <a:solidFill>
                  <a:schemeClr val="accent5">
                    <a:lumMod val="75000"/>
                  </a:schemeClr>
                </a:solidFill>
                <a:latin typeface=" Arial"/>
              </a:rPr>
              <a:t>audit compliant CM E2E process</a:t>
            </a:r>
          </a:p>
          <a:p>
            <a:pPr marL="400050" indent="-400050">
              <a:buFont typeface="+mj-lt"/>
              <a:buAutoNum type="romanUcPeriod"/>
            </a:pPr>
            <a:r>
              <a:rPr lang="en-US" dirty="0">
                <a:solidFill>
                  <a:srgbClr val="000000"/>
                </a:solidFill>
                <a:latin typeface=" Arial"/>
              </a:rPr>
              <a:t>Establish, sustain and </a:t>
            </a:r>
            <a:r>
              <a:rPr lang="en-US" b="1" dirty="0">
                <a:solidFill>
                  <a:schemeClr val="accent5">
                    <a:lumMod val="75000"/>
                  </a:schemeClr>
                </a:solidFill>
                <a:latin typeface=" Arial"/>
              </a:rPr>
              <a:t>recognize Cost Managed Organizations (CMO)</a:t>
            </a:r>
          </a:p>
          <a:p>
            <a:endParaRPr lang="en-US" dirty="0"/>
          </a:p>
        </p:txBody>
      </p:sp>
      <p:sp>
        <p:nvSpPr>
          <p:cNvPr id="4" name="Slide Number Placeholder 3"/>
          <p:cNvSpPr>
            <a:spLocks noGrp="1"/>
          </p:cNvSpPr>
          <p:nvPr>
            <p:ph type="sldNum" sz="quarter" idx="10"/>
          </p:nvPr>
        </p:nvSpPr>
        <p:spPr/>
        <p:txBody>
          <a:bodyPr/>
          <a:lstStyle/>
          <a:p>
            <a:pPr>
              <a:defRPr/>
            </a:pPr>
            <a:fld id="{CAAABAF6-C398-45E9-8AD2-BDE7BB4C588E}" type="slidenum">
              <a:rPr lang="en-US" altLang="en-US" smtClean="0"/>
              <a:pPr>
                <a:defRPr/>
              </a:pPr>
              <a:t>7</a:t>
            </a:fld>
            <a:endParaRPr lang="en-US" altLang="en-US"/>
          </a:p>
        </p:txBody>
      </p:sp>
    </p:spTree>
    <p:extLst>
      <p:ext uri="{BB962C8B-B14F-4D97-AF65-F5344CB8AC3E}">
        <p14:creationId xmlns:p14="http://schemas.microsoft.com/office/powerpoint/2010/main" val="377532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851" indent="-228851">
              <a:spcBef>
                <a:spcPts val="0"/>
              </a:spcBef>
            </a:pP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9</a:t>
            </a:fld>
            <a:endParaRPr lang="en-US" dirty="0"/>
          </a:p>
        </p:txBody>
      </p:sp>
    </p:spTree>
    <p:extLst>
      <p:ext uri="{BB962C8B-B14F-4D97-AF65-F5344CB8AC3E}">
        <p14:creationId xmlns:p14="http://schemas.microsoft.com/office/powerpoint/2010/main" val="366004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lnSpc>
                <a:spcPct val="70000"/>
              </a:lnSpc>
              <a:buFont typeface="+mj-lt"/>
              <a:buAutoNum type="romanUcPeriod"/>
            </a:pPr>
            <a:r>
              <a:rPr lang="en-US" sz="1600" b="1" dirty="0"/>
              <a:t>Align strategic goals with cost objectives, framework, and reporting</a:t>
            </a:r>
          </a:p>
          <a:p>
            <a:pPr marL="228600" indent="-228600">
              <a:lnSpc>
                <a:spcPct val="70000"/>
              </a:lnSpc>
              <a:buNone/>
            </a:pPr>
            <a:endParaRPr lang="en-US" sz="700" dirty="0"/>
          </a:p>
          <a:p>
            <a:pPr marL="400050" lvl="1" indent="-114300">
              <a:lnSpc>
                <a:spcPct val="70000"/>
              </a:lnSpc>
              <a:buFont typeface="Arial" panose="020B0604020202020204" pitchFamily="34" charset="0"/>
              <a:buChar char="•"/>
            </a:pPr>
            <a:r>
              <a:rPr lang="en-US" sz="1400" dirty="0"/>
              <a:t>Align priority Performance Outcome Goals to Cost Objectives, ACF (e.g. inputs, outputs, processes), &amp; Reporting </a:t>
            </a:r>
          </a:p>
          <a:p>
            <a:pPr marL="400050" lvl="1" indent="-114300">
              <a:lnSpc>
                <a:spcPct val="70000"/>
              </a:lnSpc>
              <a:buFont typeface="Arial" panose="020B0604020202020204" pitchFamily="34" charset="0"/>
              <a:buChar char="•"/>
            </a:pPr>
            <a:r>
              <a:rPr lang="en-US" sz="1400" dirty="0"/>
              <a:t>Measure success – Army highest level of readiness with greatest efficiency</a:t>
            </a:r>
          </a:p>
          <a:p>
            <a:pPr marL="400050" lvl="1" indent="-114300">
              <a:lnSpc>
                <a:spcPct val="70000"/>
              </a:lnSpc>
              <a:buFont typeface="Arial" panose="020B0604020202020204" pitchFamily="34" charset="0"/>
              <a:buChar char="•"/>
            </a:pPr>
            <a:r>
              <a:rPr lang="en-US" sz="1400" dirty="0"/>
              <a:t>Oversight from the Cost Management (CM) Steering Group </a:t>
            </a:r>
            <a:endParaRPr lang="en-US" sz="1600" b="1" dirty="0"/>
          </a:p>
          <a:p>
            <a:pPr marL="285750" indent="-285750">
              <a:lnSpc>
                <a:spcPct val="80000"/>
              </a:lnSpc>
              <a:buFont typeface="+mj-lt"/>
              <a:buAutoNum type="romanUcPeriod" startAt="2"/>
            </a:pPr>
            <a:endParaRPr lang="en-US" sz="700" b="1" dirty="0"/>
          </a:p>
          <a:p>
            <a:pPr marL="285750" indent="-285750">
              <a:lnSpc>
                <a:spcPct val="80000"/>
              </a:lnSpc>
              <a:buFont typeface="+mj-lt"/>
              <a:buAutoNum type="romanUcPeriod" startAt="2"/>
            </a:pPr>
            <a:r>
              <a:rPr lang="en-US" sz="1600" b="1" dirty="0"/>
              <a:t>Integrate</a:t>
            </a:r>
            <a:r>
              <a:rPr lang="en-US" sz="1600" dirty="0"/>
              <a:t> </a:t>
            </a:r>
            <a:r>
              <a:rPr lang="en-US" sz="1600" b="1" dirty="0"/>
              <a:t>analytical capabilities in key decision making forums</a:t>
            </a:r>
            <a:r>
              <a:rPr lang="en-US" sz="1600" dirty="0"/>
              <a:t>.</a:t>
            </a:r>
          </a:p>
          <a:p>
            <a:pPr algn="ctr">
              <a:defRPr/>
            </a:pPr>
            <a:endParaRPr lang="en-US" sz="600" b="1" dirty="0"/>
          </a:p>
          <a:p>
            <a:pPr marL="285750" indent="57150">
              <a:lnSpc>
                <a:spcPct val="80000"/>
              </a:lnSpc>
              <a:buFont typeface="Arial" pitchFamily="34" charset="0"/>
              <a:buChar char="•"/>
              <a:defRPr/>
            </a:pPr>
            <a:r>
              <a:rPr lang="en-US" sz="1400" dirty="0"/>
              <a:t> All key forums (e.g. PPBC, AROC, ASARC)</a:t>
            </a:r>
          </a:p>
          <a:p>
            <a:pPr marL="285750" indent="57150">
              <a:lnSpc>
                <a:spcPct val="80000"/>
              </a:lnSpc>
              <a:buFont typeface="Arial" pitchFamily="34" charset="0"/>
              <a:buChar char="•"/>
              <a:defRPr/>
            </a:pPr>
            <a:r>
              <a:rPr lang="en-US" sz="1400" dirty="0"/>
              <a:t> Leverage current cost models (e.g. FORCES,OSMIS)</a:t>
            </a:r>
          </a:p>
          <a:p>
            <a:pPr marL="352425" indent="-57150">
              <a:lnSpc>
                <a:spcPct val="80000"/>
              </a:lnSpc>
              <a:buFont typeface="Arial" pitchFamily="34" charset="0"/>
              <a:buChar char="•"/>
              <a:defRPr/>
            </a:pPr>
            <a:r>
              <a:rPr lang="en-US" sz="1400" dirty="0"/>
              <a:t> Integrate CM policy, audit compliant procedures, models, and ‘Cost by’ reporting </a:t>
            </a:r>
          </a:p>
          <a:p>
            <a:r>
              <a:rPr lang="en-US" sz="300" dirty="0"/>
              <a:t> </a:t>
            </a:r>
            <a:endParaRPr lang="en-US" sz="600" dirty="0"/>
          </a:p>
          <a:p>
            <a:pPr marL="285750" indent="-285750">
              <a:lnSpc>
                <a:spcPct val="80000"/>
              </a:lnSpc>
              <a:buFont typeface="+mj-lt"/>
              <a:buAutoNum type="romanUcPeriod" startAt="3"/>
            </a:pPr>
            <a:r>
              <a:rPr lang="en-US" sz="1600" b="1" dirty="0"/>
              <a:t>Utilize the CM Framework to leverage the Enterprise Resource Planning (ERP) for better decision making</a:t>
            </a:r>
          </a:p>
          <a:p>
            <a:pPr marL="285750" indent="-285750">
              <a:lnSpc>
                <a:spcPct val="80000"/>
              </a:lnSpc>
              <a:buFont typeface="+mj-lt"/>
              <a:buAutoNum type="romanUcPeriod" startAt="3"/>
            </a:pPr>
            <a:endParaRPr lang="en-US" sz="1600" b="1" dirty="0"/>
          </a:p>
          <a:p>
            <a:pPr marL="285750" indent="-285750">
              <a:lnSpc>
                <a:spcPct val="80000"/>
              </a:lnSpc>
              <a:buFont typeface="+mj-lt"/>
              <a:buAutoNum type="romanUcPeriod" startAt="3"/>
            </a:pPr>
            <a:r>
              <a:rPr lang="en-US" sz="1600" b="1" dirty="0"/>
              <a:t>Document &amp; sustain audit compliant CM process</a:t>
            </a:r>
          </a:p>
          <a:p>
            <a:pPr marL="288925" lvl="1" indent="60325">
              <a:lnSpc>
                <a:spcPct val="80000"/>
              </a:lnSpc>
              <a:buSzPct val="95000"/>
              <a:buFont typeface="Arial" pitchFamily="34" charset="0"/>
              <a:buChar char="•"/>
              <a:defRPr/>
            </a:pPr>
            <a:endParaRPr lang="en-US" sz="1100" b="1" dirty="0">
              <a:cs typeface="Arial" pitchFamily="34" charset="0"/>
            </a:endParaRPr>
          </a:p>
          <a:p>
            <a:pPr marL="233363" indent="-233363">
              <a:lnSpc>
                <a:spcPct val="80000"/>
              </a:lnSpc>
              <a:buFont typeface="+mj-lt"/>
              <a:buAutoNum type="arabicPeriod" startAt="3"/>
            </a:pPr>
            <a:endParaRPr lang="en-US" sz="100" b="1" i="1" dirty="0"/>
          </a:p>
          <a:p>
            <a:pPr marL="233363" indent="-233363">
              <a:lnSpc>
                <a:spcPct val="80000"/>
              </a:lnSpc>
              <a:buFont typeface="+mj-lt"/>
              <a:buAutoNum type="arabicPeriod" startAt="3"/>
            </a:pPr>
            <a:endParaRPr lang="en-US" sz="100" b="1" i="1" dirty="0"/>
          </a:p>
          <a:p>
            <a:r>
              <a:rPr lang="en-US" sz="200" b="1" dirty="0"/>
              <a:t>        </a:t>
            </a:r>
            <a:r>
              <a:rPr lang="en-US" sz="100" b="1" dirty="0"/>
              <a:t> </a:t>
            </a:r>
            <a:endParaRPr lang="en-US" sz="1600" b="1" dirty="0"/>
          </a:p>
          <a:p>
            <a:pPr marL="287338" indent="-287338">
              <a:lnSpc>
                <a:spcPct val="80000"/>
              </a:lnSpc>
              <a:buFont typeface="+mj-lt"/>
              <a:buAutoNum type="romanUcPeriod" startAt="5"/>
            </a:pPr>
            <a:r>
              <a:rPr lang="en-US" sz="1600" b="1" dirty="0"/>
              <a:t>Establish, Sustain, &amp; Recognize Cost Managed Organizations (CMO) </a:t>
            </a:r>
            <a:r>
              <a:rPr lang="en-US" sz="1600" dirty="0"/>
              <a:t>through </a:t>
            </a:r>
            <a:r>
              <a:rPr lang="en-US" sz="1600" b="1" dirty="0"/>
              <a:t>training, best practices, and knowledge management</a:t>
            </a:r>
            <a:r>
              <a:rPr lang="en-US" sz="1600" dirty="0"/>
              <a:t>.</a:t>
            </a:r>
          </a:p>
          <a:p>
            <a:endParaRPr lang="en-US" dirty="0"/>
          </a:p>
        </p:txBody>
      </p:sp>
      <p:sp>
        <p:nvSpPr>
          <p:cNvPr id="4" name="Slide Number Placeholder 3"/>
          <p:cNvSpPr>
            <a:spLocks noGrp="1"/>
          </p:cNvSpPr>
          <p:nvPr>
            <p:ph type="sldNum" sz="quarter" idx="10"/>
          </p:nvPr>
        </p:nvSpPr>
        <p:spPr/>
        <p:txBody>
          <a:bodyPr/>
          <a:lstStyle/>
          <a:p>
            <a:fld id="{B6C1F2DB-AE86-4DD9-B5B1-069FEEDA7F6A}" type="slidenum">
              <a:rPr lang="en-US" smtClean="0"/>
              <a:pPr/>
              <a:t>11</a:t>
            </a:fld>
            <a:endParaRPr lang="en-US"/>
          </a:p>
        </p:txBody>
      </p:sp>
    </p:spTree>
    <p:extLst>
      <p:ext uri="{BB962C8B-B14F-4D97-AF65-F5344CB8AC3E}">
        <p14:creationId xmlns:p14="http://schemas.microsoft.com/office/powerpoint/2010/main" val="218765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89321" y="8714809"/>
            <a:ext cx="3052456" cy="4597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0" eaLnBrk="0" hangingPunct="0">
              <a:defRPr sz="2000" b="1">
                <a:solidFill>
                  <a:schemeClr val="tx1"/>
                </a:solidFill>
                <a:latin typeface="Arial" charset="0"/>
                <a:cs typeface="Arial" charset="0"/>
              </a:defRPr>
            </a:lvl1pPr>
            <a:lvl2pPr marL="744225" indent="-286240" defTabSz="923920" eaLnBrk="0" hangingPunct="0">
              <a:defRPr sz="2000" b="1">
                <a:solidFill>
                  <a:schemeClr val="tx1"/>
                </a:solidFill>
                <a:latin typeface="Arial" charset="0"/>
                <a:cs typeface="Arial" charset="0"/>
              </a:defRPr>
            </a:lvl2pPr>
            <a:lvl3pPr marL="1144960" indent="-228992" defTabSz="923920" eaLnBrk="0" hangingPunct="0">
              <a:defRPr sz="2000" b="1">
                <a:solidFill>
                  <a:schemeClr val="tx1"/>
                </a:solidFill>
                <a:latin typeface="Arial" charset="0"/>
                <a:cs typeface="Arial" charset="0"/>
              </a:defRPr>
            </a:lvl3pPr>
            <a:lvl4pPr marL="1602943" indent="-228992" defTabSz="923920" eaLnBrk="0" hangingPunct="0">
              <a:defRPr sz="2000" b="1">
                <a:solidFill>
                  <a:schemeClr val="tx1"/>
                </a:solidFill>
                <a:latin typeface="Arial" charset="0"/>
                <a:cs typeface="Arial" charset="0"/>
              </a:defRPr>
            </a:lvl4pPr>
            <a:lvl5pPr marL="2060930" indent="-228992" defTabSz="923920" eaLnBrk="0" hangingPunct="0">
              <a:defRPr sz="2000" b="1">
                <a:solidFill>
                  <a:schemeClr val="tx1"/>
                </a:solidFill>
                <a:latin typeface="Arial" charset="0"/>
                <a:cs typeface="Arial" charset="0"/>
              </a:defRPr>
            </a:lvl5pPr>
            <a:lvl6pPr marL="2518915" indent="-228992" defTabSz="923920" eaLnBrk="0" fontAlgn="base" hangingPunct="0">
              <a:spcBef>
                <a:spcPct val="0"/>
              </a:spcBef>
              <a:spcAft>
                <a:spcPct val="0"/>
              </a:spcAft>
              <a:defRPr sz="2000" b="1">
                <a:solidFill>
                  <a:schemeClr val="tx1"/>
                </a:solidFill>
                <a:latin typeface="Arial" charset="0"/>
                <a:cs typeface="Arial" charset="0"/>
              </a:defRPr>
            </a:lvl6pPr>
            <a:lvl7pPr marL="2976898" indent="-228992" defTabSz="923920" eaLnBrk="0" fontAlgn="base" hangingPunct="0">
              <a:spcBef>
                <a:spcPct val="0"/>
              </a:spcBef>
              <a:spcAft>
                <a:spcPct val="0"/>
              </a:spcAft>
              <a:defRPr sz="2000" b="1">
                <a:solidFill>
                  <a:schemeClr val="tx1"/>
                </a:solidFill>
                <a:latin typeface="Arial" charset="0"/>
                <a:cs typeface="Arial" charset="0"/>
              </a:defRPr>
            </a:lvl7pPr>
            <a:lvl8pPr marL="3434882" indent="-228992" defTabSz="923920" eaLnBrk="0" fontAlgn="base" hangingPunct="0">
              <a:spcBef>
                <a:spcPct val="0"/>
              </a:spcBef>
              <a:spcAft>
                <a:spcPct val="0"/>
              </a:spcAft>
              <a:defRPr sz="2000" b="1">
                <a:solidFill>
                  <a:schemeClr val="tx1"/>
                </a:solidFill>
                <a:latin typeface="Arial" charset="0"/>
                <a:cs typeface="Arial" charset="0"/>
              </a:defRPr>
            </a:lvl8pPr>
            <a:lvl9pPr marL="3892867" indent="-228992" defTabSz="923920"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16</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r>
              <a:rPr lang="en-US" dirty="0" smtClean="0"/>
              <a:t>The</a:t>
            </a:r>
            <a:r>
              <a:rPr lang="en-US" baseline="0" dirty="0" smtClean="0"/>
              <a:t> data capture architecture is also the basis of an enterprise strategy to understand the relationship of data to information to knowledge and decisions regardless of where</a:t>
            </a:r>
          </a:p>
          <a:p>
            <a:r>
              <a:rPr lang="en-US" baseline="0" dirty="0" smtClean="0"/>
              <a:t>the decision maker is as long as the decisions are within the decision makers Span of Control &amp; Influence.</a:t>
            </a:r>
          </a:p>
          <a:p>
            <a:endParaRPr lang="en-US" baseline="0" dirty="0" smtClean="0"/>
          </a:p>
          <a:p>
            <a:r>
              <a:rPr lang="en-US" baseline="0" dirty="0" smtClean="0"/>
              <a:t>The SC&amp;I scopes the decision making framework that aligns the data sources to the eventual reports and dashboards needed for knowledge to make accurate decisions.</a:t>
            </a:r>
          </a:p>
          <a:p>
            <a:endParaRPr lang="en-US" baseline="0" dirty="0" smtClean="0"/>
          </a:p>
          <a:p>
            <a:r>
              <a:rPr lang="en-US" baseline="0" dirty="0" smtClean="0"/>
              <a:t>Cost management and Performance Management are correlated to enable the decision maker to iterate the process to achieve better knowledge and understand the impacts of cost performance to non-financial measures of performance,</a:t>
            </a:r>
          </a:p>
          <a:p>
            <a:r>
              <a:rPr lang="en-US" baseline="0" dirty="0" smtClean="0"/>
              <a:t>such as quality, cycle time, or other measures of effectiveness and efficiency.</a:t>
            </a:r>
          </a:p>
          <a:p>
            <a:endParaRPr lang="en-US" baseline="0" dirty="0" smtClean="0"/>
          </a:p>
          <a:p>
            <a:r>
              <a:rPr lang="en-US" baseline="0" dirty="0" smtClean="0"/>
              <a:t>At each level of the SIPOC, questions must be answered in order to understand how the decision maker should correlate cost and performance into an integrated resource informed decision making environment.</a:t>
            </a:r>
          </a:p>
          <a:p>
            <a:endParaRPr lang="en-US" dirty="0"/>
          </a:p>
        </p:txBody>
      </p:sp>
    </p:spTree>
    <p:extLst>
      <p:ext uri="{BB962C8B-B14F-4D97-AF65-F5344CB8AC3E}">
        <p14:creationId xmlns:p14="http://schemas.microsoft.com/office/powerpoint/2010/main" val="168004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Army activity, process, product, or service costs can</a:t>
            </a:r>
            <a:r>
              <a:rPr lang="en-US" baseline="0" dirty="0" smtClean="0"/>
              <a:t> be visualized as a polyhedron sphere, like a soccer ball, of interrelated costs.  These costs can be generalized as O&amp;M, Staff MPA, base ops, and other MPA costs to name a few.</a:t>
            </a:r>
          </a:p>
          <a:p>
            <a:endParaRPr lang="en-US" baseline="0" dirty="0" smtClean="0"/>
          </a:p>
          <a:p>
            <a:r>
              <a:rPr lang="en-US" dirty="0" smtClean="0"/>
              <a:t>When a</a:t>
            </a:r>
            <a:r>
              <a:rPr lang="en-US" baseline="0" dirty="0" smtClean="0"/>
              <a:t> question is asked to calculate the cost of an Army product or service, the calculations are “pulled” from the interior of the sphere and the total cost is determined by the category of cost and the percentage applied</a:t>
            </a:r>
          </a:p>
          <a:p>
            <a:r>
              <a:rPr lang="en-US" baseline="0" dirty="0" smtClean="0"/>
              <a:t>depending on who is pulling out the section and what costs they want to consider based on what there span of control and influence is.</a:t>
            </a:r>
          </a:p>
          <a:p>
            <a:endParaRPr lang="en-US" baseline="0" dirty="0" smtClean="0"/>
          </a:p>
          <a:p>
            <a:r>
              <a:rPr lang="en-US" baseline="0" dirty="0" smtClean="0"/>
              <a:t>Because a single section of the sphere is based on cost interdependencies, the total costs of all Army activities will always exceed the total budget because costs can be represented in many types of cost of something.</a:t>
            </a:r>
            <a:endParaRPr lang="en-US" dirty="0"/>
          </a:p>
        </p:txBody>
      </p:sp>
      <p:sp>
        <p:nvSpPr>
          <p:cNvPr id="4" name="Slide Number Placeholder 3"/>
          <p:cNvSpPr>
            <a:spLocks noGrp="1"/>
          </p:cNvSpPr>
          <p:nvPr>
            <p:ph type="sldNum" sz="quarter" idx="10"/>
          </p:nvPr>
        </p:nvSpPr>
        <p:spPr/>
        <p:txBody>
          <a:bodyPr/>
          <a:lstStyle/>
          <a:p>
            <a:pPr>
              <a:defRPr/>
            </a:pPr>
            <a:fld id="{C1BB872A-C719-405D-8D03-B8D5F1A90762}" type="slidenum">
              <a:rPr lang="en-US" smtClean="0"/>
              <a:pPr>
                <a:defRPr/>
              </a:pPr>
              <a:t>20</a:t>
            </a:fld>
            <a:endParaRPr lang="en-US" dirty="0"/>
          </a:p>
        </p:txBody>
      </p:sp>
    </p:spTree>
    <p:extLst>
      <p:ext uri="{BB962C8B-B14F-4D97-AF65-F5344CB8AC3E}">
        <p14:creationId xmlns:p14="http://schemas.microsoft.com/office/powerpoint/2010/main" val="253684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936469" y="8771729"/>
            <a:ext cx="3012017" cy="462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64" eaLnBrk="0" hangingPunct="0">
              <a:defRPr sz="2000" b="1">
                <a:solidFill>
                  <a:schemeClr val="tx1"/>
                </a:solidFill>
                <a:latin typeface="Arial" charset="0"/>
                <a:cs typeface="Arial" charset="0"/>
              </a:defRPr>
            </a:lvl1pPr>
            <a:lvl2pPr marL="744261" indent="-286254" defTabSz="923964" eaLnBrk="0" hangingPunct="0">
              <a:defRPr sz="2000" b="1">
                <a:solidFill>
                  <a:schemeClr val="tx1"/>
                </a:solidFill>
                <a:latin typeface="Arial" charset="0"/>
                <a:cs typeface="Arial" charset="0"/>
              </a:defRPr>
            </a:lvl2pPr>
            <a:lvl3pPr marL="1145016" indent="-229003" defTabSz="923964" eaLnBrk="0" hangingPunct="0">
              <a:defRPr sz="2000" b="1">
                <a:solidFill>
                  <a:schemeClr val="tx1"/>
                </a:solidFill>
                <a:latin typeface="Arial" charset="0"/>
                <a:cs typeface="Arial" charset="0"/>
              </a:defRPr>
            </a:lvl3pPr>
            <a:lvl4pPr marL="1603021" indent="-229003" defTabSz="923964" eaLnBrk="0" hangingPunct="0">
              <a:defRPr sz="2000" b="1">
                <a:solidFill>
                  <a:schemeClr val="tx1"/>
                </a:solidFill>
                <a:latin typeface="Arial" charset="0"/>
                <a:cs typeface="Arial" charset="0"/>
              </a:defRPr>
            </a:lvl4pPr>
            <a:lvl5pPr marL="2061030" indent="-229003" defTabSz="923964" eaLnBrk="0" hangingPunct="0">
              <a:defRPr sz="2000" b="1">
                <a:solidFill>
                  <a:schemeClr val="tx1"/>
                </a:solidFill>
                <a:latin typeface="Arial" charset="0"/>
                <a:cs typeface="Arial" charset="0"/>
              </a:defRPr>
            </a:lvl5pPr>
            <a:lvl6pPr marL="2519036" indent="-229003" defTabSz="923964" eaLnBrk="0" fontAlgn="base" hangingPunct="0">
              <a:spcBef>
                <a:spcPct val="0"/>
              </a:spcBef>
              <a:spcAft>
                <a:spcPct val="0"/>
              </a:spcAft>
              <a:defRPr sz="2000" b="1">
                <a:solidFill>
                  <a:schemeClr val="tx1"/>
                </a:solidFill>
                <a:latin typeface="Arial" charset="0"/>
                <a:cs typeface="Arial" charset="0"/>
              </a:defRPr>
            </a:lvl6pPr>
            <a:lvl7pPr marL="2977041" indent="-229003" defTabSz="923964" eaLnBrk="0" fontAlgn="base" hangingPunct="0">
              <a:spcBef>
                <a:spcPct val="0"/>
              </a:spcBef>
              <a:spcAft>
                <a:spcPct val="0"/>
              </a:spcAft>
              <a:defRPr sz="2000" b="1">
                <a:solidFill>
                  <a:schemeClr val="tx1"/>
                </a:solidFill>
                <a:latin typeface="Arial" charset="0"/>
                <a:cs typeface="Arial" charset="0"/>
              </a:defRPr>
            </a:lvl7pPr>
            <a:lvl8pPr marL="3435048" indent="-229003" defTabSz="923964" eaLnBrk="0" fontAlgn="base" hangingPunct="0">
              <a:spcBef>
                <a:spcPct val="0"/>
              </a:spcBef>
              <a:spcAft>
                <a:spcPct val="0"/>
              </a:spcAft>
              <a:defRPr sz="2000" b="1">
                <a:solidFill>
                  <a:schemeClr val="tx1"/>
                </a:solidFill>
                <a:latin typeface="Arial" charset="0"/>
                <a:cs typeface="Arial" charset="0"/>
              </a:defRPr>
            </a:lvl8pPr>
            <a:lvl9pPr marL="3893055" indent="-229003" defTabSz="923964" eaLnBrk="0" fontAlgn="base" hangingPunct="0">
              <a:spcBef>
                <a:spcPct val="0"/>
              </a:spcBef>
              <a:spcAft>
                <a:spcPct val="0"/>
              </a:spcAft>
              <a:defRPr sz="2000" b="1">
                <a:solidFill>
                  <a:schemeClr val="tx1"/>
                </a:solidFill>
                <a:latin typeface="Arial" charset="0"/>
                <a:cs typeface="Arial" charset="0"/>
              </a:defRPr>
            </a:lvl9pPr>
          </a:lstStyle>
          <a:p>
            <a:fld id="{46FAE59C-EEED-4576-8258-42899F9C88E6}" type="slidenum">
              <a:rPr lang="en-US" sz="1200" b="0">
                <a:solidFill>
                  <a:srgbClr val="000000"/>
                </a:solidFill>
              </a:rPr>
              <a:pPr/>
              <a:t>22</a:t>
            </a:fld>
            <a:endParaRPr lang="en-US" sz="1200" b="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379005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8B50FBE-60EC-4412-86E7-19F86511BAC7}" type="slidenum">
              <a:rPr lang="en-US" smtClean="0">
                <a:latin typeface="Arial" charset="0"/>
              </a:rPr>
              <a:pPr/>
              <a:t>24</a:t>
            </a:fld>
            <a:endParaRPr lang="en-US" smtClean="0">
              <a:latin typeface="Arial" charset="0"/>
            </a:endParaRPr>
          </a:p>
        </p:txBody>
      </p:sp>
      <p:sp>
        <p:nvSpPr>
          <p:cNvPr id="152579" name="Rectangle 2"/>
          <p:cNvSpPr>
            <a:spLocks noGrp="1" noRot="1" noChangeAspect="1" noChangeArrowheads="1" noTextEdit="1"/>
          </p:cNvSpPr>
          <p:nvPr>
            <p:ph type="sldImg"/>
          </p:nvPr>
        </p:nvSpPr>
        <p:spPr>
          <a:xfrm>
            <a:off x="1166813" y="692150"/>
            <a:ext cx="4618037" cy="3463925"/>
          </a:xfrm>
          <a:ln/>
        </p:spPr>
      </p:sp>
      <p:sp>
        <p:nvSpPr>
          <p:cNvPr id="152580"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4003460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3C88AAF0-0255-4829-A1FA-EAC6DADD20E7}" type="slidenum">
              <a:rPr lang="en-US" smtClean="0"/>
              <a:pPr/>
              <a:t>‹#›</a:t>
            </a:fld>
            <a:endParaRPr lang="en-US" dirty="0"/>
          </a:p>
        </p:txBody>
      </p:sp>
      <p:sp>
        <p:nvSpPr>
          <p:cNvPr id="3" name="Rectangle 2"/>
          <p:cNvSpPr>
            <a:spLocks noChangeArrowheads="1" noChangeShapeType="1"/>
          </p:cNvSpPr>
          <p:nvPr userDrawn="1"/>
        </p:nvSpPr>
        <p:spPr bwMode="auto">
          <a:xfrm>
            <a:off x="-1" y="0"/>
            <a:ext cx="228600" cy="6858000"/>
          </a:xfrm>
          <a:prstGeom prst="rect">
            <a:avLst/>
          </a:prstGeom>
          <a:solidFill>
            <a:schemeClr val="bg2">
              <a:lumMod val="50000"/>
            </a:schemeClr>
          </a:solidFill>
          <a:ln w="0" algn="in">
            <a:noFill/>
            <a:miter lim="800000"/>
            <a:headEnd/>
            <a:tailEnd/>
          </a:ln>
          <a:effectLst/>
        </p:spPr>
        <p:txBody>
          <a:bodyPr vert="vert270" lIns="36576" tIns="36576" rIns="36576" bIns="36576"/>
          <a:lstStyle/>
          <a:p>
            <a:pPr algn="ctr">
              <a:defRPr/>
            </a:pPr>
            <a:endParaRPr lang="en-US" sz="1100" b="1" dirty="0">
              <a:solidFill>
                <a:prstClr val="white">
                  <a:lumMod val="65000"/>
                </a:prstClr>
              </a:solidFill>
              <a:latin typeface="Calisto MT"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normAutofit/>
          </a:bodyPr>
          <a:lstStyle>
            <a:lvl1pPr>
              <a:buSzPct val="120000"/>
              <a:buFont typeface="Arial" pitchFamily="34" charset="0"/>
              <a:buChar cha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676657" y="25400"/>
            <a:ext cx="7552944" cy="639763"/>
          </a:xfrm>
          <a:prstGeom prst="rect">
            <a:avLst/>
          </a:prstGeom>
          <a:noFill/>
          <a:ln w="9525">
            <a:noFill/>
            <a:miter lim="800000"/>
            <a:headEnd/>
            <a:tailEnd/>
          </a:ln>
        </p:spPr>
        <p:txBody>
          <a:bodyPr/>
          <a:lstStyle/>
          <a:p>
            <a:pPr lvl="0"/>
            <a:r>
              <a:rPr lang="en-US" dirty="0" smtClean="0"/>
              <a:t>Click to edit Master title style</a:t>
            </a:r>
          </a:p>
        </p:txBody>
      </p:sp>
      <p:sp>
        <p:nvSpPr>
          <p:cNvPr id="2" name="Footer Placeholder 1"/>
          <p:cNvSpPr>
            <a:spLocks noGrp="1"/>
          </p:cNvSpPr>
          <p:nvPr>
            <p:ph type="ftr" sz="quarter" idx="10"/>
          </p:nvPr>
        </p:nvSpPr>
        <p:spPr>
          <a:xfrm>
            <a:off x="162752" y="6689665"/>
            <a:ext cx="3190048" cy="24453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1"/>
          </p:nvPr>
        </p:nvSpPr>
        <p:spPr>
          <a:xfrm>
            <a:off x="5898392" y="6532041"/>
            <a:ext cx="2057400" cy="365125"/>
          </a:xfrm>
          <a:prstGeom prst="rect">
            <a:avLst/>
          </a:prstGeom>
        </p:spPr>
        <p:txBody>
          <a:bodyPr/>
          <a:lstStyle/>
          <a:p>
            <a:fld id="{D5BF6B30-8907-4708-BC1D-53B83F5F038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CD9FF03-4EA7-4664-8390-8645AF0C9994}" type="datetimeFigureOut">
              <a:rPr lang="en-US" smtClean="0"/>
              <a:t>6/7/2016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78773BD-391A-4EE6-9F1F-DE81E9AF6446}" type="slidenum">
              <a:rPr lang="en-US" smtClean="0"/>
              <a:t>‹#›</a:t>
            </a:fld>
            <a:endParaRPr lang="en-US"/>
          </a:p>
        </p:txBody>
      </p:sp>
    </p:spTree>
    <p:extLst>
      <p:ext uri="{BB962C8B-B14F-4D97-AF65-F5344CB8AC3E}">
        <p14:creationId xmlns:p14="http://schemas.microsoft.com/office/powerpoint/2010/main" val="1499511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19E937A-D1AD-495E-B03C-D65C9286F9FB}" type="datetimeFigureOut">
              <a:rPr lang="en-US" smtClean="0"/>
              <a:t>6/7/2016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321006A-AA09-4646-A2D1-629C63BB2372}" type="slidenum">
              <a:rPr lang="en-US" smtClean="0"/>
              <a:t>‹#›</a:t>
            </a:fld>
            <a:endParaRPr lang="en-US"/>
          </a:p>
        </p:txBody>
      </p:sp>
    </p:spTree>
    <p:extLst>
      <p:ext uri="{BB962C8B-B14F-4D97-AF65-F5344CB8AC3E}">
        <p14:creationId xmlns:p14="http://schemas.microsoft.com/office/powerpoint/2010/main" val="405803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2563798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330454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2" y="1571625"/>
            <a:ext cx="8359588" cy="4990540"/>
          </a:xfrm>
          <a:prstGeom prst="rect">
            <a:avLst/>
          </a:prstGeom>
        </p:spPr>
        <p:txBody>
          <a:bodyPr/>
          <a:lstStyle>
            <a:lvl1pPr marL="0" indent="0" algn="l">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itle 1"/>
          <p:cNvSpPr>
            <a:spLocks noGrp="1"/>
          </p:cNvSpPr>
          <p:nvPr>
            <p:ph type="ctrTitle"/>
          </p:nvPr>
        </p:nvSpPr>
        <p:spPr>
          <a:xfrm>
            <a:off x="1209676" y="-1"/>
            <a:ext cx="6724651" cy="1200151"/>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A21F2D95-7107-4044-A1D9-6CB5A7B03D7B}"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1410606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2281511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524000" y="304800"/>
            <a:ext cx="6096000" cy="533400"/>
          </a:xfrm>
          <a:prstGeom prst="rect">
            <a:avLst/>
          </a:prstGeom>
        </p:spPr>
        <p:txBody>
          <a:bodyPr/>
          <a:lstStyle>
            <a:lvl1pPr algn="ctr">
              <a:buNone/>
              <a:defRPr b="1">
                <a:latin typeface="Arial" pitchFamily="34" charset="0"/>
                <a:cs typeface="Arial" pitchFamily="34" charset="0"/>
              </a:defRPr>
            </a:lvl1pPr>
          </a:lstStyle>
          <a:p>
            <a:pPr lvl="0"/>
            <a:r>
              <a:rPr lang="en-US" dirty="0" smtClean="0"/>
              <a:t>Slide Title</a:t>
            </a:r>
            <a:endParaRPr lang="en-US" dirty="0"/>
          </a:p>
        </p:txBody>
      </p:sp>
      <p:sp>
        <p:nvSpPr>
          <p:cNvPr id="17" name="Text Placeholder 16"/>
          <p:cNvSpPr>
            <a:spLocks noGrp="1"/>
          </p:cNvSpPr>
          <p:nvPr>
            <p:ph type="body" sz="quarter" idx="11" hasCustomPrompt="1"/>
          </p:nvPr>
        </p:nvSpPr>
        <p:spPr>
          <a:xfrm>
            <a:off x="304800" y="1371600"/>
            <a:ext cx="8763000" cy="5181600"/>
          </a:xfrm>
          <a:prstGeom prst="rect">
            <a:avLst/>
          </a:prstGeom>
        </p:spPr>
        <p:txBody>
          <a:bodyPr/>
          <a:lstStyle>
            <a:lvl1pPr>
              <a:buClr>
                <a:srgbClr val="0070C0"/>
              </a:buClr>
              <a:buFont typeface="Wingdings" pitchFamily="2" charset="2"/>
              <a:buChar char="§"/>
              <a:defRPr baseline="0">
                <a:latin typeface="Arial" pitchFamily="34" charset="0"/>
                <a:cs typeface="Arial" pitchFamily="34" charset="0"/>
              </a:defRPr>
            </a:lvl1pPr>
            <a:lvl2pPr>
              <a:buClr>
                <a:srgbClr val="00B050"/>
              </a:buClr>
              <a:buFont typeface="Wingdings" pitchFamily="2" charset="2"/>
              <a:buChar char="§"/>
              <a:defRPr>
                <a:latin typeface="Arial" pitchFamily="34" charset="0"/>
                <a:cs typeface="Arial" pitchFamily="34" charset="0"/>
              </a:defRPr>
            </a:lvl2pPr>
            <a:lvl3pPr>
              <a:buClr>
                <a:srgbClr val="FFC000"/>
              </a:buClr>
              <a:buFont typeface="Wingdings" pitchFamily="2" charset="2"/>
              <a:buChar char="§"/>
              <a:defRPr>
                <a:latin typeface="Arial" pitchFamily="34" charset="0"/>
                <a:cs typeface="Arial" pitchFamily="34" charset="0"/>
              </a:defRPr>
            </a:lvl3pPr>
            <a:lvl4pPr>
              <a:buClr>
                <a:srgbClr val="FF0000"/>
              </a:buClr>
              <a:buFont typeface="Wingdings" pitchFamily="2" charset="2"/>
              <a:buChar char="§"/>
              <a:defRPr>
                <a:latin typeface="Arial" pitchFamily="34" charset="0"/>
                <a:cs typeface="Arial" pitchFamily="34" charset="0"/>
              </a:defRPr>
            </a:lvl4pPr>
            <a:lvl5pPr>
              <a:buNone/>
              <a:defRPr>
                <a:latin typeface="Arial" pitchFamily="34" charset="0"/>
                <a:cs typeface="Arial" pitchFamily="34" charset="0"/>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384358818"/>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486156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2861940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524000" y="304800"/>
            <a:ext cx="6096000" cy="533400"/>
          </a:xfrm>
          <a:prstGeom prst="rect">
            <a:avLst/>
          </a:prstGeom>
        </p:spPr>
        <p:txBody>
          <a:bodyPr/>
          <a:lstStyle>
            <a:lvl1pPr algn="ctr">
              <a:buNone/>
              <a:defRPr b="1">
                <a:latin typeface="Arial" pitchFamily="34" charset="0"/>
                <a:cs typeface="Arial" pitchFamily="34" charset="0"/>
              </a:defRPr>
            </a:lvl1pPr>
          </a:lstStyle>
          <a:p>
            <a:pPr lvl="0"/>
            <a:r>
              <a:rPr lang="en-US" dirty="0" smtClean="0"/>
              <a:t>Slide Title</a:t>
            </a:r>
            <a:endParaRPr lang="en-US" dirty="0"/>
          </a:p>
        </p:txBody>
      </p:sp>
      <p:sp>
        <p:nvSpPr>
          <p:cNvPr id="17" name="Text Placeholder 16"/>
          <p:cNvSpPr>
            <a:spLocks noGrp="1"/>
          </p:cNvSpPr>
          <p:nvPr>
            <p:ph type="body" sz="quarter" idx="11" hasCustomPrompt="1"/>
          </p:nvPr>
        </p:nvSpPr>
        <p:spPr>
          <a:xfrm>
            <a:off x="304800" y="1371600"/>
            <a:ext cx="8763000" cy="5181600"/>
          </a:xfrm>
          <a:prstGeom prst="rect">
            <a:avLst/>
          </a:prstGeom>
        </p:spPr>
        <p:txBody>
          <a:bodyPr/>
          <a:lstStyle>
            <a:lvl1pPr>
              <a:buClr>
                <a:srgbClr val="0070C0"/>
              </a:buClr>
              <a:buFont typeface="Wingdings" pitchFamily="2" charset="2"/>
              <a:buChar char="§"/>
              <a:defRPr baseline="0">
                <a:latin typeface="Arial" pitchFamily="34" charset="0"/>
                <a:cs typeface="Arial" pitchFamily="34" charset="0"/>
              </a:defRPr>
            </a:lvl1pPr>
            <a:lvl2pPr>
              <a:buClr>
                <a:srgbClr val="00B050"/>
              </a:buClr>
              <a:buFont typeface="Wingdings" pitchFamily="2" charset="2"/>
              <a:buChar char="§"/>
              <a:defRPr>
                <a:latin typeface="Arial" pitchFamily="34" charset="0"/>
                <a:cs typeface="Arial" pitchFamily="34" charset="0"/>
              </a:defRPr>
            </a:lvl2pPr>
            <a:lvl3pPr>
              <a:buClr>
                <a:srgbClr val="FFC000"/>
              </a:buClr>
              <a:buFont typeface="Wingdings" pitchFamily="2" charset="2"/>
              <a:buChar char="§"/>
              <a:defRPr>
                <a:latin typeface="Arial" pitchFamily="34" charset="0"/>
                <a:cs typeface="Arial" pitchFamily="34" charset="0"/>
              </a:defRPr>
            </a:lvl3pPr>
            <a:lvl4pPr>
              <a:buClr>
                <a:srgbClr val="FF0000"/>
              </a:buClr>
              <a:buFont typeface="Wingdings" pitchFamily="2" charset="2"/>
              <a:buChar char="§"/>
              <a:defRPr>
                <a:latin typeface="Arial" pitchFamily="34" charset="0"/>
                <a:cs typeface="Arial" pitchFamily="34" charset="0"/>
              </a:defRPr>
            </a:lvl4pPr>
            <a:lvl5pPr>
              <a:buNone/>
              <a:defRPr>
                <a:latin typeface="Arial" pitchFamily="34" charset="0"/>
                <a:cs typeface="Arial" pitchFamily="34" charset="0"/>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
        <p:nvSpPr>
          <p:cNvPr id="4" name="Slide Number Placeholder 6"/>
          <p:cNvSpPr>
            <a:spLocks noGrp="1"/>
          </p:cNvSpPr>
          <p:nvPr>
            <p:ph type="sldNum" sz="quarter" idx="12"/>
          </p:nvPr>
        </p:nvSpPr>
        <p:spPr>
          <a:xfrm>
            <a:off x="6553200" y="6553200"/>
            <a:ext cx="2133600" cy="168275"/>
          </a:xfrm>
          <a:prstGeom prst="rect">
            <a:avLst/>
          </a:prstGeom>
        </p:spPr>
        <p:txBody>
          <a:bodyPr/>
          <a:lstStyle/>
          <a:p>
            <a:fld id="{2DE78587-95CF-44B1-A4D1-5058A04FAC3D}" type="slidenum">
              <a:rPr lang="en-US" smtClean="0"/>
              <a:pPr/>
              <a:t>‹#›</a:t>
            </a:fld>
            <a:endParaRPr lang="en-US" dirty="0"/>
          </a:p>
        </p:txBody>
      </p:sp>
    </p:spTree>
    <p:extLst>
      <p:ext uri="{BB962C8B-B14F-4D97-AF65-F5344CB8AC3E}">
        <p14:creationId xmlns:p14="http://schemas.microsoft.com/office/powerpoint/2010/main" val="354377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948798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524000" y="304800"/>
            <a:ext cx="6096000" cy="533400"/>
          </a:xfrm>
          <a:prstGeom prst="rect">
            <a:avLst/>
          </a:prstGeom>
        </p:spPr>
        <p:txBody>
          <a:bodyPr/>
          <a:lstStyle>
            <a:lvl1pPr algn="ctr">
              <a:buNone/>
              <a:defRPr b="1">
                <a:latin typeface="Arial" pitchFamily="34" charset="0"/>
                <a:cs typeface="Arial" pitchFamily="34" charset="0"/>
              </a:defRPr>
            </a:lvl1pPr>
          </a:lstStyle>
          <a:p>
            <a:pPr lvl="0"/>
            <a:r>
              <a:rPr lang="en-US" dirty="0" smtClean="0"/>
              <a:t>Slide Title</a:t>
            </a:r>
            <a:endParaRPr lang="en-US" dirty="0"/>
          </a:p>
        </p:txBody>
      </p:sp>
      <p:sp>
        <p:nvSpPr>
          <p:cNvPr id="17" name="Text Placeholder 16"/>
          <p:cNvSpPr>
            <a:spLocks noGrp="1"/>
          </p:cNvSpPr>
          <p:nvPr>
            <p:ph type="body" sz="quarter" idx="11" hasCustomPrompt="1"/>
          </p:nvPr>
        </p:nvSpPr>
        <p:spPr>
          <a:xfrm>
            <a:off x="304800" y="1371600"/>
            <a:ext cx="8763000" cy="5181600"/>
          </a:xfrm>
          <a:prstGeom prst="rect">
            <a:avLst/>
          </a:prstGeom>
        </p:spPr>
        <p:txBody>
          <a:bodyPr/>
          <a:lstStyle>
            <a:lvl1pPr>
              <a:buClr>
                <a:srgbClr val="0070C0"/>
              </a:buClr>
              <a:buFont typeface="Wingdings" pitchFamily="2" charset="2"/>
              <a:buChar char="§"/>
              <a:defRPr baseline="0">
                <a:latin typeface="Arial" pitchFamily="34" charset="0"/>
                <a:cs typeface="Arial" pitchFamily="34" charset="0"/>
              </a:defRPr>
            </a:lvl1pPr>
            <a:lvl2pPr>
              <a:buClr>
                <a:srgbClr val="00B050"/>
              </a:buClr>
              <a:buFont typeface="Wingdings" pitchFamily="2" charset="2"/>
              <a:buChar char="§"/>
              <a:defRPr>
                <a:latin typeface="Arial" pitchFamily="34" charset="0"/>
                <a:cs typeface="Arial" pitchFamily="34" charset="0"/>
              </a:defRPr>
            </a:lvl2pPr>
            <a:lvl3pPr>
              <a:buClr>
                <a:srgbClr val="FFC000"/>
              </a:buClr>
              <a:buFont typeface="Wingdings" pitchFamily="2" charset="2"/>
              <a:buChar char="§"/>
              <a:defRPr>
                <a:latin typeface="Arial" pitchFamily="34" charset="0"/>
                <a:cs typeface="Arial" pitchFamily="34" charset="0"/>
              </a:defRPr>
            </a:lvl3pPr>
            <a:lvl4pPr>
              <a:buClr>
                <a:srgbClr val="FF0000"/>
              </a:buClr>
              <a:buFont typeface="Wingdings" pitchFamily="2" charset="2"/>
              <a:buChar char="§"/>
              <a:defRPr>
                <a:latin typeface="Arial" pitchFamily="34" charset="0"/>
                <a:cs typeface="Arial" pitchFamily="34" charset="0"/>
              </a:defRPr>
            </a:lvl4pPr>
            <a:lvl5pPr>
              <a:buNone/>
              <a:defRPr>
                <a:latin typeface="Arial" pitchFamily="34" charset="0"/>
                <a:cs typeface="Arial" pitchFamily="34" charset="0"/>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243955496"/>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2080334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299186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4132851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3548026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903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487452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3795372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2" y="1571625"/>
            <a:ext cx="8359588" cy="4990540"/>
          </a:xfrm>
          <a:prstGeom prst="rect">
            <a:avLst/>
          </a:prstGeom>
        </p:spPr>
        <p:txBody>
          <a:bodyPr/>
          <a:lstStyle>
            <a:lvl1pPr marL="0" indent="0" algn="l">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itle 1"/>
          <p:cNvSpPr>
            <a:spLocks noGrp="1"/>
          </p:cNvSpPr>
          <p:nvPr>
            <p:ph type="ctrTitle"/>
          </p:nvPr>
        </p:nvSpPr>
        <p:spPr>
          <a:xfrm>
            <a:off x="1209676" y="-1"/>
            <a:ext cx="6724651" cy="1200151"/>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A21F2D95-7107-4044-A1D9-6CB5A7B03D7B}"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1895539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882" y="1874520"/>
            <a:ext cx="7637145" cy="4617720"/>
          </a:xfrm>
          <a:prstGeom prst="rect">
            <a:avLst/>
          </a:prstGeom>
        </p:spPr>
        <p:txBody>
          <a:bodyPr/>
          <a:lstStyle>
            <a:lvl1pPr>
              <a:defRPr>
                <a:latin typeface="Arial" pitchFamily="34" charset="0"/>
                <a:cs typeface="Arial"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ctrTitle"/>
          </p:nvPr>
        </p:nvSpPr>
        <p:spPr>
          <a:xfrm>
            <a:off x="1185861" y="0"/>
            <a:ext cx="6738939" cy="1200150"/>
          </a:xfrm>
          <a:prstGeom prst="rect">
            <a:avLst/>
          </a:prstGeom>
        </p:spPr>
        <p:txBody>
          <a:bodyPr anchor="ctr"/>
          <a:lstStyle>
            <a:lvl1pPr>
              <a:defRPr sz="3600" b="1" i="1">
                <a:latin typeface="Arial" pitchFamily="34" charset="0"/>
                <a:cs typeface="Arial" pitchFamily="34" charset="0"/>
              </a:defRPr>
            </a:lvl1pPr>
          </a:lstStyle>
          <a:p>
            <a:r>
              <a:rPr lang="en-US" dirty="0" smtClean="0"/>
              <a:t>Click to edit Master title style</a:t>
            </a:r>
            <a:endParaRPr lang="en-US" dirty="0"/>
          </a:p>
        </p:txBody>
      </p:sp>
      <p:sp>
        <p:nvSpPr>
          <p:cNvPr id="4" name="Slide Number Placeholder 11"/>
          <p:cNvSpPr>
            <a:spLocks noGrp="1"/>
          </p:cNvSpPr>
          <p:nvPr>
            <p:ph type="sldNum" sz="quarter" idx="10"/>
          </p:nvPr>
        </p:nvSpPr>
        <p:spPr>
          <a:xfrm>
            <a:off x="7010400" y="6650040"/>
            <a:ext cx="2133600" cy="195262"/>
          </a:xfrm>
          <a:prstGeom prst="rect">
            <a:avLst/>
          </a:prstGeom>
        </p:spPr>
        <p:txBody>
          <a:bodyPr/>
          <a:lstStyle>
            <a:lvl1pPr>
              <a:defRPr>
                <a:latin typeface="Arial" charset="0"/>
              </a:defRPr>
            </a:lvl1pPr>
          </a:lstStyle>
          <a:p>
            <a:pPr>
              <a:defRPr/>
            </a:pPr>
            <a:r>
              <a:rPr lang="en-US" dirty="0" smtClean="0"/>
              <a:t>Slide </a:t>
            </a:r>
            <a:fld id="{FEB74FD1-8247-4646-84FF-59EA98C024AC}" type="slidenum">
              <a:rPr lang="en-US" smtClean="0"/>
              <a:pPr>
                <a:defRPr/>
              </a:pPr>
              <a:t>‹#›</a:t>
            </a:fld>
            <a:r>
              <a:rPr lang="en-US" dirty="0" smtClean="0"/>
              <a:t> </a:t>
            </a:r>
            <a:endParaRPr lang="en-US" dirty="0"/>
          </a:p>
        </p:txBody>
      </p:sp>
    </p:spTree>
    <p:extLst>
      <p:ext uri="{BB962C8B-B14F-4D97-AF65-F5344CB8AC3E}">
        <p14:creationId xmlns:p14="http://schemas.microsoft.com/office/powerpoint/2010/main" val="3765145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E71A74-469D-4F46-8F9D-BC2B2497FBA0}"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1386619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1A74-469D-4F46-8F9D-BC2B2497FBA0}"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74014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71A74-469D-4F46-8F9D-BC2B2497FBA0}"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248327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71A74-469D-4F46-8F9D-BC2B2497FBA0}"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2798468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71A74-469D-4F46-8F9D-BC2B2497FBA0}" type="datetimeFigureOut">
              <a:rPr lang="en-US" smtClean="0"/>
              <a:t>6/7/2016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3782573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E71A74-469D-4F46-8F9D-BC2B2497FBA0}" type="datetimeFigureOut">
              <a:rPr lang="en-US" smtClean="0"/>
              <a:t>6/7/2016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3413572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71A74-469D-4F46-8F9D-BC2B2497FBA0}" type="datetimeFigureOut">
              <a:rPr lang="en-US" smtClean="0"/>
              <a:t>6/7/2016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1261742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71A74-469D-4F46-8F9D-BC2B2497FBA0}"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2709410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71A74-469D-4F46-8F9D-BC2B2497FBA0}" type="datetimeFigureOut">
              <a:rPr lang="en-US" smtClean="0"/>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3069820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1A74-469D-4F46-8F9D-BC2B2497FBA0}"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3188145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71A74-469D-4F46-8F9D-BC2B2497FBA0}" type="datetimeFigureOut">
              <a:rPr lang="en-US" smtClean="0"/>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295D-8767-4900-87ED-A93BEDDD3B64}" type="slidenum">
              <a:rPr lang="en-US" smtClean="0"/>
              <a:t>‹#›</a:t>
            </a:fld>
            <a:endParaRPr lang="en-US"/>
          </a:p>
        </p:txBody>
      </p:sp>
    </p:spTree>
    <p:extLst>
      <p:ext uri="{BB962C8B-B14F-4D97-AF65-F5344CB8AC3E}">
        <p14:creationId xmlns:p14="http://schemas.microsoft.com/office/powerpoint/2010/main" val="45468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01D95F9-5A08-40DB-8E15-B5B19A56504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7" descr="P-300-Md-BOTG-Brand-Banner-Horz"/>
          <p:cNvPicPr>
            <a:picLocks noChangeAspect="1" noChangeArrowheads="1"/>
          </p:cNvPicPr>
          <p:nvPr userDrawn="1"/>
        </p:nvPicPr>
        <p:blipFill>
          <a:blip r:embed="rId38" cstate="print"/>
          <a:srcRect l="2744" t="10001" r="77745"/>
          <a:stretch>
            <a:fillRect/>
          </a:stretch>
        </p:blipFill>
        <p:spPr bwMode="auto">
          <a:xfrm>
            <a:off x="228600" y="0"/>
            <a:ext cx="652657" cy="914400"/>
          </a:xfrm>
          <a:prstGeom prst="rect">
            <a:avLst/>
          </a:prstGeom>
          <a:ln>
            <a:noFill/>
          </a:ln>
          <a:effectLst>
            <a:softEdge rad="112500"/>
          </a:effectLst>
        </p:spPr>
      </p:pic>
      <p:pic>
        <p:nvPicPr>
          <p:cNvPr id="8" name="Picture 11" descr="DASA-CE LOGO.jpg"/>
          <p:cNvPicPr>
            <a:picLocks noChangeAspect="1"/>
          </p:cNvPicPr>
          <p:nvPr userDrawn="1"/>
        </p:nvPicPr>
        <p:blipFill>
          <a:blip r:embed="rId39" cstate="print"/>
          <a:srcRect/>
          <a:stretch>
            <a:fillRect/>
          </a:stretch>
        </p:blipFill>
        <p:spPr bwMode="auto">
          <a:xfrm>
            <a:off x="8305800" y="74612"/>
            <a:ext cx="762000" cy="76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18"/>
          <p:cNvSpPr>
            <a:spLocks noChangeArrowheads="1"/>
          </p:cNvSpPr>
          <p:nvPr userDrawn="1"/>
        </p:nvSpPr>
        <p:spPr bwMode="auto">
          <a:xfrm>
            <a:off x="762000" y="0"/>
            <a:ext cx="1828800" cy="4572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91432" tIns="45716" rIns="91432" bIns="45716" anchor="ctr"/>
          <a:lstStyle/>
          <a:p>
            <a:pPr>
              <a:defRPr/>
            </a:pPr>
            <a:r>
              <a:rPr lang="en-US" sz="1200" b="1" dirty="0">
                <a:solidFill>
                  <a:srgbClr val="98A068"/>
                </a:solidFill>
              </a:rPr>
              <a:t>AMERICA’S </a:t>
            </a:r>
            <a:r>
              <a:rPr lang="en-US" sz="1200" b="1" dirty="0" smtClean="0">
                <a:solidFill>
                  <a:srgbClr val="98A068"/>
                </a:solidFill>
              </a:rPr>
              <a:t>ARMY</a:t>
            </a:r>
            <a:endParaRPr lang="en-US" sz="1200" b="1" dirty="0">
              <a:solidFill>
                <a:srgbClr val="98A068"/>
              </a:solidFill>
            </a:endParaRPr>
          </a:p>
          <a:p>
            <a:pPr>
              <a:defRPr/>
            </a:pPr>
            <a:r>
              <a:rPr lang="en-US" sz="700" b="1" dirty="0">
                <a:solidFill>
                  <a:srgbClr val="969696"/>
                </a:solidFill>
              </a:rPr>
              <a:t>THE STRENGTH OF THE NATION</a:t>
            </a:r>
          </a:p>
        </p:txBody>
      </p:sp>
      <p:sp>
        <p:nvSpPr>
          <p:cNvPr id="13" name="Rectangle 2"/>
          <p:cNvSpPr>
            <a:spLocks noChangeArrowheads="1" noChangeShapeType="1"/>
          </p:cNvSpPr>
          <p:nvPr userDrawn="1"/>
        </p:nvSpPr>
        <p:spPr bwMode="auto">
          <a:xfrm>
            <a:off x="-36611" y="0"/>
            <a:ext cx="228600" cy="6858000"/>
          </a:xfrm>
          <a:prstGeom prst="rect">
            <a:avLst/>
          </a:prstGeom>
          <a:solidFill>
            <a:schemeClr val="bg2">
              <a:lumMod val="50000"/>
            </a:schemeClr>
          </a:solidFill>
          <a:ln w="0" algn="in">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vert270" lIns="36576" tIns="36576" rIns="36576" bIns="36576"/>
          <a:lstStyle/>
          <a:p>
            <a:pPr algn="ctr">
              <a:defRPr/>
            </a:pPr>
            <a:endParaRPr lang="en-US" sz="1100" b="1" dirty="0">
              <a:solidFill>
                <a:prstClr val="white">
                  <a:lumMod val="65000"/>
                </a:prstClr>
              </a:solidFill>
              <a:latin typeface="Calisto MT" pitchFamily="18" charset="0"/>
            </a:endParaRPr>
          </a:p>
        </p:txBody>
      </p:sp>
      <p:grpSp>
        <p:nvGrpSpPr>
          <p:cNvPr id="10" name="Group 11"/>
          <p:cNvGrpSpPr>
            <a:grpSpLocks/>
          </p:cNvGrpSpPr>
          <p:nvPr userDrawn="1"/>
        </p:nvGrpSpPr>
        <p:grpSpPr bwMode="auto">
          <a:xfrm>
            <a:off x="228600" y="838200"/>
            <a:ext cx="8839200" cy="152400"/>
            <a:chOff x="0" y="956469"/>
            <a:chExt cx="9448800" cy="338931"/>
          </a:xfrm>
          <a:scene3d>
            <a:camera prst="orthographicFront">
              <a:rot lat="0" lon="0" rev="0"/>
            </a:camera>
            <a:lightRig rig="glow" dir="t">
              <a:rot lat="0" lon="0" rev="4800000"/>
            </a:lightRig>
          </a:scene3d>
        </p:grpSpPr>
        <p:sp>
          <p:nvSpPr>
            <p:cNvPr id="11" name="Rectangle 9"/>
            <p:cNvSpPr>
              <a:spLocks noChangeArrowheads="1"/>
            </p:cNvSpPr>
            <p:nvPr/>
          </p:nvSpPr>
          <p:spPr bwMode="auto">
            <a:xfrm>
              <a:off x="0" y="956469"/>
              <a:ext cx="9448800" cy="190649"/>
            </a:xfrm>
            <a:prstGeom prst="rect">
              <a:avLst/>
            </a:prstGeom>
            <a:solidFill>
              <a:srgbClr val="FFD521"/>
            </a:solidFill>
            <a:ln w="9525">
              <a:noFill/>
              <a:miter lim="800000"/>
              <a:headEnd/>
              <a:tailEnd/>
            </a:ln>
            <a:effectLst>
              <a:outerShdw blurRad="190500" dist="228600" dir="2700000" algn="ctr">
                <a:srgbClr val="000000">
                  <a:alpha val="30000"/>
                </a:srgbClr>
              </a:outerShdw>
            </a:effectLst>
            <a:sp3d prstMaterial="matte">
              <a:bevelT w="127000" h="63500"/>
            </a:sp3d>
          </p:spPr>
          <p:txBody>
            <a:bodyPr wrap="none" anchor="ctr"/>
            <a:lstStyle/>
            <a:p>
              <a:pPr>
                <a:defRPr/>
              </a:pPr>
              <a:endParaRPr lang="en-US" dirty="0"/>
            </a:p>
          </p:txBody>
        </p:sp>
        <p:sp>
          <p:nvSpPr>
            <p:cNvPr id="12" name="Rectangle 10"/>
            <p:cNvSpPr>
              <a:spLocks noChangeArrowheads="1"/>
            </p:cNvSpPr>
            <p:nvPr/>
          </p:nvSpPr>
          <p:spPr bwMode="auto">
            <a:xfrm>
              <a:off x="0" y="1109459"/>
              <a:ext cx="9448800" cy="185941"/>
            </a:xfrm>
            <a:prstGeom prst="rect">
              <a:avLst/>
            </a:prstGeom>
            <a:solidFill>
              <a:srgbClr val="000000"/>
            </a:solidFill>
            <a:ln w="9525">
              <a:noFill/>
              <a:miter lim="800000"/>
              <a:headEnd/>
              <a:tailEnd/>
            </a:ln>
            <a:effectLst>
              <a:outerShdw blurRad="190500" dist="228600" dir="2700000" algn="ctr">
                <a:srgbClr val="000000">
                  <a:alpha val="30000"/>
                </a:srgbClr>
              </a:outerShdw>
            </a:effectLst>
            <a:sp3d prstMaterial="matte">
              <a:bevelT w="127000" h="63500"/>
            </a:sp3d>
          </p:spPr>
          <p:txBody>
            <a:bodyPr wrap="none" anchor="ctr"/>
            <a:lstStyle/>
            <a:p>
              <a:pPr>
                <a:defRPr/>
              </a:pPr>
              <a:endParaRPr lang="en-US" dirty="0"/>
            </a:p>
          </p:txBody>
        </p:sp>
      </p:grpSp>
      <p:sp>
        <p:nvSpPr>
          <p:cNvPr id="15" name="Rectangle 14"/>
          <p:cNvSpPr/>
          <p:nvPr userDrawn="1"/>
        </p:nvSpPr>
        <p:spPr>
          <a:xfrm rot="16200000">
            <a:off x="-3351311" y="3275111"/>
            <a:ext cx="6858001" cy="30777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rtl="0" fontAlgn="base">
              <a:spcBef>
                <a:spcPct val="0"/>
              </a:spcBef>
              <a:spcAft>
                <a:spcPct val="0"/>
              </a:spcAft>
              <a:defRPr/>
            </a:pPr>
            <a:r>
              <a:rPr lang="en-US" sz="1400" b="0" kern="1200" dirty="0" smtClean="0">
                <a:solidFill>
                  <a:schemeClr val="bg1"/>
                </a:solidFill>
                <a:effectLst>
                  <a:outerShdw blurRad="38100" dist="38100" dir="2700000" algn="tl">
                    <a:srgbClr val="000000">
                      <a:alpha val="43137"/>
                    </a:srgbClr>
                  </a:outerShdw>
                </a:effectLst>
                <a:latin typeface="+mn-lt"/>
                <a:ea typeface="+mn-ea"/>
                <a:cs typeface="Arial" charset="0"/>
              </a:rPr>
              <a:t>                                   Army Cost Management &amp; Financial Transparency                        </a:t>
            </a:r>
            <a:r>
              <a:rPr lang="en-US" sz="1050" b="0" kern="1200" dirty="0" smtClean="0">
                <a:solidFill>
                  <a:schemeClr val="bg1"/>
                </a:solidFill>
                <a:effectLst>
                  <a:outerShdw blurRad="38100" dist="38100" dir="2700000" algn="tl">
                    <a:srgbClr val="000000">
                      <a:alpha val="43137"/>
                    </a:srgbClr>
                  </a:outerShdw>
                </a:effectLst>
                <a:latin typeface="+mn-lt"/>
                <a:ea typeface="+mn-ea"/>
                <a:cs typeface="Arial" charset="0"/>
              </a:rPr>
              <a:t>M. Anvari</a:t>
            </a:r>
            <a:endParaRPr lang="en-US" sz="1400" b="0" kern="1200" dirty="0" smtClean="0">
              <a:solidFill>
                <a:schemeClr val="bg1"/>
              </a:solidFill>
              <a:effectLst>
                <a:outerShdw blurRad="38100" dist="38100" dir="2700000" algn="tl">
                  <a:srgbClr val="000000">
                    <a:alpha val="43137"/>
                  </a:srgbClr>
                </a:outerShdw>
              </a:effectLst>
              <a:latin typeface="+mn-lt"/>
              <a:ea typeface="+mn-ea"/>
              <a:cs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75" r:id="rId13"/>
    <p:sldLayoutId id="2147483676" r:id="rId14"/>
    <p:sldLayoutId id="2147483677" r:id="rId15"/>
    <p:sldLayoutId id="2147483680" r:id="rId16"/>
    <p:sldLayoutId id="2147483681" r:id="rId17"/>
    <p:sldLayoutId id="2147483729" r:id="rId18"/>
    <p:sldLayoutId id="2147483730" r:id="rId19"/>
    <p:sldLayoutId id="2147483731" r:id="rId20"/>
    <p:sldLayoutId id="2147483732" r:id="rId21"/>
    <p:sldLayoutId id="2147483734" r:id="rId22"/>
    <p:sldLayoutId id="2147483735" r:id="rId23"/>
    <p:sldLayoutId id="2147483736" r:id="rId24"/>
    <p:sldLayoutId id="2147483737" r:id="rId25"/>
    <p:sldLayoutId id="2147483738" r:id="rId26"/>
    <p:sldLayoutId id="2147483739" r:id="rId27"/>
    <p:sldLayoutId id="2147483740" r:id="rId28"/>
    <p:sldLayoutId id="2147483746" r:id="rId29"/>
    <p:sldLayoutId id="2147483747" r:id="rId30"/>
    <p:sldLayoutId id="2147483748" r:id="rId31"/>
    <p:sldLayoutId id="2147483749" r:id="rId32"/>
    <p:sldLayoutId id="2147483751" r:id="rId33"/>
    <p:sldLayoutId id="2147483752" r:id="rId34"/>
    <p:sldLayoutId id="2147483753" r:id="rId35"/>
    <p:sldLayoutId id="2147483754" r:id="rId3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71A74-469D-4F46-8F9D-BC2B2497FBA0}" type="datetimeFigureOut">
              <a:rPr lang="en-US" smtClean="0"/>
              <a:t>6/7/2016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6295D-8767-4900-87ED-A93BEDDD3B64}" type="slidenum">
              <a:rPr lang="en-US" smtClean="0"/>
              <a:t>‹#›</a:t>
            </a:fld>
            <a:endParaRPr lang="en-US"/>
          </a:p>
        </p:txBody>
      </p:sp>
    </p:spTree>
    <p:extLst>
      <p:ext uri="{BB962C8B-B14F-4D97-AF65-F5344CB8AC3E}">
        <p14:creationId xmlns:p14="http://schemas.microsoft.com/office/powerpoint/2010/main" val="229462307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hyperlink" Target="http://s1093575.instanturl.net/anvari.net/" TargetMode="External"/><Relationship Id="rId4" Type="http://schemas.openxmlformats.org/officeDocument/2006/relationships/hyperlink" Target="http://www.anvari.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jpe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jpe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gi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29.png"/><Relationship Id="rId12"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24.pn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jpe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56.jpeg"/><Relationship Id="rId21" Type="http://schemas.openxmlformats.org/officeDocument/2006/relationships/image" Target="../media/image37.png"/><Relationship Id="rId7" Type="http://schemas.openxmlformats.org/officeDocument/2006/relationships/image" Target="../media/image79.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9.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59.png"/><Relationship Id="rId24" Type="http://schemas.openxmlformats.org/officeDocument/2006/relationships/image" Target="../media/image82.png"/><Relationship Id="rId5" Type="http://schemas.openxmlformats.org/officeDocument/2006/relationships/image" Target="../media/image78.png"/><Relationship Id="rId15" Type="http://schemas.openxmlformats.org/officeDocument/2006/relationships/image" Target="../media/image31.png"/><Relationship Id="rId23" Type="http://schemas.openxmlformats.org/officeDocument/2006/relationships/image" Target="../media/image81.jpeg"/><Relationship Id="rId10" Type="http://schemas.openxmlformats.org/officeDocument/2006/relationships/image" Target="../media/image63.png"/><Relationship Id="rId19" Type="http://schemas.openxmlformats.org/officeDocument/2006/relationships/image" Target="../media/image35.pn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80.png"/><Relationship Id="rId22" Type="http://schemas.openxmlformats.org/officeDocument/2006/relationships/image" Target="../media/image38.gif"/></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839200" cy="52475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dirty="0" smtClean="0">
                <a:solidFill>
                  <a:srgbClr val="0070C0"/>
                </a:solidFill>
              </a:rPr>
              <a:t>Financial and Performance Assessment </a:t>
            </a:r>
          </a:p>
          <a:p>
            <a:pPr algn="ctr"/>
            <a:r>
              <a:rPr lang="en-US" sz="2800" b="1" dirty="0" smtClean="0">
                <a:solidFill>
                  <a:srgbClr val="0070C0"/>
                </a:solidFill>
              </a:rPr>
              <a:t>Enterprise Wide Performance Results</a:t>
            </a:r>
          </a:p>
          <a:p>
            <a:pPr algn="ctr"/>
            <a:endParaRPr lang="en-US" sz="1200" b="1" dirty="0" smtClean="0"/>
          </a:p>
          <a:p>
            <a:pPr algn="ctr"/>
            <a:endParaRPr lang="en-US" sz="1200" b="1" dirty="0"/>
          </a:p>
          <a:p>
            <a:pPr algn="ctr"/>
            <a:endParaRPr lang="en-US" sz="1200" b="1" dirty="0" smtClean="0"/>
          </a:p>
          <a:p>
            <a:pPr algn="ctr"/>
            <a:endParaRPr lang="en-US" sz="1200" b="1" dirty="0"/>
          </a:p>
          <a:p>
            <a:pPr algn="ctr"/>
            <a:endParaRPr lang="en-US" sz="1200" b="1" dirty="0" smtClean="0"/>
          </a:p>
          <a:p>
            <a:pPr algn="ctr"/>
            <a:endParaRPr lang="en-US" sz="1200" b="1" dirty="0"/>
          </a:p>
          <a:p>
            <a:pPr algn="ctr"/>
            <a:endParaRPr lang="en-US" sz="1200" b="1" dirty="0" smtClean="0"/>
          </a:p>
          <a:p>
            <a:pPr algn="ctr"/>
            <a:endParaRPr lang="en-US" sz="1200" b="1" dirty="0" smtClean="0"/>
          </a:p>
          <a:p>
            <a:pPr algn="ctr"/>
            <a:endParaRPr lang="en-US" sz="1200" b="1" dirty="0" smtClean="0"/>
          </a:p>
          <a:p>
            <a:pPr algn="ctr"/>
            <a:endParaRPr lang="en-US" sz="1200" b="1" dirty="0" smtClean="0"/>
          </a:p>
          <a:p>
            <a:pPr algn="ctr"/>
            <a:endParaRPr lang="en-US" sz="900" b="1" dirty="0" smtClean="0"/>
          </a:p>
          <a:p>
            <a:pPr algn="ctr"/>
            <a:endParaRPr lang="en-US" sz="1600" b="1" dirty="0" smtClean="0"/>
          </a:p>
          <a:p>
            <a:pPr algn="ctr"/>
            <a:endParaRPr lang="en-US" sz="1600" b="1" dirty="0" smtClean="0"/>
          </a:p>
          <a:p>
            <a:pPr algn="ctr"/>
            <a:endParaRPr lang="en-US" sz="1200" dirty="0" smtClean="0"/>
          </a:p>
          <a:p>
            <a:pPr algn="ctr">
              <a:spcAft>
                <a:spcPts val="600"/>
              </a:spcAft>
            </a:pPr>
            <a:r>
              <a:rPr lang="en-US" sz="2000" b="1" dirty="0" smtClean="0">
                <a:solidFill>
                  <a:srgbClr val="0070C0"/>
                </a:solidFill>
              </a:rPr>
              <a:t>Mort Anvari</a:t>
            </a:r>
          </a:p>
          <a:p>
            <a:pPr algn="ctr">
              <a:spcAft>
                <a:spcPts val="600"/>
              </a:spcAft>
            </a:pPr>
            <a:r>
              <a:rPr lang="en-US" dirty="0" smtClean="0"/>
              <a:t>Director, Programs and Strategy</a:t>
            </a:r>
          </a:p>
          <a:p>
            <a:pPr algn="ctr">
              <a:spcAft>
                <a:spcPts val="600"/>
              </a:spcAft>
            </a:pPr>
            <a:r>
              <a:rPr lang="en-US" dirty="0" smtClean="0"/>
              <a:t>US Army, ASA(FM&amp;C)</a:t>
            </a:r>
          </a:p>
          <a:p>
            <a:pPr algn="ctr">
              <a:spcAft>
                <a:spcPts val="600"/>
              </a:spcAft>
            </a:pPr>
            <a:r>
              <a:rPr lang="en-US" sz="1200" dirty="0" smtClean="0">
                <a:solidFill>
                  <a:srgbClr val="0070C0"/>
                </a:solidFill>
                <a:latin typeface="+mn-lt"/>
                <a:hlinkClick r:id="rId4"/>
              </a:rPr>
              <a:t>http://www.anvari.net/</a:t>
            </a:r>
            <a:endParaRPr lang="en-US" sz="1200" dirty="0" smtClean="0">
              <a:solidFill>
                <a:srgbClr val="0070C0"/>
              </a:solidFill>
              <a:latin typeface="+mn-lt"/>
            </a:endParaRPr>
          </a:p>
          <a:p>
            <a:pPr algn="ctr">
              <a:spcAft>
                <a:spcPts val="600"/>
              </a:spcAft>
            </a:pPr>
            <a:r>
              <a:rPr lang="en-US" sz="1200">
                <a:hlinkClick r:id="rId5"/>
              </a:rPr>
              <a:t>http://s1093575.instanturl.net/anvari.net/</a:t>
            </a:r>
            <a:r>
              <a:rPr lang="en-US" sz="1400" smtClean="0">
                <a:solidFill>
                  <a:srgbClr val="0070C0"/>
                </a:solidFill>
              </a:rPr>
              <a:t> </a:t>
            </a:r>
            <a:endParaRPr lang="en-US" sz="1400" dirty="0" smtClean="0">
              <a:solidFill>
                <a:srgbClr val="0070C0"/>
              </a:solidFill>
            </a:endParaRPr>
          </a:p>
        </p:txBody>
      </p:sp>
      <p:sp>
        <p:nvSpPr>
          <p:cNvPr id="3" name="Rectangle 2"/>
          <p:cNvSpPr/>
          <p:nvPr/>
        </p:nvSpPr>
        <p:spPr>
          <a:xfrm>
            <a:off x="2438400" y="2362200"/>
            <a:ext cx="4572000"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endParaRPr lang="en-US" sz="800" b="1" dirty="0"/>
          </a:p>
          <a:p>
            <a:pPr algn="ctr"/>
            <a:r>
              <a:rPr lang="en-US" b="1" dirty="0"/>
              <a:t>Executive Comptroller </a:t>
            </a:r>
            <a:r>
              <a:rPr lang="en-US" b="1" dirty="0" smtClean="0"/>
              <a:t>Course</a:t>
            </a:r>
          </a:p>
          <a:p>
            <a:pPr algn="ctr"/>
            <a:endParaRPr lang="en-US" sz="1100" b="1" dirty="0" smtClean="0"/>
          </a:p>
          <a:p>
            <a:pPr algn="ctr"/>
            <a:r>
              <a:rPr lang="en-US" b="1" dirty="0" smtClean="0"/>
              <a:t>Syracuse University</a:t>
            </a:r>
            <a:endParaRPr lang="en-US" b="1" dirty="0" smtClean="0"/>
          </a:p>
          <a:p>
            <a:pPr algn="ctr"/>
            <a:endParaRPr lang="en-US" b="1" dirty="0"/>
          </a:p>
          <a:p>
            <a:pPr algn="ctr"/>
            <a:r>
              <a:rPr lang="en-US" b="1" dirty="0"/>
              <a:t>Wednesday, June 15, </a:t>
            </a:r>
            <a:r>
              <a:rPr lang="en-US" b="1" dirty="0" smtClean="0"/>
              <a:t>2016</a:t>
            </a:r>
          </a:p>
          <a:p>
            <a:pPr algn="ctr"/>
            <a:endParaRPr lang="en-US" b="1" dirty="0" smtClean="0"/>
          </a:p>
          <a:p>
            <a:pPr algn="ctr"/>
            <a:r>
              <a:rPr lang="en-US" sz="1600" dirty="0" smtClean="0"/>
              <a:t>10:30 </a:t>
            </a:r>
            <a:r>
              <a:rPr lang="en-US" sz="1600" dirty="0"/>
              <a:t>AM-12:00 PM </a:t>
            </a:r>
          </a:p>
          <a:p>
            <a:pPr algn="ct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2209800" y="2352428"/>
            <a:ext cx="4800600" cy="389597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Box 3"/>
          <p:cNvSpPr txBox="1"/>
          <p:nvPr/>
        </p:nvSpPr>
        <p:spPr>
          <a:xfrm>
            <a:off x="7086600" y="3413527"/>
            <a:ext cx="1828800" cy="1015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200" dirty="0" smtClean="0">
                <a:solidFill>
                  <a:schemeClr val="tx1">
                    <a:lumMod val="75000"/>
                    <a:lumOff val="25000"/>
                  </a:schemeClr>
                </a:solidFill>
                <a:latin typeface="+mn-lt"/>
              </a:rPr>
              <a:t>Cost Management Steering Group (CMSG)</a:t>
            </a:r>
          </a:p>
          <a:p>
            <a:pPr algn="ctr"/>
            <a:r>
              <a:rPr lang="en-US" sz="1200" dirty="0" smtClean="0">
                <a:solidFill>
                  <a:schemeClr val="tx1">
                    <a:lumMod val="75000"/>
                    <a:lumOff val="25000"/>
                  </a:schemeClr>
                </a:solidFill>
                <a:latin typeface="+mn-lt"/>
              </a:rPr>
              <a:t>Prioritized, Aligned, and Optimized Cost Data Capture </a:t>
            </a:r>
            <a:endParaRPr lang="en-US" sz="1200" dirty="0">
              <a:solidFill>
                <a:schemeClr val="tx1">
                  <a:lumMod val="75000"/>
                  <a:lumOff val="25000"/>
                </a:schemeClr>
              </a:solidFill>
              <a:latin typeface="+mn-lt"/>
            </a:endParaRPr>
          </a:p>
        </p:txBody>
      </p:sp>
      <p:sp>
        <p:nvSpPr>
          <p:cNvPr id="7" name="TextBox 6"/>
          <p:cNvSpPr txBox="1"/>
          <p:nvPr/>
        </p:nvSpPr>
        <p:spPr>
          <a:xfrm>
            <a:off x="304800" y="1150203"/>
            <a:ext cx="8686800"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342900" indent="-342900">
              <a:buFont typeface="Wingdings" pitchFamily="2" charset="2"/>
              <a:buChar char="ü"/>
            </a:pPr>
            <a:r>
              <a:rPr lang="en-US" sz="1600" dirty="0" smtClean="0">
                <a:latin typeface="+mn-lt"/>
              </a:rPr>
              <a:t>Improve data quality and cost data visualization tools for decision making.</a:t>
            </a:r>
          </a:p>
          <a:p>
            <a:pPr marL="342900" indent="-342900">
              <a:buFont typeface="Wingdings" pitchFamily="2" charset="2"/>
              <a:buChar char="ü"/>
            </a:pPr>
            <a:r>
              <a:rPr lang="en-US" sz="1600" dirty="0" smtClean="0">
                <a:latin typeface="+mn-lt"/>
              </a:rPr>
              <a:t>Incorporate rigorous Cost Management in funding decision to reduce future cost risk.</a:t>
            </a:r>
          </a:p>
          <a:p>
            <a:pPr marL="342900" indent="-342900">
              <a:buFont typeface="Wingdings" pitchFamily="2" charset="2"/>
              <a:buChar char="ü"/>
            </a:pPr>
            <a:r>
              <a:rPr lang="en-US" sz="1600" dirty="0" smtClean="0">
                <a:latin typeface="+mn-lt"/>
              </a:rPr>
              <a:t>Plan for capture of execution data in support of CM and PPBE processes.</a:t>
            </a:r>
          </a:p>
        </p:txBody>
      </p:sp>
      <p:sp>
        <p:nvSpPr>
          <p:cNvPr id="8" name="TextBox 7"/>
          <p:cNvSpPr txBox="1"/>
          <p:nvPr/>
        </p:nvSpPr>
        <p:spPr>
          <a:xfrm>
            <a:off x="381000" y="4724400"/>
            <a:ext cx="1981200"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1200" dirty="0" smtClean="0">
                <a:solidFill>
                  <a:schemeClr val="tx1">
                    <a:lumMod val="75000"/>
                    <a:lumOff val="25000"/>
                  </a:schemeClr>
                </a:solidFill>
                <a:latin typeface="+mn-lt"/>
              </a:rPr>
              <a:t>Integrate Cost Management into PPBE and Core </a:t>
            </a:r>
          </a:p>
          <a:p>
            <a:r>
              <a:rPr lang="en-US" sz="1200" dirty="0" smtClean="0">
                <a:solidFill>
                  <a:schemeClr val="tx1">
                    <a:lumMod val="75000"/>
                    <a:lumOff val="25000"/>
                  </a:schemeClr>
                </a:solidFill>
                <a:latin typeface="+mn-lt"/>
              </a:rPr>
              <a:t>End-to-End processes</a:t>
            </a:r>
            <a:endParaRPr lang="en-US" sz="1200" dirty="0">
              <a:solidFill>
                <a:schemeClr val="tx1">
                  <a:lumMod val="75000"/>
                  <a:lumOff val="25000"/>
                </a:schemeClr>
              </a:solidFill>
              <a:latin typeface="+mn-lt"/>
            </a:endParaRPr>
          </a:p>
        </p:txBody>
      </p:sp>
      <p:sp>
        <p:nvSpPr>
          <p:cNvPr id="1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10" name="Title 10"/>
          <p:cNvSpPr txBox="1">
            <a:spLocks/>
          </p:cNvSpPr>
          <p:nvPr/>
        </p:nvSpPr>
        <p:spPr>
          <a:xfrm>
            <a:off x="1828800" y="304800"/>
            <a:ext cx="6400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Cost Management Data Capture Strategy</a:t>
            </a:r>
            <a:endParaRPr kumimoji="0" lang="en-US" sz="2400" b="1"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48" y="2369403"/>
            <a:ext cx="1551352" cy="2088249"/>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4536507"/>
            <a:ext cx="1156954" cy="889568"/>
          </a:xfrm>
          <a:prstGeom prst="rect">
            <a:avLst/>
          </a:prstGeom>
        </p:spPr>
      </p:pic>
    </p:spTree>
    <p:extLst>
      <p:ext uri="{BB962C8B-B14F-4D97-AF65-F5344CB8AC3E}">
        <p14:creationId xmlns:p14="http://schemas.microsoft.com/office/powerpoint/2010/main" val="1490856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8202" y="1824560"/>
            <a:ext cx="4190998" cy="4617720"/>
          </a:xfrm>
        </p:spPr>
        <p:txBody>
          <a:bodyPr/>
          <a:lstStyle/>
          <a:p>
            <a:pPr marL="0" indent="0">
              <a:lnSpc>
                <a:spcPct val="70000"/>
              </a:lnSpc>
              <a:buNone/>
            </a:pPr>
            <a:r>
              <a:rPr lang="en-US" sz="2000" b="1" dirty="0" smtClean="0">
                <a:latin typeface="+mn-lt"/>
              </a:rPr>
              <a:t>Align strategic goals with cost objectives, framework, and reporting</a:t>
            </a:r>
            <a:endParaRPr lang="en-US" sz="2000" b="1" dirty="0">
              <a:latin typeface="+mn-lt"/>
            </a:endParaRPr>
          </a:p>
          <a:p>
            <a:pPr marL="0" indent="0">
              <a:lnSpc>
                <a:spcPct val="70000"/>
              </a:lnSpc>
              <a:buNone/>
            </a:pPr>
            <a:endParaRPr lang="en-US" sz="900" dirty="0">
              <a:latin typeface="+mn-lt"/>
            </a:endParaRPr>
          </a:p>
          <a:p>
            <a:pPr marL="0" indent="0">
              <a:lnSpc>
                <a:spcPct val="80000"/>
              </a:lnSpc>
              <a:buNone/>
            </a:pPr>
            <a:endParaRPr lang="en-US" sz="900" b="1" dirty="0" smtClean="0">
              <a:latin typeface="+mn-lt"/>
            </a:endParaRPr>
          </a:p>
          <a:p>
            <a:pPr marL="0" indent="0">
              <a:lnSpc>
                <a:spcPct val="80000"/>
              </a:lnSpc>
              <a:buNone/>
            </a:pPr>
            <a:r>
              <a:rPr lang="en-US" sz="2000" b="1" dirty="0" smtClean="0">
                <a:latin typeface="+mn-lt"/>
              </a:rPr>
              <a:t>Integrate</a:t>
            </a:r>
            <a:r>
              <a:rPr lang="en-US" sz="2000" dirty="0" smtClean="0">
                <a:latin typeface="+mn-lt"/>
              </a:rPr>
              <a:t> </a:t>
            </a:r>
            <a:r>
              <a:rPr lang="en-US" sz="2000" b="1" dirty="0" smtClean="0">
                <a:latin typeface="+mn-lt"/>
              </a:rPr>
              <a:t>analytical capabilities in </a:t>
            </a:r>
            <a:r>
              <a:rPr lang="en-US" sz="2000" b="1" dirty="0">
                <a:latin typeface="+mn-lt"/>
              </a:rPr>
              <a:t>key </a:t>
            </a:r>
            <a:r>
              <a:rPr lang="en-US" sz="2000" b="1" dirty="0" smtClean="0">
                <a:latin typeface="+mn-lt"/>
              </a:rPr>
              <a:t>decision making forums</a:t>
            </a:r>
          </a:p>
          <a:p>
            <a:pPr marL="0" indent="0">
              <a:lnSpc>
                <a:spcPct val="80000"/>
              </a:lnSpc>
              <a:buNone/>
            </a:pPr>
            <a:endParaRPr lang="en-US" sz="2000" b="1" dirty="0">
              <a:latin typeface="+mn-lt"/>
            </a:endParaRPr>
          </a:p>
          <a:p>
            <a:pPr marL="0" indent="0">
              <a:lnSpc>
                <a:spcPct val="80000"/>
              </a:lnSpc>
              <a:buNone/>
            </a:pPr>
            <a:r>
              <a:rPr lang="en-US" sz="2000" b="1" dirty="0" smtClean="0">
                <a:latin typeface="+mn-lt"/>
              </a:rPr>
              <a:t>Utilize the CM Framework to leverage               the </a:t>
            </a:r>
            <a:r>
              <a:rPr lang="en-US" sz="2000" b="1" dirty="0">
                <a:latin typeface="+mn-lt"/>
              </a:rPr>
              <a:t>Enterprise Resource Planning (ERP) </a:t>
            </a:r>
            <a:r>
              <a:rPr lang="en-US" sz="2000" b="1" dirty="0" smtClean="0">
                <a:latin typeface="+mn-lt"/>
              </a:rPr>
              <a:t>for </a:t>
            </a:r>
            <a:r>
              <a:rPr lang="en-US" sz="2000" b="1" dirty="0">
                <a:latin typeface="+mn-lt"/>
              </a:rPr>
              <a:t>better decision </a:t>
            </a:r>
            <a:r>
              <a:rPr lang="en-US" sz="2000" b="1" dirty="0" smtClean="0">
                <a:latin typeface="+mn-lt"/>
              </a:rPr>
              <a:t>making</a:t>
            </a:r>
          </a:p>
          <a:p>
            <a:pPr marL="0" indent="0">
              <a:lnSpc>
                <a:spcPct val="80000"/>
              </a:lnSpc>
              <a:buNone/>
            </a:pPr>
            <a:endParaRPr lang="en-US" sz="2000" b="1" dirty="0" smtClean="0">
              <a:latin typeface="+mn-lt"/>
            </a:endParaRPr>
          </a:p>
          <a:p>
            <a:pPr marL="0" indent="0">
              <a:lnSpc>
                <a:spcPct val="80000"/>
              </a:lnSpc>
              <a:buNone/>
            </a:pPr>
            <a:r>
              <a:rPr lang="en-US" sz="2000" b="1" dirty="0" smtClean="0">
                <a:latin typeface="+mn-lt"/>
              </a:rPr>
              <a:t>Document &amp; sustain audit ready CM process </a:t>
            </a:r>
          </a:p>
          <a:p>
            <a:pPr marL="0" indent="0">
              <a:lnSpc>
                <a:spcPct val="80000"/>
              </a:lnSpc>
              <a:buNone/>
            </a:pPr>
            <a:endParaRPr lang="en-US" sz="2000" b="1" dirty="0">
              <a:latin typeface="+mn-lt"/>
            </a:endParaRPr>
          </a:p>
          <a:p>
            <a:pPr marL="0" indent="0">
              <a:lnSpc>
                <a:spcPct val="80000"/>
              </a:lnSpc>
              <a:buNone/>
            </a:pPr>
            <a:r>
              <a:rPr lang="en-US" sz="2000" b="1" dirty="0" smtClean="0">
                <a:latin typeface="+mn-lt"/>
              </a:rPr>
              <a:t>Establish, Sustain, &amp; Recognize Cost Managed Organizations (CMO) through training</a:t>
            </a:r>
            <a:r>
              <a:rPr lang="en-US" sz="2000" b="1" dirty="0">
                <a:latin typeface="+mn-lt"/>
              </a:rPr>
              <a:t>, best practices, and </a:t>
            </a:r>
            <a:r>
              <a:rPr lang="en-US" sz="2000" b="1" dirty="0" smtClean="0">
                <a:latin typeface="+mn-lt"/>
              </a:rPr>
              <a:t>knowledge management</a:t>
            </a:r>
          </a:p>
          <a:p>
            <a:pPr marL="400050" indent="-400050">
              <a:lnSpc>
                <a:spcPct val="80000"/>
              </a:lnSpc>
              <a:buFont typeface="+mj-lt"/>
              <a:buAutoNum type="romanUcPeriod" startAt="5"/>
            </a:pPr>
            <a:endParaRPr lang="en-US" sz="2000" dirty="0">
              <a:latin typeface="+mn-lt"/>
            </a:endParaRPr>
          </a:p>
          <a:p>
            <a:pPr marL="400050" lvl="1" indent="-111125">
              <a:lnSpc>
                <a:spcPct val="80000"/>
              </a:lnSpc>
              <a:buFont typeface="Arial" panose="020B0604020202020204" pitchFamily="34" charset="0"/>
              <a:buChar char="•"/>
            </a:pPr>
            <a:endParaRPr lang="en-US" sz="1800" dirty="0"/>
          </a:p>
          <a:p>
            <a:pPr marL="400050" indent="-400050">
              <a:lnSpc>
                <a:spcPct val="80000"/>
              </a:lnSpc>
              <a:buFont typeface="+mj-lt"/>
              <a:buAutoNum type="romanUcPeriod" startAt="5"/>
            </a:pPr>
            <a:endParaRPr lang="en-US" sz="800" dirty="0" smtClean="0">
              <a:latin typeface="+mn-lt"/>
            </a:endParaRPr>
          </a:p>
          <a:p>
            <a:pPr marL="0" indent="0">
              <a:lnSpc>
                <a:spcPct val="80000"/>
              </a:lnSpc>
              <a:buNone/>
            </a:pPr>
            <a:endParaRPr lang="en-US" sz="2800" dirty="0">
              <a:latin typeface="+mn-lt"/>
            </a:endParaRPr>
          </a:p>
        </p:txBody>
      </p:sp>
      <p:sp>
        <p:nvSpPr>
          <p:cNvPr id="3" name="Title 2"/>
          <p:cNvSpPr>
            <a:spLocks noGrp="1"/>
          </p:cNvSpPr>
          <p:nvPr>
            <p:ph type="ctrTitle"/>
          </p:nvPr>
        </p:nvSpPr>
        <p:spPr>
          <a:xfrm>
            <a:off x="1338261" y="-78149"/>
            <a:ext cx="6738939" cy="1200150"/>
          </a:xfrm>
        </p:spPr>
        <p:txBody>
          <a:bodyPr/>
          <a:lstStyle/>
          <a:p>
            <a:r>
              <a:rPr lang="en-US" sz="2000" dirty="0">
                <a:solidFill>
                  <a:srgbClr val="0070C0"/>
                </a:solidFill>
              </a:rPr>
              <a:t>How Are We Going to Get There? </a:t>
            </a:r>
            <a:br>
              <a:rPr lang="en-US" sz="2000" dirty="0">
                <a:solidFill>
                  <a:srgbClr val="0070C0"/>
                </a:solidFill>
              </a:rPr>
            </a:br>
            <a:r>
              <a:rPr lang="en-US" sz="1800" b="0" i="0" dirty="0" smtClean="0"/>
              <a:t>Army Cost Management Strategic Implementation Plan (CMSIP)</a:t>
            </a:r>
            <a:endParaRPr lang="en-US" sz="1600" b="0" i="0" dirty="0"/>
          </a:p>
        </p:txBody>
      </p:sp>
      <p:sp>
        <p:nvSpPr>
          <p:cNvPr id="4" name="Slide Number Placeholder 3"/>
          <p:cNvSpPr>
            <a:spLocks noGrp="1"/>
          </p:cNvSpPr>
          <p:nvPr>
            <p:ph type="sldNum" sz="quarter" idx="10"/>
          </p:nvPr>
        </p:nvSpPr>
        <p:spPr>
          <a:xfrm>
            <a:off x="6858000" y="6553200"/>
            <a:ext cx="2133600" cy="195262"/>
          </a:xfrm>
        </p:spPr>
        <p:txBody>
          <a:bodyPr/>
          <a:lstStyle/>
          <a:p>
            <a:pPr algn="r">
              <a:defRPr/>
            </a:pPr>
            <a:fld id="{FEB74FD1-8247-4646-84FF-59EA98C024AC}" type="slidenum">
              <a:rPr lang="en-US" sz="1000" smtClean="0"/>
              <a:pPr algn="r">
                <a:defRPr/>
              </a:pPr>
              <a:t>11</a:t>
            </a:fld>
            <a:r>
              <a:rPr lang="en-US" sz="1000" dirty="0" smtClean="0"/>
              <a:t> </a:t>
            </a:r>
            <a:endParaRPr lang="en-US" sz="1000" dirty="0"/>
          </a:p>
        </p:txBody>
      </p:sp>
      <p:sp>
        <p:nvSpPr>
          <p:cNvPr id="7" name="Isosceles Triangle 6"/>
          <p:cNvSpPr/>
          <p:nvPr/>
        </p:nvSpPr>
        <p:spPr>
          <a:xfrm rot="5400000">
            <a:off x="1541992" y="3542873"/>
            <a:ext cx="4780022" cy="457202"/>
          </a:xfrm>
          <a:prstGeom prst="triangl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05" y="1469115"/>
            <a:ext cx="3346994" cy="4505334"/>
          </a:xfrm>
          <a:prstGeom prst="rect">
            <a:avLst/>
          </a:prstGeom>
        </p:spPr>
      </p:pic>
      <p:sp>
        <p:nvSpPr>
          <p:cNvPr id="5" name="Rectangle 4"/>
          <p:cNvSpPr/>
          <p:nvPr/>
        </p:nvSpPr>
        <p:spPr>
          <a:xfrm>
            <a:off x="4197312" y="1847243"/>
            <a:ext cx="457200" cy="4510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a:t>
            </a:r>
            <a:endParaRPr lang="en-US" sz="1600" b="1" dirty="0"/>
          </a:p>
        </p:txBody>
      </p:sp>
      <p:sp>
        <p:nvSpPr>
          <p:cNvPr id="14" name="Rectangle 13"/>
          <p:cNvSpPr/>
          <p:nvPr/>
        </p:nvSpPr>
        <p:spPr>
          <a:xfrm>
            <a:off x="4210799" y="2633577"/>
            <a:ext cx="457200" cy="4510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II</a:t>
            </a:r>
            <a:endParaRPr lang="en-US" sz="1600" b="1" dirty="0"/>
          </a:p>
        </p:txBody>
      </p:sp>
      <p:sp>
        <p:nvSpPr>
          <p:cNvPr id="15" name="Rectangle 14"/>
          <p:cNvSpPr/>
          <p:nvPr/>
        </p:nvSpPr>
        <p:spPr>
          <a:xfrm>
            <a:off x="4210799" y="3457074"/>
            <a:ext cx="457200" cy="4510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III</a:t>
            </a:r>
            <a:endParaRPr lang="en-US" sz="1600" b="1" dirty="0"/>
          </a:p>
        </p:txBody>
      </p:sp>
      <p:sp>
        <p:nvSpPr>
          <p:cNvPr id="16" name="Rectangle 15"/>
          <p:cNvSpPr/>
          <p:nvPr/>
        </p:nvSpPr>
        <p:spPr>
          <a:xfrm>
            <a:off x="4197312" y="4588816"/>
            <a:ext cx="457200" cy="4510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IV</a:t>
            </a:r>
            <a:endParaRPr lang="en-US" sz="1600" b="1" dirty="0"/>
          </a:p>
        </p:txBody>
      </p:sp>
      <p:sp>
        <p:nvSpPr>
          <p:cNvPr id="17" name="Rectangle 16"/>
          <p:cNvSpPr/>
          <p:nvPr/>
        </p:nvSpPr>
        <p:spPr>
          <a:xfrm>
            <a:off x="4214795" y="5439206"/>
            <a:ext cx="457200" cy="451026"/>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V</a:t>
            </a:r>
            <a:endParaRPr lang="en-US" sz="1600" b="1" dirty="0"/>
          </a:p>
        </p:txBody>
      </p:sp>
    </p:spTree>
    <p:extLst>
      <p:ext uri="{BB962C8B-B14F-4D97-AF65-F5344CB8AC3E}">
        <p14:creationId xmlns:p14="http://schemas.microsoft.com/office/powerpoint/2010/main" val="2263324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951" y="2743200"/>
            <a:ext cx="8762999" cy="13716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dirty="0" smtClean="0">
                <a:solidFill>
                  <a:srgbClr val="0070C0"/>
                </a:solidFill>
              </a:rPr>
              <a:t>LINKING OUTCOMES TO COSTS – THE COST MANAGEMENT FRAMEWORK</a:t>
            </a:r>
          </a:p>
          <a:p>
            <a:pPr algn="ctr"/>
            <a:endParaRPr lang="en-US" dirty="0" smtClean="0">
              <a:solidFill>
                <a:srgbClr val="0070C0"/>
              </a:solidFill>
            </a:endParaRPr>
          </a:p>
          <a:p>
            <a:pPr algn="ctr"/>
            <a:endParaRPr lang="en-US" dirty="0">
              <a:solidFill>
                <a:srgbClr val="0070C0"/>
              </a:solidFill>
            </a:endParaRPr>
          </a:p>
        </p:txBody>
      </p:sp>
      <p:sp>
        <p:nvSpPr>
          <p:cNvPr id="4" name="Slide Number Placeholder 3"/>
          <p:cNvSpPr>
            <a:spLocks noGrp="1"/>
          </p:cNvSpPr>
          <p:nvPr>
            <p:ph type="sldNum" sz="quarter" idx="10"/>
          </p:nvPr>
        </p:nvSpPr>
        <p:spPr>
          <a:xfrm>
            <a:off x="6781800" y="6553200"/>
            <a:ext cx="2133600" cy="195262"/>
          </a:xfrm>
        </p:spPr>
        <p:txBody>
          <a:bodyPr/>
          <a:lstStyle/>
          <a:p>
            <a:pPr algn="r">
              <a:defRPr/>
            </a:pPr>
            <a:fld id="{FEB74FD1-8247-4646-84FF-59EA98C024AC}" type="slidenum">
              <a:rPr lang="en-US" sz="1000" smtClean="0"/>
              <a:pPr algn="r">
                <a:defRPr/>
              </a:pPr>
              <a:t>12</a:t>
            </a:fld>
            <a:r>
              <a:rPr lang="en-US" sz="1000" dirty="0" smtClean="0"/>
              <a:t> </a:t>
            </a:r>
            <a:endParaRPr lang="en-US" sz="1000" dirty="0"/>
          </a:p>
        </p:txBody>
      </p:sp>
    </p:spTree>
    <p:extLst>
      <p:ext uri="{BB962C8B-B14F-4D97-AF65-F5344CB8AC3E}">
        <p14:creationId xmlns:p14="http://schemas.microsoft.com/office/powerpoint/2010/main" val="329830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E78587-95CF-44B1-A4D1-5058A04FAC3D}" type="slidenum">
              <a:rPr lang="en-US" smtClean="0"/>
              <a:pPr/>
              <a:t>13</a:t>
            </a:fld>
            <a:endParaRPr lang="en-US" dirty="0"/>
          </a:p>
        </p:txBody>
      </p:sp>
      <p:grpSp>
        <p:nvGrpSpPr>
          <p:cNvPr id="6" name="Group 5"/>
          <p:cNvGrpSpPr/>
          <p:nvPr/>
        </p:nvGrpSpPr>
        <p:grpSpPr>
          <a:xfrm>
            <a:off x="228600" y="1143000"/>
            <a:ext cx="8730887" cy="451918"/>
            <a:chOff x="304800" y="1371602"/>
            <a:chExt cx="8730887" cy="451918"/>
          </a:xfrm>
        </p:grpSpPr>
        <p:sp>
          <p:nvSpPr>
            <p:cNvPr id="7" name="TextBox 6"/>
            <p:cNvSpPr txBox="1"/>
            <p:nvPr/>
          </p:nvSpPr>
          <p:spPr>
            <a:xfrm>
              <a:off x="304800" y="1371602"/>
              <a:ext cx="8730887" cy="184666"/>
            </a:xfrm>
            <a:prstGeom prst="rect">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wrap="square" lIns="0" tIns="0" rIns="0" bIns="0" rtlCol="0" anchor="b" anchorCtr="0">
              <a:spAutoFit/>
            </a:bodyPr>
            <a:lstStyle/>
            <a:p>
              <a:pPr algn="ctr"/>
              <a:r>
                <a:rPr lang="en-US" sz="1200" dirty="0" smtClean="0">
                  <a:latin typeface="Arial" panose="020B0604020202020204" pitchFamily="34" charset="0"/>
                  <a:cs typeface="Arial" panose="020B0604020202020204" pitchFamily="34" charset="0"/>
                </a:rPr>
                <a:t>INFLUENCERS</a:t>
              </a:r>
              <a:endParaRPr lang="en-US" sz="1200" dirty="0">
                <a:latin typeface="Arial" panose="020B0604020202020204" pitchFamily="34" charset="0"/>
                <a:cs typeface="Arial" panose="020B0604020202020204" pitchFamily="34" charset="0"/>
              </a:endParaRPr>
            </a:p>
          </p:txBody>
        </p:sp>
        <p:sp>
          <p:nvSpPr>
            <p:cNvPr id="8" name="Rounded Rectangle 7"/>
            <p:cNvSpPr/>
            <p:nvPr/>
          </p:nvSpPr>
          <p:spPr>
            <a:xfrm>
              <a:off x="304800" y="1545338"/>
              <a:ext cx="2506475" cy="278182"/>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ASA(FM&amp;C)</a:t>
              </a:r>
              <a:endParaRPr lang="en-US" sz="1200" dirty="0"/>
            </a:p>
          </p:txBody>
        </p:sp>
        <p:sp>
          <p:nvSpPr>
            <p:cNvPr id="9" name="Rounded Rectangle 8"/>
            <p:cNvSpPr/>
            <p:nvPr/>
          </p:nvSpPr>
          <p:spPr>
            <a:xfrm>
              <a:off x="2954005" y="1545338"/>
              <a:ext cx="1932074" cy="278182"/>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CMSG</a:t>
              </a:r>
              <a:endParaRPr lang="en-US" sz="1200" dirty="0"/>
            </a:p>
          </p:txBody>
        </p:sp>
        <p:sp>
          <p:nvSpPr>
            <p:cNvPr id="10" name="Rounded Rectangle 9"/>
            <p:cNvSpPr/>
            <p:nvPr/>
          </p:nvSpPr>
          <p:spPr>
            <a:xfrm>
              <a:off x="5028809" y="1545338"/>
              <a:ext cx="1932074" cy="278182"/>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POLICY</a:t>
              </a:r>
              <a:endParaRPr lang="en-US" sz="1200" dirty="0"/>
            </a:p>
          </p:txBody>
        </p:sp>
        <p:sp>
          <p:nvSpPr>
            <p:cNvPr id="11" name="Rounded Rectangle 10"/>
            <p:cNvSpPr/>
            <p:nvPr/>
          </p:nvSpPr>
          <p:spPr>
            <a:xfrm>
              <a:off x="7103613" y="1545335"/>
              <a:ext cx="1932074" cy="278181"/>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EXTERNAL</a:t>
              </a:r>
              <a:endParaRPr lang="en-US" sz="1200" dirty="0"/>
            </a:p>
          </p:txBody>
        </p:sp>
      </p:grpSp>
      <p:sp>
        <p:nvSpPr>
          <p:cNvPr id="25" name="Right Arrow 24"/>
          <p:cNvSpPr/>
          <p:nvPr/>
        </p:nvSpPr>
        <p:spPr>
          <a:xfrm rot="5400000">
            <a:off x="2654040" y="1429238"/>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6" name="Right Arrow 25"/>
          <p:cNvSpPr/>
          <p:nvPr/>
        </p:nvSpPr>
        <p:spPr>
          <a:xfrm rot="5400000">
            <a:off x="4724672" y="1407903"/>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ight Arrow 26"/>
          <p:cNvSpPr/>
          <p:nvPr/>
        </p:nvSpPr>
        <p:spPr>
          <a:xfrm rot="5400000">
            <a:off x="6806457" y="1414378"/>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nvGrpSpPr>
          <p:cNvPr id="30" name="Group 29"/>
          <p:cNvGrpSpPr/>
          <p:nvPr/>
        </p:nvGrpSpPr>
        <p:grpSpPr>
          <a:xfrm>
            <a:off x="292359" y="6239557"/>
            <a:ext cx="8686800" cy="465633"/>
            <a:chOff x="304800" y="6119834"/>
            <a:chExt cx="8686800" cy="465633"/>
          </a:xfrm>
        </p:grpSpPr>
        <p:sp>
          <p:nvSpPr>
            <p:cNvPr id="31" name="TextBox 30"/>
            <p:cNvSpPr txBox="1"/>
            <p:nvPr/>
          </p:nvSpPr>
          <p:spPr>
            <a:xfrm>
              <a:off x="304800" y="6400800"/>
              <a:ext cx="8686800" cy="184667"/>
            </a:xfrm>
            <a:prstGeom prst="rect">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wrap="square" lIns="0" tIns="0" rIns="0" bIns="0" rtlCol="0" anchor="b" anchorCtr="0">
              <a:spAutoFit/>
            </a:bodyPr>
            <a:lstStyle/>
            <a:p>
              <a:pPr algn="ctr"/>
              <a:r>
                <a:rPr lang="en-US" sz="1200" dirty="0" smtClean="0">
                  <a:latin typeface="Arial" panose="020B0604020202020204" pitchFamily="34" charset="0"/>
                  <a:cs typeface="Arial" panose="020B0604020202020204" pitchFamily="34" charset="0"/>
                </a:rPr>
                <a:t>ENABLERS</a:t>
              </a:r>
              <a:endParaRPr lang="en-US" sz="1200" dirty="0">
                <a:latin typeface="Arial" panose="020B0604020202020204" pitchFamily="34" charset="0"/>
                <a:cs typeface="Arial" panose="020B0604020202020204" pitchFamily="34" charset="0"/>
              </a:endParaRPr>
            </a:p>
          </p:txBody>
        </p:sp>
        <p:sp>
          <p:nvSpPr>
            <p:cNvPr id="32" name="Rounded Rectangle 31"/>
            <p:cNvSpPr/>
            <p:nvPr/>
          </p:nvSpPr>
          <p:spPr>
            <a:xfrm>
              <a:off x="304800" y="6119834"/>
              <a:ext cx="2493818" cy="280964"/>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ARMY WORKFORCE</a:t>
              </a:r>
              <a:endParaRPr lang="en-US" sz="1200" dirty="0"/>
            </a:p>
          </p:txBody>
        </p:sp>
        <p:sp>
          <p:nvSpPr>
            <p:cNvPr id="33" name="Rounded Rectangle 32"/>
            <p:cNvSpPr/>
            <p:nvPr/>
          </p:nvSpPr>
          <p:spPr>
            <a:xfrm>
              <a:off x="2940627" y="6119834"/>
              <a:ext cx="1922318" cy="280964"/>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POLICY</a:t>
              </a:r>
              <a:endParaRPr lang="en-US" sz="1200" dirty="0"/>
            </a:p>
          </p:txBody>
        </p:sp>
        <p:sp>
          <p:nvSpPr>
            <p:cNvPr id="34" name="Rounded Rectangle 33"/>
            <p:cNvSpPr/>
            <p:nvPr/>
          </p:nvSpPr>
          <p:spPr>
            <a:xfrm>
              <a:off x="5004955" y="6119834"/>
              <a:ext cx="1922318" cy="280964"/>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TRAINING</a:t>
              </a:r>
              <a:endParaRPr lang="en-US" sz="1200" dirty="0"/>
            </a:p>
          </p:txBody>
        </p:sp>
        <p:sp>
          <p:nvSpPr>
            <p:cNvPr id="35" name="Rounded Rectangle 34"/>
            <p:cNvSpPr/>
            <p:nvPr/>
          </p:nvSpPr>
          <p:spPr>
            <a:xfrm>
              <a:off x="7069282" y="6119834"/>
              <a:ext cx="1922318" cy="280964"/>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rtlCol="0" anchor="ctr"/>
            <a:lstStyle/>
            <a:p>
              <a:pPr algn="ctr"/>
              <a:r>
                <a:rPr lang="en-US" sz="1200" dirty="0" smtClean="0"/>
                <a:t>TOOLS</a:t>
              </a:r>
              <a:endParaRPr lang="en-US" sz="1200" dirty="0"/>
            </a:p>
          </p:txBody>
        </p:sp>
      </p:grpSp>
      <p:sp>
        <p:nvSpPr>
          <p:cNvPr id="37" name="Right Arrow 36"/>
          <p:cNvSpPr/>
          <p:nvPr/>
        </p:nvSpPr>
        <p:spPr>
          <a:xfrm rot="16200000">
            <a:off x="2703055" y="6266717"/>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38" name="Right Arrow 37"/>
          <p:cNvSpPr/>
          <p:nvPr/>
        </p:nvSpPr>
        <p:spPr>
          <a:xfrm rot="16200000">
            <a:off x="4769599" y="6266717"/>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39" name="Right Arrow 38"/>
          <p:cNvSpPr/>
          <p:nvPr/>
        </p:nvSpPr>
        <p:spPr>
          <a:xfrm rot="16200000">
            <a:off x="6836143" y="6266717"/>
            <a:ext cx="304800" cy="152943"/>
          </a:xfrm>
          <a:prstGeom prst="rightArrow">
            <a:avLst>
              <a:gd name="adj1" fmla="val 75000"/>
              <a:gd name="adj2" fmla="val 50000"/>
            </a:avLst>
          </a:prstGeom>
          <a:solidFill>
            <a:schemeClr val="bg1">
              <a:lumMod val="75000"/>
              <a:alpha val="90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40" name="Title 1"/>
          <p:cNvSpPr txBox="1">
            <a:spLocks/>
          </p:cNvSpPr>
          <p:nvPr/>
        </p:nvSpPr>
        <p:spPr>
          <a:xfrm>
            <a:off x="1671813" y="170484"/>
            <a:ext cx="6641401" cy="435499"/>
          </a:xfrm>
          <a:prstGeom prst="rect">
            <a:avLst/>
          </a:prstGeom>
        </p:spPr>
        <p:txBody>
          <a:bodyPr/>
          <a:lstStyle>
            <a:lvl1pPr algn="l" defTabSz="914400" rtl="0" eaLnBrk="1" latinLnBrk="0" hangingPunct="1">
              <a:spcBef>
                <a:spcPct val="0"/>
              </a:spcBef>
              <a:buNone/>
              <a:defRPr sz="2400" b="1" kern="1200">
                <a:solidFill>
                  <a:srgbClr val="293685"/>
                </a:solidFill>
                <a:latin typeface="Arial" pitchFamily="34" charset="0"/>
                <a:ea typeface="+mj-ea"/>
                <a:cs typeface="Arial" pitchFamily="34" charset="0"/>
              </a:defRPr>
            </a:lvl1pPr>
          </a:lstStyle>
          <a:p>
            <a:pPr algn="ctr">
              <a:lnSpc>
                <a:spcPct val="70000"/>
              </a:lnSpc>
            </a:pPr>
            <a:r>
              <a:rPr lang="en-US" sz="2800" dirty="0">
                <a:solidFill>
                  <a:schemeClr val="tx1"/>
                </a:solidFill>
              </a:rPr>
              <a:t> </a:t>
            </a:r>
            <a:r>
              <a:rPr lang="en-US" sz="2800" dirty="0" smtClean="0">
                <a:solidFill>
                  <a:schemeClr val="tx1"/>
                </a:solidFill>
              </a:rPr>
              <a:t>  </a:t>
            </a:r>
            <a:r>
              <a:rPr lang="en-US" dirty="0">
                <a:solidFill>
                  <a:srgbClr val="0070C0"/>
                </a:solidFill>
              </a:rPr>
              <a:t>Align Strategic Goals with Cost Objectives, </a:t>
            </a:r>
            <a:r>
              <a:rPr lang="en-US" dirty="0" smtClean="0">
                <a:solidFill>
                  <a:srgbClr val="0070C0"/>
                </a:solidFill>
              </a:rPr>
              <a:t>Cost Framework </a:t>
            </a:r>
            <a:r>
              <a:rPr lang="en-US" dirty="0">
                <a:solidFill>
                  <a:srgbClr val="0070C0"/>
                </a:solidFill>
              </a:rPr>
              <a:t>and Reporting</a:t>
            </a:r>
          </a:p>
          <a:p>
            <a:pPr algn="ctr"/>
            <a:endParaRPr lang="en-US" sz="2800" dirty="0">
              <a:solidFill>
                <a:schemeClr val="tx1"/>
              </a:solidFill>
            </a:endParaRPr>
          </a:p>
        </p:txBody>
      </p:sp>
      <p:grpSp>
        <p:nvGrpSpPr>
          <p:cNvPr id="12" name="Group 11"/>
          <p:cNvGrpSpPr/>
          <p:nvPr/>
        </p:nvGrpSpPr>
        <p:grpSpPr>
          <a:xfrm>
            <a:off x="685800" y="2043152"/>
            <a:ext cx="5801297" cy="3311461"/>
            <a:chOff x="250449" y="1693256"/>
            <a:chExt cx="6566781" cy="3701537"/>
          </a:xfrm>
        </p:grpSpPr>
        <p:graphicFrame>
          <p:nvGraphicFramePr>
            <p:cNvPr id="3" name="Diagram 2"/>
            <p:cNvGraphicFramePr/>
            <p:nvPr>
              <p:extLst/>
            </p:nvPr>
          </p:nvGraphicFramePr>
          <p:xfrm>
            <a:off x="4635759" y="2118200"/>
            <a:ext cx="2181471" cy="3263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nvPr>
          </p:nvGraphicFramePr>
          <p:xfrm>
            <a:off x="250449" y="1693256"/>
            <a:ext cx="1295400" cy="37015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ounded Rectangle 4"/>
            <p:cNvSpPr/>
            <p:nvPr/>
          </p:nvSpPr>
          <p:spPr>
            <a:xfrm>
              <a:off x="1601746" y="2118200"/>
              <a:ext cx="248903" cy="3276593"/>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wrap="square" rtlCol="0" anchor="ctr" anchorCtr="0">
              <a:noAutofit/>
            </a:bodyPr>
            <a:lstStyle/>
            <a:p>
              <a:pPr algn="ctr"/>
              <a:r>
                <a:rPr lang="en-US" sz="1400" dirty="0">
                  <a:solidFill>
                    <a:schemeClr val="tx1"/>
                  </a:solidFill>
                  <a:latin typeface="Arial" panose="020B0604020202020204" pitchFamily="34" charset="0"/>
                  <a:cs typeface="Arial" panose="020B0604020202020204" pitchFamily="34" charset="0"/>
                </a:rPr>
                <a:t>CMSG </a:t>
              </a:r>
              <a:r>
                <a:rPr lang="en-US" sz="1400" dirty="0" smtClean="0">
                  <a:solidFill>
                    <a:schemeClr val="tx1"/>
                  </a:solidFill>
                  <a:latin typeface="Arial" panose="020B0604020202020204" pitchFamily="34" charset="0"/>
                  <a:cs typeface="Arial" panose="020B0604020202020204" pitchFamily="34" charset="0"/>
                </a:rPr>
                <a:t>Prioritization</a:t>
              </a:r>
              <a:endParaRPr lang="en-US" sz="1400" dirty="0">
                <a:solidFill>
                  <a:schemeClr val="tx1"/>
                </a:solidFill>
                <a:latin typeface="Arial" panose="020B0604020202020204" pitchFamily="34" charset="0"/>
                <a:cs typeface="Arial" panose="020B0604020202020204" pitchFamily="34" charset="0"/>
              </a:endParaRPr>
            </a:p>
          </p:txBody>
        </p:sp>
        <p:grpSp>
          <p:nvGrpSpPr>
            <p:cNvPr id="15" name="Group 14"/>
            <p:cNvGrpSpPr/>
            <p:nvPr/>
          </p:nvGrpSpPr>
          <p:grpSpPr>
            <a:xfrm>
              <a:off x="1926849" y="2900111"/>
              <a:ext cx="194310" cy="1712771"/>
              <a:chOff x="2091690" y="3240229"/>
              <a:chExt cx="194310" cy="1712771"/>
            </a:xfrm>
            <a:solidFill>
              <a:schemeClr val="bg1">
                <a:lumMod val="75000"/>
              </a:schemeClr>
            </a:solidFill>
          </p:grpSpPr>
          <p:sp>
            <p:nvSpPr>
              <p:cNvPr id="16" name="Right Arrow 15"/>
              <p:cNvSpPr/>
              <p:nvPr/>
            </p:nvSpPr>
            <p:spPr>
              <a:xfrm>
                <a:off x="2091690" y="324022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ight Arrow 16"/>
              <p:cNvSpPr/>
              <p:nvPr/>
            </p:nvSpPr>
            <p:spPr>
              <a:xfrm>
                <a:off x="2091690" y="368538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ight Arrow 17"/>
              <p:cNvSpPr/>
              <p:nvPr/>
            </p:nvSpPr>
            <p:spPr>
              <a:xfrm>
                <a:off x="2091690" y="413054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9" name="Right Arrow 18"/>
              <p:cNvSpPr/>
              <p:nvPr/>
            </p:nvSpPr>
            <p:spPr>
              <a:xfrm>
                <a:off x="2091690" y="4575708"/>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grpSp>
          <p:nvGrpSpPr>
            <p:cNvPr id="20" name="Group 19"/>
            <p:cNvGrpSpPr/>
            <p:nvPr/>
          </p:nvGrpSpPr>
          <p:grpSpPr>
            <a:xfrm>
              <a:off x="4399539" y="2900111"/>
              <a:ext cx="194310" cy="1712771"/>
              <a:chOff x="2091690" y="3240229"/>
              <a:chExt cx="194310" cy="1712771"/>
            </a:xfrm>
            <a:solidFill>
              <a:schemeClr val="bg1">
                <a:lumMod val="75000"/>
              </a:schemeClr>
            </a:solidFill>
          </p:grpSpPr>
          <p:sp>
            <p:nvSpPr>
              <p:cNvPr id="21" name="Right Arrow 20"/>
              <p:cNvSpPr/>
              <p:nvPr/>
            </p:nvSpPr>
            <p:spPr>
              <a:xfrm>
                <a:off x="2091690" y="324022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2" name="Right Arrow 21"/>
              <p:cNvSpPr/>
              <p:nvPr/>
            </p:nvSpPr>
            <p:spPr>
              <a:xfrm>
                <a:off x="2091690" y="368538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3" name="Right Arrow 22"/>
              <p:cNvSpPr/>
              <p:nvPr/>
            </p:nvSpPr>
            <p:spPr>
              <a:xfrm>
                <a:off x="2091690" y="4130549"/>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ight Arrow 23"/>
              <p:cNvSpPr/>
              <p:nvPr/>
            </p:nvSpPr>
            <p:spPr>
              <a:xfrm>
                <a:off x="2091690" y="4575708"/>
                <a:ext cx="194310" cy="377292"/>
              </a:xfrm>
              <a:prstGeom prst="rightArrow">
                <a:avLst>
                  <a:gd name="adj1" fmla="val 75000"/>
                  <a:gd name="adj2" fmla="val 50000"/>
                </a:avLst>
              </a:prstGeom>
              <a:grp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grpSp>
        <p:grpSp>
          <p:nvGrpSpPr>
            <p:cNvPr id="41" name="Group 40"/>
            <p:cNvGrpSpPr/>
            <p:nvPr/>
          </p:nvGrpSpPr>
          <p:grpSpPr>
            <a:xfrm>
              <a:off x="1973712" y="1974476"/>
              <a:ext cx="2606802" cy="3267916"/>
              <a:chOff x="2041398" y="2370883"/>
              <a:chExt cx="2606802" cy="3267916"/>
            </a:xfrm>
          </p:grpSpPr>
          <p:sp>
            <p:nvSpPr>
              <p:cNvPr id="42" name="Rounded Rectangle 4"/>
              <p:cNvSpPr/>
              <p:nvPr/>
            </p:nvSpPr>
            <p:spPr>
              <a:xfrm>
                <a:off x="2133578" y="2370883"/>
                <a:ext cx="2442734" cy="371352"/>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rtlCol="0" anchor="ctr" anchorCtr="0">
                <a:noAutofit/>
              </a:bodyPr>
              <a:lstStyle/>
              <a:p>
                <a:pPr algn="ctr"/>
                <a:r>
                  <a:rPr lang="en-US" sz="1200" b="1" dirty="0" smtClean="0">
                    <a:latin typeface="Arial" panose="020B0604020202020204" pitchFamily="34" charset="0"/>
                    <a:cs typeface="Arial" panose="020B0604020202020204" pitchFamily="34" charset="0"/>
                  </a:rPr>
                  <a:t>Army Cost Framework</a:t>
                </a:r>
                <a:endParaRPr lang="en-US" sz="12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Methodology</a:t>
                </a:r>
              </a:p>
            </p:txBody>
          </p:sp>
          <p:graphicFrame>
            <p:nvGraphicFramePr>
              <p:cNvPr id="43" name="Diagram 42"/>
              <p:cNvGraphicFramePr/>
              <p:nvPr>
                <p:extLst>
                  <p:ext uri="{D42A27DB-BD31-4B8C-83A1-F6EECF244321}">
                    <p14:modId xmlns:p14="http://schemas.microsoft.com/office/powerpoint/2010/main" val="180820925"/>
                  </p:ext>
                </p:extLst>
              </p:nvPr>
            </p:nvGraphicFramePr>
            <p:xfrm>
              <a:off x="2041398" y="2812871"/>
              <a:ext cx="2606802" cy="28259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grpSp>
      <p:sp>
        <p:nvSpPr>
          <p:cNvPr id="44" name="Right Arrow 43"/>
          <p:cNvSpPr/>
          <p:nvPr/>
        </p:nvSpPr>
        <p:spPr>
          <a:xfrm>
            <a:off x="6858000" y="3729333"/>
            <a:ext cx="194310" cy="377292"/>
          </a:xfrm>
          <a:prstGeom prst="rightArrow">
            <a:avLst>
              <a:gd name="adj1" fmla="val 75000"/>
              <a:gd name="adj2" fmla="val 50000"/>
            </a:avLst>
          </a:prstGeom>
          <a:solidFill>
            <a:schemeClr val="bg1">
              <a:lumMod val="75000"/>
            </a:schemeClr>
          </a:solidFill>
          <a:scene3d>
            <a:camera prst="orthographicFront"/>
            <a:lightRig rig="flat" dir="t"/>
          </a:scene3d>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45" name="Rounded Rectangle 4"/>
          <p:cNvSpPr/>
          <p:nvPr/>
        </p:nvSpPr>
        <p:spPr>
          <a:xfrm>
            <a:off x="7065015" y="2340011"/>
            <a:ext cx="1845141" cy="361456"/>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rtlCol="0" anchor="ctr" anchorCtr="0">
            <a:noAutofit/>
          </a:bodyPr>
          <a:lstStyle/>
          <a:p>
            <a:pPr algn="ctr"/>
            <a:r>
              <a:rPr lang="en-US" sz="1200" b="1" dirty="0">
                <a:latin typeface="Arial" panose="020B0604020202020204" pitchFamily="34" charset="0"/>
                <a:cs typeface="Arial" panose="020B0604020202020204" pitchFamily="34" charset="0"/>
              </a:rPr>
              <a:t>E2E Cost Management Processes</a:t>
            </a:r>
          </a:p>
        </p:txBody>
      </p:sp>
      <p:graphicFrame>
        <p:nvGraphicFramePr>
          <p:cNvPr id="46" name="Diagram 45"/>
          <p:cNvGraphicFramePr/>
          <p:nvPr>
            <p:extLst/>
          </p:nvPr>
        </p:nvGraphicFramePr>
        <p:xfrm>
          <a:off x="7239000" y="3001091"/>
          <a:ext cx="1720487" cy="197310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7" name="Slide Number Placeholder 3"/>
          <p:cNvSpPr txBox="1">
            <a:spLocks/>
          </p:cNvSpPr>
          <p:nvPr/>
        </p:nvSpPr>
        <p:spPr>
          <a:xfrm>
            <a:off x="6943296" y="6650706"/>
            <a:ext cx="2133600" cy="195262"/>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000" dirty="0" smtClean="0"/>
              <a:t>13 </a:t>
            </a:r>
            <a:endParaRPr lang="en-US" sz="1000" dirty="0"/>
          </a:p>
        </p:txBody>
      </p:sp>
    </p:spTree>
    <p:extLst>
      <p:ext uri="{BB962C8B-B14F-4D97-AF65-F5344CB8AC3E}">
        <p14:creationId xmlns:p14="http://schemas.microsoft.com/office/powerpoint/2010/main" val="322001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719" y="331844"/>
            <a:ext cx="7620000" cy="411162"/>
          </a:xfrm>
          <a:prstGeom prst="rect">
            <a:avLst/>
          </a:prstGeom>
        </p:spPr>
        <p:txBody>
          <a:bodyPr/>
          <a:lstStyle>
            <a:lvl1pPr algn="l" defTabSz="914400" rtl="0" eaLnBrk="1" latinLnBrk="0" hangingPunct="1">
              <a:spcBef>
                <a:spcPct val="0"/>
              </a:spcBef>
              <a:buNone/>
              <a:defRPr sz="2400" b="1" kern="1200">
                <a:solidFill>
                  <a:srgbClr val="293685"/>
                </a:solidFill>
                <a:latin typeface="Arial" pitchFamily="34" charset="0"/>
                <a:ea typeface="+mj-ea"/>
                <a:cs typeface="Arial" pitchFamily="34" charset="0"/>
              </a:defRPr>
            </a:lvl1pPr>
          </a:lstStyle>
          <a:p>
            <a:pPr algn="ctr"/>
            <a:r>
              <a:rPr lang="en-US" dirty="0">
                <a:solidFill>
                  <a:srgbClr val="0070C0"/>
                </a:solidFill>
              </a:rPr>
              <a:t>What is Army Cost Framework (ACF)?</a:t>
            </a:r>
          </a:p>
        </p:txBody>
      </p:sp>
      <p:sp>
        <p:nvSpPr>
          <p:cNvPr id="5" name="Rectangle 4"/>
          <p:cNvSpPr/>
          <p:nvPr/>
        </p:nvSpPr>
        <p:spPr>
          <a:xfrm>
            <a:off x="351372" y="1085942"/>
            <a:ext cx="5058828" cy="5409173"/>
          </a:xfrm>
          <a:prstGeom prst="rect">
            <a:avLst/>
          </a:prstGeom>
        </p:spPr>
        <p:txBody>
          <a:bodyPr wrap="square">
            <a:spAutoFit/>
          </a:bodyPr>
          <a:lstStyle/>
          <a:p>
            <a:endParaRPr lang="en-US" sz="500" dirty="0"/>
          </a:p>
          <a:p>
            <a:pPr marL="342900" indent="-342900">
              <a:buFont typeface="Arial" panose="020B0604020202020204" pitchFamily="34" charset="0"/>
              <a:buChar char="•"/>
            </a:pPr>
            <a:r>
              <a:rPr lang="en-US" sz="2000" dirty="0" smtClean="0"/>
              <a:t>A standard approach to defining </a:t>
            </a:r>
            <a:r>
              <a:rPr lang="en-US" sz="2000" b="1" dirty="0" smtClean="0">
                <a:solidFill>
                  <a:srgbClr val="293685"/>
                </a:solidFill>
              </a:rPr>
              <a:t>strategic and operational cost structure</a:t>
            </a:r>
            <a:r>
              <a:rPr lang="en-US" sz="2000" dirty="0" smtClean="0"/>
              <a:t> and measures to </a:t>
            </a:r>
            <a:r>
              <a:rPr lang="en-US" sz="2000" b="1" dirty="0" smtClean="0">
                <a:solidFill>
                  <a:srgbClr val="293685"/>
                </a:solidFill>
              </a:rPr>
              <a:t>inform leadership resource decision making </a:t>
            </a:r>
            <a:r>
              <a:rPr lang="en-US" sz="2000" dirty="0" smtClean="0"/>
              <a:t>and enable Army’s </a:t>
            </a:r>
            <a:r>
              <a:rPr lang="en-US" sz="2000" b="1" dirty="0" smtClean="0">
                <a:solidFill>
                  <a:srgbClr val="293685"/>
                </a:solidFill>
              </a:rPr>
              <a:t>desired mission outcomes </a:t>
            </a:r>
            <a:r>
              <a:rPr lang="en-US" sz="2000" dirty="0" smtClean="0"/>
              <a:t>(performance goals)  </a:t>
            </a:r>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r>
              <a:rPr lang="en-US" sz="2000" dirty="0" smtClean="0"/>
              <a:t>Includes processes and documentation artifacts to define </a:t>
            </a:r>
            <a:r>
              <a:rPr lang="en-US" sz="2000" dirty="0" smtClean="0">
                <a:solidFill>
                  <a:srgbClr val="293685"/>
                </a:solidFill>
              </a:rPr>
              <a:t>business models </a:t>
            </a:r>
            <a:r>
              <a:rPr lang="en-US" sz="2000" dirty="0" smtClean="0"/>
              <a:t>(COPIS) and </a:t>
            </a:r>
            <a:r>
              <a:rPr lang="en-US" sz="2000" b="1" dirty="0" smtClean="0">
                <a:solidFill>
                  <a:srgbClr val="293685"/>
                </a:solidFill>
              </a:rPr>
              <a:t>cost management models</a:t>
            </a:r>
          </a:p>
          <a:p>
            <a:pPr marL="285750" indent="-285750">
              <a:buFont typeface="Arial" panose="020B0604020202020204" pitchFamily="34" charset="0"/>
              <a:buChar char="•"/>
            </a:pPr>
            <a:endParaRPr lang="en-US" sz="1100" b="1" dirty="0"/>
          </a:p>
          <a:p>
            <a:pPr marL="171450" indent="-171450">
              <a:buFont typeface="Arial" panose="020B0604020202020204" pitchFamily="34" charset="0"/>
              <a:buChar char="•"/>
            </a:pPr>
            <a:endParaRPr lang="en-US" sz="1050" dirty="0" smtClean="0"/>
          </a:p>
          <a:p>
            <a:pPr marL="342900" indent="-342900">
              <a:buFont typeface="Arial" panose="020B0604020202020204" pitchFamily="34" charset="0"/>
              <a:buChar char="•"/>
            </a:pPr>
            <a:r>
              <a:rPr lang="en-US" sz="2000" dirty="0" smtClean="0"/>
              <a:t>A pre-requisite to Cost Management that </a:t>
            </a:r>
            <a:r>
              <a:rPr lang="en-US" sz="2000" b="1" dirty="0" smtClean="0">
                <a:solidFill>
                  <a:srgbClr val="293685"/>
                </a:solidFill>
              </a:rPr>
              <a:t>links performance and cost </a:t>
            </a:r>
            <a:r>
              <a:rPr lang="en-US" sz="2000" dirty="0" smtClean="0"/>
              <a:t>metrics</a:t>
            </a:r>
            <a:r>
              <a:rPr lang="en-US" sz="2000" dirty="0" smtClean="0">
                <a:solidFill>
                  <a:srgbClr val="293685"/>
                </a:solidFill>
              </a:rPr>
              <a:t> </a:t>
            </a:r>
            <a:r>
              <a:rPr lang="en-US" sz="2000" dirty="0" smtClean="0"/>
              <a:t>to maximizing </a:t>
            </a:r>
            <a:r>
              <a:rPr lang="en-US" sz="2000" b="1" dirty="0" smtClean="0">
                <a:solidFill>
                  <a:srgbClr val="293685"/>
                </a:solidFill>
              </a:rPr>
              <a:t>Army’s value  </a:t>
            </a:r>
          </a:p>
          <a:p>
            <a:endParaRPr lang="en-US" sz="2000" dirty="0"/>
          </a:p>
          <a:p>
            <a:endParaRPr lang="en-US" sz="2000" dirty="0"/>
          </a:p>
        </p:txBody>
      </p:sp>
      <p:sp>
        <p:nvSpPr>
          <p:cNvPr id="6" name="Rectangle 5"/>
          <p:cNvSpPr/>
          <p:nvPr/>
        </p:nvSpPr>
        <p:spPr>
          <a:xfrm>
            <a:off x="521782" y="6260272"/>
            <a:ext cx="6074996" cy="461665"/>
          </a:xfrm>
          <a:prstGeom prst="rect">
            <a:avLst/>
          </a:prstGeom>
        </p:spPr>
        <p:txBody>
          <a:bodyPr wrap="square">
            <a:spAutoFit/>
          </a:bodyPr>
          <a:lstStyle/>
          <a:p>
            <a:r>
              <a:rPr lang="en-US" sz="1200" dirty="0" smtClean="0"/>
              <a:t>COPIS: Tool to define, link, and document Customers – Outputs – Processes – Inputs – Suppliers associated with  enterprise and/or organizational business models</a:t>
            </a:r>
            <a:endParaRPr lang="en-US" sz="1200" dirty="0"/>
          </a:p>
        </p:txBody>
      </p:sp>
      <p:sp>
        <p:nvSpPr>
          <p:cNvPr id="25" name="Slide Number Placeholder 1"/>
          <p:cNvSpPr txBox="1">
            <a:spLocks/>
          </p:cNvSpPr>
          <p:nvPr/>
        </p:nvSpPr>
        <p:spPr>
          <a:xfrm>
            <a:off x="6705600" y="6705600"/>
            <a:ext cx="2133600" cy="16827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E78587-95CF-44B1-A4D1-5058A04FAC3D}" type="slidenum">
              <a:rPr lang="en-US" smtClean="0"/>
              <a:pPr/>
              <a:t>14</a:t>
            </a:fld>
            <a:endParaRPr lang="en-US" dirty="0"/>
          </a:p>
        </p:txBody>
      </p:sp>
      <p:graphicFrame>
        <p:nvGraphicFramePr>
          <p:cNvPr id="29" name="Diagram 28"/>
          <p:cNvGraphicFramePr/>
          <p:nvPr>
            <p:extLst>
              <p:ext uri="{D42A27DB-BD31-4B8C-83A1-F6EECF244321}">
                <p14:modId xmlns:p14="http://schemas.microsoft.com/office/powerpoint/2010/main" val="908502756"/>
              </p:ext>
            </p:extLst>
          </p:nvPr>
        </p:nvGraphicFramePr>
        <p:xfrm>
          <a:off x="5261281" y="822446"/>
          <a:ext cx="2684624" cy="3115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p:cNvGrpSpPr/>
          <p:nvPr/>
        </p:nvGrpSpPr>
        <p:grpSpPr>
          <a:xfrm>
            <a:off x="6781800" y="3361044"/>
            <a:ext cx="2181471" cy="2882948"/>
            <a:chOff x="6172200" y="1003252"/>
            <a:chExt cx="2181471" cy="2882948"/>
          </a:xfrm>
        </p:grpSpPr>
        <p:sp>
          <p:nvSpPr>
            <p:cNvPr id="12" name="Freeform 11"/>
            <p:cNvSpPr/>
            <p:nvPr/>
          </p:nvSpPr>
          <p:spPr>
            <a:xfrm>
              <a:off x="6172200" y="1003252"/>
              <a:ext cx="2181471" cy="2882948"/>
            </a:xfrm>
            <a:custGeom>
              <a:avLst/>
              <a:gdLst>
                <a:gd name="connsiteX0" fmla="*/ 0 w 2181471"/>
                <a:gd name="connsiteY0" fmla="*/ 185425 h 3263948"/>
                <a:gd name="connsiteX1" fmla="*/ 185425 w 2181471"/>
                <a:gd name="connsiteY1" fmla="*/ 0 h 3263948"/>
                <a:gd name="connsiteX2" fmla="*/ 1996046 w 2181471"/>
                <a:gd name="connsiteY2" fmla="*/ 0 h 3263948"/>
                <a:gd name="connsiteX3" fmla="*/ 2181471 w 2181471"/>
                <a:gd name="connsiteY3" fmla="*/ 185425 h 3263948"/>
                <a:gd name="connsiteX4" fmla="*/ 2181471 w 2181471"/>
                <a:gd name="connsiteY4" fmla="*/ 3078523 h 3263948"/>
                <a:gd name="connsiteX5" fmla="*/ 1996046 w 2181471"/>
                <a:gd name="connsiteY5" fmla="*/ 3263948 h 3263948"/>
                <a:gd name="connsiteX6" fmla="*/ 185425 w 2181471"/>
                <a:gd name="connsiteY6" fmla="*/ 3263948 h 3263948"/>
                <a:gd name="connsiteX7" fmla="*/ 0 w 2181471"/>
                <a:gd name="connsiteY7" fmla="*/ 3078523 h 3263948"/>
                <a:gd name="connsiteX8" fmla="*/ 0 w 2181471"/>
                <a:gd name="connsiteY8" fmla="*/ 185425 h 326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1" h="3263948">
                  <a:moveTo>
                    <a:pt x="0" y="185425"/>
                  </a:moveTo>
                  <a:cubicBezTo>
                    <a:pt x="0" y="83018"/>
                    <a:pt x="83018" y="0"/>
                    <a:pt x="185425" y="0"/>
                  </a:cubicBezTo>
                  <a:lnTo>
                    <a:pt x="1996046" y="0"/>
                  </a:lnTo>
                  <a:cubicBezTo>
                    <a:pt x="2098453" y="0"/>
                    <a:pt x="2181471" y="83018"/>
                    <a:pt x="2181471" y="185425"/>
                  </a:cubicBezTo>
                  <a:lnTo>
                    <a:pt x="2181471" y="3078523"/>
                  </a:lnTo>
                  <a:cubicBezTo>
                    <a:pt x="2181471" y="3180930"/>
                    <a:pt x="2098453" y="3263948"/>
                    <a:pt x="1996046" y="3263948"/>
                  </a:cubicBezTo>
                  <a:lnTo>
                    <a:pt x="185425" y="3263948"/>
                  </a:lnTo>
                  <a:cubicBezTo>
                    <a:pt x="83018" y="3263948"/>
                    <a:pt x="0" y="3180930"/>
                    <a:pt x="0" y="3078523"/>
                  </a:cubicBezTo>
                  <a:lnTo>
                    <a:pt x="0" y="185425"/>
                  </a:lnTo>
                  <a:close/>
                </a:path>
              </a:pathLst>
            </a:custGeom>
            <a:solidFill>
              <a:schemeClr val="accent3">
                <a:lumMod val="50000"/>
              </a:schemeClr>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07649" tIns="107649" rIns="107649" bIns="2587495" numCol="1" spcCol="1270" anchor="t" anchorCtr="0">
              <a:noAutofit/>
            </a:bodyPr>
            <a:lstStyle/>
            <a:p>
              <a:pPr lvl="0" algn="l" defTabSz="622300">
                <a:lnSpc>
                  <a:spcPct val="90000"/>
                </a:lnSpc>
                <a:spcBef>
                  <a:spcPct val="0"/>
                </a:spcBef>
                <a:spcAft>
                  <a:spcPct val="35000"/>
                </a:spcAft>
              </a:pPr>
              <a:r>
                <a:rPr lang="en-US" sz="1400" b="0" kern="1200" dirty="0" smtClean="0">
                  <a:latin typeface="Arial" panose="020B0604020202020204" pitchFamily="34" charset="0"/>
                  <a:cs typeface="Arial" panose="020B0604020202020204" pitchFamily="34" charset="0"/>
                </a:rPr>
                <a:t>ARMY COST FRAMEWORK (ACF)</a:t>
              </a:r>
              <a:endParaRPr lang="en-US" sz="1400" b="0" kern="1200" dirty="0">
                <a:latin typeface="Arial" panose="020B0604020202020204" pitchFamily="34" charset="0"/>
                <a:cs typeface="Arial" panose="020B0604020202020204" pitchFamily="34" charset="0"/>
              </a:endParaRPr>
            </a:p>
          </p:txBody>
        </p:sp>
        <p:sp>
          <p:nvSpPr>
            <p:cNvPr id="13" name="Freeform 12"/>
            <p:cNvSpPr/>
            <p:nvPr/>
          </p:nvSpPr>
          <p:spPr>
            <a:xfrm>
              <a:off x="6226736" y="1554434"/>
              <a:ext cx="2072397" cy="2156689"/>
            </a:xfrm>
            <a:custGeom>
              <a:avLst/>
              <a:gdLst>
                <a:gd name="connsiteX0" fmla="*/ 0 w 2072397"/>
                <a:gd name="connsiteY0" fmla="*/ 217602 h 2595834"/>
                <a:gd name="connsiteX1" fmla="*/ 217602 w 2072397"/>
                <a:gd name="connsiteY1" fmla="*/ 0 h 2595834"/>
                <a:gd name="connsiteX2" fmla="*/ 1854795 w 2072397"/>
                <a:gd name="connsiteY2" fmla="*/ 0 h 2595834"/>
                <a:gd name="connsiteX3" fmla="*/ 2072397 w 2072397"/>
                <a:gd name="connsiteY3" fmla="*/ 217602 h 2595834"/>
                <a:gd name="connsiteX4" fmla="*/ 2072397 w 2072397"/>
                <a:gd name="connsiteY4" fmla="*/ 2378232 h 2595834"/>
                <a:gd name="connsiteX5" fmla="*/ 1854795 w 2072397"/>
                <a:gd name="connsiteY5" fmla="*/ 2595834 h 2595834"/>
                <a:gd name="connsiteX6" fmla="*/ 217602 w 2072397"/>
                <a:gd name="connsiteY6" fmla="*/ 2595834 h 2595834"/>
                <a:gd name="connsiteX7" fmla="*/ 0 w 2072397"/>
                <a:gd name="connsiteY7" fmla="*/ 2378232 h 2595834"/>
                <a:gd name="connsiteX8" fmla="*/ 0 w 2072397"/>
                <a:gd name="connsiteY8" fmla="*/ 217602 h 259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397" h="2595834">
                  <a:moveTo>
                    <a:pt x="0" y="217602"/>
                  </a:moveTo>
                  <a:cubicBezTo>
                    <a:pt x="0" y="97424"/>
                    <a:pt x="97424" y="0"/>
                    <a:pt x="217602" y="0"/>
                  </a:cubicBezTo>
                  <a:lnTo>
                    <a:pt x="1854795" y="0"/>
                  </a:lnTo>
                  <a:cubicBezTo>
                    <a:pt x="1974973" y="0"/>
                    <a:pt x="2072397" y="97424"/>
                    <a:pt x="2072397" y="217602"/>
                  </a:cubicBezTo>
                  <a:lnTo>
                    <a:pt x="2072397" y="2378232"/>
                  </a:lnTo>
                  <a:cubicBezTo>
                    <a:pt x="2072397" y="2498410"/>
                    <a:pt x="1974973" y="2595834"/>
                    <a:pt x="1854795" y="2595834"/>
                  </a:cubicBezTo>
                  <a:lnTo>
                    <a:pt x="217602" y="2595834"/>
                  </a:lnTo>
                  <a:cubicBezTo>
                    <a:pt x="97424" y="2595834"/>
                    <a:pt x="0" y="2498410"/>
                    <a:pt x="0" y="2378232"/>
                  </a:cubicBezTo>
                  <a:lnTo>
                    <a:pt x="0" y="217602"/>
                  </a:lnTo>
                  <a:close/>
                </a:path>
              </a:pathLst>
            </a:custGeom>
            <a:solidFill>
              <a:schemeClr val="accent3">
                <a:lumMod val="75000"/>
              </a:schemeClr>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17073" tIns="117073" rIns="117073" bIns="1514558" numCol="1" spcCol="1270" anchor="t"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Enterprise CFs</a:t>
              </a:r>
              <a:endParaRPr lang="en-US" sz="1400" kern="1200" dirty="0">
                <a:latin typeface="Arial" panose="020B0604020202020204" pitchFamily="34" charset="0"/>
                <a:cs typeface="Arial" panose="020B0604020202020204" pitchFamily="34" charset="0"/>
              </a:endParaRPr>
            </a:p>
          </p:txBody>
        </p:sp>
        <p:sp>
          <p:nvSpPr>
            <p:cNvPr id="14" name="Freeform 13"/>
            <p:cNvSpPr/>
            <p:nvPr/>
          </p:nvSpPr>
          <p:spPr>
            <a:xfrm>
              <a:off x="6243063" y="2007598"/>
              <a:ext cx="621793" cy="225901"/>
            </a:xfrm>
            <a:custGeom>
              <a:avLst/>
              <a:gdLst>
                <a:gd name="connsiteX0" fmla="*/ 0 w 621793"/>
                <a:gd name="connsiteY0" fmla="*/ 23720 h 225901"/>
                <a:gd name="connsiteX1" fmla="*/ 23720 w 621793"/>
                <a:gd name="connsiteY1" fmla="*/ 0 h 225901"/>
                <a:gd name="connsiteX2" fmla="*/ 598073 w 621793"/>
                <a:gd name="connsiteY2" fmla="*/ 0 h 225901"/>
                <a:gd name="connsiteX3" fmla="*/ 621793 w 621793"/>
                <a:gd name="connsiteY3" fmla="*/ 23720 h 225901"/>
                <a:gd name="connsiteX4" fmla="*/ 621793 w 621793"/>
                <a:gd name="connsiteY4" fmla="*/ 202181 h 225901"/>
                <a:gd name="connsiteX5" fmla="*/ 598073 w 621793"/>
                <a:gd name="connsiteY5" fmla="*/ 225901 h 225901"/>
                <a:gd name="connsiteX6" fmla="*/ 23720 w 621793"/>
                <a:gd name="connsiteY6" fmla="*/ 225901 h 225901"/>
                <a:gd name="connsiteX7" fmla="*/ 0 w 621793"/>
                <a:gd name="connsiteY7" fmla="*/ 202181 h 225901"/>
                <a:gd name="connsiteX8" fmla="*/ 0 w 621793"/>
                <a:gd name="connsiteY8" fmla="*/ 23720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3" h="225901">
                  <a:moveTo>
                    <a:pt x="0" y="23720"/>
                  </a:moveTo>
                  <a:cubicBezTo>
                    <a:pt x="0" y="10620"/>
                    <a:pt x="10620" y="0"/>
                    <a:pt x="23720" y="0"/>
                  </a:cubicBezTo>
                  <a:lnTo>
                    <a:pt x="598073" y="0"/>
                  </a:lnTo>
                  <a:cubicBezTo>
                    <a:pt x="611173" y="0"/>
                    <a:pt x="621793" y="10620"/>
                    <a:pt x="621793" y="23720"/>
                  </a:cubicBezTo>
                  <a:lnTo>
                    <a:pt x="621793" y="202181"/>
                  </a:lnTo>
                  <a:cubicBezTo>
                    <a:pt x="621793" y="215281"/>
                    <a:pt x="611173" y="225901"/>
                    <a:pt x="598073" y="225901"/>
                  </a:cubicBezTo>
                  <a:lnTo>
                    <a:pt x="23720" y="225901"/>
                  </a:lnTo>
                  <a:cubicBezTo>
                    <a:pt x="10620" y="225901"/>
                    <a:pt x="0" y="215281"/>
                    <a:pt x="0" y="202181"/>
                  </a:cubicBezTo>
                  <a:lnTo>
                    <a:pt x="0" y="23720"/>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47" tIns="6947" rIns="6947" bIns="6947"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READINESS</a:t>
              </a:r>
              <a:endParaRPr lang="en-US" sz="600" b="1" kern="1200" dirty="0">
                <a:latin typeface="Arial" panose="020B0604020202020204" pitchFamily="34" charset="0"/>
                <a:cs typeface="Arial" panose="020B0604020202020204" pitchFamily="34" charset="0"/>
              </a:endParaRPr>
            </a:p>
          </p:txBody>
        </p:sp>
        <p:sp>
          <p:nvSpPr>
            <p:cNvPr id="15" name="Freeform 14"/>
            <p:cNvSpPr/>
            <p:nvPr/>
          </p:nvSpPr>
          <p:spPr>
            <a:xfrm>
              <a:off x="6247630" y="2305659"/>
              <a:ext cx="621793" cy="327120"/>
            </a:xfrm>
            <a:custGeom>
              <a:avLst/>
              <a:gdLst>
                <a:gd name="connsiteX0" fmla="*/ 0 w 621793"/>
                <a:gd name="connsiteY0" fmla="*/ 34348 h 327120"/>
                <a:gd name="connsiteX1" fmla="*/ 34348 w 621793"/>
                <a:gd name="connsiteY1" fmla="*/ 0 h 327120"/>
                <a:gd name="connsiteX2" fmla="*/ 587445 w 621793"/>
                <a:gd name="connsiteY2" fmla="*/ 0 h 327120"/>
                <a:gd name="connsiteX3" fmla="*/ 621793 w 621793"/>
                <a:gd name="connsiteY3" fmla="*/ 34348 h 327120"/>
                <a:gd name="connsiteX4" fmla="*/ 621793 w 621793"/>
                <a:gd name="connsiteY4" fmla="*/ 292772 h 327120"/>
                <a:gd name="connsiteX5" fmla="*/ 587445 w 621793"/>
                <a:gd name="connsiteY5" fmla="*/ 327120 h 327120"/>
                <a:gd name="connsiteX6" fmla="*/ 34348 w 621793"/>
                <a:gd name="connsiteY6" fmla="*/ 327120 h 327120"/>
                <a:gd name="connsiteX7" fmla="*/ 0 w 621793"/>
                <a:gd name="connsiteY7" fmla="*/ 292772 h 327120"/>
                <a:gd name="connsiteX8" fmla="*/ 0 w 621793"/>
                <a:gd name="connsiteY8" fmla="*/ 34348 h 3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3" h="327120">
                  <a:moveTo>
                    <a:pt x="0" y="34348"/>
                  </a:moveTo>
                  <a:cubicBezTo>
                    <a:pt x="0" y="15378"/>
                    <a:pt x="15378" y="0"/>
                    <a:pt x="34348" y="0"/>
                  </a:cubicBezTo>
                  <a:lnTo>
                    <a:pt x="587445" y="0"/>
                  </a:lnTo>
                  <a:cubicBezTo>
                    <a:pt x="606415" y="0"/>
                    <a:pt x="621793" y="15378"/>
                    <a:pt x="621793" y="34348"/>
                  </a:cubicBezTo>
                  <a:lnTo>
                    <a:pt x="621793" y="292772"/>
                  </a:lnTo>
                  <a:cubicBezTo>
                    <a:pt x="621793" y="311742"/>
                    <a:pt x="606415" y="327120"/>
                    <a:pt x="587445" y="327120"/>
                  </a:cubicBezTo>
                  <a:lnTo>
                    <a:pt x="34348" y="327120"/>
                  </a:lnTo>
                  <a:cubicBezTo>
                    <a:pt x="15378" y="327120"/>
                    <a:pt x="0" y="311742"/>
                    <a:pt x="0" y="292772"/>
                  </a:cubicBezTo>
                  <a:lnTo>
                    <a:pt x="0" y="34348"/>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060" tIns="10060" rIns="10060" bIns="10060"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WEAPON SYSTEM</a:t>
              </a:r>
            </a:p>
          </p:txBody>
        </p:sp>
        <p:sp>
          <p:nvSpPr>
            <p:cNvPr id="16" name="Freeform 15"/>
            <p:cNvSpPr/>
            <p:nvPr/>
          </p:nvSpPr>
          <p:spPr>
            <a:xfrm>
              <a:off x="6251087" y="2699326"/>
              <a:ext cx="621793" cy="223533"/>
            </a:xfrm>
            <a:custGeom>
              <a:avLst/>
              <a:gdLst>
                <a:gd name="connsiteX0" fmla="*/ 0 w 621793"/>
                <a:gd name="connsiteY0" fmla="*/ 23471 h 223533"/>
                <a:gd name="connsiteX1" fmla="*/ 23471 w 621793"/>
                <a:gd name="connsiteY1" fmla="*/ 0 h 223533"/>
                <a:gd name="connsiteX2" fmla="*/ 598322 w 621793"/>
                <a:gd name="connsiteY2" fmla="*/ 0 h 223533"/>
                <a:gd name="connsiteX3" fmla="*/ 621793 w 621793"/>
                <a:gd name="connsiteY3" fmla="*/ 23471 h 223533"/>
                <a:gd name="connsiteX4" fmla="*/ 621793 w 621793"/>
                <a:gd name="connsiteY4" fmla="*/ 200062 h 223533"/>
                <a:gd name="connsiteX5" fmla="*/ 598322 w 621793"/>
                <a:gd name="connsiteY5" fmla="*/ 223533 h 223533"/>
                <a:gd name="connsiteX6" fmla="*/ 23471 w 621793"/>
                <a:gd name="connsiteY6" fmla="*/ 223533 h 223533"/>
                <a:gd name="connsiteX7" fmla="*/ 0 w 621793"/>
                <a:gd name="connsiteY7" fmla="*/ 200062 h 223533"/>
                <a:gd name="connsiteX8" fmla="*/ 0 w 621793"/>
                <a:gd name="connsiteY8" fmla="*/ 23471 h 2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3" h="223533">
                  <a:moveTo>
                    <a:pt x="0" y="23471"/>
                  </a:moveTo>
                  <a:cubicBezTo>
                    <a:pt x="0" y="10508"/>
                    <a:pt x="10508" y="0"/>
                    <a:pt x="23471" y="0"/>
                  </a:cubicBezTo>
                  <a:lnTo>
                    <a:pt x="598322" y="0"/>
                  </a:lnTo>
                  <a:cubicBezTo>
                    <a:pt x="611285" y="0"/>
                    <a:pt x="621793" y="10508"/>
                    <a:pt x="621793" y="23471"/>
                  </a:cubicBezTo>
                  <a:lnTo>
                    <a:pt x="621793" y="200062"/>
                  </a:lnTo>
                  <a:cubicBezTo>
                    <a:pt x="621793" y="213025"/>
                    <a:pt x="611285" y="223533"/>
                    <a:pt x="598322" y="223533"/>
                  </a:cubicBezTo>
                  <a:lnTo>
                    <a:pt x="23471" y="223533"/>
                  </a:lnTo>
                  <a:cubicBezTo>
                    <a:pt x="10508" y="223533"/>
                    <a:pt x="0" y="213025"/>
                    <a:pt x="0" y="200062"/>
                  </a:cubicBezTo>
                  <a:lnTo>
                    <a:pt x="0" y="23471"/>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74" tIns="6874" rIns="6874" bIns="6874" numCol="1" spcCol="1270" anchor="ctr"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UNIT</a:t>
              </a:r>
            </a:p>
          </p:txBody>
        </p:sp>
        <p:sp>
          <p:nvSpPr>
            <p:cNvPr id="17" name="Freeform 16"/>
            <p:cNvSpPr/>
            <p:nvPr/>
          </p:nvSpPr>
          <p:spPr>
            <a:xfrm>
              <a:off x="6251087" y="2996931"/>
              <a:ext cx="621793" cy="225163"/>
            </a:xfrm>
            <a:custGeom>
              <a:avLst/>
              <a:gdLst>
                <a:gd name="connsiteX0" fmla="*/ 0 w 621793"/>
                <a:gd name="connsiteY0" fmla="*/ 23642 h 225163"/>
                <a:gd name="connsiteX1" fmla="*/ 23642 w 621793"/>
                <a:gd name="connsiteY1" fmla="*/ 0 h 225163"/>
                <a:gd name="connsiteX2" fmla="*/ 598151 w 621793"/>
                <a:gd name="connsiteY2" fmla="*/ 0 h 225163"/>
                <a:gd name="connsiteX3" fmla="*/ 621793 w 621793"/>
                <a:gd name="connsiteY3" fmla="*/ 23642 h 225163"/>
                <a:gd name="connsiteX4" fmla="*/ 621793 w 621793"/>
                <a:gd name="connsiteY4" fmla="*/ 201521 h 225163"/>
                <a:gd name="connsiteX5" fmla="*/ 598151 w 621793"/>
                <a:gd name="connsiteY5" fmla="*/ 225163 h 225163"/>
                <a:gd name="connsiteX6" fmla="*/ 23642 w 621793"/>
                <a:gd name="connsiteY6" fmla="*/ 225163 h 225163"/>
                <a:gd name="connsiteX7" fmla="*/ 0 w 621793"/>
                <a:gd name="connsiteY7" fmla="*/ 201521 h 225163"/>
                <a:gd name="connsiteX8" fmla="*/ 0 w 621793"/>
                <a:gd name="connsiteY8" fmla="*/ 23642 h 22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3" h="225163">
                  <a:moveTo>
                    <a:pt x="0" y="23642"/>
                  </a:moveTo>
                  <a:cubicBezTo>
                    <a:pt x="0" y="10585"/>
                    <a:pt x="10585" y="0"/>
                    <a:pt x="23642" y="0"/>
                  </a:cubicBezTo>
                  <a:lnTo>
                    <a:pt x="598151" y="0"/>
                  </a:lnTo>
                  <a:cubicBezTo>
                    <a:pt x="611208" y="0"/>
                    <a:pt x="621793" y="10585"/>
                    <a:pt x="621793" y="23642"/>
                  </a:cubicBezTo>
                  <a:lnTo>
                    <a:pt x="621793" y="201521"/>
                  </a:lnTo>
                  <a:cubicBezTo>
                    <a:pt x="621793" y="214578"/>
                    <a:pt x="611208" y="225163"/>
                    <a:pt x="598151" y="225163"/>
                  </a:cubicBezTo>
                  <a:lnTo>
                    <a:pt x="23642" y="225163"/>
                  </a:lnTo>
                  <a:cubicBezTo>
                    <a:pt x="10585" y="225163"/>
                    <a:pt x="0" y="214578"/>
                    <a:pt x="0" y="201521"/>
                  </a:cubicBezTo>
                  <a:lnTo>
                    <a:pt x="0" y="2364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25" tIns="6925" rIns="6925" bIns="6925" numCol="1" spcCol="1270" anchor="ctr" anchorCtr="0">
              <a:noAutofit/>
            </a:bodyPr>
            <a:lstStyle/>
            <a:p>
              <a:pPr lvl="0" algn="ctr" defTabSz="311150">
                <a:lnSpc>
                  <a:spcPct val="90000"/>
                </a:lnSpc>
                <a:spcBef>
                  <a:spcPct val="0"/>
                </a:spcBef>
                <a:spcAft>
                  <a:spcPct val="35000"/>
                </a:spcAft>
              </a:pPr>
              <a:r>
                <a:rPr lang="en-US" sz="700" b="1" kern="1200" dirty="0" smtClean="0">
                  <a:latin typeface="Arial" panose="020B0604020202020204" pitchFamily="34" charset="0"/>
                  <a:cs typeface="Arial" panose="020B0604020202020204" pitchFamily="34" charset="0"/>
                </a:rPr>
                <a:t>RECRUITING</a:t>
              </a:r>
              <a:endParaRPr lang="en-US" sz="600" b="1" kern="1200" dirty="0" smtClean="0">
                <a:latin typeface="Arial" panose="020B0604020202020204" pitchFamily="34" charset="0"/>
                <a:cs typeface="Arial" panose="020B0604020202020204" pitchFamily="34" charset="0"/>
              </a:endParaRPr>
            </a:p>
          </p:txBody>
        </p:sp>
        <p:sp>
          <p:nvSpPr>
            <p:cNvPr id="18" name="Freeform 17"/>
            <p:cNvSpPr/>
            <p:nvPr/>
          </p:nvSpPr>
          <p:spPr>
            <a:xfrm>
              <a:off x="6252210" y="3285746"/>
              <a:ext cx="621793" cy="219452"/>
            </a:xfrm>
            <a:custGeom>
              <a:avLst/>
              <a:gdLst>
                <a:gd name="connsiteX0" fmla="*/ 0 w 621793"/>
                <a:gd name="connsiteY0" fmla="*/ 23042 h 219452"/>
                <a:gd name="connsiteX1" fmla="*/ 23042 w 621793"/>
                <a:gd name="connsiteY1" fmla="*/ 0 h 219452"/>
                <a:gd name="connsiteX2" fmla="*/ 598751 w 621793"/>
                <a:gd name="connsiteY2" fmla="*/ 0 h 219452"/>
                <a:gd name="connsiteX3" fmla="*/ 621793 w 621793"/>
                <a:gd name="connsiteY3" fmla="*/ 23042 h 219452"/>
                <a:gd name="connsiteX4" fmla="*/ 621793 w 621793"/>
                <a:gd name="connsiteY4" fmla="*/ 196410 h 219452"/>
                <a:gd name="connsiteX5" fmla="*/ 598751 w 621793"/>
                <a:gd name="connsiteY5" fmla="*/ 219452 h 219452"/>
                <a:gd name="connsiteX6" fmla="*/ 23042 w 621793"/>
                <a:gd name="connsiteY6" fmla="*/ 219452 h 219452"/>
                <a:gd name="connsiteX7" fmla="*/ 0 w 621793"/>
                <a:gd name="connsiteY7" fmla="*/ 196410 h 219452"/>
                <a:gd name="connsiteX8" fmla="*/ 0 w 621793"/>
                <a:gd name="connsiteY8" fmla="*/ 23042 h 21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793" h="219452">
                  <a:moveTo>
                    <a:pt x="0" y="23042"/>
                  </a:moveTo>
                  <a:cubicBezTo>
                    <a:pt x="0" y="10316"/>
                    <a:pt x="10316" y="0"/>
                    <a:pt x="23042" y="0"/>
                  </a:cubicBezTo>
                  <a:lnTo>
                    <a:pt x="598751" y="0"/>
                  </a:lnTo>
                  <a:cubicBezTo>
                    <a:pt x="611477" y="0"/>
                    <a:pt x="621793" y="10316"/>
                    <a:pt x="621793" y="23042"/>
                  </a:cubicBezTo>
                  <a:lnTo>
                    <a:pt x="621793" y="196410"/>
                  </a:lnTo>
                  <a:cubicBezTo>
                    <a:pt x="621793" y="209136"/>
                    <a:pt x="611477" y="219452"/>
                    <a:pt x="598751" y="219452"/>
                  </a:cubicBezTo>
                  <a:lnTo>
                    <a:pt x="23042" y="219452"/>
                  </a:lnTo>
                  <a:cubicBezTo>
                    <a:pt x="10316" y="219452"/>
                    <a:pt x="0" y="209136"/>
                    <a:pt x="0" y="196410"/>
                  </a:cubicBezTo>
                  <a:lnTo>
                    <a:pt x="0" y="2304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49" tIns="6749" rIns="6749" bIns="6749" numCol="1" spcCol="1270" anchor="b" anchorCtr="1">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a:t>
              </a:r>
            </a:p>
          </p:txBody>
        </p:sp>
        <p:sp>
          <p:nvSpPr>
            <p:cNvPr id="19" name="Freeform 18"/>
            <p:cNvSpPr/>
            <p:nvPr/>
          </p:nvSpPr>
          <p:spPr>
            <a:xfrm>
              <a:off x="6944099" y="1927654"/>
              <a:ext cx="1199400" cy="1682604"/>
            </a:xfrm>
            <a:custGeom>
              <a:avLst/>
              <a:gdLst>
                <a:gd name="connsiteX0" fmla="*/ 0 w 1199400"/>
                <a:gd name="connsiteY0" fmla="*/ 125937 h 1682604"/>
                <a:gd name="connsiteX1" fmla="*/ 125937 w 1199400"/>
                <a:gd name="connsiteY1" fmla="*/ 0 h 1682604"/>
                <a:gd name="connsiteX2" fmla="*/ 1073463 w 1199400"/>
                <a:gd name="connsiteY2" fmla="*/ 0 h 1682604"/>
                <a:gd name="connsiteX3" fmla="*/ 1199400 w 1199400"/>
                <a:gd name="connsiteY3" fmla="*/ 125937 h 1682604"/>
                <a:gd name="connsiteX4" fmla="*/ 1199400 w 1199400"/>
                <a:gd name="connsiteY4" fmla="*/ 1556667 h 1682604"/>
                <a:gd name="connsiteX5" fmla="*/ 1073463 w 1199400"/>
                <a:gd name="connsiteY5" fmla="*/ 1682604 h 1682604"/>
                <a:gd name="connsiteX6" fmla="*/ 125937 w 1199400"/>
                <a:gd name="connsiteY6" fmla="*/ 1682604 h 1682604"/>
                <a:gd name="connsiteX7" fmla="*/ 0 w 1199400"/>
                <a:gd name="connsiteY7" fmla="*/ 1556667 h 1682604"/>
                <a:gd name="connsiteX8" fmla="*/ 0 w 1199400"/>
                <a:gd name="connsiteY8" fmla="*/ 125937 h 16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400" h="1682604">
                  <a:moveTo>
                    <a:pt x="0" y="125937"/>
                  </a:moveTo>
                  <a:cubicBezTo>
                    <a:pt x="0" y="56384"/>
                    <a:pt x="56384" y="0"/>
                    <a:pt x="125937" y="0"/>
                  </a:cubicBezTo>
                  <a:lnTo>
                    <a:pt x="1073463" y="0"/>
                  </a:lnTo>
                  <a:cubicBezTo>
                    <a:pt x="1143016" y="0"/>
                    <a:pt x="1199400" y="56384"/>
                    <a:pt x="1199400" y="125937"/>
                  </a:cubicBezTo>
                  <a:lnTo>
                    <a:pt x="1199400" y="1556667"/>
                  </a:lnTo>
                  <a:cubicBezTo>
                    <a:pt x="1199400" y="1626220"/>
                    <a:pt x="1143016" y="1682604"/>
                    <a:pt x="1073463" y="1682604"/>
                  </a:cubicBezTo>
                  <a:lnTo>
                    <a:pt x="125937" y="1682604"/>
                  </a:lnTo>
                  <a:cubicBezTo>
                    <a:pt x="56384" y="1682604"/>
                    <a:pt x="0" y="1626220"/>
                    <a:pt x="0" y="1556667"/>
                  </a:cubicBezTo>
                  <a:lnTo>
                    <a:pt x="0" y="125937"/>
                  </a:lnTo>
                  <a:close/>
                </a:path>
              </a:pathLst>
            </a:custGeom>
            <a:solidFill>
              <a:schemeClr val="accent3"/>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90226" tIns="90226" rIns="90226" bIns="773813" numCol="1" spcCol="1270" anchor="t"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Org CFs</a:t>
              </a:r>
              <a:endParaRPr lang="en-US" sz="1400" kern="1200" dirty="0">
                <a:latin typeface="Arial" panose="020B0604020202020204" pitchFamily="34" charset="0"/>
                <a:cs typeface="Arial" panose="020B0604020202020204" pitchFamily="34" charset="0"/>
              </a:endParaRPr>
            </a:p>
          </p:txBody>
        </p:sp>
        <p:sp>
          <p:nvSpPr>
            <p:cNvPr id="20" name="Freeform 19"/>
            <p:cNvSpPr/>
            <p:nvPr/>
          </p:nvSpPr>
          <p:spPr>
            <a:xfrm>
              <a:off x="7006468" y="2514598"/>
              <a:ext cx="199764" cy="848330"/>
            </a:xfrm>
            <a:custGeom>
              <a:avLst/>
              <a:gdLst>
                <a:gd name="connsiteX0" fmla="*/ 0 w 199764"/>
                <a:gd name="connsiteY0" fmla="*/ 20975 h 848330"/>
                <a:gd name="connsiteX1" fmla="*/ 20975 w 199764"/>
                <a:gd name="connsiteY1" fmla="*/ 0 h 848330"/>
                <a:gd name="connsiteX2" fmla="*/ 178789 w 199764"/>
                <a:gd name="connsiteY2" fmla="*/ 0 h 848330"/>
                <a:gd name="connsiteX3" fmla="*/ 199764 w 199764"/>
                <a:gd name="connsiteY3" fmla="*/ 20975 h 848330"/>
                <a:gd name="connsiteX4" fmla="*/ 199764 w 199764"/>
                <a:gd name="connsiteY4" fmla="*/ 827355 h 848330"/>
                <a:gd name="connsiteX5" fmla="*/ 178789 w 199764"/>
                <a:gd name="connsiteY5" fmla="*/ 848330 h 848330"/>
                <a:gd name="connsiteX6" fmla="*/ 20975 w 199764"/>
                <a:gd name="connsiteY6" fmla="*/ 848330 h 848330"/>
                <a:gd name="connsiteX7" fmla="*/ 0 w 199764"/>
                <a:gd name="connsiteY7" fmla="*/ 827355 h 848330"/>
                <a:gd name="connsiteX8" fmla="*/ 0 w 199764"/>
                <a:gd name="connsiteY8" fmla="*/ 20975 h 8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64" h="848330">
                  <a:moveTo>
                    <a:pt x="0" y="20975"/>
                  </a:moveTo>
                  <a:cubicBezTo>
                    <a:pt x="0" y="9391"/>
                    <a:pt x="9391" y="0"/>
                    <a:pt x="20975" y="0"/>
                  </a:cubicBezTo>
                  <a:lnTo>
                    <a:pt x="178789" y="0"/>
                  </a:lnTo>
                  <a:cubicBezTo>
                    <a:pt x="190373" y="0"/>
                    <a:pt x="199764" y="9391"/>
                    <a:pt x="199764" y="20975"/>
                  </a:cubicBezTo>
                  <a:lnTo>
                    <a:pt x="199764" y="827355"/>
                  </a:lnTo>
                  <a:cubicBezTo>
                    <a:pt x="199764" y="838939"/>
                    <a:pt x="190373" y="848330"/>
                    <a:pt x="178789" y="848330"/>
                  </a:cubicBezTo>
                  <a:lnTo>
                    <a:pt x="20975" y="848330"/>
                  </a:lnTo>
                  <a:cubicBezTo>
                    <a:pt x="9391" y="848330"/>
                    <a:pt x="0" y="838939"/>
                    <a:pt x="0" y="827355"/>
                  </a:cubicBezTo>
                  <a:lnTo>
                    <a:pt x="0" y="2097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vert270" wrap="square" lIns="6143" tIns="6143" rIns="6143" bIns="6143"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FORSCOM</a:t>
              </a:r>
              <a:endParaRPr lang="en-US" sz="1000" kern="1200" dirty="0">
                <a:latin typeface="Arial" panose="020B0604020202020204" pitchFamily="34" charset="0"/>
                <a:cs typeface="Arial" panose="020B0604020202020204" pitchFamily="34" charset="0"/>
              </a:endParaRPr>
            </a:p>
          </p:txBody>
        </p:sp>
        <p:sp>
          <p:nvSpPr>
            <p:cNvPr id="21" name="Freeform 20"/>
            <p:cNvSpPr/>
            <p:nvPr/>
          </p:nvSpPr>
          <p:spPr>
            <a:xfrm>
              <a:off x="7236423" y="2514598"/>
              <a:ext cx="199764" cy="848330"/>
            </a:xfrm>
            <a:custGeom>
              <a:avLst/>
              <a:gdLst>
                <a:gd name="connsiteX0" fmla="*/ 0 w 199764"/>
                <a:gd name="connsiteY0" fmla="*/ 20975 h 848330"/>
                <a:gd name="connsiteX1" fmla="*/ 20975 w 199764"/>
                <a:gd name="connsiteY1" fmla="*/ 0 h 848330"/>
                <a:gd name="connsiteX2" fmla="*/ 178789 w 199764"/>
                <a:gd name="connsiteY2" fmla="*/ 0 h 848330"/>
                <a:gd name="connsiteX3" fmla="*/ 199764 w 199764"/>
                <a:gd name="connsiteY3" fmla="*/ 20975 h 848330"/>
                <a:gd name="connsiteX4" fmla="*/ 199764 w 199764"/>
                <a:gd name="connsiteY4" fmla="*/ 827355 h 848330"/>
                <a:gd name="connsiteX5" fmla="*/ 178789 w 199764"/>
                <a:gd name="connsiteY5" fmla="*/ 848330 h 848330"/>
                <a:gd name="connsiteX6" fmla="*/ 20975 w 199764"/>
                <a:gd name="connsiteY6" fmla="*/ 848330 h 848330"/>
                <a:gd name="connsiteX7" fmla="*/ 0 w 199764"/>
                <a:gd name="connsiteY7" fmla="*/ 827355 h 848330"/>
                <a:gd name="connsiteX8" fmla="*/ 0 w 199764"/>
                <a:gd name="connsiteY8" fmla="*/ 20975 h 8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64" h="848330">
                  <a:moveTo>
                    <a:pt x="0" y="20975"/>
                  </a:moveTo>
                  <a:cubicBezTo>
                    <a:pt x="0" y="9391"/>
                    <a:pt x="9391" y="0"/>
                    <a:pt x="20975" y="0"/>
                  </a:cubicBezTo>
                  <a:lnTo>
                    <a:pt x="178789" y="0"/>
                  </a:lnTo>
                  <a:cubicBezTo>
                    <a:pt x="190373" y="0"/>
                    <a:pt x="199764" y="9391"/>
                    <a:pt x="199764" y="20975"/>
                  </a:cubicBezTo>
                  <a:lnTo>
                    <a:pt x="199764" y="827355"/>
                  </a:lnTo>
                  <a:cubicBezTo>
                    <a:pt x="199764" y="838939"/>
                    <a:pt x="190373" y="848330"/>
                    <a:pt x="178789" y="848330"/>
                  </a:cubicBezTo>
                  <a:lnTo>
                    <a:pt x="20975" y="848330"/>
                  </a:lnTo>
                  <a:cubicBezTo>
                    <a:pt x="9391" y="848330"/>
                    <a:pt x="0" y="838939"/>
                    <a:pt x="0" y="827355"/>
                  </a:cubicBezTo>
                  <a:lnTo>
                    <a:pt x="0" y="2097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vert270" wrap="square" lIns="6143" tIns="6143" rIns="6143" bIns="6143"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USARC</a:t>
              </a:r>
              <a:endParaRPr lang="en-US" sz="1000" kern="1200" dirty="0">
                <a:latin typeface="Arial" panose="020B0604020202020204" pitchFamily="34" charset="0"/>
                <a:cs typeface="Arial" panose="020B0604020202020204" pitchFamily="34" charset="0"/>
              </a:endParaRPr>
            </a:p>
          </p:txBody>
        </p:sp>
        <p:sp>
          <p:nvSpPr>
            <p:cNvPr id="22" name="Freeform 21"/>
            <p:cNvSpPr/>
            <p:nvPr/>
          </p:nvSpPr>
          <p:spPr>
            <a:xfrm>
              <a:off x="7459772" y="2514598"/>
              <a:ext cx="199764" cy="848330"/>
            </a:xfrm>
            <a:custGeom>
              <a:avLst/>
              <a:gdLst>
                <a:gd name="connsiteX0" fmla="*/ 0 w 199764"/>
                <a:gd name="connsiteY0" fmla="*/ 20975 h 848330"/>
                <a:gd name="connsiteX1" fmla="*/ 20975 w 199764"/>
                <a:gd name="connsiteY1" fmla="*/ 0 h 848330"/>
                <a:gd name="connsiteX2" fmla="*/ 178789 w 199764"/>
                <a:gd name="connsiteY2" fmla="*/ 0 h 848330"/>
                <a:gd name="connsiteX3" fmla="*/ 199764 w 199764"/>
                <a:gd name="connsiteY3" fmla="*/ 20975 h 848330"/>
                <a:gd name="connsiteX4" fmla="*/ 199764 w 199764"/>
                <a:gd name="connsiteY4" fmla="*/ 827355 h 848330"/>
                <a:gd name="connsiteX5" fmla="*/ 178789 w 199764"/>
                <a:gd name="connsiteY5" fmla="*/ 848330 h 848330"/>
                <a:gd name="connsiteX6" fmla="*/ 20975 w 199764"/>
                <a:gd name="connsiteY6" fmla="*/ 848330 h 848330"/>
                <a:gd name="connsiteX7" fmla="*/ 0 w 199764"/>
                <a:gd name="connsiteY7" fmla="*/ 827355 h 848330"/>
                <a:gd name="connsiteX8" fmla="*/ 0 w 199764"/>
                <a:gd name="connsiteY8" fmla="*/ 20975 h 8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64" h="848330">
                  <a:moveTo>
                    <a:pt x="0" y="20975"/>
                  </a:moveTo>
                  <a:cubicBezTo>
                    <a:pt x="0" y="9391"/>
                    <a:pt x="9391" y="0"/>
                    <a:pt x="20975" y="0"/>
                  </a:cubicBezTo>
                  <a:lnTo>
                    <a:pt x="178789" y="0"/>
                  </a:lnTo>
                  <a:cubicBezTo>
                    <a:pt x="190373" y="0"/>
                    <a:pt x="199764" y="9391"/>
                    <a:pt x="199764" y="20975"/>
                  </a:cubicBezTo>
                  <a:lnTo>
                    <a:pt x="199764" y="827355"/>
                  </a:lnTo>
                  <a:cubicBezTo>
                    <a:pt x="199764" y="838939"/>
                    <a:pt x="190373" y="848330"/>
                    <a:pt x="178789" y="848330"/>
                  </a:cubicBezTo>
                  <a:lnTo>
                    <a:pt x="20975" y="848330"/>
                  </a:lnTo>
                  <a:cubicBezTo>
                    <a:pt x="9391" y="848330"/>
                    <a:pt x="0" y="838939"/>
                    <a:pt x="0" y="827355"/>
                  </a:cubicBezTo>
                  <a:lnTo>
                    <a:pt x="0" y="2097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vert270" wrap="square" lIns="6143" tIns="6143" rIns="6143" bIns="6143"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USAREUR</a:t>
              </a:r>
              <a:endParaRPr lang="en-US" sz="1000" kern="1200" dirty="0">
                <a:latin typeface="Arial" panose="020B0604020202020204" pitchFamily="34" charset="0"/>
                <a:cs typeface="Arial" panose="020B0604020202020204" pitchFamily="34" charset="0"/>
              </a:endParaRPr>
            </a:p>
          </p:txBody>
        </p:sp>
        <p:sp>
          <p:nvSpPr>
            <p:cNvPr id="23" name="Freeform 22"/>
            <p:cNvSpPr/>
            <p:nvPr/>
          </p:nvSpPr>
          <p:spPr>
            <a:xfrm>
              <a:off x="7692259" y="2514598"/>
              <a:ext cx="199764" cy="848330"/>
            </a:xfrm>
            <a:custGeom>
              <a:avLst/>
              <a:gdLst>
                <a:gd name="connsiteX0" fmla="*/ 0 w 199764"/>
                <a:gd name="connsiteY0" fmla="*/ 20975 h 848330"/>
                <a:gd name="connsiteX1" fmla="*/ 20975 w 199764"/>
                <a:gd name="connsiteY1" fmla="*/ 0 h 848330"/>
                <a:gd name="connsiteX2" fmla="*/ 178789 w 199764"/>
                <a:gd name="connsiteY2" fmla="*/ 0 h 848330"/>
                <a:gd name="connsiteX3" fmla="*/ 199764 w 199764"/>
                <a:gd name="connsiteY3" fmla="*/ 20975 h 848330"/>
                <a:gd name="connsiteX4" fmla="*/ 199764 w 199764"/>
                <a:gd name="connsiteY4" fmla="*/ 827355 h 848330"/>
                <a:gd name="connsiteX5" fmla="*/ 178789 w 199764"/>
                <a:gd name="connsiteY5" fmla="*/ 848330 h 848330"/>
                <a:gd name="connsiteX6" fmla="*/ 20975 w 199764"/>
                <a:gd name="connsiteY6" fmla="*/ 848330 h 848330"/>
                <a:gd name="connsiteX7" fmla="*/ 0 w 199764"/>
                <a:gd name="connsiteY7" fmla="*/ 827355 h 848330"/>
                <a:gd name="connsiteX8" fmla="*/ 0 w 199764"/>
                <a:gd name="connsiteY8" fmla="*/ 20975 h 84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64" h="848330">
                  <a:moveTo>
                    <a:pt x="0" y="20975"/>
                  </a:moveTo>
                  <a:cubicBezTo>
                    <a:pt x="0" y="9391"/>
                    <a:pt x="9391" y="0"/>
                    <a:pt x="20975" y="0"/>
                  </a:cubicBezTo>
                  <a:lnTo>
                    <a:pt x="178789" y="0"/>
                  </a:lnTo>
                  <a:cubicBezTo>
                    <a:pt x="190373" y="0"/>
                    <a:pt x="199764" y="9391"/>
                    <a:pt x="199764" y="20975"/>
                  </a:cubicBezTo>
                  <a:lnTo>
                    <a:pt x="199764" y="827355"/>
                  </a:lnTo>
                  <a:cubicBezTo>
                    <a:pt x="199764" y="838939"/>
                    <a:pt x="190373" y="848330"/>
                    <a:pt x="178789" y="848330"/>
                  </a:cubicBezTo>
                  <a:lnTo>
                    <a:pt x="20975" y="848330"/>
                  </a:lnTo>
                  <a:cubicBezTo>
                    <a:pt x="9391" y="848330"/>
                    <a:pt x="0" y="838939"/>
                    <a:pt x="0" y="827355"/>
                  </a:cubicBezTo>
                  <a:lnTo>
                    <a:pt x="0" y="20975"/>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vert270" wrap="square" lIns="6143" tIns="6143" rIns="6143" bIns="6143" numCol="1" spcCol="1270" anchor="ctr" anchorCtr="0">
              <a:noAutofit/>
            </a:bodyPr>
            <a:lstStyle/>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TRADOC</a:t>
              </a:r>
              <a:endParaRPr lang="en-US" sz="1000" kern="1200" dirty="0">
                <a:latin typeface="Arial" panose="020B0604020202020204" pitchFamily="34" charset="0"/>
                <a:cs typeface="Arial" panose="020B0604020202020204" pitchFamily="34" charset="0"/>
              </a:endParaRPr>
            </a:p>
          </p:txBody>
        </p:sp>
        <p:sp>
          <p:nvSpPr>
            <p:cNvPr id="24" name="Freeform 23"/>
            <p:cNvSpPr/>
            <p:nvPr/>
          </p:nvSpPr>
          <p:spPr>
            <a:xfrm>
              <a:off x="7919026" y="2514600"/>
              <a:ext cx="201165" cy="850392"/>
            </a:xfrm>
            <a:custGeom>
              <a:avLst/>
              <a:gdLst>
                <a:gd name="connsiteX0" fmla="*/ 0 w 201165"/>
                <a:gd name="connsiteY0" fmla="*/ 21122 h 850392"/>
                <a:gd name="connsiteX1" fmla="*/ 21122 w 201165"/>
                <a:gd name="connsiteY1" fmla="*/ 0 h 850392"/>
                <a:gd name="connsiteX2" fmla="*/ 180043 w 201165"/>
                <a:gd name="connsiteY2" fmla="*/ 0 h 850392"/>
                <a:gd name="connsiteX3" fmla="*/ 201165 w 201165"/>
                <a:gd name="connsiteY3" fmla="*/ 21122 h 850392"/>
                <a:gd name="connsiteX4" fmla="*/ 201165 w 201165"/>
                <a:gd name="connsiteY4" fmla="*/ 829270 h 850392"/>
                <a:gd name="connsiteX5" fmla="*/ 180043 w 201165"/>
                <a:gd name="connsiteY5" fmla="*/ 850392 h 850392"/>
                <a:gd name="connsiteX6" fmla="*/ 21122 w 201165"/>
                <a:gd name="connsiteY6" fmla="*/ 850392 h 850392"/>
                <a:gd name="connsiteX7" fmla="*/ 0 w 201165"/>
                <a:gd name="connsiteY7" fmla="*/ 829270 h 850392"/>
                <a:gd name="connsiteX8" fmla="*/ 0 w 201165"/>
                <a:gd name="connsiteY8" fmla="*/ 21122 h 8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65" h="850392">
                  <a:moveTo>
                    <a:pt x="0" y="21122"/>
                  </a:moveTo>
                  <a:cubicBezTo>
                    <a:pt x="0" y="9457"/>
                    <a:pt x="9457" y="0"/>
                    <a:pt x="21122" y="0"/>
                  </a:cubicBezTo>
                  <a:lnTo>
                    <a:pt x="180043" y="0"/>
                  </a:lnTo>
                  <a:cubicBezTo>
                    <a:pt x="191708" y="0"/>
                    <a:pt x="201165" y="9457"/>
                    <a:pt x="201165" y="21122"/>
                  </a:cubicBezTo>
                  <a:lnTo>
                    <a:pt x="201165" y="829270"/>
                  </a:lnTo>
                  <a:cubicBezTo>
                    <a:pt x="201165" y="840935"/>
                    <a:pt x="191708" y="850392"/>
                    <a:pt x="180043" y="850392"/>
                  </a:cubicBezTo>
                  <a:lnTo>
                    <a:pt x="21122" y="850392"/>
                  </a:lnTo>
                  <a:cubicBezTo>
                    <a:pt x="9457" y="850392"/>
                    <a:pt x="0" y="840935"/>
                    <a:pt x="0" y="829270"/>
                  </a:cubicBezTo>
                  <a:lnTo>
                    <a:pt x="0" y="21122"/>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vert270" wrap="square" lIns="6187" tIns="6187" rIns="6187" bIns="6187" numCol="1" spcCol="1270" anchor="b" anchorCtr="1">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p:txBody>
        </p:sp>
      </p:grpSp>
      <p:sp>
        <p:nvSpPr>
          <p:cNvPr id="28" name="Slide Number Placeholder 27"/>
          <p:cNvSpPr>
            <a:spLocks noGrp="1"/>
          </p:cNvSpPr>
          <p:nvPr>
            <p:ph type="sldNum" sz="quarter" idx="10"/>
          </p:nvPr>
        </p:nvSpPr>
        <p:spPr>
          <a:xfrm>
            <a:off x="6923244" y="6603293"/>
            <a:ext cx="2133600" cy="195262"/>
          </a:xfrm>
        </p:spPr>
        <p:txBody>
          <a:bodyPr/>
          <a:lstStyle/>
          <a:p>
            <a:pPr algn="r">
              <a:defRPr/>
            </a:pPr>
            <a:fld id="{A21F2D95-7107-4044-A1D9-6CB5A7B03D7B}" type="slidenum">
              <a:rPr lang="en-US" sz="1000" smtClean="0"/>
              <a:pPr algn="r">
                <a:defRPr/>
              </a:pPr>
              <a:t>14</a:t>
            </a:fld>
            <a:r>
              <a:rPr lang="en-US" sz="1000" dirty="0" smtClean="0"/>
              <a:t>   </a:t>
            </a:r>
            <a:endParaRPr lang="en-US" sz="1000" dirty="0"/>
          </a:p>
        </p:txBody>
      </p:sp>
    </p:spTree>
    <p:extLst>
      <p:ext uri="{BB962C8B-B14F-4D97-AF65-F5344CB8AC3E}">
        <p14:creationId xmlns:p14="http://schemas.microsoft.com/office/powerpoint/2010/main" val="352612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8800" y="28575"/>
            <a:ext cx="6096000" cy="533400"/>
          </a:xfrm>
        </p:spPr>
        <p:txBody>
          <a:bodyPr>
            <a:noAutofit/>
          </a:bodyPr>
          <a:lstStyle/>
          <a:p>
            <a:r>
              <a:rPr lang="en-US" sz="2800" b="0" dirty="0" smtClean="0">
                <a:solidFill>
                  <a:srgbClr val="0070C0"/>
                </a:solidFill>
                <a:latin typeface=" Arial"/>
              </a:rPr>
              <a:t>ACF Provides Leadership Cost Information Needs</a:t>
            </a:r>
            <a:endParaRPr lang="en-US" sz="2800" b="0" dirty="0">
              <a:solidFill>
                <a:srgbClr val="0070C0"/>
              </a:solidFill>
              <a:latin typeface=" Arial"/>
            </a:endParaRPr>
          </a:p>
        </p:txBody>
      </p:sp>
      <p:pic>
        <p:nvPicPr>
          <p:cNvPr id="4"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1295400"/>
            <a:ext cx="7555971" cy="4630042"/>
          </a:xfrm>
          <a:prstGeom prst="rect">
            <a:avLst/>
          </a:prstGeom>
          <a:noFill/>
          <a:ln w="9525">
            <a:noFill/>
            <a:miter lim="800000"/>
            <a:headEnd/>
            <a:tailEnd/>
          </a:ln>
        </p:spPr>
      </p:pic>
      <p:sp>
        <p:nvSpPr>
          <p:cNvPr id="8" name="Slide Number Placeholder 7"/>
          <p:cNvSpPr>
            <a:spLocks noGrp="1"/>
          </p:cNvSpPr>
          <p:nvPr>
            <p:ph type="sldNum" sz="quarter" idx="4294967295"/>
          </p:nvPr>
        </p:nvSpPr>
        <p:spPr>
          <a:xfrm>
            <a:off x="6858000" y="6561236"/>
            <a:ext cx="2133600" cy="195262"/>
          </a:xfrm>
          <a:prstGeom prst="rect">
            <a:avLst/>
          </a:prstGeom>
        </p:spPr>
        <p:txBody>
          <a:bodyPr/>
          <a:lstStyle/>
          <a:p>
            <a:pPr algn="r">
              <a:defRPr/>
            </a:pPr>
            <a:fld id="{A21F2D95-7107-4044-A1D9-6CB5A7B03D7B}" type="slidenum">
              <a:rPr lang="en-US" sz="1000" smtClean="0"/>
              <a:pPr algn="r">
                <a:defRPr/>
              </a:pPr>
              <a:t>15</a:t>
            </a:fld>
            <a:r>
              <a:rPr lang="en-US" sz="1000" dirty="0" smtClean="0"/>
              <a:t>   </a:t>
            </a:r>
            <a:endParaRPr lang="en-US" sz="1000" dirty="0"/>
          </a:p>
        </p:txBody>
      </p:sp>
    </p:spTree>
    <p:extLst>
      <p:ext uri="{BB962C8B-B14F-4D97-AF65-F5344CB8AC3E}">
        <p14:creationId xmlns:p14="http://schemas.microsoft.com/office/powerpoint/2010/main" val="3941160509"/>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160498" y="-170560"/>
            <a:ext cx="6738939" cy="1200150"/>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800" b="0" i="0" dirty="0" smtClean="0">
                <a:solidFill>
                  <a:srgbClr val="0070C0"/>
                </a:solidFill>
                <a:cs typeface="Arial" pitchFamily="34" charset="0"/>
              </a:rPr>
              <a:t>Readiness Example</a:t>
            </a:r>
            <a:endParaRPr lang="en-US" sz="2800" b="0" i="0" dirty="0">
              <a:solidFill>
                <a:srgbClr val="0070C0"/>
              </a:solidFill>
              <a:cs typeface="Arial" pitchFamily="34" charset="0"/>
            </a:endParaRPr>
          </a:p>
        </p:txBody>
      </p:sp>
      <p:sp>
        <p:nvSpPr>
          <p:cNvPr id="95" name="AutoShape 67"/>
          <p:cNvSpPr>
            <a:spLocks noChangeArrowheads="1"/>
          </p:cNvSpPr>
          <p:nvPr/>
        </p:nvSpPr>
        <p:spPr bwMode="auto">
          <a:xfrm>
            <a:off x="2634976" y="2472690"/>
            <a:ext cx="5110011" cy="9144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4"/>
              </a:solidFill>
            </a:endParaRPr>
          </a:p>
        </p:txBody>
      </p:sp>
      <p:pic>
        <p:nvPicPr>
          <p:cNvPr id="92" name="Picture 8" descr="new-webi-4.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9600" y="2692641"/>
            <a:ext cx="685800" cy="562270"/>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1400" y="2690382"/>
            <a:ext cx="685800" cy="569967"/>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9750" y="2702625"/>
            <a:ext cx="685800" cy="556054"/>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sp>
        <p:nvSpPr>
          <p:cNvPr id="2" name="AutoShape 67"/>
          <p:cNvSpPr>
            <a:spLocks noChangeArrowheads="1"/>
          </p:cNvSpPr>
          <p:nvPr/>
        </p:nvSpPr>
        <p:spPr bwMode="auto">
          <a:xfrm>
            <a:off x="2634219" y="3657600"/>
            <a:ext cx="5108374" cy="914400"/>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2634219" y="5867400"/>
            <a:ext cx="5108374" cy="914400"/>
          </a:xfrm>
          <a:prstGeom prst="roundRect">
            <a:avLst>
              <a:gd name="adj" fmla="val 0"/>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100" b="1" dirty="0">
              <a:solidFill>
                <a:srgbClr val="0070C0"/>
              </a:solidFill>
              <a:latin typeface="+mn-lt"/>
            </a:endParaRPr>
          </a:p>
        </p:txBody>
      </p:sp>
      <p:sp>
        <p:nvSpPr>
          <p:cNvPr id="73734" name="AutoShape 4"/>
          <p:cNvSpPr>
            <a:spLocks noChangeArrowheads="1"/>
          </p:cNvSpPr>
          <p:nvPr/>
        </p:nvSpPr>
        <p:spPr bwMode="auto">
          <a:xfrm>
            <a:off x="2634219" y="4766310"/>
            <a:ext cx="5108374" cy="914400"/>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6">
                  <a:lumMod val="50000"/>
                </a:schemeClr>
              </a:solidFill>
              <a:latin typeface="+mn-lt"/>
            </a:endParaRPr>
          </a:p>
        </p:txBody>
      </p:sp>
      <p:sp>
        <p:nvSpPr>
          <p:cNvPr id="73737" name="AutoShape 10"/>
          <p:cNvSpPr>
            <a:spLocks noChangeArrowheads="1"/>
          </p:cNvSpPr>
          <p:nvPr/>
        </p:nvSpPr>
        <p:spPr bwMode="auto">
          <a:xfrm>
            <a:off x="5139894" y="2472050"/>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latin typeface="+mn-lt"/>
              </a:rPr>
              <a:t>Dash Boards</a:t>
            </a:r>
            <a:endParaRPr lang="en-US" sz="1000" dirty="0">
              <a:solidFill>
                <a:srgbClr val="000000"/>
              </a:solidFill>
              <a:latin typeface="+mn-lt"/>
            </a:endParaRPr>
          </a:p>
        </p:txBody>
      </p:sp>
      <p:sp>
        <p:nvSpPr>
          <p:cNvPr id="73743" name="AutoShape 54"/>
          <p:cNvSpPr>
            <a:spLocks noChangeArrowheads="1"/>
          </p:cNvSpPr>
          <p:nvPr/>
        </p:nvSpPr>
        <p:spPr bwMode="auto">
          <a:xfrm>
            <a:off x="2934069" y="245522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latin typeface="+mn-lt"/>
              </a:rPr>
              <a:t>Reports</a:t>
            </a:r>
          </a:p>
        </p:txBody>
      </p:sp>
      <p:sp>
        <p:nvSpPr>
          <p:cNvPr id="73744" name="AutoShape 55"/>
          <p:cNvSpPr>
            <a:spLocks noChangeArrowheads="1"/>
          </p:cNvSpPr>
          <p:nvPr/>
        </p:nvSpPr>
        <p:spPr bwMode="auto">
          <a:xfrm>
            <a:off x="6654019" y="2472050"/>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latin typeface="+mn-lt"/>
              </a:rPr>
              <a:t>Analysis</a:t>
            </a:r>
          </a:p>
        </p:txBody>
      </p:sp>
      <p:pic>
        <p:nvPicPr>
          <p:cNvPr id="19763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6619" y="2667000"/>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8" name="AutoShape 67"/>
          <p:cNvSpPr>
            <a:spLocks noChangeArrowheads="1"/>
          </p:cNvSpPr>
          <p:nvPr/>
        </p:nvSpPr>
        <p:spPr bwMode="auto">
          <a:xfrm>
            <a:off x="2634219" y="1371600"/>
            <a:ext cx="5108374" cy="914400"/>
          </a:xfrm>
          <a:prstGeom prst="roundRect">
            <a:avLst>
              <a:gd name="adj" fmla="val 0"/>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pic>
        <p:nvPicPr>
          <p:cNvPr id="119" name="Picture 5" descr="C:\Users\alvarezs\Pictures\ERP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00800" y="4800600"/>
            <a:ext cx="905256" cy="635714"/>
          </a:xfrm>
          <a:prstGeom prst="rect">
            <a:avLst/>
          </a:prstGeom>
          <a:noFill/>
          <a:effectLst/>
        </p:spPr>
      </p:pic>
      <p:sp>
        <p:nvSpPr>
          <p:cNvPr id="131" name="Up Arrow 130"/>
          <p:cNvSpPr/>
          <p:nvPr/>
        </p:nvSpPr>
        <p:spPr>
          <a:xfrm>
            <a:off x="3424050" y="2209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DECISIONS</a:t>
            </a:r>
            <a:endParaRPr lang="en-US" b="1" dirty="0"/>
          </a:p>
        </p:txBody>
      </p:sp>
      <p:sp>
        <p:nvSpPr>
          <p:cNvPr id="132" name="AutoShape 16"/>
          <p:cNvSpPr>
            <a:spLocks noChangeArrowheads="1"/>
          </p:cNvSpPr>
          <p:nvPr/>
        </p:nvSpPr>
        <p:spPr bwMode="auto">
          <a:xfrm>
            <a:off x="4724400" y="5421361"/>
            <a:ext cx="1295400" cy="228600"/>
          </a:xfrm>
          <a:prstGeom prst="roundRect">
            <a:avLst>
              <a:gd name="adj" fmla="val 16667"/>
            </a:avLst>
          </a:prstGeom>
          <a:noFill/>
          <a:ln w="9525">
            <a:noFill/>
            <a:round/>
            <a:headEnd/>
            <a:tailEnd/>
          </a:ln>
          <a:effectLst/>
        </p:spPr>
        <p:txBody>
          <a:bodyPr lIns="45720" rIns="45720" anchor="ctr"/>
          <a:lstStyle/>
          <a:p>
            <a:pPr algn="ctr" eaLnBrk="0" hangingPunct="0">
              <a:defRPr/>
            </a:pPr>
            <a:r>
              <a:rPr lang="en-US" sz="1000" dirty="0" smtClean="0">
                <a:solidFill>
                  <a:srgbClr val="000000"/>
                </a:solidFill>
                <a:latin typeface="+mn-lt"/>
              </a:rPr>
              <a:t>UNSTRUCTURED DATA</a:t>
            </a:r>
            <a:endParaRPr lang="en-US" sz="1000" dirty="0">
              <a:solidFill>
                <a:srgbClr val="000000"/>
              </a:solidFill>
              <a:latin typeface="+mn-lt"/>
            </a:endParaRPr>
          </a:p>
        </p:txBody>
      </p:sp>
      <p:pic>
        <p:nvPicPr>
          <p:cNvPr id="133" name="Picture 22" descr="email"/>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47608" y="4800460"/>
            <a:ext cx="473268" cy="26312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23" descr="pdf_icon"/>
          <p:cNvPicPr preferRelativeResize="0">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71985" y="4770582"/>
            <a:ext cx="363247" cy="387429"/>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2"/>
          <p:cNvPicPr preferRelativeResize="0">
            <a:picLocks noChangeAspect="1" noChangeArrowheads="1"/>
          </p:cNvPicPr>
          <p:nvPr/>
        </p:nvPicPr>
        <p:blipFill>
          <a:blip r:embed="rId10"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5209832" y="4971421"/>
            <a:ext cx="352768" cy="40193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1" descr="server"/>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85094" y="4806811"/>
            <a:ext cx="278422" cy="509561"/>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5" descr="document"/>
          <p:cNvPicPr preferRelativeResize="0">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75721" y="4699860"/>
            <a:ext cx="358170" cy="444829"/>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6" descr="document"/>
          <p:cNvPicPr preferRelativeResize="0">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123094" y="4806811"/>
            <a:ext cx="356770" cy="444829"/>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7" descr="database"/>
          <p:cNvPicPr preferRelativeResize="0">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04094" y="5035411"/>
            <a:ext cx="383353" cy="419932"/>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AutoShape 16"/>
          <p:cNvSpPr>
            <a:spLocks noChangeArrowheads="1"/>
          </p:cNvSpPr>
          <p:nvPr/>
        </p:nvSpPr>
        <p:spPr bwMode="auto">
          <a:xfrm>
            <a:off x="2618393" y="5410199"/>
            <a:ext cx="2027831" cy="239761"/>
          </a:xfrm>
          <a:prstGeom prst="roundRect">
            <a:avLst>
              <a:gd name="adj" fmla="val 16667"/>
            </a:avLst>
          </a:prstGeom>
          <a:noFill/>
          <a:ln w="9525">
            <a:noFill/>
            <a:round/>
            <a:headEnd/>
            <a:tailEnd/>
          </a:ln>
          <a:effectLst/>
        </p:spPr>
        <p:txBody>
          <a:bodyPr lIns="45720" rIns="45720" anchor="ctr"/>
          <a:lstStyle/>
          <a:p>
            <a:pPr algn="ctr" eaLnBrk="0" hangingPunct="0">
              <a:defRPr/>
            </a:pPr>
            <a:r>
              <a:rPr lang="en-US" sz="1000" dirty="0" smtClean="0">
                <a:solidFill>
                  <a:srgbClr val="000000"/>
                </a:solidFill>
                <a:latin typeface="+mn-lt"/>
              </a:rPr>
              <a:t>DATA SOURCES, FILE SYSTEMS, dB’s</a:t>
            </a:r>
            <a:endParaRPr lang="en-US" sz="1000" dirty="0">
              <a:solidFill>
                <a:srgbClr val="000000"/>
              </a:solidFill>
              <a:latin typeface="+mn-lt"/>
            </a:endParaRPr>
          </a:p>
        </p:txBody>
      </p:sp>
      <p:pic>
        <p:nvPicPr>
          <p:cNvPr id="51"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970194" y="2667000"/>
            <a:ext cx="678370" cy="609600"/>
          </a:xfrm>
          <a:prstGeom prst="rect">
            <a:avLst/>
          </a:prstGeom>
          <a:noFill/>
          <a:ln w="9525">
            <a:noFill/>
            <a:miter lim="800000"/>
            <a:headEnd/>
            <a:tailEnd/>
          </a:ln>
          <a:effectLst/>
        </p:spPr>
      </p:pic>
      <p:sp>
        <p:nvSpPr>
          <p:cNvPr id="52" name="AutoShape 54"/>
          <p:cNvSpPr>
            <a:spLocks noChangeArrowheads="1"/>
          </p:cNvSpPr>
          <p:nvPr/>
        </p:nvSpPr>
        <p:spPr bwMode="auto">
          <a:xfrm>
            <a:off x="3882119" y="247897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smtClean="0">
                <a:solidFill>
                  <a:srgbClr val="000000"/>
                </a:solidFill>
                <a:latin typeface="+mn-lt"/>
              </a:rPr>
              <a:t>CM Maturity</a:t>
            </a:r>
            <a:endParaRPr lang="en-US" sz="1000" dirty="0">
              <a:solidFill>
                <a:srgbClr val="000000"/>
              </a:solidFill>
              <a:latin typeface="+mn-lt"/>
            </a:endParaRPr>
          </a:p>
        </p:txBody>
      </p:sp>
      <p:sp>
        <p:nvSpPr>
          <p:cNvPr id="55" name="Up Arrow 54"/>
          <p:cNvSpPr/>
          <p:nvPr/>
        </p:nvSpPr>
        <p:spPr>
          <a:xfrm>
            <a:off x="3424050" y="3352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KNOWLEDGE</a:t>
            </a:r>
            <a:endParaRPr lang="en-US" b="1" dirty="0"/>
          </a:p>
        </p:txBody>
      </p:sp>
      <p:sp>
        <p:nvSpPr>
          <p:cNvPr id="56" name="Up Arrow 55"/>
          <p:cNvSpPr/>
          <p:nvPr/>
        </p:nvSpPr>
        <p:spPr>
          <a:xfrm>
            <a:off x="3424050" y="4495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INFORMATION</a:t>
            </a:r>
            <a:endParaRPr lang="en-US" b="1" dirty="0"/>
          </a:p>
        </p:txBody>
      </p:sp>
      <p:sp>
        <p:nvSpPr>
          <p:cNvPr id="57" name="Up Arrow 56"/>
          <p:cNvSpPr/>
          <p:nvPr/>
        </p:nvSpPr>
        <p:spPr>
          <a:xfrm>
            <a:off x="3602180" y="5638800"/>
            <a:ext cx="3163229" cy="304800"/>
          </a:xfrm>
          <a:prstGeom prst="upArrow">
            <a:avLst/>
          </a:prstGeom>
          <a:solidFill>
            <a:schemeClr val="tx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a:t>
            </a:r>
            <a:endParaRPr lang="en-US" b="1" dirty="0"/>
          </a:p>
        </p:txBody>
      </p:sp>
      <p:sp>
        <p:nvSpPr>
          <p:cNvPr id="73" name="AutoShape 16"/>
          <p:cNvSpPr>
            <a:spLocks noChangeArrowheads="1"/>
          </p:cNvSpPr>
          <p:nvPr/>
        </p:nvSpPr>
        <p:spPr bwMode="auto">
          <a:xfrm>
            <a:off x="6243450" y="5421361"/>
            <a:ext cx="12954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latin typeface="+mn-lt"/>
              </a:rPr>
              <a:t>ERP SYSTEMS</a:t>
            </a:r>
            <a:endParaRPr lang="en-US" sz="1000" dirty="0">
              <a:solidFill>
                <a:srgbClr val="000000"/>
              </a:solidFill>
              <a:latin typeface="+mn-lt"/>
            </a:endParaRPr>
          </a:p>
        </p:txBody>
      </p:sp>
      <p:sp>
        <p:nvSpPr>
          <p:cNvPr id="63" name="Left-Right Arrow 62"/>
          <p:cNvSpPr/>
          <p:nvPr/>
        </p:nvSpPr>
        <p:spPr>
          <a:xfrm>
            <a:off x="2667000" y="933450"/>
            <a:ext cx="5105400" cy="45720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Decision Makers Span of Control &amp; Influence (SC&amp;I)</a:t>
            </a:r>
            <a:endParaRPr lang="en-US" sz="1600" dirty="0"/>
          </a:p>
        </p:txBody>
      </p:sp>
      <p:pic>
        <p:nvPicPr>
          <p:cNvPr id="77"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90800" y="5743575"/>
            <a:ext cx="1066800" cy="800100"/>
          </a:xfrm>
          <a:prstGeom prst="rect">
            <a:avLst/>
          </a:prstGeom>
          <a:noFill/>
          <a:ln w="9525">
            <a:noFill/>
            <a:miter lim="800000"/>
            <a:headEnd/>
            <a:tailEnd/>
          </a:ln>
          <a:effectLst/>
        </p:spPr>
      </p:pic>
      <p:pic>
        <p:nvPicPr>
          <p:cNvPr id="78" name="Picture 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667500" y="6115050"/>
            <a:ext cx="1066800" cy="800100"/>
          </a:xfrm>
          <a:prstGeom prst="rect">
            <a:avLst/>
          </a:prstGeom>
          <a:noFill/>
          <a:ln w="9525">
            <a:noFill/>
            <a:miter lim="800000"/>
            <a:headEnd/>
            <a:tailEnd/>
          </a:ln>
          <a:effectLst/>
        </p:spPr>
      </p:pic>
      <p:pic>
        <p:nvPicPr>
          <p:cNvPr id="79" name="Picture 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943600" y="5743575"/>
            <a:ext cx="1066800" cy="800100"/>
          </a:xfrm>
          <a:prstGeom prst="rect">
            <a:avLst/>
          </a:prstGeom>
          <a:noFill/>
          <a:ln w="9525">
            <a:noFill/>
            <a:miter lim="800000"/>
            <a:headEnd/>
            <a:tailEnd/>
          </a:ln>
          <a:effectLst/>
        </p:spPr>
      </p:pic>
      <p:pic>
        <p:nvPicPr>
          <p:cNvPr id="80" name="Picture 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105400" y="6105525"/>
            <a:ext cx="1066800" cy="800100"/>
          </a:xfrm>
          <a:prstGeom prst="rect">
            <a:avLst/>
          </a:prstGeom>
          <a:noFill/>
          <a:ln w="9525">
            <a:noFill/>
            <a:miter lim="800000"/>
            <a:headEnd/>
            <a:tailEnd/>
          </a:ln>
          <a:effectLst/>
        </p:spPr>
      </p:pic>
      <p:pic>
        <p:nvPicPr>
          <p:cNvPr id="81" name="Picture 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171950" y="5800725"/>
            <a:ext cx="1066800" cy="800100"/>
          </a:xfrm>
          <a:prstGeom prst="rect">
            <a:avLst/>
          </a:prstGeom>
          <a:noFill/>
          <a:ln w="9525">
            <a:noFill/>
            <a:miter lim="800000"/>
            <a:headEnd/>
            <a:tailEnd/>
          </a:ln>
          <a:effectLst/>
        </p:spPr>
      </p:pic>
      <p:pic>
        <p:nvPicPr>
          <p:cNvPr id="82" name="Picture 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352800" y="6096000"/>
            <a:ext cx="1066800" cy="800100"/>
          </a:xfrm>
          <a:prstGeom prst="rect">
            <a:avLst/>
          </a:prstGeom>
          <a:noFill/>
          <a:ln w="9525">
            <a:noFill/>
            <a:miter lim="800000"/>
            <a:headEnd/>
            <a:tailEnd/>
          </a:ln>
          <a:effectLst/>
        </p:spPr>
      </p:pic>
      <p:sp>
        <p:nvSpPr>
          <p:cNvPr id="62" name="Flowchart: Decision 61"/>
          <p:cNvSpPr/>
          <p:nvPr/>
        </p:nvSpPr>
        <p:spPr>
          <a:xfrm>
            <a:off x="2902525"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122" name="Picture 9" descr="http://4.bp.blogspot.com/-IyU_TBiIbJc/UcCqmuDH5cI/AAAAAAAAAJ0/4fNRqzDO--s/s1600/congress_icon.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166750" y="1559625"/>
            <a:ext cx="720812" cy="457200"/>
          </a:xfrm>
          <a:prstGeom prst="rect">
            <a:avLst/>
          </a:prstGeom>
          <a:noFill/>
        </p:spPr>
      </p:pic>
      <p:sp>
        <p:nvSpPr>
          <p:cNvPr id="64" name="Flowchart: Decision 63"/>
          <p:cNvSpPr/>
          <p:nvPr/>
        </p:nvSpPr>
        <p:spPr>
          <a:xfrm>
            <a:off x="4524500"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4" name="Flowchart: Decision 73"/>
          <p:cNvSpPr/>
          <p:nvPr/>
        </p:nvSpPr>
        <p:spPr>
          <a:xfrm>
            <a:off x="6121725" y="131915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47106" name="Picture 2" descr="http://www.defense.gov/multimedia/web_graphics/dod/DODc.gif"/>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426525" y="1471550"/>
            <a:ext cx="609600" cy="609600"/>
          </a:xfrm>
          <a:prstGeom prst="rect">
            <a:avLst/>
          </a:prstGeom>
          <a:noFill/>
        </p:spPr>
      </p:pic>
      <p:pic>
        <p:nvPicPr>
          <p:cNvPr id="47110" name="Picture 6" descr="http://usarmy.vo.llnwd.net/e2/rv5_downloads/symbols/ArmySealHigh.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788725" y="1435925"/>
            <a:ext cx="685800" cy="685800"/>
          </a:xfrm>
          <a:prstGeom prst="ellipse">
            <a:avLst/>
          </a:prstGeom>
          <a:noFill/>
        </p:spPr>
      </p:pic>
      <p:sp>
        <p:nvSpPr>
          <p:cNvPr id="75" name="Pentagon 74"/>
          <p:cNvSpPr/>
          <p:nvPr/>
        </p:nvSpPr>
        <p:spPr>
          <a:xfrm>
            <a:off x="442700" y="1419225"/>
            <a:ext cx="2295525" cy="838200"/>
          </a:xfrm>
          <a:prstGeom prst="homePlate">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cs typeface="Arial" charset="0"/>
            </a:endParaRPr>
          </a:p>
        </p:txBody>
      </p:sp>
      <p:sp>
        <p:nvSpPr>
          <p:cNvPr id="76" name="Pentagon 75"/>
          <p:cNvSpPr/>
          <p:nvPr/>
        </p:nvSpPr>
        <p:spPr>
          <a:xfrm>
            <a:off x="442700" y="2521650"/>
            <a:ext cx="2295525" cy="838200"/>
          </a:xfrm>
          <a:prstGeom prst="homePlate">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4"/>
              </a:solidFill>
            </a:endParaRPr>
          </a:p>
        </p:txBody>
      </p:sp>
      <p:sp>
        <p:nvSpPr>
          <p:cNvPr id="83" name="Pentagon 82"/>
          <p:cNvSpPr/>
          <p:nvPr/>
        </p:nvSpPr>
        <p:spPr>
          <a:xfrm>
            <a:off x="442700" y="3709675"/>
            <a:ext cx="2295525" cy="838200"/>
          </a:xfrm>
          <a:prstGeom prst="homePlate">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latin typeface="+mn-lt"/>
            </a:endParaRPr>
          </a:p>
        </p:txBody>
      </p:sp>
      <p:sp>
        <p:nvSpPr>
          <p:cNvPr id="84" name="Pentagon 83"/>
          <p:cNvSpPr/>
          <p:nvPr/>
        </p:nvSpPr>
        <p:spPr>
          <a:xfrm>
            <a:off x="442700" y="4821500"/>
            <a:ext cx="2295525" cy="838200"/>
          </a:xfrm>
          <a:prstGeom prst="homePlate">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6">
                  <a:lumMod val="50000"/>
                </a:schemeClr>
              </a:solidFill>
              <a:latin typeface="+mn-lt"/>
            </a:endParaRPr>
          </a:p>
        </p:txBody>
      </p:sp>
      <p:sp>
        <p:nvSpPr>
          <p:cNvPr id="85" name="Pentagon 84"/>
          <p:cNvSpPr/>
          <p:nvPr/>
        </p:nvSpPr>
        <p:spPr>
          <a:xfrm>
            <a:off x="442700" y="5959425"/>
            <a:ext cx="2295525" cy="838200"/>
          </a:xfrm>
          <a:prstGeom prst="homePlate">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rgbClr val="0070C0"/>
              </a:solidFill>
              <a:latin typeface="+mn-lt"/>
            </a:endParaRPr>
          </a:p>
        </p:txBody>
      </p:sp>
      <p:sp>
        <p:nvSpPr>
          <p:cNvPr id="86" name="TextBox 85"/>
          <p:cNvSpPr txBox="1"/>
          <p:nvPr/>
        </p:nvSpPr>
        <p:spPr>
          <a:xfrm>
            <a:off x="438932" y="1588740"/>
            <a:ext cx="2100565" cy="523220"/>
          </a:xfrm>
          <a:prstGeom prst="rect">
            <a:avLst/>
          </a:prstGeom>
          <a:noFill/>
          <a:effectLst/>
        </p:spPr>
        <p:txBody>
          <a:bodyPr wrap="square" rtlCol="0">
            <a:spAutoFit/>
          </a:bodyPr>
          <a:lstStyle/>
          <a:p>
            <a:r>
              <a:rPr lang="en-US" sz="1400" b="1" dirty="0" smtClean="0">
                <a:latin typeface="+mn-lt"/>
              </a:rPr>
              <a:t>How big does the Army need to be? </a:t>
            </a:r>
          </a:p>
        </p:txBody>
      </p:sp>
      <p:sp>
        <p:nvSpPr>
          <p:cNvPr id="87" name="TextBox 86"/>
          <p:cNvSpPr txBox="1"/>
          <p:nvPr/>
        </p:nvSpPr>
        <p:spPr>
          <a:xfrm>
            <a:off x="441628" y="2491395"/>
            <a:ext cx="2100565" cy="830997"/>
          </a:xfrm>
          <a:prstGeom prst="rect">
            <a:avLst/>
          </a:prstGeom>
          <a:noFill/>
          <a:effectLst/>
        </p:spPr>
        <p:txBody>
          <a:bodyPr wrap="square" rtlCol="0">
            <a:spAutoFit/>
          </a:bodyPr>
          <a:lstStyle/>
          <a:p>
            <a:r>
              <a:rPr lang="en-US" sz="1200" b="1" dirty="0" smtClean="0">
                <a:latin typeface="+mn-lt"/>
              </a:rPr>
              <a:t>Cost of Soldiers?</a:t>
            </a:r>
          </a:p>
          <a:p>
            <a:r>
              <a:rPr lang="en-US" sz="1200" b="1" dirty="0" smtClean="0">
                <a:latin typeface="+mn-lt"/>
              </a:rPr>
              <a:t>Cost of Training?</a:t>
            </a:r>
          </a:p>
          <a:p>
            <a:r>
              <a:rPr lang="en-US" sz="1200" b="1" dirty="0" smtClean="0">
                <a:latin typeface="+mn-lt"/>
              </a:rPr>
              <a:t>Cost of Equipment?</a:t>
            </a:r>
          </a:p>
          <a:p>
            <a:r>
              <a:rPr lang="en-US" sz="1200" b="1" dirty="0" smtClean="0">
                <a:latin typeface="+mn-lt"/>
              </a:rPr>
              <a:t>Cost of Standard Services?</a:t>
            </a:r>
          </a:p>
        </p:txBody>
      </p:sp>
      <p:sp>
        <p:nvSpPr>
          <p:cNvPr id="88" name="TextBox 87"/>
          <p:cNvSpPr txBox="1"/>
          <p:nvPr/>
        </p:nvSpPr>
        <p:spPr>
          <a:xfrm>
            <a:off x="438932" y="4905432"/>
            <a:ext cx="2100565" cy="646331"/>
          </a:xfrm>
          <a:prstGeom prst="rect">
            <a:avLst/>
          </a:prstGeom>
          <a:noFill/>
          <a:effectLst/>
        </p:spPr>
        <p:txBody>
          <a:bodyPr wrap="square" rtlCol="0">
            <a:spAutoFit/>
          </a:bodyPr>
          <a:lstStyle/>
          <a:p>
            <a:r>
              <a:rPr lang="en-US" sz="1200" b="1" dirty="0" smtClean="0">
                <a:latin typeface="+mn-lt"/>
              </a:rPr>
              <a:t>OSMIS / FORCES / AMCOS</a:t>
            </a:r>
          </a:p>
          <a:p>
            <a:r>
              <a:rPr lang="en-US" sz="1200" b="1" dirty="0" smtClean="0">
                <a:latin typeface="+mn-lt"/>
              </a:rPr>
              <a:t>SMS</a:t>
            </a:r>
          </a:p>
          <a:p>
            <a:r>
              <a:rPr lang="en-US" sz="1200" b="1" dirty="0" smtClean="0">
                <a:latin typeface="+mn-lt"/>
              </a:rPr>
              <a:t>Unit/Installation Status</a:t>
            </a:r>
            <a:endParaRPr lang="en-US" sz="1200" dirty="0" smtClean="0">
              <a:latin typeface="+mn-lt"/>
            </a:endParaRPr>
          </a:p>
        </p:txBody>
      </p:sp>
      <p:sp>
        <p:nvSpPr>
          <p:cNvPr id="89" name="TextBox 88"/>
          <p:cNvSpPr txBox="1"/>
          <p:nvPr/>
        </p:nvSpPr>
        <p:spPr>
          <a:xfrm>
            <a:off x="448453" y="3972580"/>
            <a:ext cx="2100565" cy="523220"/>
          </a:xfrm>
          <a:prstGeom prst="rect">
            <a:avLst/>
          </a:prstGeom>
          <a:noFill/>
          <a:effectLst/>
        </p:spPr>
        <p:txBody>
          <a:bodyPr wrap="square" rtlCol="0">
            <a:spAutoFit/>
          </a:bodyPr>
          <a:lstStyle/>
          <a:p>
            <a:r>
              <a:rPr lang="en-US" sz="1400" b="1" dirty="0"/>
              <a:t>What is readiness?</a:t>
            </a:r>
            <a:endParaRPr lang="en-US" sz="1400" dirty="0"/>
          </a:p>
          <a:p>
            <a:endParaRPr lang="en-US" sz="1400" b="1" dirty="0">
              <a:latin typeface="+mn-lt"/>
            </a:endParaRPr>
          </a:p>
        </p:txBody>
      </p:sp>
      <p:sp>
        <p:nvSpPr>
          <p:cNvPr id="90" name="TextBox 89"/>
          <p:cNvSpPr txBox="1"/>
          <p:nvPr/>
        </p:nvSpPr>
        <p:spPr>
          <a:xfrm>
            <a:off x="428475" y="5909320"/>
            <a:ext cx="2100565" cy="954107"/>
          </a:xfrm>
          <a:prstGeom prst="rect">
            <a:avLst/>
          </a:prstGeom>
          <a:noFill/>
          <a:effectLst/>
        </p:spPr>
        <p:txBody>
          <a:bodyPr wrap="square" rtlCol="0">
            <a:spAutoFit/>
          </a:bodyPr>
          <a:lstStyle/>
          <a:p>
            <a:r>
              <a:rPr lang="en-US" sz="1400" b="1" dirty="0" smtClean="0">
                <a:latin typeface="+mn-lt"/>
              </a:rPr>
              <a:t>GFEBS</a:t>
            </a:r>
          </a:p>
          <a:p>
            <a:r>
              <a:rPr lang="en-US" sz="1400" b="1" dirty="0" smtClean="0">
                <a:latin typeface="+mn-lt"/>
              </a:rPr>
              <a:t>GCSS-A</a:t>
            </a:r>
          </a:p>
          <a:p>
            <a:r>
              <a:rPr lang="en-US" sz="1400" b="1" dirty="0" smtClean="0">
                <a:latin typeface="+mn-lt"/>
              </a:rPr>
              <a:t>LMP</a:t>
            </a:r>
          </a:p>
          <a:p>
            <a:r>
              <a:rPr lang="en-US" sz="1400" b="1" dirty="0" smtClean="0">
                <a:latin typeface="+mn-lt"/>
              </a:rPr>
              <a:t>SMS</a:t>
            </a:r>
            <a:endParaRPr lang="en-US" sz="1400" b="1" dirty="0">
              <a:latin typeface="+mn-lt"/>
            </a:endParaRPr>
          </a:p>
        </p:txBody>
      </p:sp>
      <p:pic>
        <p:nvPicPr>
          <p:cNvPr id="91" name="Picture 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043025" y="3478975"/>
            <a:ext cx="951116" cy="927564"/>
          </a:xfrm>
          <a:prstGeom prst="rect">
            <a:avLst/>
          </a:prstGeom>
          <a:noFill/>
          <a:ln w="9525">
            <a:noFill/>
            <a:miter lim="800000"/>
            <a:headEnd/>
            <a:tailEnd/>
          </a:ln>
          <a:effectLst/>
        </p:spPr>
      </p:pic>
      <p:sp>
        <p:nvSpPr>
          <p:cNvPr id="96" name="AutoShape 16"/>
          <p:cNvSpPr>
            <a:spLocks noChangeArrowheads="1"/>
          </p:cNvSpPr>
          <p:nvPr/>
        </p:nvSpPr>
        <p:spPr bwMode="auto">
          <a:xfrm>
            <a:off x="2971800" y="4338575"/>
            <a:ext cx="13716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latin typeface="+mn-lt"/>
              </a:rPr>
              <a:t>COST MANAGEMENT</a:t>
            </a:r>
            <a:endParaRPr lang="en-US" sz="1100" b="1" dirty="0">
              <a:solidFill>
                <a:srgbClr val="000000"/>
              </a:solidFill>
              <a:latin typeface="+mn-lt"/>
            </a:endParaRPr>
          </a:p>
        </p:txBody>
      </p:sp>
      <p:sp>
        <p:nvSpPr>
          <p:cNvPr id="99" name="AutoShape 16"/>
          <p:cNvSpPr>
            <a:spLocks noChangeArrowheads="1"/>
          </p:cNvSpPr>
          <p:nvPr/>
        </p:nvSpPr>
        <p:spPr bwMode="auto">
          <a:xfrm>
            <a:off x="6210425" y="4286250"/>
            <a:ext cx="1353906" cy="259275"/>
          </a:xfrm>
          <a:prstGeom prst="roundRect">
            <a:avLst>
              <a:gd name="adj" fmla="val 16667"/>
            </a:avLst>
          </a:prstGeom>
          <a:noFill/>
          <a:ln w="9525">
            <a:noFill/>
            <a:round/>
            <a:headEnd/>
            <a:tailEnd/>
          </a:ln>
        </p:spPr>
        <p:txBody>
          <a:bodyPr lIns="45720" rIns="45720" anchor="ctr"/>
          <a:lstStyle/>
          <a:p>
            <a:pPr algn="ctr" eaLnBrk="0" hangingPunct="0">
              <a:defRPr/>
            </a:pPr>
            <a:r>
              <a:rPr lang="en-US" sz="1100" b="1" dirty="0" smtClean="0">
                <a:solidFill>
                  <a:srgbClr val="000000"/>
                </a:solidFill>
                <a:latin typeface="+mn-lt"/>
              </a:rPr>
              <a:t>PERFORMANCE</a:t>
            </a:r>
          </a:p>
          <a:p>
            <a:pPr algn="ctr" eaLnBrk="0" hangingPunct="0">
              <a:defRPr/>
            </a:pPr>
            <a:r>
              <a:rPr lang="en-US" sz="1100" b="1" dirty="0" smtClean="0">
                <a:solidFill>
                  <a:srgbClr val="000000"/>
                </a:solidFill>
                <a:latin typeface="+mn-lt"/>
              </a:rPr>
              <a:t> MANAGEMENT</a:t>
            </a:r>
            <a:endParaRPr lang="en-US" sz="1100" b="1" dirty="0">
              <a:solidFill>
                <a:srgbClr val="000000"/>
              </a:solidFill>
              <a:latin typeface="+mn-lt"/>
            </a:endParaRPr>
          </a:p>
        </p:txBody>
      </p:sp>
      <p:sp>
        <p:nvSpPr>
          <p:cNvPr id="107" name="Left-Right Arrow 106"/>
          <p:cNvSpPr/>
          <p:nvPr/>
        </p:nvSpPr>
        <p:spPr>
          <a:xfrm>
            <a:off x="4450250" y="3886200"/>
            <a:ext cx="1295400" cy="381000"/>
          </a:xfrm>
          <a:prstGeom prst="leftRightArrow">
            <a:avLst/>
          </a:prstGeom>
          <a:gradFill flip="none" rotWithShape="1">
            <a:gsLst>
              <a:gs pos="0">
                <a:schemeClr val="tx2">
                  <a:lumMod val="60000"/>
                  <a:lumOff val="40000"/>
                </a:schemeClr>
              </a:gs>
              <a:gs pos="56000">
                <a:schemeClr val="accent3">
                  <a:shade val="93000"/>
                  <a:satMod val="130000"/>
                  <a:alpha val="61000"/>
                </a:schemeClr>
              </a:gs>
              <a:gs pos="90000">
                <a:schemeClr val="accent4">
                  <a:lumMod val="75000"/>
                  <a:alpha val="76000"/>
                </a:schemeClr>
              </a:gs>
            </a:gsLst>
            <a:lin ang="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smtClean="0">
                <a:solidFill>
                  <a:schemeClr val="tx1"/>
                </a:solidFill>
              </a:rPr>
              <a:t>Correlate</a:t>
            </a:r>
            <a:endParaRPr lang="en-US" sz="1600" b="1" dirty="0">
              <a:solidFill>
                <a:schemeClr val="tx1"/>
              </a:solidFill>
            </a:endParaRPr>
          </a:p>
        </p:txBody>
      </p:sp>
      <p:sp>
        <p:nvSpPr>
          <p:cNvPr id="110" name="Rectangle 109"/>
          <p:cNvSpPr/>
          <p:nvPr/>
        </p:nvSpPr>
        <p:spPr>
          <a:xfrm>
            <a:off x="7892019" y="1411175"/>
            <a:ext cx="1251981" cy="73866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400" b="1" dirty="0" smtClean="0">
                <a:ln/>
                <a:latin typeface="+mn-lt"/>
              </a:rPr>
              <a:t>President</a:t>
            </a:r>
          </a:p>
          <a:p>
            <a:r>
              <a:rPr lang="en-US" sz="1400" b="1" dirty="0" smtClean="0">
                <a:ln/>
                <a:latin typeface="+mn-lt"/>
              </a:rPr>
              <a:t>Congress</a:t>
            </a:r>
            <a:r>
              <a:rPr lang="en-US" sz="1400" b="1" dirty="0">
                <a:ln/>
                <a:latin typeface="+mn-lt"/>
              </a:rPr>
              <a:t> </a:t>
            </a:r>
            <a:r>
              <a:rPr lang="en-US" sz="1400" b="1" dirty="0" smtClean="0">
                <a:ln/>
                <a:latin typeface="+mn-lt"/>
              </a:rPr>
              <a:t>Army </a:t>
            </a:r>
            <a:r>
              <a:rPr lang="en-US" sz="1400" b="1" dirty="0" err="1" smtClean="0">
                <a:ln/>
                <a:latin typeface="+mn-lt"/>
              </a:rPr>
              <a:t>Ldrs</a:t>
            </a:r>
            <a:endParaRPr lang="en-US" sz="1400" b="1" dirty="0" smtClean="0">
              <a:ln/>
              <a:latin typeface="+mn-lt"/>
            </a:endParaRPr>
          </a:p>
        </p:txBody>
      </p:sp>
      <p:sp>
        <p:nvSpPr>
          <p:cNvPr id="111" name="Rectangle 110"/>
          <p:cNvSpPr/>
          <p:nvPr/>
        </p:nvSpPr>
        <p:spPr>
          <a:xfrm>
            <a:off x="7851470" y="2457755"/>
            <a:ext cx="1251981" cy="92333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400" b="1" dirty="0" smtClean="0">
                <a:ln/>
                <a:latin typeface="+mn-lt"/>
              </a:rPr>
              <a:t>Program</a:t>
            </a:r>
          </a:p>
          <a:p>
            <a:r>
              <a:rPr lang="en-US" sz="1400" b="1" dirty="0" smtClean="0">
                <a:ln/>
                <a:latin typeface="+mn-lt"/>
              </a:rPr>
              <a:t>Budget</a:t>
            </a:r>
          </a:p>
          <a:p>
            <a:r>
              <a:rPr lang="en-US" sz="1400" b="1" dirty="0" smtClean="0">
                <a:ln/>
              </a:rPr>
              <a:t>Execution</a:t>
            </a:r>
            <a:endParaRPr lang="en-US" sz="1400" b="1" dirty="0" smtClean="0">
              <a:ln/>
              <a:latin typeface="+mn-lt"/>
            </a:endParaRPr>
          </a:p>
          <a:p>
            <a:r>
              <a:rPr lang="en-US" sz="1200" b="1" cap="none" spc="0" dirty="0" smtClean="0">
                <a:ln/>
                <a:latin typeface="+mn-lt"/>
              </a:rPr>
              <a:t>Force Structure</a:t>
            </a:r>
            <a:endParaRPr lang="en-US" sz="1200" b="1" cap="none" spc="0" dirty="0">
              <a:ln/>
              <a:latin typeface="+mn-lt"/>
            </a:endParaRPr>
          </a:p>
        </p:txBody>
      </p:sp>
      <p:sp>
        <p:nvSpPr>
          <p:cNvPr id="113" name="Rectangle 112"/>
          <p:cNvSpPr/>
          <p:nvPr/>
        </p:nvSpPr>
        <p:spPr>
          <a:xfrm>
            <a:off x="7892019" y="3797918"/>
            <a:ext cx="1251981" cy="5232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400" b="1" cap="none" spc="0" dirty="0" smtClean="0">
                <a:ln/>
                <a:latin typeface="+mn-lt"/>
              </a:rPr>
              <a:t>Cost of Readiness</a:t>
            </a:r>
            <a:endParaRPr lang="en-US" sz="1400" b="1" cap="none" spc="0" dirty="0">
              <a:ln/>
              <a:latin typeface="+mn-lt"/>
            </a:endParaRPr>
          </a:p>
        </p:txBody>
      </p:sp>
      <p:sp>
        <p:nvSpPr>
          <p:cNvPr id="114" name="Rectangle 113"/>
          <p:cNvSpPr/>
          <p:nvPr/>
        </p:nvSpPr>
        <p:spPr>
          <a:xfrm>
            <a:off x="7892019" y="4840175"/>
            <a:ext cx="1251981" cy="5232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400" b="1" cap="none" spc="0" dirty="0" smtClean="0">
                <a:ln/>
                <a:latin typeface="+mn-lt"/>
              </a:rPr>
              <a:t>Trained Units</a:t>
            </a:r>
          </a:p>
          <a:p>
            <a:r>
              <a:rPr lang="en-US" sz="1400" b="1" dirty="0" smtClean="0">
                <a:ln/>
                <a:latin typeface="+mn-lt"/>
              </a:rPr>
              <a:t>$’s Spent</a:t>
            </a:r>
            <a:endParaRPr lang="en-US" sz="1400" b="1" cap="none" spc="0" dirty="0">
              <a:ln/>
              <a:latin typeface="+mn-lt"/>
            </a:endParaRPr>
          </a:p>
        </p:txBody>
      </p:sp>
      <p:sp>
        <p:nvSpPr>
          <p:cNvPr id="116" name="Rectangle 115"/>
          <p:cNvSpPr/>
          <p:nvPr/>
        </p:nvSpPr>
        <p:spPr>
          <a:xfrm>
            <a:off x="7892019" y="5906975"/>
            <a:ext cx="1251981" cy="5232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400" b="1" dirty="0" smtClean="0">
                <a:ln/>
                <a:latin typeface="+mn-lt"/>
              </a:rPr>
              <a:t>Transactions</a:t>
            </a:r>
          </a:p>
          <a:p>
            <a:r>
              <a:rPr lang="en-US" sz="1400" b="1" cap="none" spc="0" dirty="0" smtClean="0">
                <a:ln/>
                <a:latin typeface="+mn-lt"/>
              </a:rPr>
              <a:t>Reports</a:t>
            </a:r>
            <a:endParaRPr lang="en-US" sz="1400" b="1" cap="none" spc="0" dirty="0">
              <a:ln/>
              <a:latin typeface="+mn-lt"/>
            </a:endParaRPr>
          </a:p>
        </p:txBody>
      </p:sp>
      <p:pic>
        <p:nvPicPr>
          <p:cNvPr id="65" name="Picture 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119600" y="3581400"/>
            <a:ext cx="1529932" cy="709717"/>
          </a:xfrm>
          <a:prstGeom prst="rect">
            <a:avLst/>
          </a:prstGeom>
          <a:noFill/>
          <a:ln w="9525">
            <a:noFill/>
            <a:miter lim="800000"/>
            <a:headEnd/>
            <a:tailEnd/>
          </a:ln>
          <a:effectLst/>
        </p:spPr>
      </p:pic>
      <p:sp>
        <p:nvSpPr>
          <p:cNvPr id="9" name="Slide Number Placeholder 8"/>
          <p:cNvSpPr>
            <a:spLocks noGrp="1"/>
          </p:cNvSpPr>
          <p:nvPr>
            <p:ph type="sldNum" sz="quarter" idx="10"/>
          </p:nvPr>
        </p:nvSpPr>
        <p:spPr>
          <a:xfrm>
            <a:off x="6858000" y="6586538"/>
            <a:ext cx="2133600" cy="195262"/>
          </a:xfrm>
        </p:spPr>
        <p:txBody>
          <a:bodyPr/>
          <a:lstStyle/>
          <a:p>
            <a:pPr algn="r">
              <a:defRPr/>
            </a:pPr>
            <a:fld id="{A21F2D95-7107-4044-A1D9-6CB5A7B03D7B}" type="slidenum">
              <a:rPr lang="en-US" sz="1000" smtClean="0"/>
              <a:pPr algn="r">
                <a:defRPr/>
              </a:pPr>
              <a:t>16</a:t>
            </a:fld>
            <a:r>
              <a:rPr lang="en-US" sz="1000" dirty="0" smtClean="0"/>
              <a:t>   </a:t>
            </a:r>
            <a:endParaRPr lang="en-US" sz="1000" dirty="0"/>
          </a:p>
        </p:txBody>
      </p:sp>
    </p:spTree>
    <p:extLst>
      <p:ext uri="{BB962C8B-B14F-4D97-AF65-F5344CB8AC3E}">
        <p14:creationId xmlns:p14="http://schemas.microsoft.com/office/powerpoint/2010/main" val="25393873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hart 60"/>
          <p:cNvGraphicFramePr/>
          <p:nvPr/>
        </p:nvGraphicFramePr>
        <p:xfrm>
          <a:off x="4864398" y="1330837"/>
          <a:ext cx="4419600" cy="25908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5670699" y="1004771"/>
            <a:ext cx="2971800"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200" b="1" dirty="0" smtClean="0"/>
              <a:t>Notional Example:</a:t>
            </a:r>
          </a:p>
          <a:p>
            <a:pPr algn="ctr"/>
            <a:r>
              <a:rPr lang="en-US" sz="1200" b="1" dirty="0" smtClean="0"/>
              <a:t>Cost of Readiness for Personnel</a:t>
            </a:r>
            <a:endParaRPr lang="en-US" sz="1200" b="1" dirty="0"/>
          </a:p>
        </p:txBody>
      </p:sp>
      <p:sp>
        <p:nvSpPr>
          <p:cNvPr id="15" name="TextBox 14"/>
          <p:cNvSpPr txBox="1"/>
          <p:nvPr/>
        </p:nvSpPr>
        <p:spPr>
          <a:xfrm>
            <a:off x="5410202" y="4254779"/>
            <a:ext cx="3276600" cy="276999"/>
          </a:xfrm>
          <a:prstGeom prst="rect">
            <a:avLst/>
          </a:prstGeom>
          <a:noFill/>
        </p:spPr>
        <p:txBody>
          <a:bodyPr wrap="square" rtlCol="0">
            <a:spAutoFit/>
          </a:bodyPr>
          <a:lstStyle/>
          <a:p>
            <a:pPr algn="ctr"/>
            <a:r>
              <a:rPr lang="en-US" sz="1200" b="1" dirty="0" smtClean="0"/>
              <a:t>Readiness Component Capacity Baseline</a:t>
            </a:r>
            <a:endParaRPr lang="en-US" sz="1200" b="1" dirty="0"/>
          </a:p>
        </p:txBody>
      </p:sp>
      <p:sp>
        <p:nvSpPr>
          <p:cNvPr id="16" name="TextBox 15"/>
          <p:cNvSpPr txBox="1"/>
          <p:nvPr/>
        </p:nvSpPr>
        <p:spPr>
          <a:xfrm>
            <a:off x="657225" y="4254779"/>
            <a:ext cx="3276600" cy="276999"/>
          </a:xfrm>
          <a:prstGeom prst="rect">
            <a:avLst/>
          </a:prstGeom>
          <a:noFill/>
        </p:spPr>
        <p:txBody>
          <a:bodyPr wrap="square" rtlCol="0">
            <a:spAutoFit/>
          </a:bodyPr>
          <a:lstStyle/>
          <a:p>
            <a:pPr algn="ctr"/>
            <a:r>
              <a:rPr lang="en-US" sz="1200" b="1" dirty="0" smtClean="0"/>
              <a:t>Capacity’s Impact on Readiness</a:t>
            </a:r>
            <a:endParaRPr lang="en-US" sz="1200" b="1" dirty="0"/>
          </a:p>
        </p:txBody>
      </p:sp>
      <p:sp>
        <p:nvSpPr>
          <p:cNvPr id="27" name="Rectangle 26"/>
          <p:cNvSpPr/>
          <p:nvPr/>
        </p:nvSpPr>
        <p:spPr>
          <a:xfrm rot="16200000">
            <a:off x="4450476" y="2278159"/>
            <a:ext cx="702336" cy="484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Cost</a:t>
            </a:r>
            <a:endParaRPr lang="en-US" sz="1200" b="1" dirty="0"/>
          </a:p>
        </p:txBody>
      </p:sp>
      <p:sp>
        <p:nvSpPr>
          <p:cNvPr id="19" name="TextBox 18"/>
          <p:cNvSpPr txBox="1"/>
          <p:nvPr/>
        </p:nvSpPr>
        <p:spPr>
          <a:xfrm rot="1600427">
            <a:off x="5991188" y="2819012"/>
            <a:ext cx="1706136" cy="276999"/>
          </a:xfrm>
          <a:prstGeom prst="rect">
            <a:avLst/>
          </a:prstGeom>
          <a:noFill/>
        </p:spPr>
        <p:txBody>
          <a:bodyPr wrap="square" rtlCol="0">
            <a:spAutoFit/>
          </a:bodyPr>
          <a:lstStyle/>
          <a:p>
            <a:pPr algn="ctr"/>
            <a:r>
              <a:rPr lang="en-US" sz="1200" dirty="0" smtClean="0"/>
              <a:t>Illustrative Data</a:t>
            </a:r>
            <a:endParaRPr lang="en-US" sz="1200" dirty="0"/>
          </a:p>
        </p:txBody>
      </p:sp>
      <p:sp>
        <p:nvSpPr>
          <p:cNvPr id="21" name="TextBox 20"/>
          <p:cNvSpPr txBox="1"/>
          <p:nvPr/>
        </p:nvSpPr>
        <p:spPr>
          <a:xfrm rot="1600427">
            <a:off x="6467867" y="5606532"/>
            <a:ext cx="1706136" cy="276999"/>
          </a:xfrm>
          <a:prstGeom prst="rect">
            <a:avLst/>
          </a:prstGeom>
          <a:noFill/>
        </p:spPr>
        <p:txBody>
          <a:bodyPr wrap="square" rtlCol="0">
            <a:spAutoFit/>
          </a:bodyPr>
          <a:lstStyle/>
          <a:p>
            <a:pPr algn="ctr"/>
            <a:r>
              <a:rPr lang="en-US" sz="1200" dirty="0" smtClean="0"/>
              <a:t>Illustrative Data</a:t>
            </a:r>
            <a:endParaRPr lang="en-US" sz="1200" dirty="0"/>
          </a:p>
        </p:txBody>
      </p:sp>
      <p:graphicFrame>
        <p:nvGraphicFramePr>
          <p:cNvPr id="18" name="Table 17"/>
          <p:cNvGraphicFramePr>
            <a:graphicFrameLocks noGrp="1"/>
          </p:cNvGraphicFramePr>
          <p:nvPr/>
        </p:nvGraphicFramePr>
        <p:xfrm>
          <a:off x="457200" y="4572000"/>
          <a:ext cx="4038600" cy="1828801"/>
        </p:xfrm>
        <a:graphic>
          <a:graphicData uri="http://schemas.openxmlformats.org/drawingml/2006/table">
            <a:tbl>
              <a:tblPr/>
              <a:tblGrid>
                <a:gridCol w="645220"/>
                <a:gridCol w="1696690"/>
                <a:gridCol w="1696690"/>
              </a:tblGrid>
              <a:tr h="312771">
                <a:tc>
                  <a:txBody>
                    <a:bodyPr/>
                    <a:lstStyle/>
                    <a:p>
                      <a:pPr algn="ctr" fontAlgn="b"/>
                      <a:r>
                        <a:rPr lang="en-US" sz="1200" b="0" i="0" u="none" strike="noStrike" dirty="0">
                          <a:solidFill>
                            <a:srgbClr val="000000"/>
                          </a:solidFill>
                          <a:latin typeface="Arial"/>
                        </a:rPr>
                        <a:t> </a:t>
                      </a:r>
                      <a:r>
                        <a:rPr lang="en-US" sz="1200" b="0" i="0" u="none" strike="noStrike" dirty="0" smtClean="0">
                          <a:solidFill>
                            <a:srgbClr val="000000"/>
                          </a:solidFill>
                          <a:latin typeface="Arial"/>
                        </a:rPr>
                        <a:t>Zone</a:t>
                      </a:r>
                      <a:endParaRPr lang="en-US" sz="12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Capacity/Cost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Readiness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367">
                <a:tc>
                  <a:txBody>
                    <a:bodyPr/>
                    <a:lstStyle/>
                    <a:p>
                      <a:pPr algn="ctr" fontAlgn="b"/>
                      <a:r>
                        <a:rPr lang="en-US" sz="1400" b="1" i="0" u="none" strike="noStrike" dirty="0">
                          <a:solidFill>
                            <a:srgbClr val="7030A0"/>
                          </a:solidFill>
                          <a:latin typeface="Arial"/>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No</a:t>
                      </a:r>
                      <a:r>
                        <a:rPr lang="en-US" sz="1200" b="1" i="0" u="none" strike="noStrike" baseline="0" dirty="0" smtClean="0">
                          <a:solidFill>
                            <a:srgbClr val="000000"/>
                          </a:solidFill>
                          <a:latin typeface="Arial"/>
                        </a:rPr>
                        <a:t> Change</a:t>
                      </a:r>
                      <a:endParaRPr lang="en-US" sz="12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648">
                <a:tc>
                  <a:txBody>
                    <a:bodyPr/>
                    <a:lstStyle/>
                    <a:p>
                      <a:pPr algn="ctr" fontAlgn="b"/>
                      <a:r>
                        <a:rPr lang="en-US" sz="1400" b="1" i="0" u="none" strike="noStrike" dirty="0">
                          <a:solidFill>
                            <a:srgbClr val="92D050"/>
                          </a:solidFill>
                          <a:latin typeface="Arial"/>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Wingdings"/>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367">
                <a:tc>
                  <a:txBody>
                    <a:bodyPr/>
                    <a:lstStyle/>
                    <a:p>
                      <a:pPr algn="ctr" fontAlgn="b"/>
                      <a:r>
                        <a:rPr lang="en-US" sz="1400" b="1" i="0" u="none" strike="noStrike" dirty="0">
                          <a:solidFill>
                            <a:srgbClr val="FFC000"/>
                          </a:solidFill>
                          <a:latin typeface="Arial"/>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1"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1648">
                <a:tc>
                  <a:txBody>
                    <a:bodyPr/>
                    <a:lstStyle/>
                    <a:p>
                      <a:pPr algn="ctr" fontAlgn="b"/>
                      <a:r>
                        <a:rPr lang="en-US" sz="1400" b="1" i="0" u="none" strike="noStrike" dirty="0">
                          <a:solidFill>
                            <a:srgbClr val="FF0000"/>
                          </a:solidFill>
                          <a:latin typeface="Arial"/>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pitchFamily="34" charset="0"/>
                          <a:cs typeface="Arial" pitchFamily="34" charset="0"/>
                        </a:rPr>
                        <a:t>Under Capacity</a:t>
                      </a:r>
                      <a:endParaRPr lang="en-US"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pitchFamily="34" charset="0"/>
                          <a:cs typeface="Arial" pitchFamily="34" charset="0"/>
                        </a:rPr>
                        <a:t>Below Minimum</a:t>
                      </a:r>
                      <a:endParaRPr lang="en-US" sz="1200" b="0" i="0" u="none" strike="noStrike" dirty="0">
                        <a:solidFill>
                          <a:srgbClr val="000000"/>
                        </a:solidFill>
                        <a:latin typeface="Wingding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0" name="Isosceles Triangle 19"/>
          <p:cNvSpPr/>
          <p:nvPr/>
        </p:nvSpPr>
        <p:spPr>
          <a:xfrm>
            <a:off x="3515833" y="5388934"/>
            <a:ext cx="1524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p:cNvSpPr/>
          <p:nvPr/>
        </p:nvSpPr>
        <p:spPr>
          <a:xfrm>
            <a:off x="3439633" y="5704367"/>
            <a:ext cx="314325" cy="2571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Table 29"/>
          <p:cNvGraphicFramePr>
            <a:graphicFrameLocks noGrp="1"/>
          </p:cNvGraphicFramePr>
          <p:nvPr/>
        </p:nvGraphicFramePr>
        <p:xfrm>
          <a:off x="4953002" y="4602131"/>
          <a:ext cx="4114798" cy="1798669"/>
        </p:xfrm>
        <a:graphic>
          <a:graphicData uri="http://schemas.openxmlformats.org/drawingml/2006/table">
            <a:tbl>
              <a:tblPr/>
              <a:tblGrid>
                <a:gridCol w="1513002"/>
                <a:gridCol w="650449"/>
                <a:gridCol w="650449"/>
                <a:gridCol w="650449"/>
                <a:gridCol w="650449"/>
              </a:tblGrid>
              <a:tr h="468261">
                <a:tc>
                  <a:txBody>
                    <a:bodyPr/>
                    <a:lstStyle/>
                    <a:p>
                      <a:pPr algn="ctr" fontAlgn="b"/>
                      <a:r>
                        <a:rPr lang="en-US" sz="1100" b="1" i="0" u="none" strike="noStrike" dirty="0">
                          <a:solidFill>
                            <a:srgbClr val="000000"/>
                          </a:solidFill>
                          <a:latin typeface="Arial"/>
                        </a:rPr>
                        <a:t>Readiness Component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7030A0"/>
                          </a:solidFill>
                          <a:latin typeface="Arial"/>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92D050"/>
                          </a:solidFill>
                          <a:latin typeface="Arial"/>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E46D0A"/>
                          </a:solidFill>
                          <a:latin typeface="Arial"/>
                        </a:rPr>
                        <a:t>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FF0000"/>
                          </a:solidFill>
                          <a:latin typeface="Arial"/>
                        </a:rPr>
                        <a:t>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Personnel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Supply-on hand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31849B"/>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Readiness-Equipment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31849B"/>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2602">
                <a:tc>
                  <a:txBody>
                    <a:bodyPr/>
                    <a:lstStyle/>
                    <a:p>
                      <a:pPr algn="ctr" fontAlgn="b"/>
                      <a:r>
                        <a:rPr lang="en-US" sz="1000" b="1" i="0" u="none" strike="noStrike" dirty="0">
                          <a:solidFill>
                            <a:srgbClr val="000000"/>
                          </a:solidFill>
                          <a:latin typeface="Arial"/>
                        </a:rPr>
                        <a:t>Training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Wingdings 2"/>
                        </a:rPr>
                        <a:t>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Wingdings"/>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1" name="TextBox 30"/>
          <p:cNvSpPr txBox="1"/>
          <p:nvPr/>
        </p:nvSpPr>
        <p:spPr>
          <a:xfrm>
            <a:off x="457200" y="990600"/>
            <a:ext cx="4191000"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600" dirty="0" smtClean="0"/>
              <a:t>Readiness/Requirements vs. Capacity/Cost</a:t>
            </a:r>
            <a:endParaRPr lang="en-US" sz="1600" dirty="0"/>
          </a:p>
        </p:txBody>
      </p:sp>
      <p:sp>
        <p:nvSpPr>
          <p:cNvPr id="34" name="Rectangle 33"/>
          <p:cNvSpPr/>
          <p:nvPr/>
        </p:nvSpPr>
        <p:spPr>
          <a:xfrm>
            <a:off x="5216138" y="20928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5771483" y="216172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6312198" y="223792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7378998" y="23214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27028" y="2375692"/>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475058" y="239763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6845598" y="2292177"/>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p:cNvCxnSpPr>
            <a:stCxn id="34" idx="3"/>
            <a:endCxn id="35" idx="1"/>
          </p:cNvCxnSpPr>
          <p:nvPr/>
        </p:nvCxnSpPr>
        <p:spPr>
          <a:xfrm>
            <a:off x="5292338" y="2130937"/>
            <a:ext cx="479145" cy="6888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5" idx="3"/>
            <a:endCxn id="36" idx="1"/>
          </p:cNvCxnSpPr>
          <p:nvPr/>
        </p:nvCxnSpPr>
        <p:spPr>
          <a:xfrm>
            <a:off x="5847683" y="2199822"/>
            <a:ext cx="464515" cy="76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6" idx="3"/>
            <a:endCxn id="40" idx="1"/>
          </p:cNvCxnSpPr>
          <p:nvPr/>
        </p:nvCxnSpPr>
        <p:spPr>
          <a:xfrm>
            <a:off x="6388398" y="2276022"/>
            <a:ext cx="457200" cy="542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0" idx="3"/>
            <a:endCxn id="37" idx="1"/>
          </p:cNvCxnSpPr>
          <p:nvPr/>
        </p:nvCxnSpPr>
        <p:spPr>
          <a:xfrm>
            <a:off x="6921798" y="2330277"/>
            <a:ext cx="457200" cy="292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7" idx="3"/>
            <a:endCxn id="38" idx="1"/>
          </p:cNvCxnSpPr>
          <p:nvPr/>
        </p:nvCxnSpPr>
        <p:spPr>
          <a:xfrm>
            <a:off x="7455198" y="2359537"/>
            <a:ext cx="471830" cy="542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8" idx="3"/>
            <a:endCxn id="39" idx="1"/>
          </p:cNvCxnSpPr>
          <p:nvPr/>
        </p:nvCxnSpPr>
        <p:spPr>
          <a:xfrm>
            <a:off x="8003228" y="2413792"/>
            <a:ext cx="471830" cy="2194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772400" y="1752600"/>
            <a:ext cx="990599" cy="230832"/>
            <a:chOff x="7543800" y="1752600"/>
            <a:chExt cx="990599" cy="230832"/>
          </a:xfrm>
        </p:grpSpPr>
        <p:sp>
          <p:nvSpPr>
            <p:cNvPr id="56" name="Rectangle 55"/>
            <p:cNvSpPr/>
            <p:nvPr/>
          </p:nvSpPr>
          <p:spPr>
            <a:xfrm>
              <a:off x="7543800" y="1829916"/>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7554432" y="1752600"/>
              <a:ext cx="979967" cy="230832"/>
            </a:xfrm>
            <a:prstGeom prst="rect">
              <a:avLst/>
            </a:prstGeom>
            <a:noFill/>
          </p:spPr>
          <p:txBody>
            <a:bodyPr wrap="square" rtlCol="0">
              <a:spAutoFit/>
            </a:bodyPr>
            <a:lstStyle/>
            <a:p>
              <a:r>
                <a:rPr lang="en-US" sz="900" dirty="0" smtClean="0"/>
                <a:t>  Requirement</a:t>
              </a:r>
              <a:endParaRPr lang="en-US" sz="900" dirty="0"/>
            </a:p>
          </p:txBody>
        </p:sp>
      </p:grpSp>
      <p:cxnSp>
        <p:nvCxnSpPr>
          <p:cNvPr id="77" name="Straight Connector 76"/>
          <p:cNvCxnSpPr/>
          <p:nvPr/>
        </p:nvCxnSpPr>
        <p:spPr>
          <a:xfrm>
            <a:off x="304800" y="4038600"/>
            <a:ext cx="883920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5607" name="Picture 7"/>
          <p:cNvPicPr>
            <a:picLocks noChangeAspect="1" noChangeArrowheads="1"/>
          </p:cNvPicPr>
          <p:nvPr/>
        </p:nvPicPr>
        <p:blipFill>
          <a:blip r:embed="rId3" cstate="print"/>
          <a:srcRect/>
          <a:stretch>
            <a:fillRect/>
          </a:stretch>
        </p:blipFill>
        <p:spPr bwMode="auto">
          <a:xfrm>
            <a:off x="385674" y="1295400"/>
            <a:ext cx="4338726" cy="2590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88" name="Straight Arrow Connector 87"/>
          <p:cNvCxnSpPr/>
          <p:nvPr/>
        </p:nvCxnSpPr>
        <p:spPr>
          <a:xfrm>
            <a:off x="1909762" y="4953000"/>
            <a:ext cx="0" cy="22683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1833562" y="5791200"/>
            <a:ext cx="152400" cy="152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a:off x="1752600" y="5334000"/>
            <a:ext cx="314325" cy="2571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1" name="TextBox 50"/>
          <p:cNvSpPr txBox="1"/>
          <p:nvPr/>
        </p:nvSpPr>
        <p:spPr>
          <a:xfrm rot="1600427">
            <a:off x="3030847" y="2758276"/>
            <a:ext cx="1490792" cy="276999"/>
          </a:xfrm>
          <a:prstGeom prst="rect">
            <a:avLst/>
          </a:prstGeom>
          <a:noFill/>
        </p:spPr>
        <p:txBody>
          <a:bodyPr wrap="square" rtlCol="0">
            <a:spAutoFit/>
          </a:bodyPr>
          <a:lstStyle/>
          <a:p>
            <a:pPr algn="ctr"/>
            <a:r>
              <a:rPr lang="en-US" sz="1200" dirty="0" smtClean="0"/>
              <a:t>Illustrative Data</a:t>
            </a:r>
            <a:endParaRPr lang="en-US" sz="1200" dirty="0"/>
          </a:p>
        </p:txBody>
      </p:sp>
      <p:cxnSp>
        <p:nvCxnSpPr>
          <p:cNvPr id="75" name="Straight Connector 74"/>
          <p:cNvCxnSpPr/>
          <p:nvPr/>
        </p:nvCxnSpPr>
        <p:spPr>
          <a:xfrm>
            <a:off x="4692501" y="990600"/>
            <a:ext cx="0" cy="58674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5" name="Title 10"/>
          <p:cNvSpPr txBox="1">
            <a:spLocks/>
          </p:cNvSpPr>
          <p:nvPr/>
        </p:nvSpPr>
        <p:spPr>
          <a:xfrm>
            <a:off x="2133600" y="152400"/>
            <a:ext cx="5791200" cy="6858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lvl="0" algn="ctr" fontAlgn="auto">
              <a:spcAft>
                <a:spcPts val="0"/>
              </a:spcAft>
              <a:defRPr/>
            </a:pPr>
            <a:r>
              <a:rPr kumimoji="0" lang="en-US" sz="28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CM: Cost of Readiness</a:t>
            </a:r>
            <a:endParaRPr kumimoji="0" lang="en-US" sz="1700" b="1" i="0" u="none" strike="noStrike" kern="1200" cap="none" spc="0" normalizeH="0" baseline="0" noProof="0" dirty="0">
              <a:ln>
                <a:noFill/>
              </a:ln>
              <a:solidFill>
                <a:srgbClr val="984807"/>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30207" y="228600"/>
            <a:ext cx="576933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ctr" fontAlgn="auto">
              <a:spcAft>
                <a:spcPts val="0"/>
              </a:spcAft>
              <a:defRPr/>
            </a:pPr>
            <a:r>
              <a:rPr lang="en-US" sz="2400" b="1" dirty="0" smtClean="0">
                <a:solidFill>
                  <a:srgbClr val="0070C0"/>
                </a:solidFill>
                <a:latin typeface="Arial" pitchFamily="34" charset="0"/>
                <a:cs typeface="Arial" pitchFamily="34" charset="0"/>
              </a:rPr>
              <a:t>Army Cost Management Architecture</a:t>
            </a:r>
            <a:endParaRPr lang="en-US" sz="2400" b="1" dirty="0">
              <a:solidFill>
                <a:srgbClr val="0070C0"/>
              </a:solidFill>
              <a:latin typeface="Arial" pitchFamily="34" charset="0"/>
              <a:cs typeface="Arial"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609600" y="1128276"/>
            <a:ext cx="7102012" cy="5729724"/>
          </a:xfrm>
          <a:prstGeom prst="rect">
            <a:avLst/>
          </a:prstGeom>
          <a:noFill/>
          <a:ln w="9525">
            <a:noFill/>
            <a:miter lim="800000"/>
            <a:headEnd/>
            <a:tailEnd/>
          </a:ln>
          <a:effectLst/>
        </p:spPr>
      </p:pic>
      <p:sp>
        <p:nvSpPr>
          <p:cNvPr id="96" name="Rectangle 95"/>
          <p:cNvSpPr/>
          <p:nvPr/>
        </p:nvSpPr>
        <p:spPr>
          <a:xfrm>
            <a:off x="304800" y="5334000"/>
            <a:ext cx="1600200" cy="830997"/>
          </a:xfrm>
          <a:prstGeom prst="rect">
            <a:avLst/>
          </a:prstGeom>
        </p:spPr>
        <p:txBody>
          <a:bodyPr wrap="square">
            <a:spAutoFit/>
          </a:bodyPr>
          <a:lstStyle/>
          <a:p>
            <a:pPr>
              <a:buFont typeface="Wingdings" pitchFamily="2" charset="2"/>
              <a:buChar char="Ø"/>
            </a:pPr>
            <a:r>
              <a:rPr lang="en-US" sz="1200" dirty="0" smtClean="0">
                <a:latin typeface="+mn-lt"/>
                <a:cs typeface="Arial" pitchFamily="34" charset="0"/>
              </a:rPr>
              <a:t> Cost Performance knowledge will improve  with subsequent iterations</a:t>
            </a:r>
          </a:p>
        </p:txBody>
      </p:sp>
      <p:sp>
        <p:nvSpPr>
          <p:cNvPr id="6"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7" name="TextBox 6"/>
          <p:cNvSpPr txBox="1"/>
          <p:nvPr/>
        </p:nvSpPr>
        <p:spPr>
          <a:xfrm>
            <a:off x="7543800" y="1524000"/>
            <a:ext cx="1600200" cy="5139869"/>
          </a:xfrm>
          <a:prstGeom prst="rect">
            <a:avLst/>
          </a:prstGeom>
          <a:noFill/>
        </p:spPr>
        <p:txBody>
          <a:bodyPr wrap="square" rtlCol="0">
            <a:spAutoFit/>
          </a:bodyPr>
          <a:lstStyle/>
          <a:p>
            <a:pPr>
              <a:buFont typeface="Wingdings" pitchFamily="2" charset="2"/>
              <a:buChar char="Ø"/>
            </a:pPr>
            <a:r>
              <a:rPr lang="en-US" sz="1200" dirty="0" smtClean="0"/>
              <a:t> Army Enterprise Cost Management  Needs &amp; FM Transparency</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Data Capture  Strategy (Big Data)</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Advanced Analytics</a:t>
            </a:r>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endParaRPr lang="en-US" sz="1200" dirty="0" smtClean="0"/>
          </a:p>
          <a:p>
            <a:pPr>
              <a:buFont typeface="Wingdings" pitchFamily="2" charset="2"/>
              <a:buChar char="Ø"/>
            </a:pPr>
            <a:r>
              <a:rPr lang="en-US" sz="1200" dirty="0" smtClean="0"/>
              <a:t>  Advanced  Capabilities </a:t>
            </a:r>
          </a:p>
          <a:p>
            <a:pPr>
              <a:buFont typeface="Wingdings" pitchFamily="2" charset="2"/>
              <a:buChar char="Ø"/>
            </a:pPr>
            <a:endParaRPr lang="en-US" sz="1600" dirty="0" smtClean="0"/>
          </a:p>
        </p:txBody>
      </p:sp>
    </p:spTree>
    <p:extLst>
      <p:ext uri="{BB962C8B-B14F-4D97-AF65-F5344CB8AC3E}">
        <p14:creationId xmlns:p14="http://schemas.microsoft.com/office/powerpoint/2010/main" val="3294667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5867400" y="5334000"/>
            <a:ext cx="1109472" cy="914400"/>
            <a:chOff x="-1600200" y="2133600"/>
            <a:chExt cx="1109472" cy="1102090"/>
          </a:xfrm>
        </p:grpSpPr>
        <p:pic>
          <p:nvPicPr>
            <p:cNvPr id="80"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1"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23" name="TextBox 22"/>
          <p:cNvSpPr txBox="1"/>
          <p:nvPr/>
        </p:nvSpPr>
        <p:spPr>
          <a:xfrm>
            <a:off x="5867400" y="5029200"/>
            <a:ext cx="11430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4. </a:t>
            </a:r>
            <a:r>
              <a:rPr lang="en-US" sz="1400" dirty="0" smtClean="0">
                <a:latin typeface="+mn-lt"/>
                <a:cs typeface="+mn-cs"/>
              </a:rPr>
              <a:t>Funding</a:t>
            </a:r>
            <a:endParaRPr lang="en-US" sz="1400" dirty="0">
              <a:latin typeface="+mn-lt"/>
              <a:cs typeface="+mn-cs"/>
            </a:endParaRPr>
          </a:p>
        </p:txBody>
      </p:sp>
      <p:grpSp>
        <p:nvGrpSpPr>
          <p:cNvPr id="73" name="Group 72"/>
          <p:cNvGrpSpPr/>
          <p:nvPr/>
        </p:nvGrpSpPr>
        <p:grpSpPr>
          <a:xfrm>
            <a:off x="4203700" y="4267200"/>
            <a:ext cx="1371600" cy="914400"/>
            <a:chOff x="-1600200" y="2133600"/>
            <a:chExt cx="1109472" cy="1102090"/>
          </a:xfrm>
        </p:grpSpPr>
        <p:pic>
          <p:nvPicPr>
            <p:cNvPr id="74"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5"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76" name="Group 75"/>
          <p:cNvGrpSpPr/>
          <p:nvPr/>
        </p:nvGrpSpPr>
        <p:grpSpPr>
          <a:xfrm>
            <a:off x="4203700" y="5334000"/>
            <a:ext cx="1371600" cy="914400"/>
            <a:chOff x="-1600200" y="2133600"/>
            <a:chExt cx="1109472" cy="1102090"/>
          </a:xfrm>
        </p:grpSpPr>
        <p:pic>
          <p:nvPicPr>
            <p:cNvPr id="77"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8"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21" name="TextBox 20"/>
          <p:cNvSpPr txBox="1"/>
          <p:nvPr/>
        </p:nvSpPr>
        <p:spPr>
          <a:xfrm>
            <a:off x="2514600" y="2667000"/>
            <a:ext cx="1066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2. Contracts</a:t>
            </a:r>
          </a:p>
        </p:txBody>
      </p:sp>
      <p:grpSp>
        <p:nvGrpSpPr>
          <p:cNvPr id="64" name="Group 63"/>
          <p:cNvGrpSpPr/>
          <p:nvPr/>
        </p:nvGrpSpPr>
        <p:grpSpPr>
          <a:xfrm>
            <a:off x="2578100" y="2971800"/>
            <a:ext cx="1295400" cy="1102090"/>
            <a:chOff x="-1600200" y="2133600"/>
            <a:chExt cx="1109472" cy="1102090"/>
          </a:xfrm>
        </p:grpSpPr>
        <p:pic>
          <p:nvPicPr>
            <p:cNvPr id="65"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6"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67" name="Group 66"/>
          <p:cNvGrpSpPr/>
          <p:nvPr/>
        </p:nvGrpSpPr>
        <p:grpSpPr>
          <a:xfrm>
            <a:off x="2578100" y="4246745"/>
            <a:ext cx="1295400" cy="990600"/>
            <a:chOff x="-1600200" y="2133600"/>
            <a:chExt cx="1109472" cy="1102090"/>
          </a:xfrm>
        </p:grpSpPr>
        <p:pic>
          <p:nvPicPr>
            <p:cNvPr id="68"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9"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70" name="Group 69"/>
          <p:cNvGrpSpPr/>
          <p:nvPr/>
        </p:nvGrpSpPr>
        <p:grpSpPr>
          <a:xfrm>
            <a:off x="2540000" y="5410200"/>
            <a:ext cx="1371600" cy="914400"/>
            <a:chOff x="-1600200" y="2133600"/>
            <a:chExt cx="1109472" cy="1102090"/>
          </a:xfrm>
        </p:grpSpPr>
        <p:pic>
          <p:nvPicPr>
            <p:cNvPr id="71"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2"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4" name="Group 53"/>
          <p:cNvGrpSpPr/>
          <p:nvPr/>
        </p:nvGrpSpPr>
        <p:grpSpPr>
          <a:xfrm>
            <a:off x="1176528" y="1676400"/>
            <a:ext cx="1109472" cy="1102090"/>
            <a:chOff x="-1600200" y="2133600"/>
            <a:chExt cx="1109472" cy="1102090"/>
          </a:xfrm>
        </p:grpSpPr>
        <p:pic>
          <p:nvPicPr>
            <p:cNvPr id="2054"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53"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5" name="Group 54"/>
          <p:cNvGrpSpPr/>
          <p:nvPr/>
        </p:nvGrpSpPr>
        <p:grpSpPr>
          <a:xfrm>
            <a:off x="1176528" y="2983563"/>
            <a:ext cx="1109472" cy="1102090"/>
            <a:chOff x="-1600200" y="2133600"/>
            <a:chExt cx="1109472" cy="1102090"/>
          </a:xfrm>
        </p:grpSpPr>
        <p:pic>
          <p:nvPicPr>
            <p:cNvPr id="56"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7"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58" name="Group 57"/>
          <p:cNvGrpSpPr/>
          <p:nvPr/>
        </p:nvGrpSpPr>
        <p:grpSpPr>
          <a:xfrm>
            <a:off x="1143000" y="4290726"/>
            <a:ext cx="1143000" cy="914400"/>
            <a:chOff x="-1600200" y="2133600"/>
            <a:chExt cx="1109472" cy="1102090"/>
          </a:xfrm>
        </p:grpSpPr>
        <p:pic>
          <p:nvPicPr>
            <p:cNvPr id="59"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0" name="Picture 5"/>
            <p:cNvPicPr>
              <a:picLocks noChangeAspect="1" noChangeArrowheads="1"/>
            </p:cNvPicPr>
            <p:nvPr/>
          </p:nvPicPr>
          <p:blipFill>
            <a:blip r:embed="rId3" cstate="print"/>
            <a:srcRect/>
            <a:stretch>
              <a:fillRect/>
            </a:stretch>
          </p:blipFill>
          <p:spPr bwMode="auto">
            <a:xfrm>
              <a:off x="-1600200" y="2286000"/>
              <a:ext cx="990600"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61" name="Group 60"/>
          <p:cNvGrpSpPr/>
          <p:nvPr/>
        </p:nvGrpSpPr>
        <p:grpSpPr>
          <a:xfrm>
            <a:off x="1143000" y="5410200"/>
            <a:ext cx="1143000" cy="914400"/>
            <a:chOff x="-1674165" y="2133600"/>
            <a:chExt cx="1183437" cy="1102090"/>
          </a:xfrm>
        </p:grpSpPr>
        <p:pic>
          <p:nvPicPr>
            <p:cNvPr id="62" name="Picture 6"/>
            <p:cNvPicPr>
              <a:picLocks noChangeAspect="1" noChangeArrowheads="1"/>
            </p:cNvPicPr>
            <p:nvPr/>
          </p:nvPicPr>
          <p:blipFill>
            <a:blip r:embed="rId2" cstate="print"/>
            <a:srcRect/>
            <a:stretch>
              <a:fillRect/>
            </a:stretch>
          </p:blipFill>
          <p:spPr bwMode="auto">
            <a:xfrm>
              <a:off x="-1524000" y="2133600"/>
              <a:ext cx="1033272" cy="990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3" name="Picture 5"/>
            <p:cNvPicPr>
              <a:picLocks noChangeAspect="1" noChangeArrowheads="1"/>
            </p:cNvPicPr>
            <p:nvPr/>
          </p:nvPicPr>
          <p:blipFill>
            <a:blip r:embed="rId3" cstate="print"/>
            <a:srcRect/>
            <a:stretch>
              <a:fillRect/>
            </a:stretch>
          </p:blipFill>
          <p:spPr bwMode="auto">
            <a:xfrm>
              <a:off x="-1674165" y="2286000"/>
              <a:ext cx="1064565" cy="949690"/>
            </a:xfrm>
            <a:prstGeom prst="rect">
              <a:avLst/>
            </a:prstGeom>
            <a:no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
        <p:nvSpPr>
          <p:cNvPr id="5"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6" name="Title 10"/>
          <p:cNvSpPr txBox="1">
            <a:spLocks/>
          </p:cNvSpPr>
          <p:nvPr/>
        </p:nvSpPr>
        <p:spPr>
          <a:xfrm>
            <a:off x="2743200" y="1295400"/>
            <a:ext cx="3276600" cy="381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lvl="0" fontAlgn="auto">
              <a:spcAft>
                <a:spcPts val="0"/>
              </a:spcAft>
            </a:pPr>
            <a:r>
              <a:rPr lang="en-US" dirty="0" smtClean="0">
                <a:solidFill>
                  <a:srgbClr val="0070C0"/>
                </a:solidFill>
                <a:latin typeface="Arial" pitchFamily="34" charset="0"/>
                <a:ea typeface="+mj-ea"/>
                <a:cs typeface="Arial" pitchFamily="34" charset="0"/>
              </a:rPr>
              <a:t>Full Visibility - Big Cost Data</a:t>
            </a:r>
            <a:endParaRPr lang="en-US" dirty="0">
              <a:solidFill>
                <a:srgbClr val="0070C0"/>
              </a:solidFill>
              <a:latin typeface="Arial" pitchFamily="34" charset="0"/>
              <a:ea typeface="+mj-ea"/>
              <a:cs typeface="Arial" pitchFamily="34" charset="0"/>
            </a:endParaRPr>
          </a:p>
        </p:txBody>
      </p:sp>
      <p:sp>
        <p:nvSpPr>
          <p:cNvPr id="11" name="TextBox 10"/>
          <p:cNvSpPr txBox="1"/>
          <p:nvPr/>
        </p:nvSpPr>
        <p:spPr>
          <a:xfrm>
            <a:off x="514290" y="1515309"/>
            <a:ext cx="400110" cy="1371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2.Contracts</a:t>
            </a:r>
          </a:p>
        </p:txBody>
      </p:sp>
      <p:sp>
        <p:nvSpPr>
          <p:cNvPr id="12" name="TextBox 11"/>
          <p:cNvSpPr txBox="1"/>
          <p:nvPr/>
        </p:nvSpPr>
        <p:spPr>
          <a:xfrm>
            <a:off x="514290" y="2895600"/>
            <a:ext cx="400110" cy="11078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3.Services</a:t>
            </a:r>
          </a:p>
        </p:txBody>
      </p:sp>
      <p:sp>
        <p:nvSpPr>
          <p:cNvPr id="17" name="TextBox 16"/>
          <p:cNvSpPr txBox="1"/>
          <p:nvPr/>
        </p:nvSpPr>
        <p:spPr>
          <a:xfrm rot="5400000">
            <a:off x="1366206" y="761816"/>
            <a:ext cx="400110" cy="14394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1. Customers</a:t>
            </a:r>
          </a:p>
        </p:txBody>
      </p:sp>
      <p:sp>
        <p:nvSpPr>
          <p:cNvPr id="18" name="TextBox 17"/>
          <p:cNvSpPr txBox="1"/>
          <p:nvPr/>
        </p:nvSpPr>
        <p:spPr>
          <a:xfrm>
            <a:off x="514290" y="4267200"/>
            <a:ext cx="400110" cy="10646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4.Funding</a:t>
            </a:r>
          </a:p>
        </p:txBody>
      </p:sp>
      <p:sp>
        <p:nvSpPr>
          <p:cNvPr id="20" name="TextBox 19"/>
          <p:cNvSpPr txBox="1"/>
          <p:nvPr/>
        </p:nvSpPr>
        <p:spPr>
          <a:xfrm>
            <a:off x="298847" y="5413177"/>
            <a:ext cx="615553" cy="990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a:spAutoFit/>
          </a:bodyPr>
          <a:lstStyle/>
          <a:p>
            <a:pPr algn="ctr" fontAlgn="auto">
              <a:spcBef>
                <a:spcPts val="0"/>
              </a:spcBef>
              <a:spcAft>
                <a:spcPts val="0"/>
              </a:spcAft>
              <a:defRPr/>
            </a:pPr>
            <a:r>
              <a:rPr lang="en-US" sz="1400" dirty="0">
                <a:latin typeface="+mn-lt"/>
                <a:cs typeface="+mn-cs"/>
              </a:rPr>
              <a:t>5.Cost Centers</a:t>
            </a:r>
          </a:p>
        </p:txBody>
      </p:sp>
      <p:pic>
        <p:nvPicPr>
          <p:cNvPr id="35" name="Picture 418" descr="http://www.miqel.com/images_1/fractal_math_patterns/multi-hyper-dimensional/hypercube.gif"/>
          <p:cNvPicPr>
            <a:picLocks noChangeAspect="1" noChangeArrowheads="1" noCrop="1"/>
          </p:cNvPicPr>
          <p:nvPr/>
        </p:nvPicPr>
        <p:blipFill>
          <a:blip r:embed="rId4" cstate="print"/>
          <a:srcRect/>
          <a:stretch>
            <a:fillRect/>
          </a:stretch>
        </p:blipFill>
        <p:spPr bwMode="auto">
          <a:xfrm>
            <a:off x="6705600" y="1295400"/>
            <a:ext cx="1371600" cy="1447800"/>
          </a:xfrm>
          <a:prstGeom prst="rect">
            <a:avLst/>
          </a:prstGeom>
          <a:noFill/>
          <a:ln w="9525">
            <a:noFill/>
            <a:miter lim="800000"/>
            <a:headEnd/>
            <a:tailEnd/>
          </a:ln>
        </p:spPr>
      </p:pic>
      <p:sp>
        <p:nvSpPr>
          <p:cNvPr id="36" name="TextBox 50"/>
          <p:cNvSpPr txBox="1">
            <a:spLocks noChangeArrowheads="1"/>
          </p:cNvSpPr>
          <p:nvPr/>
        </p:nvSpPr>
        <p:spPr bwMode="auto">
          <a:xfrm>
            <a:off x="5715000" y="2590800"/>
            <a:ext cx="3276600" cy="229293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endParaRPr lang="en-US" sz="600" dirty="0"/>
          </a:p>
          <a:p>
            <a:pPr algn="ctr">
              <a:defRPr/>
            </a:pPr>
            <a:r>
              <a:rPr lang="en-US" sz="1100" b="1" dirty="0" smtClean="0"/>
              <a:t>Multi-dimensional Polygon Cost Visibility </a:t>
            </a:r>
            <a:endParaRPr lang="en-US" sz="1100" dirty="0"/>
          </a:p>
          <a:p>
            <a:pPr>
              <a:defRPr/>
            </a:pPr>
            <a:endParaRPr lang="en-US" sz="600" dirty="0"/>
          </a:p>
          <a:p>
            <a:pPr lvl="1">
              <a:defRPr/>
            </a:pPr>
            <a:r>
              <a:rPr lang="en-US" sz="1200" dirty="0">
                <a:solidFill>
                  <a:srgbClr val="0070C0"/>
                </a:solidFill>
              </a:rPr>
              <a:t>1</a:t>
            </a:r>
            <a:r>
              <a:rPr lang="en-US" sz="1200" dirty="0"/>
              <a:t>- Customers by  Contracts</a:t>
            </a:r>
          </a:p>
          <a:p>
            <a:pPr lvl="1">
              <a:defRPr/>
            </a:pPr>
            <a:r>
              <a:rPr lang="en-US" sz="1200" dirty="0">
                <a:solidFill>
                  <a:srgbClr val="0070C0"/>
                </a:solidFill>
              </a:rPr>
              <a:t>2</a:t>
            </a:r>
            <a:r>
              <a:rPr lang="en-US" sz="1200" dirty="0"/>
              <a:t>- Customers by Services </a:t>
            </a:r>
          </a:p>
          <a:p>
            <a:pPr lvl="1">
              <a:defRPr/>
            </a:pPr>
            <a:r>
              <a:rPr lang="en-US" sz="1200" dirty="0">
                <a:solidFill>
                  <a:srgbClr val="0070C0"/>
                </a:solidFill>
              </a:rPr>
              <a:t>3</a:t>
            </a:r>
            <a:r>
              <a:rPr lang="en-US" sz="1200" dirty="0"/>
              <a:t>- Customers by Funding</a:t>
            </a:r>
          </a:p>
          <a:p>
            <a:pPr lvl="1">
              <a:defRPr/>
            </a:pPr>
            <a:r>
              <a:rPr lang="en-US" sz="1200" dirty="0">
                <a:solidFill>
                  <a:srgbClr val="0070C0"/>
                </a:solidFill>
              </a:rPr>
              <a:t>4</a:t>
            </a:r>
            <a:r>
              <a:rPr lang="en-US" sz="1200" dirty="0"/>
              <a:t>- Customers by Cost Centers</a:t>
            </a:r>
          </a:p>
          <a:p>
            <a:pPr lvl="1">
              <a:defRPr/>
            </a:pPr>
            <a:r>
              <a:rPr lang="en-US" sz="1200" dirty="0">
                <a:solidFill>
                  <a:srgbClr val="0070C0"/>
                </a:solidFill>
              </a:rPr>
              <a:t>5</a:t>
            </a:r>
            <a:r>
              <a:rPr lang="en-US" sz="1200" dirty="0"/>
              <a:t>- Contracts by Service</a:t>
            </a:r>
          </a:p>
          <a:p>
            <a:pPr lvl="1">
              <a:defRPr/>
            </a:pPr>
            <a:r>
              <a:rPr lang="en-US" sz="1200" dirty="0">
                <a:solidFill>
                  <a:srgbClr val="0070C0"/>
                </a:solidFill>
              </a:rPr>
              <a:t>6</a:t>
            </a:r>
            <a:r>
              <a:rPr lang="en-US" sz="1200" dirty="0"/>
              <a:t>- Contracts by Funding</a:t>
            </a:r>
          </a:p>
          <a:p>
            <a:pPr lvl="1">
              <a:defRPr/>
            </a:pPr>
            <a:r>
              <a:rPr lang="en-US" sz="1200" dirty="0">
                <a:solidFill>
                  <a:srgbClr val="0070C0"/>
                </a:solidFill>
              </a:rPr>
              <a:t>7</a:t>
            </a:r>
            <a:r>
              <a:rPr lang="en-US" sz="1200" dirty="0"/>
              <a:t>- Contracts by Cost Centers</a:t>
            </a:r>
          </a:p>
          <a:p>
            <a:pPr lvl="1">
              <a:defRPr/>
            </a:pPr>
            <a:r>
              <a:rPr lang="en-US" sz="1200" dirty="0">
                <a:solidFill>
                  <a:srgbClr val="0070C0"/>
                </a:solidFill>
              </a:rPr>
              <a:t>8</a:t>
            </a:r>
            <a:r>
              <a:rPr lang="en-US" sz="1200" dirty="0"/>
              <a:t>- Services by Funding</a:t>
            </a:r>
          </a:p>
          <a:p>
            <a:pPr lvl="1">
              <a:defRPr/>
            </a:pPr>
            <a:r>
              <a:rPr lang="en-US" sz="1200" dirty="0">
                <a:solidFill>
                  <a:srgbClr val="0070C0"/>
                </a:solidFill>
              </a:rPr>
              <a:t>9</a:t>
            </a:r>
            <a:r>
              <a:rPr lang="en-US" sz="1200" dirty="0"/>
              <a:t>- Service by Cost Centers</a:t>
            </a:r>
          </a:p>
          <a:p>
            <a:pPr lvl="1">
              <a:defRPr/>
            </a:pPr>
            <a:r>
              <a:rPr lang="en-US" sz="1200" dirty="0">
                <a:solidFill>
                  <a:srgbClr val="0070C0"/>
                </a:solidFill>
              </a:rPr>
              <a:t>10</a:t>
            </a:r>
            <a:r>
              <a:rPr lang="en-US" sz="1200" dirty="0"/>
              <a:t> –Funding by Cost </a:t>
            </a:r>
            <a:r>
              <a:rPr lang="en-US" sz="1200" dirty="0" smtClean="0"/>
              <a:t>Centers</a:t>
            </a:r>
            <a:endParaRPr lang="en-US" sz="1200" dirty="0"/>
          </a:p>
        </p:txBody>
      </p:sp>
      <p:sp>
        <p:nvSpPr>
          <p:cNvPr id="37" name="Text Placeholder 3"/>
          <p:cNvSpPr txBox="1">
            <a:spLocks/>
          </p:cNvSpPr>
          <p:nvPr/>
        </p:nvSpPr>
        <p:spPr>
          <a:xfrm>
            <a:off x="2743200" y="1981200"/>
            <a:ext cx="3886200" cy="30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0" bIns="0" anchor="ctr" anchorCtr="0"/>
          <a:lstStyle/>
          <a:p>
            <a:pPr marL="342900" lvl="0" indent="-342900" fontAlgn="auto">
              <a:spcBef>
                <a:spcPct val="20000"/>
              </a:spcBef>
              <a:spcAft>
                <a:spcPts val="0"/>
              </a:spcAft>
            </a:pPr>
            <a:r>
              <a:rPr lang="en-US" sz="1600" dirty="0" smtClean="0">
                <a:solidFill>
                  <a:srgbClr val="0070C0"/>
                </a:solidFill>
                <a:latin typeface="+mn-lt"/>
                <a:cs typeface="+mn-cs"/>
              </a:rPr>
              <a:t>for </a:t>
            </a:r>
            <a:r>
              <a:rPr lang="en-US" sz="1600" dirty="0" smtClean="0">
                <a:latin typeface="+mn-lt"/>
                <a:cs typeface="+mn-cs"/>
              </a:rPr>
              <a:t>10</a:t>
            </a:r>
            <a:r>
              <a:rPr lang="en-US" sz="1600" dirty="0" smtClean="0">
                <a:solidFill>
                  <a:srgbClr val="0070C0"/>
                </a:solidFill>
                <a:latin typeface="+mn-lt"/>
                <a:cs typeface="+mn-cs"/>
              </a:rPr>
              <a:t> views </a:t>
            </a:r>
            <a:r>
              <a:rPr lang="en-US" sz="1600" dirty="0" smtClean="0">
                <a:latin typeface="+mn-lt"/>
                <a:cs typeface="+mn-cs"/>
              </a:rPr>
              <a:t>45</a:t>
            </a:r>
            <a:r>
              <a:rPr lang="en-US" sz="1600" dirty="0" smtClean="0">
                <a:solidFill>
                  <a:srgbClr val="0070C0"/>
                </a:solidFill>
                <a:latin typeface="+mn-lt"/>
                <a:cs typeface="+mn-cs"/>
              </a:rPr>
              <a:t> </a:t>
            </a:r>
            <a:r>
              <a:rPr kumimoji="0" lang="en-US" sz="1600" i="0" u="none" strike="noStrike" kern="1200" cap="none" spc="0" normalizeH="0" baseline="0" noProof="0" dirty="0" smtClean="0">
                <a:ln>
                  <a:noFill/>
                </a:ln>
                <a:solidFill>
                  <a:srgbClr val="0070C0"/>
                </a:solidFill>
                <a:effectLst/>
                <a:uLnTx/>
                <a:uFillTx/>
                <a:latin typeface="+mn-lt"/>
                <a:ea typeface="+mn-ea"/>
                <a:cs typeface="+mn-cs"/>
              </a:rPr>
              <a:t>cost visibility </a:t>
            </a:r>
            <a:r>
              <a:rPr lang="en-US" sz="1600" noProof="0" dirty="0" smtClean="0">
                <a:solidFill>
                  <a:srgbClr val="0070C0"/>
                </a:solidFill>
                <a:latin typeface="+mn-lt"/>
                <a:cs typeface="+mn-cs"/>
              </a:rPr>
              <a:t>t</a:t>
            </a:r>
            <a:r>
              <a:rPr lang="en-US" sz="1600" dirty="0" smtClean="0">
                <a:solidFill>
                  <a:srgbClr val="0070C0"/>
                </a:solidFill>
                <a:latin typeface="+mn-lt"/>
                <a:cs typeface="+mn-cs"/>
              </a:rPr>
              <a:t>able is </a:t>
            </a:r>
            <a:r>
              <a:rPr kumimoji="0" lang="en-US" sz="1600" i="0" u="none" strike="noStrike" kern="1200" cap="none" spc="0" normalizeH="0" baseline="0" noProof="0" dirty="0" smtClean="0">
                <a:ln>
                  <a:noFill/>
                </a:ln>
                <a:solidFill>
                  <a:srgbClr val="0070C0"/>
                </a:solidFill>
                <a:effectLst/>
                <a:uLnTx/>
                <a:uFillTx/>
                <a:latin typeface="+mn-lt"/>
                <a:ea typeface="+mn-ea"/>
                <a:cs typeface="+mn-cs"/>
              </a:rPr>
              <a:t>needed</a:t>
            </a:r>
          </a:p>
        </p:txBody>
      </p:sp>
      <p:sp>
        <p:nvSpPr>
          <p:cNvPr id="38" name="Rectangle 37"/>
          <p:cNvSpPr/>
          <p:nvPr/>
        </p:nvSpPr>
        <p:spPr>
          <a:xfrm>
            <a:off x="381001" y="1066800"/>
            <a:ext cx="609600"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1200" dirty="0" smtClean="0">
                <a:solidFill>
                  <a:srgbClr val="0070C0"/>
                </a:solidFill>
              </a:rPr>
              <a:t>Views</a:t>
            </a:r>
            <a:r>
              <a:rPr lang="en-US" dirty="0" smtClean="0">
                <a:solidFill>
                  <a:srgbClr val="0070C0"/>
                </a:solidFill>
              </a:rPr>
              <a:t> </a:t>
            </a:r>
            <a:endParaRPr lang="en-US" dirty="0"/>
          </a:p>
        </p:txBody>
      </p:sp>
      <p:cxnSp>
        <p:nvCxnSpPr>
          <p:cNvPr id="40" name="Straight Arrow Connector 39"/>
          <p:cNvCxnSpPr/>
          <p:nvPr/>
        </p:nvCxnSpPr>
        <p:spPr>
          <a:xfrm>
            <a:off x="689554" y="1447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62000" y="1447800"/>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43200" y="1676400"/>
            <a:ext cx="2107468" cy="3385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indent="-342900">
              <a:spcBef>
                <a:spcPts val="0"/>
              </a:spcBef>
              <a:defRPr/>
            </a:pPr>
            <a:r>
              <a:rPr lang="en-US" sz="1600" b="1" kern="0" dirty="0" smtClean="0">
                <a:latin typeface="+mn-lt"/>
              </a:rPr>
              <a:t># Tables = N </a:t>
            </a:r>
            <a:r>
              <a:rPr lang="en-US" sz="1600" b="1" kern="0" dirty="0">
                <a:latin typeface="+mn-lt"/>
              </a:rPr>
              <a:t>* (N-1) / </a:t>
            </a:r>
            <a:r>
              <a:rPr lang="en-US" sz="1600" b="1" kern="0" dirty="0" smtClean="0">
                <a:latin typeface="+mn-lt"/>
              </a:rPr>
              <a:t>2</a:t>
            </a:r>
          </a:p>
        </p:txBody>
      </p:sp>
      <p:sp>
        <p:nvSpPr>
          <p:cNvPr id="44" name="TextBox 43"/>
          <p:cNvSpPr txBox="1"/>
          <p:nvPr/>
        </p:nvSpPr>
        <p:spPr>
          <a:xfrm>
            <a:off x="6477000" y="6324600"/>
            <a:ext cx="2514600" cy="338554"/>
          </a:xfrm>
          <a:prstGeom prst="rect">
            <a:avLst/>
          </a:prstGeom>
          <a:noFill/>
        </p:spPr>
        <p:txBody>
          <a:bodyPr wrap="square" rtlCol="0">
            <a:spAutoFit/>
          </a:bodyPr>
          <a:lstStyle/>
          <a:p>
            <a:pPr algn="ctr"/>
            <a:r>
              <a:rPr lang="en-US" sz="1200" dirty="0" smtClean="0">
                <a:solidFill>
                  <a:srgbClr val="0070C0"/>
                </a:solidFill>
              </a:rPr>
              <a:t>Org, Year, Supplier, Type </a:t>
            </a:r>
            <a:r>
              <a:rPr lang="en-US" sz="1600" b="1" dirty="0" smtClean="0">
                <a:solidFill>
                  <a:srgbClr val="0070C0"/>
                </a:solidFill>
              </a:rPr>
              <a:t>. .</a:t>
            </a:r>
            <a:r>
              <a:rPr lang="en-US" sz="1200" dirty="0" smtClean="0">
                <a:solidFill>
                  <a:srgbClr val="0070C0"/>
                </a:solidFill>
              </a:rPr>
              <a:t>  ?</a:t>
            </a:r>
            <a:endParaRPr lang="en-US" sz="1200" dirty="0">
              <a:solidFill>
                <a:srgbClr val="0070C0"/>
              </a:solidFill>
            </a:endParaRPr>
          </a:p>
        </p:txBody>
      </p:sp>
      <p:sp>
        <p:nvSpPr>
          <p:cNvPr id="45" name="TextBox 44"/>
          <p:cNvSpPr txBox="1"/>
          <p:nvPr/>
        </p:nvSpPr>
        <p:spPr>
          <a:xfrm>
            <a:off x="70104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6" name="TextBox 45"/>
          <p:cNvSpPr txBox="1"/>
          <p:nvPr/>
        </p:nvSpPr>
        <p:spPr>
          <a:xfrm>
            <a:off x="76200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7" name="TextBox 46"/>
          <p:cNvSpPr txBox="1"/>
          <p:nvPr/>
        </p:nvSpPr>
        <p:spPr>
          <a:xfrm>
            <a:off x="8229600" y="5638800"/>
            <a:ext cx="533400" cy="646331"/>
          </a:xfrm>
          <a:prstGeom prst="rect">
            <a:avLst/>
          </a:prstGeom>
          <a:noFill/>
        </p:spPr>
        <p:txBody>
          <a:bodyPr wrap="square" rtlCol="0">
            <a:spAutoFit/>
          </a:bodyPr>
          <a:lstStyle/>
          <a:p>
            <a:r>
              <a:rPr lang="en-US" sz="3600" b="1" dirty="0" smtClean="0">
                <a:solidFill>
                  <a:srgbClr val="0070C0"/>
                </a:solidFill>
              </a:rPr>
              <a:t>.</a:t>
            </a:r>
            <a:endParaRPr lang="en-US" sz="3600" b="1" dirty="0">
              <a:solidFill>
                <a:srgbClr val="0070C0"/>
              </a:solidFill>
            </a:endParaRPr>
          </a:p>
        </p:txBody>
      </p:sp>
      <p:sp>
        <p:nvSpPr>
          <p:cNvPr id="48" name="TextBox 47"/>
          <p:cNvSpPr txBox="1"/>
          <p:nvPr/>
        </p:nvSpPr>
        <p:spPr>
          <a:xfrm>
            <a:off x="12954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49" name="TextBox 48"/>
          <p:cNvSpPr txBox="1"/>
          <p:nvPr/>
        </p:nvSpPr>
        <p:spPr>
          <a:xfrm>
            <a:off x="27432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50" name="TextBox 49"/>
          <p:cNvSpPr txBox="1"/>
          <p:nvPr/>
        </p:nvSpPr>
        <p:spPr>
          <a:xfrm>
            <a:off x="44196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51" name="TextBox 50"/>
          <p:cNvSpPr txBox="1"/>
          <p:nvPr/>
        </p:nvSpPr>
        <p:spPr>
          <a:xfrm>
            <a:off x="5943600" y="6096000"/>
            <a:ext cx="533400" cy="646331"/>
          </a:xfrm>
          <a:prstGeom prst="rect">
            <a:avLst/>
          </a:prstGeom>
          <a:noFill/>
        </p:spPr>
        <p:txBody>
          <a:bodyPr wrap="square" rtlCol="0">
            <a:spAutoFit/>
          </a:bodyPr>
          <a:lstStyle/>
          <a:p>
            <a:pPr algn="ctr"/>
            <a:r>
              <a:rPr lang="en-US" sz="3600" b="1" dirty="0" smtClean="0">
                <a:solidFill>
                  <a:srgbClr val="0070C0"/>
                </a:solidFill>
              </a:rPr>
              <a:t>.</a:t>
            </a:r>
            <a:endParaRPr lang="en-US" sz="3600" b="1" dirty="0">
              <a:solidFill>
                <a:srgbClr val="0070C0"/>
              </a:solidFill>
            </a:endParaRPr>
          </a:p>
        </p:txBody>
      </p:sp>
      <p:sp>
        <p:nvSpPr>
          <p:cNvPr id="22" name="TextBox 21"/>
          <p:cNvSpPr txBox="1"/>
          <p:nvPr/>
        </p:nvSpPr>
        <p:spPr>
          <a:xfrm>
            <a:off x="4343400" y="3962400"/>
            <a:ext cx="1066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fontAlgn="auto">
              <a:spcBef>
                <a:spcPts val="0"/>
              </a:spcBef>
              <a:spcAft>
                <a:spcPts val="0"/>
              </a:spcAft>
              <a:defRPr/>
            </a:pPr>
            <a:r>
              <a:rPr lang="en-US" sz="1400" dirty="0">
                <a:latin typeface="+mn-lt"/>
                <a:cs typeface="+mn-cs"/>
              </a:rPr>
              <a:t>3. Services</a:t>
            </a:r>
          </a:p>
        </p:txBody>
      </p:sp>
      <p:sp>
        <p:nvSpPr>
          <p:cNvPr id="14" name="Rectangle 13"/>
          <p:cNvSpPr/>
          <p:nvPr/>
        </p:nvSpPr>
        <p:spPr>
          <a:xfrm>
            <a:off x="1981200" y="4343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3</a:t>
            </a:r>
          </a:p>
        </p:txBody>
      </p:sp>
      <p:sp>
        <p:nvSpPr>
          <p:cNvPr id="15" name="Rectangle 14"/>
          <p:cNvSpPr/>
          <p:nvPr/>
        </p:nvSpPr>
        <p:spPr>
          <a:xfrm>
            <a:off x="1981200" y="3124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2</a:t>
            </a:r>
          </a:p>
        </p:txBody>
      </p:sp>
      <p:sp>
        <p:nvSpPr>
          <p:cNvPr id="16" name="Rectangle 15"/>
          <p:cNvSpPr/>
          <p:nvPr/>
        </p:nvSpPr>
        <p:spPr>
          <a:xfrm>
            <a:off x="3505200" y="30480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5</a:t>
            </a:r>
          </a:p>
        </p:txBody>
      </p:sp>
      <p:sp>
        <p:nvSpPr>
          <p:cNvPr id="24" name="Rectangle 23"/>
          <p:cNvSpPr/>
          <p:nvPr/>
        </p:nvSpPr>
        <p:spPr>
          <a:xfrm>
            <a:off x="1981200" y="5486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4</a:t>
            </a:r>
          </a:p>
        </p:txBody>
      </p:sp>
      <p:sp>
        <p:nvSpPr>
          <p:cNvPr id="30" name="Rectangle 29"/>
          <p:cNvSpPr/>
          <p:nvPr/>
        </p:nvSpPr>
        <p:spPr>
          <a:xfrm>
            <a:off x="3505200" y="4267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6</a:t>
            </a:r>
          </a:p>
        </p:txBody>
      </p:sp>
      <p:sp>
        <p:nvSpPr>
          <p:cNvPr id="31" name="Rectangle 30"/>
          <p:cNvSpPr/>
          <p:nvPr/>
        </p:nvSpPr>
        <p:spPr>
          <a:xfrm>
            <a:off x="3657600" y="5486400"/>
            <a:ext cx="212661"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7</a:t>
            </a:r>
          </a:p>
        </p:txBody>
      </p:sp>
      <p:sp>
        <p:nvSpPr>
          <p:cNvPr id="32" name="Rectangle 31"/>
          <p:cNvSpPr/>
          <p:nvPr/>
        </p:nvSpPr>
        <p:spPr>
          <a:xfrm>
            <a:off x="5257800" y="43434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8</a:t>
            </a:r>
          </a:p>
        </p:txBody>
      </p:sp>
      <p:sp>
        <p:nvSpPr>
          <p:cNvPr id="33" name="Rectangle 32"/>
          <p:cNvSpPr/>
          <p:nvPr/>
        </p:nvSpPr>
        <p:spPr>
          <a:xfrm>
            <a:off x="5257800" y="5410200"/>
            <a:ext cx="212662"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9</a:t>
            </a:r>
          </a:p>
        </p:txBody>
      </p:sp>
      <p:sp>
        <p:nvSpPr>
          <p:cNvPr id="34" name="Rectangle 33"/>
          <p:cNvSpPr/>
          <p:nvPr/>
        </p:nvSpPr>
        <p:spPr>
          <a:xfrm>
            <a:off x="6553200" y="5410200"/>
            <a:ext cx="367408" cy="30777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400" dirty="0">
                <a:ln w="50800"/>
                <a:solidFill>
                  <a:srgbClr val="0070C0"/>
                </a:solidFill>
                <a:latin typeface="+mn-lt"/>
                <a:cs typeface="+mn-cs"/>
              </a:rPr>
              <a:t>10</a:t>
            </a:r>
          </a:p>
        </p:txBody>
      </p:sp>
      <p:sp>
        <p:nvSpPr>
          <p:cNvPr id="13" name="Rectangle 12"/>
          <p:cNvSpPr/>
          <p:nvPr/>
        </p:nvSpPr>
        <p:spPr>
          <a:xfrm>
            <a:off x="1981200" y="1752600"/>
            <a:ext cx="228600" cy="33855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1600" dirty="0">
                <a:ln w="50800"/>
                <a:solidFill>
                  <a:srgbClr val="0070C0"/>
                </a:solidFill>
                <a:latin typeface="+mn-lt"/>
                <a:cs typeface="+mn-cs"/>
              </a:rPr>
              <a:t>1</a:t>
            </a:r>
          </a:p>
        </p:txBody>
      </p:sp>
      <p:sp>
        <p:nvSpPr>
          <p:cNvPr id="82" name="Title 10"/>
          <p:cNvSpPr txBox="1">
            <a:spLocks/>
          </p:cNvSpPr>
          <p:nvPr/>
        </p:nvSpPr>
        <p:spPr>
          <a:xfrm>
            <a:off x="1905000" y="304800"/>
            <a:ext cx="57150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lgn="ctr" fontAlgn="auto">
              <a:spcAft>
                <a:spcPts val="0"/>
              </a:spcAft>
            </a:pPr>
            <a:r>
              <a:rPr lang="en-US" sz="2400" b="1" dirty="0" smtClean="0">
                <a:solidFill>
                  <a:srgbClr val="0070C0"/>
                </a:solidFill>
                <a:latin typeface="Arial" pitchFamily="34" charset="0"/>
                <a:ea typeface="+mj-ea"/>
                <a:cs typeface="Arial" pitchFamily="34" charset="0"/>
              </a:rPr>
              <a:t>Enterprise CM Data Need</a:t>
            </a:r>
          </a:p>
        </p:txBody>
      </p:sp>
    </p:spTree>
    <p:extLst>
      <p:ext uri="{BB962C8B-B14F-4D97-AF65-F5344CB8AC3E}">
        <p14:creationId xmlns:p14="http://schemas.microsoft.com/office/powerpoint/2010/main" val="2708708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802" y="1287755"/>
            <a:ext cx="7637145" cy="1600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2800" dirty="0" smtClean="0"/>
              <a:t>Evolution of Army Cost Management</a:t>
            </a:r>
          </a:p>
          <a:p>
            <a:r>
              <a:rPr lang="en-US" sz="2800" dirty="0"/>
              <a:t>Cost Management Direction and Guidance</a:t>
            </a:r>
          </a:p>
          <a:p>
            <a:r>
              <a:rPr lang="en-US" sz="2800" dirty="0"/>
              <a:t>Linking Outcomes to Costs – the Cost Management Framework </a:t>
            </a:r>
          </a:p>
          <a:p>
            <a:r>
              <a:rPr lang="en-US" sz="2800" dirty="0"/>
              <a:t>Enterprise Cost Management Initiatives:</a:t>
            </a:r>
          </a:p>
          <a:p>
            <a:pPr lvl="1"/>
            <a:r>
              <a:rPr lang="en-US" sz="2000" dirty="0"/>
              <a:t>Cost of Training Readiness (COTR)</a:t>
            </a:r>
          </a:p>
          <a:p>
            <a:pPr lvl="1"/>
            <a:r>
              <a:rPr lang="en-US" sz="2000" dirty="0"/>
              <a:t>Installation Management Data Integrity Program (IMDIP)</a:t>
            </a:r>
            <a:endParaRPr lang="en-US" dirty="0"/>
          </a:p>
          <a:p>
            <a:r>
              <a:rPr lang="en-US" sz="2800" dirty="0"/>
              <a:t>People are Our Most Important Resource -  Cost Management Training</a:t>
            </a:r>
          </a:p>
          <a:p>
            <a:r>
              <a:rPr lang="en-US" sz="2800" dirty="0"/>
              <a:t>What’s Hot for the Army Analytics in 2016?</a:t>
            </a:r>
          </a:p>
        </p:txBody>
      </p:sp>
      <p:sp>
        <p:nvSpPr>
          <p:cNvPr id="4" name="Title 10"/>
          <p:cNvSpPr txBox="1">
            <a:spLocks/>
          </p:cNvSpPr>
          <p:nvPr/>
        </p:nvSpPr>
        <p:spPr>
          <a:xfrm>
            <a:off x="-10150" y="113214"/>
            <a:ext cx="9144000" cy="60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200" b="1" dirty="0" smtClean="0">
                <a:solidFill>
                  <a:srgbClr val="0070C0"/>
                </a:solidFill>
                <a:latin typeface="Arial" pitchFamily="34" charset="0"/>
                <a:cs typeface="Arial" pitchFamily="34" charset="0"/>
              </a:rPr>
              <a:t>Agenda</a:t>
            </a:r>
            <a:endParaRPr lang="en-US" sz="2400" b="1" dirty="0">
              <a:solidFill>
                <a:srgbClr val="0070C0"/>
              </a:solidFill>
              <a:latin typeface="Arial" pitchFamily="34" charset="0"/>
              <a:cs typeface="Arial" pitchFamily="34" charset="0"/>
            </a:endParaRPr>
          </a:p>
        </p:txBody>
      </p:sp>
      <p:sp>
        <p:nvSpPr>
          <p:cNvPr id="5" name="Slide Number Placeholder 1"/>
          <p:cNvSpPr txBox="1">
            <a:spLocks/>
          </p:cNvSpPr>
          <p:nvPr/>
        </p:nvSpPr>
        <p:spPr>
          <a:xfrm>
            <a:off x="8305800" y="65532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891EB87-0CCD-4992-B94F-3F03F5EE52F8}"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876000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3966" y="304800"/>
            <a:ext cx="6672853"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en-US" sz="2400" b="1" dirty="0" smtClean="0">
                <a:solidFill>
                  <a:srgbClr val="0070C0"/>
                </a:solidFill>
                <a:latin typeface="Arial" pitchFamily="34" charset="0"/>
                <a:cs typeface="Arial" pitchFamily="34" charset="0"/>
              </a:rPr>
              <a:t>CM: Visualization of Cost Interdependencies</a:t>
            </a:r>
          </a:p>
        </p:txBody>
      </p:sp>
      <p:sp>
        <p:nvSpPr>
          <p:cNvPr id="7"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50" smtClean="0"/>
              <a:pPr algn="r"/>
              <a:t>20</a:t>
            </a:fld>
            <a:endParaRPr lang="en-US" sz="1050" dirty="0"/>
          </a:p>
        </p:txBody>
      </p:sp>
      <p:pic>
        <p:nvPicPr>
          <p:cNvPr id="10" name="Picture 9" descr="Cost of Army Anatomy.PNG"/>
          <p:cNvPicPr>
            <a:picLocks noChangeAspect="1"/>
          </p:cNvPicPr>
          <p:nvPr/>
        </p:nvPicPr>
        <p:blipFill>
          <a:blip r:embed="rId3" cstate="print"/>
          <a:stretch>
            <a:fillRect/>
          </a:stretch>
        </p:blipFill>
        <p:spPr>
          <a:xfrm>
            <a:off x="585199" y="1850514"/>
            <a:ext cx="7720601" cy="5007486"/>
          </a:xfrm>
          <a:prstGeom prst="rect">
            <a:avLst/>
          </a:prstGeom>
        </p:spPr>
      </p:pic>
      <p:pic>
        <p:nvPicPr>
          <p:cNvPr id="9" name="Picture 8" descr="Data.PNG"/>
          <p:cNvPicPr>
            <a:picLocks noChangeAspect="1"/>
          </p:cNvPicPr>
          <p:nvPr/>
        </p:nvPicPr>
        <p:blipFill>
          <a:blip r:embed="rId4" cstate="print"/>
          <a:stretch>
            <a:fillRect/>
          </a:stretch>
        </p:blipFill>
        <p:spPr>
          <a:xfrm>
            <a:off x="3962400" y="1219199"/>
            <a:ext cx="2895600" cy="990601"/>
          </a:xfrm>
          <a:prstGeom prst="rect">
            <a:avLst/>
          </a:prstGeom>
        </p:spPr>
      </p:pic>
    </p:spTree>
    <p:extLst>
      <p:ext uri="{BB962C8B-B14F-4D97-AF65-F5344CB8AC3E}">
        <p14:creationId xmlns:p14="http://schemas.microsoft.com/office/powerpoint/2010/main" val="615322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743200"/>
            <a:ext cx="3905574" cy="2286000"/>
          </a:xfrm>
          <a:prstGeom prst="rect">
            <a:avLst/>
          </a:prstGeom>
        </p:spPr>
      </p:pic>
      <p:sp>
        <p:nvSpPr>
          <p:cNvPr id="6" name="Title 10"/>
          <p:cNvSpPr txBox="1">
            <a:spLocks/>
          </p:cNvSpPr>
          <p:nvPr/>
        </p:nvSpPr>
        <p:spPr>
          <a:xfrm>
            <a:off x="2133600" y="304800"/>
            <a:ext cx="5257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CM: Cost Attribution Models</a:t>
            </a:r>
            <a:endParaRPr lang="en-US" sz="2400" b="1" dirty="0">
              <a:solidFill>
                <a:srgbClr val="0070C0"/>
              </a:solidFill>
              <a:latin typeface="Arial" pitchFamily="34" charset="0"/>
              <a:ea typeface="+mj-ea"/>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2057400" cy="163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876800"/>
            <a:ext cx="4343400" cy="19812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5777" y="1219200"/>
            <a:ext cx="2533023" cy="1905000"/>
          </a:xfrm>
          <a:prstGeom prst="rect">
            <a:avLst/>
          </a:prstGeom>
          <a:ln w="3175">
            <a:solidFill>
              <a:srgbClr val="00B050"/>
            </a:solidFill>
            <a:prstDash val="sysDot"/>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886200"/>
            <a:ext cx="4343400" cy="27328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8" name="Rectangle 37"/>
          <p:cNvSpPr/>
          <p:nvPr/>
        </p:nvSpPr>
        <p:spPr>
          <a:xfrm>
            <a:off x="1905000" y="1676400"/>
            <a:ext cx="1143000" cy="3077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1400" b="1" dirty="0" smtClean="0">
                <a:solidFill>
                  <a:srgbClr val="0070C0"/>
                </a:solidFill>
              </a:rPr>
              <a:t>Data Views </a:t>
            </a:r>
            <a:endParaRPr lang="en-US" sz="1400" b="1" dirty="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7400" y="1219200"/>
            <a:ext cx="3143961" cy="25985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Rectangle 17"/>
          <p:cNvSpPr/>
          <p:nvPr/>
        </p:nvSpPr>
        <p:spPr>
          <a:xfrm>
            <a:off x="419100" y="6629400"/>
            <a:ext cx="42672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Tree>
    <p:extLst>
      <p:ext uri="{BB962C8B-B14F-4D97-AF65-F5344CB8AC3E}">
        <p14:creationId xmlns:p14="http://schemas.microsoft.com/office/powerpoint/2010/main" val="3409186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981200" y="304800"/>
            <a:ext cx="6019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US" sz="2400" b="1" dirty="0" smtClean="0">
                <a:solidFill>
                  <a:srgbClr val="0070C0"/>
                </a:solidFill>
                <a:latin typeface="Arial" pitchFamily="34" charset="0"/>
                <a:cs typeface="Arial" pitchFamily="34" charset="0"/>
              </a:rPr>
              <a:t>Cost Management Data Architecture</a:t>
            </a:r>
            <a:endParaRPr lang="en-US" sz="2400" b="1" dirty="0">
              <a:solidFill>
                <a:srgbClr val="0070C0"/>
              </a:solidFill>
              <a:latin typeface="Arial" pitchFamily="34" charset="0"/>
              <a:cs typeface="Arial" pitchFamily="34" charset="0"/>
            </a:endParaRPr>
          </a:p>
        </p:txBody>
      </p:sp>
      <p:pic>
        <p:nvPicPr>
          <p:cNvPr id="98" name="Picture 97"/>
          <p:cNvPicPr/>
          <p:nvPr/>
        </p:nvPicPr>
        <p:blipFill>
          <a:blip r:embed="rId3" cstate="print"/>
          <a:stretch>
            <a:fillRect/>
          </a:stretch>
        </p:blipFill>
        <p:spPr>
          <a:xfrm>
            <a:off x="8001000" y="4191000"/>
            <a:ext cx="838200" cy="528849"/>
          </a:xfrm>
          <a:prstGeom prst="rect">
            <a:avLst/>
          </a:prstGeom>
        </p:spPr>
      </p:pic>
      <p:sp>
        <p:nvSpPr>
          <p:cNvPr id="99" name="Line 168"/>
          <p:cNvSpPr>
            <a:spLocks noChangeShapeType="1"/>
          </p:cNvSpPr>
          <p:nvPr/>
        </p:nvSpPr>
        <p:spPr bwMode="auto">
          <a:xfrm rot="16200000">
            <a:off x="4853533" y="5127268"/>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0" name="Line 168"/>
          <p:cNvSpPr>
            <a:spLocks noChangeShapeType="1"/>
          </p:cNvSpPr>
          <p:nvPr/>
        </p:nvSpPr>
        <p:spPr bwMode="auto">
          <a:xfrm rot="16200000">
            <a:off x="5691733" y="5127268"/>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96" name="Line 168"/>
          <p:cNvSpPr>
            <a:spLocks noChangeShapeType="1"/>
          </p:cNvSpPr>
          <p:nvPr/>
        </p:nvSpPr>
        <p:spPr bwMode="auto">
          <a:xfrm rot="16200000">
            <a:off x="37119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97" name="Line 168"/>
          <p:cNvSpPr>
            <a:spLocks noChangeShapeType="1"/>
          </p:cNvSpPr>
          <p:nvPr/>
        </p:nvSpPr>
        <p:spPr bwMode="auto">
          <a:xfrm rot="16200000">
            <a:off x="59217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2" name="Line 168"/>
          <p:cNvSpPr>
            <a:spLocks noChangeShapeType="1"/>
          </p:cNvSpPr>
          <p:nvPr/>
        </p:nvSpPr>
        <p:spPr bwMode="auto">
          <a:xfrm rot="16200000">
            <a:off x="69871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03" name="Line 168"/>
          <p:cNvSpPr>
            <a:spLocks noChangeShapeType="1"/>
          </p:cNvSpPr>
          <p:nvPr/>
        </p:nvSpPr>
        <p:spPr bwMode="auto">
          <a:xfrm rot="16200000">
            <a:off x="7977733" y="2338933"/>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grpSp>
        <p:nvGrpSpPr>
          <p:cNvPr id="127" name="Group 126"/>
          <p:cNvGrpSpPr/>
          <p:nvPr/>
        </p:nvGrpSpPr>
        <p:grpSpPr>
          <a:xfrm>
            <a:off x="381000" y="1087192"/>
            <a:ext cx="8612994" cy="5233936"/>
            <a:chOff x="381000" y="1087192"/>
            <a:chExt cx="8612994" cy="5233936"/>
          </a:xfrm>
        </p:grpSpPr>
        <p:grpSp>
          <p:nvGrpSpPr>
            <p:cNvPr id="109" name="Group 108"/>
            <p:cNvGrpSpPr/>
            <p:nvPr/>
          </p:nvGrpSpPr>
          <p:grpSpPr>
            <a:xfrm>
              <a:off x="1524000" y="1143000"/>
              <a:ext cx="7469994" cy="1066800"/>
              <a:chOff x="1524000" y="1143000"/>
              <a:chExt cx="7469994" cy="1066800"/>
            </a:xfrm>
          </p:grpSpPr>
          <p:sp>
            <p:nvSpPr>
              <p:cNvPr id="95" name="AutoShape 67"/>
              <p:cNvSpPr>
                <a:spLocks noChangeArrowheads="1"/>
              </p:cNvSpPr>
              <p:nvPr/>
            </p:nvSpPr>
            <p:spPr bwMode="auto">
              <a:xfrm>
                <a:off x="1524000" y="1143000"/>
                <a:ext cx="7469994" cy="10668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smtClean="0">
                    <a:solidFill>
                      <a:schemeClr val="accent4"/>
                    </a:solidFill>
                  </a:rPr>
                  <a:t>Presentation </a:t>
                </a:r>
              </a:p>
              <a:p>
                <a:pPr eaLnBrk="0" hangingPunct="0">
                  <a:defRPr/>
                </a:pPr>
                <a:r>
                  <a:rPr lang="en-US" sz="1200" b="1" dirty="0" smtClean="0">
                    <a:solidFill>
                      <a:schemeClr val="accent4"/>
                    </a:solidFill>
                  </a:rPr>
                  <a:t>Layer</a:t>
                </a:r>
                <a:endParaRPr lang="en-US" sz="1200" b="1" dirty="0">
                  <a:solidFill>
                    <a:schemeClr val="accent4"/>
                  </a:solidFill>
                </a:endParaRPr>
              </a:p>
            </p:txBody>
          </p:sp>
          <p:pic>
            <p:nvPicPr>
              <p:cNvPr id="92" name="Picture 8" descr="new-webi-4.0.jpg"/>
              <p:cNvPicPr>
                <a:picLocks noChangeAspect="1"/>
              </p:cNvPicPr>
              <p:nvPr/>
            </p:nvPicPr>
            <p:blipFill>
              <a:blip r:embed="rId4" cstate="print"/>
              <a:srcRect l="28117" t="7180"/>
              <a:stretch>
                <a:fillRect/>
              </a:stretch>
            </p:blipFill>
            <p:spPr bwMode="auto">
              <a:xfrm>
                <a:off x="6019800" y="1441172"/>
                <a:ext cx="685800" cy="655982"/>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5" cstate="print"/>
              <a:srcRect/>
              <a:stretch>
                <a:fillRect/>
              </a:stretch>
            </p:blipFill>
            <p:spPr bwMode="auto">
              <a:xfrm>
                <a:off x="5181600" y="1438537"/>
                <a:ext cx="685800" cy="664962"/>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6" cstate="print">
                <a:extLst>
                  <a:ext uri="{28A0092B-C50C-407E-A947-70E740481C1C}">
                    <a14:useLocalDpi xmlns:a14="http://schemas.microsoft.com/office/drawing/2010/main" val="0"/>
                  </a:ext>
                </a:extLst>
              </a:blip>
              <a:srcRect l="16696" t="25595" r="14666" b="17966"/>
              <a:stretch/>
            </p:blipFill>
            <p:spPr>
              <a:xfrm>
                <a:off x="7696200" y="1408669"/>
                <a:ext cx="685800" cy="648730"/>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grpSp>
        <p:grpSp>
          <p:nvGrpSpPr>
            <p:cNvPr id="126" name="Group 125"/>
            <p:cNvGrpSpPr/>
            <p:nvPr/>
          </p:nvGrpSpPr>
          <p:grpSpPr>
            <a:xfrm>
              <a:off x="381000" y="1087192"/>
              <a:ext cx="8610600" cy="5233936"/>
              <a:chOff x="381000" y="1087192"/>
              <a:chExt cx="8610600" cy="5233936"/>
            </a:xfrm>
          </p:grpSpPr>
          <p:sp>
            <p:nvSpPr>
              <p:cNvPr id="2" name="AutoShape 67"/>
              <p:cNvSpPr>
                <a:spLocks noChangeArrowheads="1"/>
              </p:cNvSpPr>
              <p:nvPr/>
            </p:nvSpPr>
            <p:spPr bwMode="auto">
              <a:xfrm>
                <a:off x="1524000" y="2438400"/>
                <a:ext cx="7467600" cy="1422682"/>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chemeClr val="accent3">
                        <a:lumMod val="50000"/>
                      </a:schemeClr>
                    </a:solidFill>
                    <a:latin typeface="+mn-lt"/>
                  </a:rPr>
                  <a:t>Data</a:t>
                </a:r>
              </a:p>
              <a:p>
                <a:pPr eaLnBrk="0" hangingPunct="0">
                  <a:defRPr/>
                </a:pPr>
                <a:r>
                  <a:rPr lang="en-US" sz="1200" b="1" dirty="0">
                    <a:solidFill>
                      <a:schemeClr val="accent3">
                        <a:lumMod val="50000"/>
                      </a:schemeClr>
                    </a:solidFill>
                    <a:latin typeface="+mn-lt"/>
                  </a:rPr>
                  <a:t>Warehouse </a:t>
                </a:r>
              </a:p>
              <a:p>
                <a:pPr eaLnBrk="0" hangingPunct="0">
                  <a:defRPr/>
                </a:pPr>
                <a:r>
                  <a:rPr lang="en-US" sz="1200" b="1" dirty="0" smtClean="0">
                    <a:solidFill>
                      <a:schemeClr val="accent3">
                        <a:lumMod val="50000"/>
                      </a:schemeClr>
                    </a:solidFill>
                  </a:rPr>
                  <a:t>&amp;</a:t>
                </a:r>
                <a:r>
                  <a:rPr lang="en-US" sz="1200" b="1" dirty="0" smtClean="0">
                    <a:solidFill>
                      <a:schemeClr val="accent3">
                        <a:lumMod val="50000"/>
                      </a:schemeClr>
                    </a:solidFill>
                    <a:latin typeface="+mn-lt"/>
                  </a:rPr>
                  <a:t> </a:t>
                </a:r>
                <a:r>
                  <a:rPr lang="en-US" sz="1200" b="1" dirty="0" smtClean="0">
                    <a:solidFill>
                      <a:schemeClr val="accent3">
                        <a:lumMod val="50000"/>
                      </a:schemeClr>
                    </a:solidFill>
                  </a:rPr>
                  <a:t>Information </a:t>
                </a:r>
              </a:p>
              <a:p>
                <a:pPr eaLnBrk="0" hangingPunct="0">
                  <a:defRPr/>
                </a:pPr>
                <a:r>
                  <a:rPr lang="en-US" sz="1200" b="1" dirty="0" smtClean="0">
                    <a:solidFill>
                      <a:schemeClr val="accent3">
                        <a:lumMod val="50000"/>
                      </a:schemeClr>
                    </a:solidFill>
                  </a:rPr>
                  <a:t>Management</a:t>
                </a:r>
              </a:p>
              <a:p>
                <a:pPr eaLnBrk="0" hangingPunct="0">
                  <a:defRPr/>
                </a:pPr>
                <a:r>
                  <a:rPr lang="en-US" sz="1200" b="1" dirty="0" smtClean="0">
                    <a:solidFill>
                      <a:schemeClr val="accent3">
                        <a:lumMod val="50000"/>
                      </a:schemeClr>
                    </a:solidFill>
                    <a:latin typeface="+mn-lt"/>
                  </a:rPr>
                  <a:t>Layer</a:t>
                </a: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1524000" y="4038601"/>
                <a:ext cx="7467600" cy="848332"/>
              </a:xfrm>
              <a:prstGeom prst="roundRect">
                <a:avLst>
                  <a:gd name="adj" fmla="val 0"/>
                </a:avLst>
              </a:prstGeom>
              <a:solidFill>
                <a:schemeClr val="accent5">
                  <a:lumMod val="20000"/>
                  <a:lumOff val="80000"/>
                </a:schemeClr>
              </a:solidFill>
              <a:ln w="9525">
                <a:solidFill>
                  <a:srgbClr val="002060"/>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rgbClr val="0070C0"/>
                    </a:solidFill>
                    <a:latin typeface="+mn-lt"/>
                  </a:rPr>
                  <a:t>Data </a:t>
                </a:r>
              </a:p>
              <a:p>
                <a:pPr eaLnBrk="0" hangingPunct="0">
                  <a:defRPr/>
                </a:pPr>
                <a:r>
                  <a:rPr lang="en-US" sz="1200" b="1" dirty="0" smtClean="0">
                    <a:solidFill>
                      <a:srgbClr val="0070C0"/>
                    </a:solidFill>
                    <a:latin typeface="+mn-lt"/>
                  </a:rPr>
                  <a:t>Integration</a:t>
                </a:r>
              </a:p>
              <a:p>
                <a:pPr eaLnBrk="0" hangingPunct="0">
                  <a:defRPr/>
                </a:pPr>
                <a:r>
                  <a:rPr lang="en-US" sz="1200" b="1" dirty="0" smtClean="0">
                    <a:solidFill>
                      <a:srgbClr val="0070C0"/>
                    </a:solidFill>
                  </a:rPr>
                  <a:t>Layer</a:t>
                </a:r>
                <a:endParaRPr lang="en-US" sz="1100" b="1" dirty="0">
                  <a:solidFill>
                    <a:srgbClr val="0070C0"/>
                  </a:solidFill>
                  <a:latin typeface="+mn-lt"/>
                </a:endParaRPr>
              </a:p>
            </p:txBody>
          </p:sp>
          <p:sp>
            <p:nvSpPr>
              <p:cNvPr id="73734" name="AutoShape 4"/>
              <p:cNvSpPr>
                <a:spLocks noChangeArrowheads="1"/>
              </p:cNvSpPr>
              <p:nvPr/>
            </p:nvSpPr>
            <p:spPr bwMode="auto">
              <a:xfrm>
                <a:off x="1524000" y="5213942"/>
                <a:ext cx="7467600" cy="1090586"/>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r>
                  <a:rPr lang="en-US" sz="1200" b="1" dirty="0">
                    <a:solidFill>
                      <a:schemeClr val="accent6">
                        <a:lumMod val="50000"/>
                      </a:schemeClr>
                    </a:solidFill>
                    <a:latin typeface="+mn-lt"/>
                  </a:rPr>
                  <a:t>Data </a:t>
                </a:r>
                <a:r>
                  <a:rPr lang="en-US" sz="1200" b="1" dirty="0" smtClean="0">
                    <a:solidFill>
                      <a:schemeClr val="accent6">
                        <a:lumMod val="50000"/>
                      </a:schemeClr>
                    </a:solidFill>
                    <a:latin typeface="+mn-lt"/>
                  </a:rPr>
                  <a:t>Sources</a:t>
                </a:r>
              </a:p>
              <a:p>
                <a:pPr eaLnBrk="0" hangingPunct="0">
                  <a:defRPr/>
                </a:pPr>
                <a:r>
                  <a:rPr lang="en-US" sz="1200" b="1" dirty="0" smtClean="0">
                    <a:solidFill>
                      <a:schemeClr val="accent6">
                        <a:lumMod val="50000"/>
                      </a:schemeClr>
                    </a:solidFill>
                  </a:rPr>
                  <a:t>Layer</a:t>
                </a:r>
                <a:endParaRPr lang="en-US" sz="1200" b="1" dirty="0">
                  <a:solidFill>
                    <a:schemeClr val="accent6">
                      <a:lumMod val="50000"/>
                    </a:schemeClr>
                  </a:solidFill>
                  <a:latin typeface="+mn-lt"/>
                </a:endParaRPr>
              </a:p>
            </p:txBody>
          </p:sp>
          <p:sp>
            <p:nvSpPr>
              <p:cNvPr id="13320" name="Line 5"/>
              <p:cNvSpPr>
                <a:spLocks noChangeShapeType="1"/>
              </p:cNvSpPr>
              <p:nvPr/>
            </p:nvSpPr>
            <p:spPr bwMode="auto">
              <a:xfrm rot="5400000" flipH="1">
                <a:off x="6915383" y="4013327"/>
                <a:ext cx="302111" cy="11193"/>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36" name="Rectangle 9"/>
              <p:cNvSpPr>
                <a:spLocks noChangeArrowheads="1"/>
              </p:cNvSpPr>
              <p:nvPr/>
            </p:nvSpPr>
            <p:spPr bwMode="auto">
              <a:xfrm>
                <a:off x="7696202" y="3073929"/>
                <a:ext cx="808679" cy="278871"/>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Data Marts</a:t>
                </a:r>
              </a:p>
            </p:txBody>
          </p:sp>
          <p:sp>
            <p:nvSpPr>
              <p:cNvPr id="73737" name="AutoShape 10"/>
              <p:cNvSpPr>
                <a:spLocks noChangeArrowheads="1"/>
              </p:cNvSpPr>
              <p:nvPr/>
            </p:nvSpPr>
            <p:spPr bwMode="auto">
              <a:xfrm>
                <a:off x="5486401" y="1132567"/>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Dash Boards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73739" name="Picture 49"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9760" y="2720269"/>
                <a:ext cx="1008750" cy="10135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50"/>
              <p:cNvSpPr>
                <a:spLocks noChangeArrowheads="1"/>
              </p:cNvSpPr>
              <p:nvPr/>
            </p:nvSpPr>
            <p:spPr bwMode="auto">
              <a:xfrm>
                <a:off x="6018515" y="2556361"/>
                <a:ext cx="367963" cy="423287"/>
              </a:xfrm>
              <a:prstGeom prst="cube">
                <a:avLst>
                  <a:gd name="adj" fmla="val 25000"/>
                </a:avLst>
              </a:prstGeom>
              <a:solidFill>
                <a:schemeClr val="accent6">
                  <a:lumMod val="60000"/>
                  <a:lumOff val="40000"/>
                </a:schemeClr>
              </a:solidFill>
              <a:ln w="9525">
                <a:solidFill>
                  <a:schemeClr val="bg1"/>
                </a:solidFill>
                <a:miter lim="800000"/>
                <a:headEnd/>
                <a:tailEnd/>
              </a:ln>
            </p:spPr>
            <p:txBody>
              <a:bodyPr wrap="none" anchor="ctr"/>
              <a:lstStyle/>
              <a:p>
                <a:pPr eaLnBrk="0" hangingPunct="0">
                  <a:defRPr/>
                </a:pPr>
                <a:endParaRPr lang="en-US" dirty="0">
                  <a:solidFill>
                    <a:srgbClr val="000000"/>
                  </a:solidFill>
                  <a:latin typeface="+mn-lt"/>
                </a:endParaRPr>
              </a:p>
            </p:txBody>
          </p:sp>
          <p:sp>
            <p:nvSpPr>
              <p:cNvPr id="22" name="AutoShape 52"/>
              <p:cNvSpPr>
                <a:spLocks noChangeArrowheads="1"/>
              </p:cNvSpPr>
              <p:nvPr/>
            </p:nvSpPr>
            <p:spPr bwMode="auto">
              <a:xfrm>
                <a:off x="5790461" y="2707416"/>
                <a:ext cx="367964" cy="423288"/>
              </a:xfrm>
              <a:prstGeom prst="cube">
                <a:avLst>
                  <a:gd name="adj" fmla="val 25000"/>
                </a:avLst>
              </a:prstGeom>
              <a:solidFill>
                <a:schemeClr val="accent6">
                  <a:lumMod val="60000"/>
                  <a:lumOff val="40000"/>
                </a:schemeClr>
              </a:solidFill>
              <a:ln w="9525">
                <a:solidFill>
                  <a:schemeClr val="bg1"/>
                </a:solidFill>
                <a:miter lim="800000"/>
                <a:headEnd/>
                <a:tailEnd/>
              </a:ln>
            </p:spPr>
            <p:txBody>
              <a:bodyPr wrap="none" anchor="ctr"/>
              <a:lstStyle/>
              <a:p>
                <a:pPr eaLnBrk="0" hangingPunct="0">
                  <a:defRPr/>
                </a:pPr>
                <a:endParaRPr lang="en-US" dirty="0">
                  <a:solidFill>
                    <a:srgbClr val="000000"/>
                  </a:solidFill>
                  <a:latin typeface="+mn-lt"/>
                </a:endParaRPr>
              </a:p>
            </p:txBody>
          </p:sp>
          <p:pic>
            <p:nvPicPr>
              <p:cNvPr id="73742" name="Picture 53"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4540" y="2514600"/>
                <a:ext cx="527460" cy="6406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3" name="AutoShape 54"/>
              <p:cNvSpPr>
                <a:spLocks noChangeArrowheads="1"/>
              </p:cNvSpPr>
              <p:nvPr/>
            </p:nvSpPr>
            <p:spPr bwMode="auto">
              <a:xfrm>
                <a:off x="3505200" y="1087192"/>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Reports</a:t>
                </a:r>
              </a:p>
            </p:txBody>
          </p:sp>
          <p:sp>
            <p:nvSpPr>
              <p:cNvPr id="73744" name="AutoShape 55"/>
              <p:cNvSpPr>
                <a:spLocks noChangeArrowheads="1"/>
              </p:cNvSpPr>
              <p:nvPr/>
            </p:nvSpPr>
            <p:spPr bwMode="auto">
              <a:xfrm>
                <a:off x="7772400" y="1122608"/>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Analysis</a:t>
                </a:r>
              </a:p>
            </p:txBody>
          </p:sp>
          <p:sp>
            <p:nvSpPr>
              <p:cNvPr id="73745" name="Rectangle 56"/>
              <p:cNvSpPr>
                <a:spLocks noChangeArrowheads="1"/>
              </p:cNvSpPr>
              <p:nvPr/>
            </p:nvSpPr>
            <p:spPr bwMode="auto">
              <a:xfrm>
                <a:off x="6629400" y="2971800"/>
                <a:ext cx="874363" cy="456487"/>
              </a:xfrm>
              <a:prstGeom prst="rect">
                <a:avLst/>
              </a:prstGeom>
              <a:noFill/>
              <a:ln w="9525">
                <a:noFill/>
                <a:miter lim="800000"/>
                <a:headEnd/>
                <a:tailEnd/>
              </a:ln>
            </p:spPr>
            <p:txBody>
              <a:bodyPr/>
              <a:lstStyle/>
              <a:p>
                <a:pPr algn="ctr" eaLnBrk="0" hangingPunct="0">
                  <a:defRPr/>
                </a:pPr>
                <a:r>
                  <a:rPr lang="en-US" sz="1050" dirty="0">
                    <a:solidFill>
                      <a:srgbClr val="000000"/>
                    </a:solidFill>
                    <a:effectLst>
                      <a:outerShdw blurRad="38100" dist="38100" dir="2700000" algn="tl">
                        <a:srgbClr val="000000">
                          <a:alpha val="43137"/>
                        </a:srgbClr>
                      </a:outerShdw>
                    </a:effectLst>
                    <a:latin typeface="+mn-lt"/>
                  </a:rPr>
                  <a:t>Data </a:t>
                </a:r>
                <a:r>
                  <a:rPr lang="en-US" sz="1050" dirty="0" smtClean="0">
                    <a:solidFill>
                      <a:srgbClr val="000000"/>
                    </a:solidFill>
                    <a:effectLst>
                      <a:outerShdw blurRad="38100" dist="38100" dir="2700000" algn="tl">
                        <a:srgbClr val="000000">
                          <a:alpha val="43137"/>
                        </a:srgbClr>
                      </a:outerShdw>
                    </a:effectLst>
                    <a:latin typeface="+mn-lt"/>
                  </a:rPr>
                  <a:t>Warehouse</a:t>
                </a:r>
              </a:p>
              <a:p>
                <a:pPr algn="ctr" eaLnBrk="0" hangingPunct="0">
                  <a:defRPr/>
                </a:pPr>
                <a:r>
                  <a:rPr lang="en-US" sz="1050" dirty="0" smtClean="0">
                    <a:solidFill>
                      <a:srgbClr val="000000"/>
                    </a:solidFill>
                    <a:effectLst>
                      <a:outerShdw blurRad="38100" dist="38100" dir="2700000" algn="tl">
                        <a:srgbClr val="000000">
                          <a:alpha val="43137"/>
                        </a:srgbClr>
                      </a:outerShdw>
                    </a:effectLst>
                  </a:rPr>
                  <a:t>(AESIP)</a:t>
                </a:r>
                <a:endParaRPr lang="en-US" sz="1050" dirty="0">
                  <a:solidFill>
                    <a:srgbClr val="000000"/>
                  </a:solidFill>
                  <a:effectLst>
                    <a:outerShdw blurRad="38100" dist="38100" dir="2700000" algn="tl">
                      <a:srgbClr val="000000">
                        <a:alpha val="43137"/>
                      </a:srgbClr>
                    </a:outerShdw>
                  </a:effectLst>
                  <a:latin typeface="+mn-lt"/>
                </a:endParaRPr>
              </a:p>
            </p:txBody>
          </p:sp>
          <p:sp>
            <p:nvSpPr>
              <p:cNvPr id="73746" name="Line 57"/>
              <p:cNvSpPr>
                <a:spLocks noChangeShapeType="1"/>
              </p:cNvSpPr>
              <p:nvPr/>
            </p:nvSpPr>
            <p:spPr bwMode="auto">
              <a:xfrm rot="16200000">
                <a:off x="7614887" y="2356171"/>
                <a:ext cx="0" cy="470097"/>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73747" name="Line 58"/>
              <p:cNvSpPr>
                <a:spLocks noChangeShapeType="1"/>
              </p:cNvSpPr>
              <p:nvPr/>
            </p:nvSpPr>
            <p:spPr bwMode="auto">
              <a:xfrm rot="5400000" flipH="1">
                <a:off x="6601939" y="2417732"/>
                <a:ext cx="0" cy="346977"/>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73749" name="Rectangle 64"/>
              <p:cNvSpPr>
                <a:spLocks noChangeArrowheads="1"/>
              </p:cNvSpPr>
              <p:nvPr/>
            </p:nvSpPr>
            <p:spPr bwMode="auto">
              <a:xfrm>
                <a:off x="5499450" y="3107464"/>
                <a:ext cx="977551" cy="280531"/>
              </a:xfrm>
              <a:prstGeom prst="rect">
                <a:avLst/>
              </a:prstGeom>
              <a:noFill/>
              <a:ln w="9525">
                <a:noFill/>
                <a:miter lim="800000"/>
                <a:headEnd/>
                <a:tailEnd/>
              </a:ln>
            </p:spPr>
            <p:txBody>
              <a:bodyPr/>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OLAP</a:t>
                </a:r>
              </a:p>
            </p:txBody>
          </p:sp>
          <p:sp>
            <p:nvSpPr>
              <p:cNvPr id="73751" name="Line 165"/>
              <p:cNvSpPr>
                <a:spLocks noChangeShapeType="1"/>
              </p:cNvSpPr>
              <p:nvPr/>
            </p:nvSpPr>
            <p:spPr bwMode="auto">
              <a:xfrm rot="5400000" flipV="1">
                <a:off x="6654512" y="2709336"/>
                <a:ext cx="239033" cy="2798"/>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752" name="Line 166"/>
              <p:cNvSpPr>
                <a:spLocks noChangeShapeType="1"/>
              </p:cNvSpPr>
              <p:nvPr/>
            </p:nvSpPr>
            <p:spPr bwMode="auto">
              <a:xfrm rot="5400000" flipV="1">
                <a:off x="7260321" y="2710735"/>
                <a:ext cx="239033" cy="0"/>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13346" name="Line 172"/>
              <p:cNvSpPr>
                <a:spLocks noChangeShapeType="1"/>
              </p:cNvSpPr>
              <p:nvPr/>
            </p:nvSpPr>
            <p:spPr bwMode="auto">
              <a:xfrm rot="16200000">
                <a:off x="7900173"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3348" name="Line 174"/>
              <p:cNvSpPr>
                <a:spLocks noChangeShapeType="1"/>
              </p:cNvSpPr>
              <p:nvPr/>
            </p:nvSpPr>
            <p:spPr bwMode="auto">
              <a:xfrm rot="16200000">
                <a:off x="6758533"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62" name="AutoShape 15"/>
              <p:cNvSpPr>
                <a:spLocks noChangeArrowheads="1"/>
              </p:cNvSpPr>
              <p:nvPr/>
            </p:nvSpPr>
            <p:spPr bwMode="auto">
              <a:xfrm>
                <a:off x="6238172" y="5864642"/>
                <a:ext cx="122942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ERPs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73761" name="Picture 20" descr="serve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9681" y="5268808"/>
                <a:ext cx="277022" cy="5079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serve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4175" y="5386655"/>
                <a:ext cx="278422" cy="5095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7" name="AutoShape 31"/>
              <p:cNvSpPr>
                <a:spLocks noChangeArrowheads="1"/>
              </p:cNvSpPr>
              <p:nvPr/>
            </p:nvSpPr>
            <p:spPr bwMode="auto">
              <a:xfrm>
                <a:off x="5365135" y="5864642"/>
                <a:ext cx="912212"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File </a:t>
                </a:r>
              </a:p>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Systems</a:t>
                </a:r>
              </a:p>
            </p:txBody>
          </p:sp>
          <p:sp>
            <p:nvSpPr>
              <p:cNvPr id="73770" name="Line 37"/>
              <p:cNvSpPr>
                <a:spLocks noChangeShapeType="1"/>
              </p:cNvSpPr>
              <p:nvPr/>
            </p:nvSpPr>
            <p:spPr bwMode="auto">
              <a:xfrm>
                <a:off x="7924087" y="5476214"/>
                <a:ext cx="0" cy="317050"/>
              </a:xfrm>
              <a:prstGeom prst="line">
                <a:avLst/>
              </a:prstGeom>
              <a:noFill/>
              <a:ln w="19050">
                <a:solidFill>
                  <a:srgbClr val="969696"/>
                </a:solidFill>
                <a:round/>
                <a:headEnd/>
                <a:tailEnd/>
              </a:ln>
            </p:spPr>
            <p:txBody>
              <a:bodyPr/>
              <a:lstStyle/>
              <a:p>
                <a:pPr>
                  <a:defRPr/>
                </a:pPr>
                <a:endParaRPr lang="en-US" dirty="0">
                  <a:latin typeface="+mn-lt"/>
                </a:endParaRPr>
              </a:p>
            </p:txBody>
          </p:sp>
          <p:sp>
            <p:nvSpPr>
              <p:cNvPr id="73771" name="AutoShape 38"/>
              <p:cNvSpPr>
                <a:spLocks noChangeArrowheads="1"/>
              </p:cNvSpPr>
              <p:nvPr/>
            </p:nvSpPr>
            <p:spPr bwMode="auto">
              <a:xfrm>
                <a:off x="7661057" y="5864642"/>
                <a:ext cx="923405"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SOA, ESB,</a:t>
                </a:r>
              </a:p>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Web</a:t>
                </a:r>
              </a:p>
            </p:txBody>
          </p:sp>
          <p:sp>
            <p:nvSpPr>
              <p:cNvPr id="73772" name="Line 45"/>
              <p:cNvSpPr>
                <a:spLocks noChangeShapeType="1"/>
              </p:cNvSpPr>
              <p:nvPr/>
            </p:nvSpPr>
            <p:spPr bwMode="auto">
              <a:xfrm>
                <a:off x="8156338" y="5481193"/>
                <a:ext cx="0" cy="317051"/>
              </a:xfrm>
              <a:prstGeom prst="line">
                <a:avLst/>
              </a:prstGeom>
              <a:noFill/>
              <a:ln w="19050">
                <a:solidFill>
                  <a:srgbClr val="969696"/>
                </a:solidFill>
                <a:round/>
                <a:headEnd/>
                <a:tailEnd/>
              </a:ln>
            </p:spPr>
            <p:txBody>
              <a:bodyPr/>
              <a:lstStyle/>
              <a:p>
                <a:pPr>
                  <a:defRPr/>
                </a:pPr>
                <a:endParaRPr lang="en-US" dirty="0">
                  <a:latin typeface="+mn-lt"/>
                </a:endParaRPr>
              </a:p>
            </p:txBody>
          </p:sp>
          <p:sp>
            <p:nvSpPr>
              <p:cNvPr id="73773" name="Line 46"/>
              <p:cNvSpPr>
                <a:spLocks noChangeShapeType="1"/>
              </p:cNvSpPr>
              <p:nvPr/>
            </p:nvSpPr>
            <p:spPr bwMode="auto">
              <a:xfrm>
                <a:off x="8382992" y="5481193"/>
                <a:ext cx="0" cy="317051"/>
              </a:xfrm>
              <a:prstGeom prst="line">
                <a:avLst/>
              </a:prstGeom>
              <a:noFill/>
              <a:ln w="19050">
                <a:solidFill>
                  <a:srgbClr val="969696"/>
                </a:solidFill>
                <a:round/>
                <a:headEnd/>
                <a:tailEnd/>
              </a:ln>
            </p:spPr>
            <p:txBody>
              <a:bodyPr/>
              <a:lstStyle/>
              <a:p>
                <a:pPr>
                  <a:defRPr/>
                </a:pPr>
                <a:endParaRPr lang="en-US" dirty="0">
                  <a:latin typeface="+mn-lt"/>
                </a:endParaRPr>
              </a:p>
            </p:txBody>
          </p:sp>
          <p:grpSp>
            <p:nvGrpSpPr>
              <p:cNvPr id="112" name="Group 111"/>
              <p:cNvGrpSpPr/>
              <p:nvPr/>
            </p:nvGrpSpPr>
            <p:grpSpPr>
              <a:xfrm>
                <a:off x="7626530" y="5268808"/>
                <a:ext cx="956984" cy="672224"/>
                <a:chOff x="7626530" y="5268808"/>
                <a:chExt cx="956984" cy="672224"/>
              </a:xfrm>
            </p:grpSpPr>
            <p:pic>
              <p:nvPicPr>
                <p:cNvPr id="73807" name="Picture 39"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7875" y="5268808"/>
                  <a:ext cx="111928"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8" name="Picture 40"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126" y="5268808"/>
                  <a:ext cx="111928"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9" name="Picture 41"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25381" y="5268808"/>
                  <a:ext cx="114726" cy="2107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0" name="Picture 42"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7875" y="5731896"/>
                  <a:ext cx="111928"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1" name="Picture 43"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126" y="5731896"/>
                  <a:ext cx="111928"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2" name="Picture 44" descr="serve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25381" y="5731896"/>
                  <a:ext cx="114726" cy="2091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13" name="Picture 47"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989665" y="5128918"/>
                  <a:ext cx="230714" cy="9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61" descr="N:\Inprogress\Endeca MASTER\13399 Endeca PPT-CB\powerpoint\artwork\raster\jpgs\InfoPlatform\InfoPlatform-flat-bottom-solid.png"/>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t="39714" r="14063" b="47395"/>
              <a:stretch>
                <a:fillRect/>
              </a:stretch>
            </p:blipFill>
            <p:spPr bwMode="auto">
              <a:xfrm>
                <a:off x="5410199" y="4248973"/>
                <a:ext cx="2514601" cy="4614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6" name="Text Box 18"/>
              <p:cNvSpPr txBox="1">
                <a:spLocks noChangeArrowheads="1"/>
              </p:cNvSpPr>
              <p:nvPr/>
            </p:nvSpPr>
            <p:spPr bwMode="auto">
              <a:xfrm>
                <a:off x="5486401" y="4393926"/>
                <a:ext cx="2362199" cy="254274"/>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ETL</a:t>
                </a:r>
              </a:p>
            </p:txBody>
          </p:sp>
          <p:pic>
            <p:nvPicPr>
              <p:cNvPr id="73777" name="Picture 261" descr="N:\Inprogress\Endeca MASTER\13399 Endeca PPT-CB\powerpoint\artwork\raster\jpgs\InfoPlatform\InfoPlatform-flat-bottom-solid.png"/>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t="39714" r="14063" b="47395"/>
              <a:stretch>
                <a:fillRect/>
              </a:stretch>
            </p:blipFill>
            <p:spPr bwMode="auto">
              <a:xfrm>
                <a:off x="2743200" y="4265572"/>
                <a:ext cx="2209800" cy="4614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4" name="Line 162"/>
              <p:cNvSpPr>
                <a:spLocks noChangeShapeType="1"/>
              </p:cNvSpPr>
              <p:nvPr/>
            </p:nvSpPr>
            <p:spPr bwMode="auto">
              <a:xfrm rot="5400000">
                <a:off x="5180501" y="2671515"/>
                <a:ext cx="8300" cy="1066114"/>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13341" name="Line 167"/>
              <p:cNvSpPr>
                <a:spLocks noChangeShapeType="1"/>
              </p:cNvSpPr>
              <p:nvPr/>
            </p:nvSpPr>
            <p:spPr bwMode="auto">
              <a:xfrm rot="16200000">
                <a:off x="3207594"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13342" name="Line 168"/>
              <p:cNvSpPr>
                <a:spLocks noChangeShapeType="1"/>
              </p:cNvSpPr>
              <p:nvPr/>
            </p:nvSpPr>
            <p:spPr bwMode="auto">
              <a:xfrm rot="16200000">
                <a:off x="4072238" y="5122774"/>
                <a:ext cx="197534" cy="1400"/>
              </a:xfrm>
              <a:prstGeom prst="line">
                <a:avLst/>
              </a:prstGeom>
              <a:noFill/>
              <a:ln w="28575">
                <a:solidFill>
                  <a:schemeClr val="accent5">
                    <a:lumMod val="50000"/>
                  </a:schemeClr>
                </a:solidFill>
                <a:round/>
                <a:headEnd/>
                <a:tailEnd type="triangle" w="med" len="med"/>
              </a:ln>
            </p:spPr>
            <p:txBody>
              <a:bodyPr/>
              <a:lstStyle/>
              <a:p>
                <a:pPr eaLnBrk="0" hangingPunct="0">
                  <a:defRPr/>
                </a:pPr>
                <a:endParaRPr lang="en-US" dirty="0">
                  <a:solidFill>
                    <a:srgbClr val="000000"/>
                  </a:solidFill>
                  <a:latin typeface="+mn-lt"/>
                </a:endParaRPr>
              </a:p>
            </p:txBody>
          </p:sp>
          <p:sp>
            <p:nvSpPr>
              <p:cNvPr id="73791" name="Text Box 18"/>
              <p:cNvSpPr txBox="1">
                <a:spLocks noChangeArrowheads="1"/>
              </p:cNvSpPr>
              <p:nvPr/>
            </p:nvSpPr>
            <p:spPr bwMode="auto">
              <a:xfrm>
                <a:off x="2746022" y="4398906"/>
                <a:ext cx="2114038" cy="248992"/>
              </a:xfrm>
              <a:prstGeom prst="rect">
                <a:avLst/>
              </a:prstGeom>
              <a:noFill/>
              <a:ln w="9525">
                <a:noFill/>
                <a:miter lim="800000"/>
                <a:headEnd/>
                <a:tailEnd/>
              </a:ln>
            </p:spPr>
            <p:txBody>
              <a:bodyPr wrap="none"/>
              <a:lstStyle/>
              <a:p>
                <a:pPr algn="ctr" eaLnBrk="0" hangingPunct="0">
                  <a:defRPr/>
                </a:pPr>
                <a:r>
                  <a:rPr lang="en-US" sz="1100" dirty="0">
                    <a:solidFill>
                      <a:srgbClr val="000000"/>
                    </a:solidFill>
                    <a:effectLst>
                      <a:outerShdw blurRad="38100" dist="38100" dir="2700000" algn="tl">
                        <a:srgbClr val="000000">
                          <a:alpha val="43137"/>
                        </a:srgbClr>
                      </a:outerShdw>
                    </a:effectLst>
                    <a:latin typeface="+mn-lt"/>
                  </a:rPr>
                  <a:t>Unstructured Data</a:t>
                </a:r>
              </a:p>
            </p:txBody>
          </p:sp>
          <p:grpSp>
            <p:nvGrpSpPr>
              <p:cNvPr id="115" name="Group 114"/>
              <p:cNvGrpSpPr/>
              <p:nvPr/>
            </p:nvGrpSpPr>
            <p:grpSpPr>
              <a:xfrm>
                <a:off x="4289858" y="3373056"/>
                <a:ext cx="2093053" cy="862006"/>
                <a:chOff x="4289858" y="3373056"/>
                <a:chExt cx="2093053" cy="862006"/>
              </a:xfrm>
            </p:grpSpPr>
            <p:sp>
              <p:nvSpPr>
                <p:cNvPr id="73822" name="Line 69"/>
                <p:cNvSpPr>
                  <a:spLocks noChangeShapeType="1"/>
                </p:cNvSpPr>
                <p:nvPr/>
              </p:nvSpPr>
              <p:spPr bwMode="auto">
                <a:xfrm rot="16200000">
                  <a:off x="5330331" y="2759954"/>
                  <a:ext cx="12107" cy="2093053"/>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823" name="Line 164"/>
                <p:cNvSpPr>
                  <a:spLocks noChangeShapeType="1"/>
                </p:cNvSpPr>
                <p:nvPr/>
              </p:nvSpPr>
              <p:spPr bwMode="auto">
                <a:xfrm rot="5400000" flipH="1">
                  <a:off x="6140241" y="4003935"/>
                  <a:ext cx="457637" cy="4617"/>
                </a:xfrm>
                <a:prstGeom prst="line">
                  <a:avLst/>
                </a:prstGeom>
                <a:noFill/>
                <a:ln w="28575">
                  <a:solidFill>
                    <a:schemeClr val="accent5">
                      <a:lumMod val="50000"/>
                    </a:schemeClr>
                  </a:solidFill>
                  <a:round/>
                  <a:headEnd/>
                  <a:tailEnd/>
                </a:ln>
              </p:spPr>
              <p:txBody>
                <a:bodyPr/>
                <a:lstStyle/>
                <a:p>
                  <a:pPr>
                    <a:defRPr/>
                  </a:pPr>
                  <a:endParaRPr lang="en-US" dirty="0">
                    <a:latin typeface="+mn-lt"/>
                  </a:endParaRPr>
                </a:p>
              </p:txBody>
            </p:sp>
            <p:sp>
              <p:nvSpPr>
                <p:cNvPr id="73824" name="Line 77"/>
                <p:cNvSpPr>
                  <a:spLocks noChangeShapeType="1"/>
                </p:cNvSpPr>
                <p:nvPr/>
              </p:nvSpPr>
              <p:spPr bwMode="auto">
                <a:xfrm rot="16200000">
                  <a:off x="4060598" y="3603086"/>
                  <a:ext cx="460059" cy="0"/>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grpSp>
          <p:sp>
            <p:nvSpPr>
              <p:cNvPr id="73793" name="AutoShape 14"/>
              <p:cNvSpPr>
                <a:spLocks noChangeArrowheads="1"/>
              </p:cNvSpPr>
              <p:nvPr/>
            </p:nvSpPr>
            <p:spPr bwMode="auto">
              <a:xfrm>
                <a:off x="3753373" y="5864642"/>
                <a:ext cx="784895"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Databases</a:t>
                </a:r>
              </a:p>
            </p:txBody>
          </p:sp>
          <p:grpSp>
            <p:nvGrpSpPr>
              <p:cNvPr id="118" name="Group 117"/>
              <p:cNvGrpSpPr/>
              <p:nvPr/>
            </p:nvGrpSpPr>
            <p:grpSpPr>
              <a:xfrm>
                <a:off x="3820530" y="5310304"/>
                <a:ext cx="576429" cy="595871"/>
                <a:chOff x="3820530" y="5310304"/>
                <a:chExt cx="576429" cy="595871"/>
              </a:xfrm>
            </p:grpSpPr>
            <p:pic>
              <p:nvPicPr>
                <p:cNvPr id="73802" name="Picture 18"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7642" y="5310304"/>
                  <a:ext cx="439317" cy="4763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3" name="Picture 19"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530" y="5486244"/>
                  <a:ext cx="384752" cy="4199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95" name="AutoShape 16"/>
              <p:cNvSpPr>
                <a:spLocks noChangeArrowheads="1"/>
              </p:cNvSpPr>
              <p:nvPr/>
            </p:nvSpPr>
            <p:spPr bwMode="auto">
              <a:xfrm>
                <a:off x="4492097" y="5864642"/>
                <a:ext cx="959782"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Unstructured Data</a:t>
                </a:r>
              </a:p>
            </p:txBody>
          </p:sp>
          <p:grpSp>
            <p:nvGrpSpPr>
              <p:cNvPr id="119" name="Group 118"/>
              <p:cNvGrpSpPr/>
              <p:nvPr/>
            </p:nvGrpSpPr>
            <p:grpSpPr>
              <a:xfrm>
                <a:off x="4584438" y="5361761"/>
                <a:ext cx="654779" cy="522842"/>
                <a:chOff x="4584438" y="5361761"/>
                <a:chExt cx="654779" cy="522842"/>
              </a:xfrm>
            </p:grpSpPr>
            <p:pic>
              <p:nvPicPr>
                <p:cNvPr id="9" name="Picture 22" descr="email"/>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0061" y="5391638"/>
                  <a:ext cx="379156" cy="2107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1" name="Picture 23" descr="pdf_icon"/>
                <p:cNvPicPr preferRelativeResize="0">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4438" y="5361761"/>
                  <a:ext cx="291013" cy="3103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9" name="Picture 2"/>
                <p:cNvPicPr preferRelativeResize="0">
                  <a:picLocks noChangeAspect="1" noChangeArrowheads="1"/>
                </p:cNvPicPr>
                <p:nvPr/>
              </p:nvPicPr>
              <p:blipFill>
                <a:blip r:embed="rId13" cstate="print">
                  <a:clrChange>
                    <a:clrFrom>
                      <a:srgbClr val="FCFCFC"/>
                    </a:clrFrom>
                    <a:clrTo>
                      <a:srgbClr val="FCFCFC">
                        <a:alpha val="0"/>
                      </a:srgbClr>
                    </a:clrTo>
                  </a:clrChange>
                  <a:extLst>
                    <a:ext uri="{28A0092B-C50C-407E-A947-70E740481C1C}">
                      <a14:useLocalDpi xmlns:a14="http://schemas.microsoft.com/office/drawing/2010/main" val="0"/>
                    </a:ext>
                  </a:extLst>
                </a:blip>
                <a:srcRect l="18298" t="26929" r="57581" b="43259"/>
                <a:stretch>
                  <a:fillRect/>
                </a:stretch>
              </p:blipFill>
              <p:spPr bwMode="auto">
                <a:xfrm>
                  <a:off x="4822285" y="5562599"/>
                  <a:ext cx="282618" cy="3220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90" name="Picture 25" descr="document"/>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227" y="5275448"/>
                <a:ext cx="3581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descr="document"/>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8066" y="5426491"/>
                <a:ext cx="3567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2" name="Picture 27"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1142" y="5517781"/>
                <a:ext cx="383353" cy="4199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00" name="AutoShape 28"/>
              <p:cNvSpPr>
                <a:spLocks noChangeArrowheads="1"/>
              </p:cNvSpPr>
              <p:nvPr/>
            </p:nvSpPr>
            <p:spPr bwMode="auto">
              <a:xfrm>
                <a:off x="2746022" y="5864642"/>
                <a:ext cx="972374"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a:solidFill>
                      <a:srgbClr val="000000"/>
                    </a:solidFill>
                    <a:effectLst>
                      <a:outerShdw blurRad="38100" dist="38100" dir="2700000" algn="tl">
                        <a:srgbClr val="000000">
                          <a:alpha val="43137"/>
                        </a:srgbClr>
                      </a:outerShdw>
                    </a:effectLst>
                    <a:latin typeface="+mn-lt"/>
                  </a:rPr>
                  <a:t>Sources</a:t>
                </a:r>
              </a:p>
            </p:txBody>
          </p:sp>
          <p:sp>
            <p:nvSpPr>
              <p:cNvPr id="73806" name="Line 162"/>
              <p:cNvSpPr>
                <a:spLocks noChangeShapeType="1"/>
              </p:cNvSpPr>
              <p:nvPr/>
            </p:nvSpPr>
            <p:spPr bwMode="auto">
              <a:xfrm rot="5400000" flipH="1" flipV="1">
                <a:off x="5181600" y="4343400"/>
                <a:ext cx="0" cy="304800"/>
              </a:xfrm>
              <a:prstGeom prst="line">
                <a:avLst/>
              </a:prstGeom>
              <a:noFill/>
              <a:ln w="28575">
                <a:solidFill>
                  <a:schemeClr val="accent5">
                    <a:lumMod val="50000"/>
                  </a:schemeClr>
                </a:solidFill>
                <a:round/>
                <a:headEnd/>
                <a:tailEnd type="triangle" w="med" len="med"/>
              </a:ln>
            </p:spPr>
            <p:txBody>
              <a:bodyPr/>
              <a:lstStyle/>
              <a:p>
                <a:pPr>
                  <a:defRPr/>
                </a:pPr>
                <a:endParaRPr lang="en-US" dirty="0">
                  <a:latin typeface="+mn-lt"/>
                </a:endParaRPr>
              </a:p>
            </p:txBody>
          </p:sp>
          <p:sp>
            <p:nvSpPr>
              <p:cNvPr id="310" name="Rectangle 309"/>
              <p:cNvSpPr/>
              <p:nvPr/>
            </p:nvSpPr>
            <p:spPr bwMode="auto">
              <a:xfrm>
                <a:off x="3048227" y="2808673"/>
                <a:ext cx="1281575" cy="4398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rgbClr val="FFFF00"/>
                    </a:solidFill>
                  </a:rPr>
                  <a:t>BI Engine</a:t>
                </a:r>
                <a:endParaRPr lang="en-US" dirty="0">
                  <a:solidFill>
                    <a:srgbClr val="FFFF00"/>
                  </a:solidFill>
                </a:endParaRPr>
              </a:p>
            </p:txBody>
          </p:sp>
          <p:pic>
            <p:nvPicPr>
              <p:cNvPr id="197634" name="Picture 2"/>
              <p:cNvPicPr>
                <a:picLocks noChangeAspect="1" noChangeArrowheads="1"/>
              </p:cNvPicPr>
              <p:nvPr/>
            </p:nvPicPr>
            <p:blipFill>
              <a:blip r:embed="rId15" cstate="print"/>
              <a:srcRect b="22551"/>
              <a:stretch>
                <a:fillRect/>
              </a:stretch>
            </p:blipFill>
            <p:spPr bwMode="auto">
              <a:xfrm>
                <a:off x="3352800" y="1371601"/>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6" name="Right Triangle 85"/>
              <p:cNvSpPr/>
              <p:nvPr/>
            </p:nvSpPr>
            <p:spPr>
              <a:xfrm>
                <a:off x="381000" y="1905000"/>
                <a:ext cx="374542" cy="4267200"/>
              </a:xfrm>
              <a:prstGeom prst="rtTriangle">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p:cNvSpPr/>
              <p:nvPr/>
            </p:nvSpPr>
            <p:spPr>
              <a:xfrm rot="10800000">
                <a:off x="842075" y="1981200"/>
                <a:ext cx="374542" cy="4191000"/>
              </a:xfrm>
              <a:prstGeom prst="rtTriangle">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6200000" scaled="1"/>
                <a:tileRect/>
              </a:gra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838200" y="1981200"/>
                <a:ext cx="374542" cy="46166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smtClean="0">
                    <a:ln/>
                    <a:solidFill>
                      <a:schemeClr val="accent3"/>
                    </a:solidFill>
                  </a:rPr>
                  <a:t>A</a:t>
                </a:r>
                <a:endParaRPr lang="en-US" sz="2400" b="1" dirty="0">
                  <a:ln/>
                  <a:solidFill>
                    <a:schemeClr val="accent3"/>
                  </a:solidFill>
                </a:endParaRPr>
              </a:p>
            </p:txBody>
          </p:sp>
          <p:sp>
            <p:nvSpPr>
              <p:cNvPr id="90" name="Rectangle 89"/>
              <p:cNvSpPr/>
              <p:nvPr/>
            </p:nvSpPr>
            <p:spPr>
              <a:xfrm>
                <a:off x="381000" y="5710535"/>
                <a:ext cx="374542" cy="461665"/>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grpSp>
      <p:grpSp>
        <p:nvGrpSpPr>
          <p:cNvPr id="125" name="Group 124"/>
          <p:cNvGrpSpPr/>
          <p:nvPr/>
        </p:nvGrpSpPr>
        <p:grpSpPr>
          <a:xfrm>
            <a:off x="6248400" y="5334000"/>
            <a:ext cx="1220358" cy="685086"/>
            <a:chOff x="6248400" y="5334000"/>
            <a:chExt cx="1220358" cy="685086"/>
          </a:xfrm>
        </p:grpSpPr>
        <p:grpSp>
          <p:nvGrpSpPr>
            <p:cNvPr id="121" name="Group 120"/>
            <p:cNvGrpSpPr/>
            <p:nvPr/>
          </p:nvGrpSpPr>
          <p:grpSpPr>
            <a:xfrm>
              <a:off x="6781800" y="5334000"/>
              <a:ext cx="686958" cy="456486"/>
              <a:chOff x="6781800" y="5334000"/>
              <a:chExt cx="686958" cy="456486"/>
            </a:xfrm>
          </p:grpSpPr>
          <p:pic>
            <p:nvPicPr>
              <p:cNvPr id="110"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53722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AutoShape 15"/>
              <p:cNvSpPr>
                <a:spLocks noChangeArrowheads="1"/>
              </p:cNvSpPr>
              <p:nvPr/>
            </p:nvSpPr>
            <p:spPr bwMode="auto">
              <a:xfrm>
                <a:off x="6781800" y="53340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1000" b="1" dirty="0" smtClean="0">
                    <a:solidFill>
                      <a:srgbClr val="0070C0"/>
                    </a:solidFill>
                  </a:rPr>
                  <a:t>GCSS-A</a:t>
                </a:r>
                <a:endParaRPr lang="en-US" sz="1000" b="1" dirty="0">
                  <a:solidFill>
                    <a:srgbClr val="0070C0"/>
                  </a:solidFill>
                  <a:latin typeface="+mn-lt"/>
                </a:endParaRPr>
              </a:p>
            </p:txBody>
          </p:sp>
        </p:grpSp>
        <p:grpSp>
          <p:nvGrpSpPr>
            <p:cNvPr id="122" name="Group 121"/>
            <p:cNvGrpSpPr/>
            <p:nvPr/>
          </p:nvGrpSpPr>
          <p:grpSpPr>
            <a:xfrm>
              <a:off x="6248400" y="5334000"/>
              <a:ext cx="686958" cy="456486"/>
              <a:chOff x="6248400" y="5334000"/>
              <a:chExt cx="686958" cy="456486"/>
            </a:xfrm>
          </p:grpSpPr>
          <p:pic>
            <p:nvPicPr>
              <p:cNvPr id="113"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600" y="53722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AutoShape 15"/>
              <p:cNvSpPr>
                <a:spLocks noChangeArrowheads="1"/>
              </p:cNvSpPr>
              <p:nvPr/>
            </p:nvSpPr>
            <p:spPr bwMode="auto">
              <a:xfrm>
                <a:off x="6248400" y="53340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900" b="1" dirty="0" smtClean="0">
                    <a:solidFill>
                      <a:srgbClr val="0070C0"/>
                    </a:solidFill>
                  </a:rPr>
                  <a:t>IPPS-A</a:t>
                </a:r>
                <a:endParaRPr lang="en-US" sz="900" b="1" dirty="0">
                  <a:solidFill>
                    <a:srgbClr val="0070C0"/>
                  </a:solidFill>
                  <a:latin typeface="+mn-lt"/>
                </a:endParaRPr>
              </a:p>
            </p:txBody>
          </p:sp>
        </p:grpSp>
        <p:grpSp>
          <p:nvGrpSpPr>
            <p:cNvPr id="123" name="Group 122"/>
            <p:cNvGrpSpPr/>
            <p:nvPr/>
          </p:nvGrpSpPr>
          <p:grpSpPr>
            <a:xfrm>
              <a:off x="6553200" y="5562600"/>
              <a:ext cx="686958" cy="456486"/>
              <a:chOff x="6553200" y="5562600"/>
              <a:chExt cx="686958" cy="456486"/>
            </a:xfrm>
          </p:grpSpPr>
          <p:pic>
            <p:nvPicPr>
              <p:cNvPr id="106" name="Picture 30" descr="database"/>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5600814"/>
                <a:ext cx="533400" cy="41827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15"/>
              <p:cNvSpPr>
                <a:spLocks noChangeArrowheads="1"/>
              </p:cNvSpPr>
              <p:nvPr/>
            </p:nvSpPr>
            <p:spPr bwMode="auto">
              <a:xfrm>
                <a:off x="6553200" y="5562600"/>
                <a:ext cx="686958" cy="456486"/>
              </a:xfrm>
              <a:prstGeom prst="roundRect">
                <a:avLst>
                  <a:gd name="adj" fmla="val 16667"/>
                </a:avLst>
              </a:prstGeom>
              <a:noFill/>
              <a:ln w="9525">
                <a:noFill/>
                <a:round/>
                <a:headEnd/>
                <a:tailEnd/>
              </a:ln>
            </p:spPr>
            <p:txBody>
              <a:bodyPr lIns="45720" rIns="45720" anchor="ctr"/>
              <a:lstStyle/>
              <a:p>
                <a:pPr algn="ctr" eaLnBrk="0" hangingPunct="0">
                  <a:defRPr/>
                </a:pPr>
                <a:r>
                  <a:rPr lang="en-US" sz="900" dirty="0" smtClean="0">
                    <a:solidFill>
                      <a:srgbClr val="0070C0"/>
                    </a:solidFill>
                  </a:rPr>
                  <a:t>GFEBS</a:t>
                </a:r>
                <a:endParaRPr lang="en-US" sz="900" dirty="0">
                  <a:solidFill>
                    <a:srgbClr val="0070C0"/>
                  </a:solidFill>
                  <a:latin typeface="+mn-lt"/>
                </a:endParaRPr>
              </a:p>
            </p:txBody>
          </p:sp>
        </p:grpSp>
      </p:grpSp>
      <p:sp>
        <p:nvSpPr>
          <p:cNvPr id="116" name="TextBox 115"/>
          <p:cNvSpPr txBox="1"/>
          <p:nvPr/>
        </p:nvSpPr>
        <p:spPr>
          <a:xfrm>
            <a:off x="381000" y="6248400"/>
            <a:ext cx="673582" cy="276999"/>
          </a:xfrm>
          <a:prstGeom prst="rect">
            <a:avLst/>
          </a:prstGeom>
          <a:noFill/>
          <a:ln>
            <a:noFill/>
          </a:ln>
          <a:effectLst>
            <a:outerShdw blurRad="149987" dist="250190" dir="8460000" algn="ctr">
              <a:srgbClr val="000000">
                <a:alpha val="28000"/>
              </a:srgbClr>
            </a:outerShdw>
          </a:effectLst>
        </p:spPr>
        <p:txBody>
          <a:bodyPr wrap="none" rtlCol="0">
            <a:spAutoFit/>
          </a:bodyPr>
          <a:lstStyle/>
          <a:p>
            <a:r>
              <a:rPr lang="en-US" sz="1200" b="1" dirty="0" smtClean="0"/>
              <a:t>GFM-DI</a:t>
            </a:r>
            <a:endParaRPr lang="en-US" sz="1200" b="1" dirty="0"/>
          </a:p>
        </p:txBody>
      </p:sp>
      <p:sp>
        <p:nvSpPr>
          <p:cNvPr id="117" name="TextBox 116"/>
          <p:cNvSpPr txBox="1"/>
          <p:nvPr/>
        </p:nvSpPr>
        <p:spPr>
          <a:xfrm rot="16200000">
            <a:off x="-1305700" y="3799701"/>
            <a:ext cx="4191000" cy="553998"/>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r"/>
            <a:r>
              <a:rPr lang="en-US" sz="1000" b="1" dirty="0" smtClean="0">
                <a:solidFill>
                  <a:srgbClr val="C00000"/>
                </a:solidFill>
              </a:rPr>
              <a:t>Common Data Value</a:t>
            </a:r>
          </a:p>
          <a:p>
            <a:pPr algn="ctr"/>
            <a:r>
              <a:rPr lang="en-US" sz="1000" b="1" dirty="0" smtClean="0">
                <a:solidFill>
                  <a:srgbClr val="C00000"/>
                </a:solidFill>
              </a:rPr>
              <a:t>   Common Exchange Mechanism</a:t>
            </a:r>
          </a:p>
          <a:p>
            <a:r>
              <a:rPr lang="en-US" sz="1000" b="1" dirty="0" smtClean="0">
                <a:solidFill>
                  <a:srgbClr val="C00000"/>
                </a:solidFill>
              </a:rPr>
              <a:t>Common Entity Model</a:t>
            </a:r>
            <a:endParaRPr lang="en-US" sz="1000" b="1" dirty="0">
              <a:solidFill>
                <a:srgbClr val="C00000"/>
              </a:solidFill>
            </a:endParaRPr>
          </a:p>
        </p:txBody>
      </p:sp>
      <p:sp>
        <p:nvSpPr>
          <p:cNvPr id="104" name="Rectangle 59"/>
          <p:cNvSpPr>
            <a:spLocks noChangeArrowheads="1"/>
          </p:cNvSpPr>
          <p:nvPr/>
        </p:nvSpPr>
        <p:spPr bwMode="auto">
          <a:xfrm>
            <a:off x="228600" y="1295400"/>
            <a:ext cx="1371600" cy="6858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eaLnBrk="0" hangingPunct="0">
              <a:defRPr/>
            </a:pPr>
            <a:r>
              <a:rPr lang="en-US" sz="1400" b="1" dirty="0" smtClean="0">
                <a:solidFill>
                  <a:srgbClr val="0070C0"/>
                </a:solidFill>
                <a:latin typeface="+mn-lt"/>
              </a:rPr>
              <a:t>Data  </a:t>
            </a:r>
          </a:p>
          <a:p>
            <a:pPr eaLnBrk="0" hangingPunct="0">
              <a:defRPr/>
            </a:pPr>
            <a:r>
              <a:rPr lang="en-US" sz="1400" b="1" dirty="0" smtClean="0">
                <a:solidFill>
                  <a:srgbClr val="0070C0"/>
                </a:solidFill>
                <a:latin typeface="+mn-lt"/>
              </a:rPr>
              <a:t>Standardization</a:t>
            </a:r>
            <a:endParaRPr lang="en-US" sz="1600" b="1" dirty="0" smtClean="0">
              <a:solidFill>
                <a:srgbClr val="0070C0"/>
              </a:solidFill>
              <a:latin typeface="+mn-lt"/>
            </a:endParaRPr>
          </a:p>
          <a:p>
            <a:pPr algn="ctr" eaLnBrk="0" hangingPunct="0">
              <a:defRPr/>
            </a:pPr>
            <a:endParaRPr lang="en-US" sz="1400" b="1" dirty="0" smtClean="0"/>
          </a:p>
        </p:txBody>
      </p:sp>
      <p:sp>
        <p:nvSpPr>
          <p:cNvPr id="128"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129" name="TextBox 128"/>
          <p:cNvSpPr txBox="1"/>
          <p:nvPr/>
        </p:nvSpPr>
        <p:spPr>
          <a:xfrm>
            <a:off x="1066800" y="6477000"/>
            <a:ext cx="563880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200" dirty="0" smtClean="0">
                <a:solidFill>
                  <a:srgbClr val="0070C0"/>
                </a:solidFill>
              </a:rPr>
              <a:t>High Cost of Data Standardization at Data Source Layer </a:t>
            </a:r>
            <a:r>
              <a:rPr lang="en-US" sz="1400" dirty="0" smtClean="0">
                <a:solidFill>
                  <a:srgbClr val="0070C0"/>
                </a:solidFill>
              </a:rPr>
              <a:t>? </a:t>
            </a:r>
            <a:endParaRPr lang="en-US" sz="1400" dirty="0">
              <a:solidFill>
                <a:srgbClr val="0070C0"/>
              </a:solidFill>
            </a:endParaRPr>
          </a:p>
        </p:txBody>
      </p:sp>
    </p:spTree>
    <p:extLst>
      <p:ext uri="{BB962C8B-B14F-4D97-AF65-F5344CB8AC3E}">
        <p14:creationId xmlns:p14="http://schemas.microsoft.com/office/powerpoint/2010/main" val="400022723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09332"/>
            <a:ext cx="9220200" cy="5778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1333931" y="30882"/>
            <a:ext cx="6724651" cy="1200151"/>
          </a:xfrm>
        </p:spPr>
        <p:txBody>
          <a:bodyPr/>
          <a:lstStyle/>
          <a:p>
            <a:pPr>
              <a:lnSpc>
                <a:spcPct val="80000"/>
              </a:lnSpc>
            </a:pPr>
            <a:r>
              <a:rPr lang="en-US" sz="2400" dirty="0">
                <a:solidFill>
                  <a:srgbClr val="0070C0"/>
                </a:solidFill>
              </a:rPr>
              <a:t>Army Cost Management Business Process</a:t>
            </a:r>
          </a:p>
        </p:txBody>
      </p:sp>
      <p:sp>
        <p:nvSpPr>
          <p:cNvPr id="4" name="Slide Number Placeholder 3"/>
          <p:cNvSpPr>
            <a:spLocks noGrp="1"/>
          </p:cNvSpPr>
          <p:nvPr>
            <p:ph type="sldNum" sz="quarter" idx="10"/>
          </p:nvPr>
        </p:nvSpPr>
        <p:spPr/>
        <p:txBody>
          <a:bodyPr/>
          <a:lstStyle/>
          <a:p>
            <a:pPr algn="r">
              <a:defRPr/>
            </a:pPr>
            <a:r>
              <a:rPr lang="en-US" sz="1000" dirty="0" smtClean="0"/>
              <a:t> </a:t>
            </a:r>
            <a:fld id="{A21F2D95-7107-4044-A1D9-6CB5A7B03D7B}" type="slidenum">
              <a:rPr lang="en-US" sz="1000" smtClean="0"/>
              <a:pPr algn="r">
                <a:defRPr/>
              </a:pPr>
              <a:t>23</a:t>
            </a:fld>
            <a:r>
              <a:rPr lang="en-US" sz="1000" dirty="0" smtClean="0"/>
              <a:t>   </a:t>
            </a:r>
            <a:endParaRPr lang="en-US" sz="1000" dirty="0"/>
          </a:p>
        </p:txBody>
      </p:sp>
      <p:grpSp>
        <p:nvGrpSpPr>
          <p:cNvPr id="5" name="Group 130"/>
          <p:cNvGrpSpPr/>
          <p:nvPr/>
        </p:nvGrpSpPr>
        <p:grpSpPr>
          <a:xfrm>
            <a:off x="246935" y="1335971"/>
            <a:ext cx="8898644" cy="5090326"/>
            <a:chOff x="71180" y="844681"/>
            <a:chExt cx="9037984" cy="5785495"/>
          </a:xfrm>
          <a:solidFill>
            <a:schemeClr val="bg1"/>
          </a:solidFill>
        </p:grpSpPr>
        <p:sp>
          <p:nvSpPr>
            <p:cNvPr id="6" name="Rounded Rectangle 5"/>
            <p:cNvSpPr/>
            <p:nvPr/>
          </p:nvSpPr>
          <p:spPr>
            <a:xfrm>
              <a:off x="71180" y="1151407"/>
              <a:ext cx="9037984" cy="5478769"/>
            </a:xfrm>
            <a:prstGeom prst="roundRect">
              <a:avLst>
                <a:gd name="adj" fmla="val 3407"/>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7" name="TextBox 6"/>
            <p:cNvSpPr txBox="1"/>
            <p:nvPr/>
          </p:nvSpPr>
          <p:spPr>
            <a:xfrm>
              <a:off x="196590" y="844681"/>
              <a:ext cx="2046879" cy="354776"/>
            </a:xfrm>
            <a:prstGeom prst="rect">
              <a:avLst/>
            </a:prstGeom>
            <a:grpFill/>
          </p:spPr>
          <p:txBody>
            <a:bodyPr wrap="square" rtlCol="0">
              <a:spAutoFit/>
            </a:bodyPr>
            <a:lstStyle/>
            <a:p>
              <a:pPr algn="ctr"/>
              <a:r>
                <a:rPr lang="en-US" sz="1400" b="1" dirty="0" smtClean="0">
                  <a:latin typeface="Calibri" pitchFamily="34" charset="0"/>
                </a:rPr>
                <a:t>Strategic Environment</a:t>
              </a:r>
              <a:endParaRPr lang="en-US" sz="1400" b="1" dirty="0">
                <a:latin typeface="Calibri" pitchFamily="34" charset="0"/>
              </a:endParaRPr>
            </a:p>
          </p:txBody>
        </p:sp>
      </p:grpSp>
      <p:sp>
        <p:nvSpPr>
          <p:cNvPr id="8" name="Right Arrow 7"/>
          <p:cNvSpPr/>
          <p:nvPr/>
        </p:nvSpPr>
        <p:spPr>
          <a:xfrm>
            <a:off x="228600" y="1866846"/>
            <a:ext cx="8991600" cy="4573319"/>
          </a:xfrm>
          <a:prstGeom prst="rightArrow">
            <a:avLst>
              <a:gd name="adj1" fmla="val 75630"/>
              <a:gd name="adj2" fmla="val 67427"/>
            </a:avLst>
          </a:prstGeom>
          <a:solidFill>
            <a:schemeClr val="accent3">
              <a:lumMod val="50000"/>
            </a:schemeClr>
          </a:solidFill>
          <a:ln>
            <a:solidFill>
              <a:srgbClr val="192A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chemeClr val="tx1"/>
              </a:solidFill>
              <a:latin typeface="Calibri" pitchFamily="34" charset="0"/>
            </a:endParaRPr>
          </a:p>
        </p:txBody>
      </p:sp>
      <p:grpSp>
        <p:nvGrpSpPr>
          <p:cNvPr id="9" name="Group 124"/>
          <p:cNvGrpSpPr/>
          <p:nvPr/>
        </p:nvGrpSpPr>
        <p:grpSpPr>
          <a:xfrm>
            <a:off x="228600" y="2556779"/>
            <a:ext cx="8704521" cy="3116768"/>
            <a:chOff x="152400" y="2989704"/>
            <a:chExt cx="8168071" cy="3116768"/>
          </a:xfrm>
        </p:grpSpPr>
        <p:sp>
          <p:nvSpPr>
            <p:cNvPr id="10" name="Pentagon 9"/>
            <p:cNvSpPr/>
            <p:nvPr/>
          </p:nvSpPr>
          <p:spPr>
            <a:xfrm>
              <a:off x="152400" y="5138083"/>
              <a:ext cx="8168071" cy="365760"/>
            </a:xfrm>
            <a:prstGeom prst="homePlate">
              <a:avLst/>
            </a:prstGeom>
            <a:solidFill>
              <a:schemeClr val="accent3">
                <a:lumMod val="40000"/>
                <a:lumOff val="60000"/>
                <a:alpha val="76000"/>
              </a:schemeClr>
            </a:solidFill>
            <a:ln>
              <a:noFill/>
            </a:ln>
            <a:effectLst>
              <a:glow rad="127000">
                <a:srgbClr val="FFFF00"/>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dirty="0" smtClean="0">
                  <a:solidFill>
                    <a:schemeClr val="tx1"/>
                  </a:solidFill>
                  <a:latin typeface="Calibri" pitchFamily="34" charset="0"/>
                </a:rPr>
                <a:t>LOE </a:t>
              </a:r>
              <a:r>
                <a:rPr lang="en-US" dirty="0">
                  <a:solidFill>
                    <a:schemeClr val="tx1"/>
                  </a:solidFill>
                  <a:latin typeface="Calibri" pitchFamily="34" charset="0"/>
                </a:rPr>
                <a:t>6: </a:t>
              </a:r>
              <a:r>
                <a:rPr lang="en-US" dirty="0" smtClean="0">
                  <a:solidFill>
                    <a:schemeClr val="tx1"/>
                  </a:solidFill>
                  <a:latin typeface="Calibri" pitchFamily="34" charset="0"/>
                </a:rPr>
                <a:t>  </a:t>
              </a:r>
              <a:r>
                <a:rPr lang="en-US" sz="2000" dirty="0" smtClean="0">
                  <a:solidFill>
                    <a:schemeClr val="tx1"/>
                  </a:solidFill>
                  <a:latin typeface="Calibri" pitchFamily="34" charset="0"/>
                </a:rPr>
                <a:t>Army</a:t>
              </a:r>
              <a:r>
                <a:rPr lang="en-US" dirty="0" smtClean="0">
                  <a:solidFill>
                    <a:schemeClr val="tx1"/>
                  </a:solidFill>
                  <a:latin typeface="Calibri" pitchFamily="34" charset="0"/>
                </a:rPr>
                <a:t> </a:t>
              </a:r>
              <a:r>
                <a:rPr lang="en-US" sz="2400" b="1" dirty="0" smtClean="0">
                  <a:solidFill>
                    <a:srgbClr val="0070C0"/>
                  </a:solidFill>
                  <a:latin typeface="Calibri" pitchFamily="34" charset="0"/>
                </a:rPr>
                <a:t>Cost Management</a:t>
              </a:r>
              <a:endParaRPr lang="en-US" sz="1050" b="1" dirty="0">
                <a:solidFill>
                  <a:srgbClr val="0070C0"/>
                </a:solidFill>
                <a:latin typeface="Calibri" pitchFamily="34" charset="0"/>
              </a:endParaRPr>
            </a:p>
          </p:txBody>
        </p:sp>
        <p:sp>
          <p:nvSpPr>
            <p:cNvPr id="11" name="Pentagon 10"/>
            <p:cNvSpPr/>
            <p:nvPr/>
          </p:nvSpPr>
          <p:spPr>
            <a:xfrm>
              <a:off x="152400" y="427655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a:solidFill>
                    <a:schemeClr val="tx1"/>
                  </a:solidFill>
                  <a:latin typeface="Calibri" pitchFamily="34" charset="0"/>
                </a:rPr>
                <a:t>LOE 4:   FM Professional Workforce</a:t>
              </a:r>
            </a:p>
          </p:txBody>
        </p:sp>
        <p:sp>
          <p:nvSpPr>
            <p:cNvPr id="12" name="Pentagon 11"/>
            <p:cNvSpPr/>
            <p:nvPr/>
          </p:nvSpPr>
          <p:spPr>
            <a:xfrm>
              <a:off x="152400" y="4709133"/>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5</a:t>
              </a:r>
              <a:r>
                <a:rPr lang="en-US" sz="1600" dirty="0">
                  <a:solidFill>
                    <a:schemeClr val="tx1"/>
                  </a:solidFill>
                  <a:latin typeface="Calibri" pitchFamily="34" charset="0"/>
                </a:rPr>
                <a:t>: </a:t>
              </a:r>
              <a:r>
                <a:rPr lang="en-US" sz="1600" dirty="0" smtClean="0">
                  <a:solidFill>
                    <a:schemeClr val="tx1"/>
                  </a:solidFill>
                  <a:latin typeface="Calibri" pitchFamily="34" charset="0"/>
                </a:rPr>
                <a:t>  </a:t>
              </a:r>
              <a:r>
                <a:rPr lang="en-US" b="1" dirty="0" smtClean="0">
                  <a:solidFill>
                    <a:srgbClr val="0070C0"/>
                  </a:solidFill>
                  <a:latin typeface="Calibri" pitchFamily="34" charset="0"/>
                </a:rPr>
                <a:t>Internal Controls </a:t>
              </a:r>
              <a:r>
                <a:rPr lang="en-US" sz="1600" dirty="0" smtClean="0">
                  <a:solidFill>
                    <a:schemeClr val="tx1"/>
                  </a:solidFill>
                  <a:latin typeface="Calibri" pitchFamily="34" charset="0"/>
                </a:rPr>
                <a:t>Environment</a:t>
              </a:r>
              <a:endParaRPr lang="en-US" sz="900" dirty="0">
                <a:solidFill>
                  <a:schemeClr val="tx1"/>
                </a:solidFill>
                <a:latin typeface="Calibri" pitchFamily="34" charset="0"/>
              </a:endParaRPr>
            </a:p>
          </p:txBody>
        </p:sp>
        <p:sp>
          <p:nvSpPr>
            <p:cNvPr id="13" name="Pentagon 12"/>
            <p:cNvSpPr/>
            <p:nvPr/>
          </p:nvSpPr>
          <p:spPr>
            <a:xfrm>
              <a:off x="152400" y="298970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1: </a:t>
              </a:r>
              <a:r>
                <a:rPr lang="en-US" sz="1400" dirty="0" smtClean="0">
                  <a:solidFill>
                    <a:schemeClr val="tx1"/>
                  </a:solidFill>
                  <a:latin typeface="Calibri" pitchFamily="34" charset="0"/>
                </a:rPr>
                <a:t>  </a:t>
              </a:r>
              <a:r>
                <a:rPr lang="en-US" b="1" dirty="0" smtClean="0">
                  <a:solidFill>
                    <a:srgbClr val="0070C0"/>
                  </a:solidFill>
                  <a:latin typeface="Calibri" pitchFamily="34" charset="0"/>
                </a:rPr>
                <a:t>Systems</a:t>
              </a:r>
              <a:r>
                <a:rPr lang="en-US" sz="1600" dirty="0" smtClean="0">
                  <a:solidFill>
                    <a:schemeClr val="tx1"/>
                  </a:solidFill>
                  <a:latin typeface="Calibri" pitchFamily="34" charset="0"/>
                </a:rPr>
                <a:t> Domain</a:t>
              </a:r>
              <a:endParaRPr lang="en-US" sz="900" dirty="0">
                <a:solidFill>
                  <a:schemeClr val="tx1"/>
                </a:solidFill>
                <a:latin typeface="Calibri" pitchFamily="34" charset="0"/>
              </a:endParaRPr>
            </a:p>
          </p:txBody>
        </p:sp>
        <p:sp>
          <p:nvSpPr>
            <p:cNvPr id="14" name="Pentagon 13"/>
            <p:cNvSpPr/>
            <p:nvPr/>
          </p:nvSpPr>
          <p:spPr>
            <a:xfrm>
              <a:off x="152400" y="5563403"/>
              <a:ext cx="8168071" cy="543069"/>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7: </a:t>
              </a:r>
              <a:r>
                <a:rPr lang="en-US" sz="1400" dirty="0" smtClean="0">
                  <a:solidFill>
                    <a:schemeClr val="tx1"/>
                  </a:solidFill>
                  <a:latin typeface="Calibri" pitchFamily="34" charset="0"/>
                </a:rPr>
                <a:t>  </a:t>
              </a:r>
              <a:r>
                <a:rPr lang="en-US" b="1" dirty="0" smtClean="0">
                  <a:solidFill>
                    <a:srgbClr val="0070C0"/>
                  </a:solidFill>
                  <a:latin typeface="Calibri" pitchFamily="34" charset="0"/>
                </a:rPr>
                <a:t>Strategic Management</a:t>
              </a:r>
              <a:r>
                <a:rPr lang="en-US" dirty="0" smtClean="0">
                  <a:solidFill>
                    <a:schemeClr val="tx1"/>
                  </a:solidFill>
                  <a:latin typeface="Calibri" pitchFamily="34" charset="0"/>
                </a:rPr>
                <a:t> </a:t>
              </a:r>
            </a:p>
            <a:p>
              <a:pPr defTabSz="457200"/>
              <a:r>
                <a:rPr lang="en-US" sz="1600" dirty="0" smtClean="0">
                  <a:solidFill>
                    <a:schemeClr val="tx1"/>
                  </a:solidFill>
                  <a:latin typeface="Calibri" pitchFamily="34" charset="0"/>
                </a:rPr>
                <a:t>		&amp; Communications</a:t>
              </a:r>
              <a:endParaRPr lang="en-US" sz="800" b="1" dirty="0">
                <a:solidFill>
                  <a:srgbClr val="0070C0"/>
                </a:solidFill>
                <a:latin typeface="Calibri" pitchFamily="34" charset="0"/>
              </a:endParaRPr>
            </a:p>
          </p:txBody>
        </p:sp>
        <p:sp>
          <p:nvSpPr>
            <p:cNvPr id="15" name="Pentagon 19"/>
            <p:cNvSpPr/>
            <p:nvPr/>
          </p:nvSpPr>
          <p:spPr>
            <a:xfrm>
              <a:off x="152400" y="3418654"/>
              <a:ext cx="8168071" cy="365760"/>
            </a:xfrm>
            <a:prstGeom prst="homePlate">
              <a:avLst/>
            </a:prstGeom>
            <a:solidFill>
              <a:schemeClr val="accent3">
                <a:lumMod val="40000"/>
                <a:lumOff val="60000"/>
                <a:alpha val="76000"/>
              </a:schemeClr>
            </a:solidFill>
            <a:ln>
              <a:noFill/>
            </a:ln>
            <a:effectLst>
              <a:glow rad="127000">
                <a:srgbClr val="FFFF00"/>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dirty="0">
                  <a:solidFill>
                    <a:schemeClr val="tx1"/>
                  </a:solidFill>
                  <a:latin typeface="Calibri" pitchFamily="34" charset="0"/>
                </a:rPr>
                <a:t>LOE 2:   Business Processes</a:t>
              </a:r>
            </a:p>
          </p:txBody>
        </p:sp>
        <p:sp>
          <p:nvSpPr>
            <p:cNvPr id="16" name="Pentagon 15"/>
            <p:cNvSpPr/>
            <p:nvPr/>
          </p:nvSpPr>
          <p:spPr>
            <a:xfrm>
              <a:off x="152400" y="384760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3: </a:t>
              </a:r>
              <a:r>
                <a:rPr lang="en-US" sz="1400" dirty="0" smtClean="0">
                  <a:solidFill>
                    <a:schemeClr val="tx1"/>
                  </a:solidFill>
                  <a:latin typeface="Calibri" pitchFamily="34" charset="0"/>
                </a:rPr>
                <a:t>  </a:t>
              </a:r>
              <a:r>
                <a:rPr lang="en-US" b="1" dirty="0" smtClean="0">
                  <a:solidFill>
                    <a:srgbClr val="0070C0"/>
                  </a:solidFill>
                  <a:latin typeface="Calibri" pitchFamily="34" charset="0"/>
                </a:rPr>
                <a:t>Organizations</a:t>
              </a:r>
              <a:endParaRPr lang="en-US" sz="900" b="1" dirty="0">
                <a:solidFill>
                  <a:srgbClr val="0070C0"/>
                </a:solidFill>
                <a:latin typeface="Calibri" pitchFamily="34" charset="0"/>
              </a:endParaRPr>
            </a:p>
          </p:txBody>
        </p:sp>
      </p:grpSp>
      <p:sp>
        <p:nvSpPr>
          <p:cNvPr id="17" name="TextBox 16"/>
          <p:cNvSpPr txBox="1"/>
          <p:nvPr/>
        </p:nvSpPr>
        <p:spPr>
          <a:xfrm>
            <a:off x="177460" y="2093275"/>
            <a:ext cx="2491388" cy="400110"/>
          </a:xfrm>
          <a:prstGeom prst="rect">
            <a:avLst/>
          </a:prstGeom>
          <a:noFill/>
        </p:spPr>
        <p:txBody>
          <a:bodyPr wrap="none" rtlCol="0">
            <a:spAutoFit/>
          </a:bodyPr>
          <a:lstStyle/>
          <a:p>
            <a:r>
              <a:rPr lang="en-US" sz="2000" b="1" dirty="0" smtClean="0">
                <a:latin typeface="Calibri" pitchFamily="34" charset="0"/>
              </a:rPr>
              <a:t>AFMO Campaign Plan</a:t>
            </a:r>
            <a:endParaRPr lang="en-US" sz="2000" b="1" dirty="0">
              <a:latin typeface="Calibri" pitchFamily="34" charset="0"/>
            </a:endParaRPr>
          </a:p>
        </p:txBody>
      </p:sp>
      <p:sp>
        <p:nvSpPr>
          <p:cNvPr id="34" name="TextBox 33"/>
          <p:cNvSpPr txBox="1"/>
          <p:nvPr/>
        </p:nvSpPr>
        <p:spPr>
          <a:xfrm>
            <a:off x="4446176" y="2531546"/>
            <a:ext cx="2116986" cy="315471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b="1" u="sng" dirty="0">
                <a:solidFill>
                  <a:schemeClr val="tx1"/>
                </a:solidFill>
                <a:latin typeface="Calibri" pitchFamily="34" charset="0"/>
              </a:rPr>
              <a:t>AFMO Objectives</a:t>
            </a:r>
          </a:p>
          <a:p>
            <a:pPr algn="ctr" defTabSz="457200"/>
            <a:endParaRPr lang="en-US" sz="1100" u="sng" dirty="0">
              <a:solidFill>
                <a:schemeClr val="tx1"/>
              </a:solidFill>
              <a:latin typeface="Calibri" pitchFamily="34" charset="0"/>
            </a:endParaRPr>
          </a:p>
          <a:p>
            <a:pPr defTabSz="457200" fontAlgn="t"/>
            <a:r>
              <a:rPr lang="en-US" sz="1200" dirty="0">
                <a:solidFill>
                  <a:schemeClr val="tx1"/>
                </a:solidFill>
                <a:latin typeface="Calibri" pitchFamily="34" charset="0"/>
              </a:rPr>
              <a:t>(1) </a:t>
            </a:r>
            <a:r>
              <a:rPr lang="en-US" sz="1200" dirty="0" smtClean="0">
                <a:solidFill>
                  <a:schemeClr val="tx1"/>
                </a:solidFill>
                <a:latin typeface="Calibri" pitchFamily="34" charset="0"/>
              </a:rPr>
              <a:t>Achieve and Sustain </a:t>
            </a:r>
            <a:r>
              <a:rPr lang="en-US" sz="1600" b="1" dirty="0" err="1" smtClean="0">
                <a:solidFill>
                  <a:srgbClr val="0070C0"/>
                </a:solidFill>
                <a:latin typeface="Calibri" pitchFamily="34" charset="0"/>
              </a:rPr>
              <a:t>Auditability</a:t>
            </a:r>
            <a:r>
              <a:rPr lang="en-US" sz="1600" dirty="0" smtClean="0">
                <a:solidFill>
                  <a:schemeClr val="tx1"/>
                </a:solidFill>
                <a:latin typeface="Calibri" pitchFamily="34" charset="0"/>
              </a:rPr>
              <a:t> </a:t>
            </a:r>
            <a:endParaRPr lang="en-US" sz="1200" dirty="0">
              <a:solidFill>
                <a:schemeClr val="tx1"/>
              </a:solidFill>
              <a:latin typeface="Calibri" pitchFamily="34" charset="0"/>
            </a:endParaRPr>
          </a:p>
          <a:p>
            <a:pPr defTabSz="457200" fontAlgn="t"/>
            <a:endParaRPr lang="en-US" sz="1200" dirty="0">
              <a:solidFill>
                <a:schemeClr val="tx1"/>
              </a:solidFill>
              <a:latin typeface="Calibri" pitchFamily="34" charset="0"/>
            </a:endParaRPr>
          </a:p>
          <a:p>
            <a:pPr defTabSz="457200" fontAlgn="t"/>
            <a:r>
              <a:rPr lang="en-US" sz="1200" dirty="0">
                <a:solidFill>
                  <a:schemeClr val="tx1"/>
                </a:solidFill>
                <a:latin typeface="Calibri" pitchFamily="34" charset="0"/>
              </a:rPr>
              <a:t>(2) </a:t>
            </a:r>
            <a:r>
              <a:rPr lang="en-US" sz="1200" dirty="0" smtClean="0">
                <a:solidFill>
                  <a:schemeClr val="tx1"/>
                </a:solidFill>
                <a:latin typeface="Calibri" pitchFamily="34" charset="0"/>
              </a:rPr>
              <a:t>Deliver </a:t>
            </a:r>
            <a:r>
              <a:rPr lang="en-US" sz="1600" b="1" dirty="0" smtClean="0">
                <a:solidFill>
                  <a:srgbClr val="0070C0"/>
                </a:solidFill>
                <a:latin typeface="Calibri" pitchFamily="34" charset="0"/>
              </a:rPr>
              <a:t>FM Operations </a:t>
            </a:r>
            <a:r>
              <a:rPr lang="en-US" sz="1200" dirty="0" smtClean="0">
                <a:solidFill>
                  <a:schemeClr val="tx1"/>
                </a:solidFill>
                <a:latin typeface="Calibri" pitchFamily="34" charset="0"/>
              </a:rPr>
              <a:t>Efficiently and Effectively</a:t>
            </a:r>
            <a:endParaRPr lang="en-US" sz="1200" b="1" dirty="0" smtClean="0">
              <a:solidFill>
                <a:srgbClr val="0070C0"/>
              </a:solidFill>
              <a:latin typeface="Calibri" pitchFamily="34" charset="0"/>
            </a:endParaRPr>
          </a:p>
          <a:p>
            <a:pPr defTabSz="457200" fontAlgn="t"/>
            <a:endParaRPr lang="en-US" sz="1200" dirty="0">
              <a:solidFill>
                <a:schemeClr val="tx1"/>
              </a:solidFill>
              <a:latin typeface="Calibri" pitchFamily="34" charset="0"/>
            </a:endParaRPr>
          </a:p>
          <a:p>
            <a:pPr defTabSz="457200"/>
            <a:r>
              <a:rPr lang="en-US" sz="1200" dirty="0">
                <a:solidFill>
                  <a:schemeClr val="tx1"/>
                </a:solidFill>
                <a:latin typeface="Calibri" pitchFamily="34" charset="0"/>
              </a:rPr>
              <a:t>(3) </a:t>
            </a:r>
            <a:r>
              <a:rPr lang="en-US" sz="1200" dirty="0" smtClean="0">
                <a:solidFill>
                  <a:schemeClr val="tx1"/>
                </a:solidFill>
                <a:latin typeface="Calibri" pitchFamily="34" charset="0"/>
              </a:rPr>
              <a:t>Improve and Sustain </a:t>
            </a:r>
            <a:r>
              <a:rPr lang="en-US" sz="1600" b="1" dirty="0" smtClean="0">
                <a:solidFill>
                  <a:srgbClr val="0070C0"/>
                </a:solidFill>
                <a:latin typeface="Calibri" pitchFamily="34" charset="0"/>
              </a:rPr>
              <a:t>Readiness</a:t>
            </a:r>
            <a:r>
              <a:rPr lang="en-US" sz="1400" b="1" dirty="0" smtClean="0">
                <a:solidFill>
                  <a:srgbClr val="0070C0"/>
                </a:solidFill>
                <a:latin typeface="Calibri" pitchFamily="34" charset="0"/>
              </a:rPr>
              <a:t> </a:t>
            </a:r>
            <a:r>
              <a:rPr lang="en-US" sz="1200" dirty="0">
                <a:solidFill>
                  <a:schemeClr val="tx1"/>
                </a:solidFill>
                <a:latin typeface="Calibri" pitchFamily="34" charset="0"/>
              </a:rPr>
              <a:t>in FM </a:t>
            </a:r>
            <a:r>
              <a:rPr lang="en-US" sz="1200" dirty="0" smtClean="0">
                <a:solidFill>
                  <a:schemeClr val="tx1"/>
                </a:solidFill>
                <a:latin typeface="Calibri" pitchFamily="34" charset="0"/>
              </a:rPr>
              <a:t>Elements</a:t>
            </a:r>
            <a:endParaRPr lang="en-US" sz="1200" dirty="0">
              <a:solidFill>
                <a:schemeClr val="tx1"/>
              </a:solidFill>
              <a:latin typeface="Calibri" pitchFamily="34" charset="0"/>
            </a:endParaRPr>
          </a:p>
          <a:p>
            <a:pPr defTabSz="457200"/>
            <a:endParaRPr lang="en-US" sz="1200" dirty="0">
              <a:solidFill>
                <a:schemeClr val="tx1"/>
              </a:solidFill>
              <a:latin typeface="Calibri" pitchFamily="34" charset="0"/>
            </a:endParaRPr>
          </a:p>
          <a:p>
            <a:pPr defTabSz="457200"/>
            <a:r>
              <a:rPr lang="en-US" sz="1200" dirty="0">
                <a:solidFill>
                  <a:schemeClr val="tx1"/>
                </a:solidFill>
                <a:latin typeface="Calibri" pitchFamily="34" charset="0"/>
              </a:rPr>
              <a:t>(4) </a:t>
            </a:r>
            <a:r>
              <a:rPr lang="en-US" sz="1200" dirty="0" smtClean="0">
                <a:latin typeface="Calibri" pitchFamily="34" charset="0"/>
              </a:rPr>
              <a:t>Provide Financial Information and Business Analytic Support for Improved </a:t>
            </a:r>
            <a:r>
              <a:rPr lang="en-US" sz="1600" b="1" dirty="0" smtClean="0">
                <a:solidFill>
                  <a:srgbClr val="0070C0"/>
                </a:solidFill>
                <a:latin typeface="Calibri" pitchFamily="34" charset="0"/>
              </a:rPr>
              <a:t>Decision Making</a:t>
            </a:r>
            <a:endParaRPr lang="en-US" sz="1200" b="1" u="sng" dirty="0">
              <a:solidFill>
                <a:srgbClr val="0070C0"/>
              </a:solidFill>
              <a:latin typeface="Calibri" pitchFamily="34" charset="0"/>
            </a:endParaRPr>
          </a:p>
        </p:txBody>
      </p:sp>
      <p:sp>
        <p:nvSpPr>
          <p:cNvPr id="35" name="Rectangle 34"/>
          <p:cNvSpPr/>
          <p:nvPr/>
        </p:nvSpPr>
        <p:spPr>
          <a:xfrm>
            <a:off x="6615223" y="2476536"/>
            <a:ext cx="2424224" cy="3323987"/>
          </a:xfrm>
          <a:prstGeom prst="rect">
            <a:avLst/>
          </a:prstGeom>
          <a:solidFill>
            <a:schemeClr val="bg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b="1" u="sng" dirty="0" smtClean="0">
                <a:latin typeface="Calibri" pitchFamily="34" charset="0"/>
              </a:rPr>
              <a:t>AFMO End State</a:t>
            </a:r>
          </a:p>
          <a:p>
            <a:r>
              <a:rPr lang="en-US" altLang="en-US" sz="1200" dirty="0" smtClean="0">
                <a:latin typeface="Calibri" pitchFamily="34" charset="0"/>
              </a:rPr>
              <a:t>An integrated </a:t>
            </a:r>
            <a:r>
              <a:rPr lang="en-US" altLang="en-US" sz="1400" b="1" dirty="0" smtClean="0">
                <a:solidFill>
                  <a:srgbClr val="0070C0"/>
                </a:solidFill>
                <a:latin typeface="Calibri" pitchFamily="34" charset="0"/>
              </a:rPr>
              <a:t>effective</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efficient</a:t>
            </a:r>
            <a:r>
              <a:rPr lang="en-US" altLang="en-US" sz="1400" dirty="0" smtClean="0">
                <a:latin typeface="Calibri" pitchFamily="34" charset="0"/>
              </a:rPr>
              <a:t> </a:t>
            </a:r>
            <a:r>
              <a:rPr lang="en-US" altLang="en-US" sz="1200" dirty="0" smtClean="0">
                <a:latin typeface="Calibri" pitchFamily="34" charset="0"/>
              </a:rPr>
              <a:t>end-to-end financial management </a:t>
            </a:r>
            <a:r>
              <a:rPr lang="en-US" altLang="en-US" sz="1400" b="1" dirty="0" smtClean="0">
                <a:solidFill>
                  <a:srgbClr val="0070C0"/>
                </a:solidFill>
                <a:latin typeface="Calibri" pitchFamily="34" charset="0"/>
              </a:rPr>
              <a:t>enterprise</a:t>
            </a:r>
            <a:r>
              <a:rPr lang="en-US" altLang="en-US" sz="1400" dirty="0" smtClean="0">
                <a:latin typeface="Calibri" pitchFamily="34" charset="0"/>
              </a:rPr>
              <a:t> </a:t>
            </a:r>
            <a:r>
              <a:rPr lang="en-US" altLang="en-US" sz="1200" dirty="0" smtClean="0">
                <a:latin typeface="Calibri" pitchFamily="34" charset="0"/>
              </a:rPr>
              <a:t>operation, </a:t>
            </a:r>
            <a:r>
              <a:rPr lang="en-US" altLang="en-US" sz="1400" b="1" dirty="0" smtClean="0">
                <a:solidFill>
                  <a:srgbClr val="0070C0"/>
                </a:solidFill>
                <a:latin typeface="Calibri" pitchFamily="34" charset="0"/>
              </a:rPr>
              <a:t>optimized</a:t>
            </a:r>
            <a:r>
              <a:rPr lang="en-US" altLang="en-US" sz="1400" dirty="0" smtClean="0">
                <a:latin typeface="Calibri" pitchFamily="34" charset="0"/>
              </a:rPr>
              <a:t> </a:t>
            </a:r>
            <a:r>
              <a:rPr lang="en-US" altLang="en-US" sz="1200" dirty="0" smtClean="0">
                <a:latin typeface="Calibri" pitchFamily="34" charset="0"/>
              </a:rPr>
              <a:t>to provide necessary </a:t>
            </a:r>
            <a:r>
              <a:rPr lang="en-US" altLang="en-US" sz="1400" b="1" dirty="0" smtClean="0">
                <a:solidFill>
                  <a:srgbClr val="0070C0"/>
                </a:solidFill>
                <a:latin typeface="Calibri" pitchFamily="34" charset="0"/>
              </a:rPr>
              <a:t>resources</a:t>
            </a:r>
            <a:r>
              <a:rPr lang="en-US" altLang="en-US" sz="1400" dirty="0" smtClean="0">
                <a:latin typeface="Calibri" pitchFamily="34" charset="0"/>
              </a:rPr>
              <a:t> </a:t>
            </a:r>
            <a:r>
              <a:rPr lang="en-US" altLang="en-US" sz="1200" dirty="0" smtClean="0">
                <a:latin typeface="Calibri" pitchFamily="34" charset="0"/>
              </a:rPr>
              <a:t>to meet the </a:t>
            </a:r>
            <a:r>
              <a:rPr lang="en-US" altLang="en-US" sz="1400" b="1" dirty="0" smtClean="0">
                <a:solidFill>
                  <a:srgbClr val="0070C0"/>
                </a:solidFill>
                <a:latin typeface="Calibri" pitchFamily="34" charset="0"/>
              </a:rPr>
              <a:t>Army’s missions </a:t>
            </a:r>
            <a:r>
              <a:rPr lang="en-US" altLang="en-US" sz="1200" dirty="0" smtClean="0">
                <a:latin typeface="Calibri" pitchFamily="34" charset="0"/>
              </a:rPr>
              <a:t>with proper </a:t>
            </a:r>
            <a:r>
              <a:rPr lang="en-US" altLang="en-US" sz="1400" b="1" dirty="0" smtClean="0">
                <a:solidFill>
                  <a:srgbClr val="0070C0"/>
                </a:solidFill>
                <a:latin typeface="Calibri" pitchFamily="34" charset="0"/>
              </a:rPr>
              <a:t>stewardship</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accountability</a:t>
            </a:r>
            <a:r>
              <a:rPr lang="en-US" altLang="en-US" sz="1400" dirty="0" smtClean="0">
                <a:latin typeface="Calibri" pitchFamily="34" charset="0"/>
              </a:rPr>
              <a:t> </a:t>
            </a:r>
            <a:r>
              <a:rPr lang="en-US" altLang="en-US" sz="1200" dirty="0" smtClean="0">
                <a:latin typeface="Calibri" pitchFamily="34" charset="0"/>
              </a:rPr>
              <a:t>of resources and providing </a:t>
            </a:r>
            <a:r>
              <a:rPr lang="en-US" altLang="en-US" sz="1400" b="1" dirty="0" smtClean="0">
                <a:solidFill>
                  <a:srgbClr val="0070C0"/>
                </a:solidFill>
                <a:latin typeface="Calibri" pitchFamily="34" charset="0"/>
              </a:rPr>
              <a:t>accurate</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timely</a:t>
            </a:r>
            <a:r>
              <a:rPr lang="en-US" altLang="en-US" sz="1400" dirty="0" smtClean="0">
                <a:latin typeface="Calibri" pitchFamily="34" charset="0"/>
              </a:rPr>
              <a:t> </a:t>
            </a:r>
            <a:r>
              <a:rPr lang="en-US" altLang="en-US" sz="1200" dirty="0" smtClean="0">
                <a:latin typeface="Calibri" pitchFamily="34" charset="0"/>
              </a:rPr>
              <a:t>financial information and </a:t>
            </a:r>
            <a:r>
              <a:rPr lang="en-US" altLang="en-US" sz="1400" b="1" dirty="0" smtClean="0">
                <a:solidFill>
                  <a:srgbClr val="0070C0"/>
                </a:solidFill>
                <a:latin typeface="Calibri" pitchFamily="34" charset="0"/>
              </a:rPr>
              <a:t>analysis</a:t>
            </a:r>
            <a:r>
              <a:rPr lang="en-US" altLang="en-US" sz="1400" dirty="0" smtClean="0">
                <a:latin typeface="Calibri" pitchFamily="34" charset="0"/>
              </a:rPr>
              <a:t> </a:t>
            </a:r>
            <a:r>
              <a:rPr lang="en-US" altLang="en-US" sz="1200" dirty="0" smtClean="0">
                <a:latin typeface="Calibri" pitchFamily="34" charset="0"/>
              </a:rPr>
              <a:t>for actionable </a:t>
            </a:r>
            <a:r>
              <a:rPr lang="en-US" altLang="en-US" sz="1400" b="1" dirty="0" smtClean="0">
                <a:solidFill>
                  <a:srgbClr val="0070C0"/>
                </a:solidFill>
                <a:latin typeface="Calibri" pitchFamily="34" charset="0"/>
              </a:rPr>
              <a:t>decision making </a:t>
            </a:r>
            <a:r>
              <a:rPr lang="en-US" altLang="en-US" sz="1200" dirty="0" smtClean="0">
                <a:latin typeface="Calibri" pitchFamily="34" charset="0"/>
              </a:rPr>
              <a:t>that will receive a favorable Financial Statement </a:t>
            </a:r>
            <a:r>
              <a:rPr lang="en-US" altLang="en-US" sz="1400" b="1" dirty="0" smtClean="0">
                <a:solidFill>
                  <a:srgbClr val="0070C0"/>
                </a:solidFill>
                <a:latin typeface="Calibri" pitchFamily="34" charset="0"/>
              </a:rPr>
              <a:t>clean audit opinion</a:t>
            </a:r>
            <a:r>
              <a:rPr lang="en-US" altLang="en-US" sz="1200" dirty="0" smtClean="0">
                <a:latin typeface="Calibri" pitchFamily="34" charset="0"/>
              </a:rPr>
              <a:t>.</a:t>
            </a:r>
            <a:endParaRPr lang="en-US" sz="1200" dirty="0">
              <a:latin typeface="Calibri" pitchFamily="34" charset="0"/>
            </a:endParaRP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687" y="1434089"/>
            <a:ext cx="6084335" cy="5277615"/>
          </a:xfrm>
          <a:prstGeom prst="rect">
            <a:avLst/>
          </a:prstGeom>
        </p:spPr>
      </p:pic>
      <p:sp>
        <p:nvSpPr>
          <p:cNvPr id="21" name="Rounded Rectangle 20"/>
          <p:cNvSpPr/>
          <p:nvPr/>
        </p:nvSpPr>
        <p:spPr>
          <a:xfrm>
            <a:off x="4467737" y="2947772"/>
            <a:ext cx="2094426" cy="117349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467737" y="4785971"/>
            <a:ext cx="2094426" cy="88757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981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2133600"/>
            <a:ext cx="3849267" cy="3810000"/>
          </a:xfrm>
          <a:prstGeom prst="rect">
            <a:avLst/>
          </a:prstGeom>
          <a:noFill/>
          <a:ln w="9525">
            <a:noFill/>
            <a:miter lim="800000"/>
            <a:headEnd/>
            <a:tailEnd/>
          </a:ln>
          <a:effectLst/>
        </p:spPr>
      </p:pic>
      <p:sp>
        <p:nvSpPr>
          <p:cNvPr id="63490" name="Rectangle 2"/>
          <p:cNvSpPr>
            <a:spLocks noChangeArrowheads="1"/>
          </p:cNvSpPr>
          <p:nvPr/>
        </p:nvSpPr>
        <p:spPr bwMode="auto">
          <a:xfrm>
            <a:off x="1143000" y="160338"/>
            <a:ext cx="6705600" cy="609600"/>
          </a:xfrm>
          <a:prstGeom prst="rect">
            <a:avLst/>
          </a:prstGeom>
          <a:noFill/>
          <a:ln w="9525">
            <a:noFill/>
            <a:miter lim="800000"/>
            <a:headEnd/>
            <a:tailEnd/>
          </a:ln>
        </p:spPr>
        <p:txBody>
          <a:bodyPr wrap="none" lIns="274320" tIns="0" rIns="182880" bIns="0"/>
          <a:lstStyle/>
          <a:p>
            <a:pPr algn="ctr" defTabSz="1463040" fontAlgn="base">
              <a:lnSpc>
                <a:spcPts val="3500"/>
              </a:lnSpc>
              <a:spcBef>
                <a:spcPct val="0"/>
              </a:spcBef>
              <a:spcAft>
                <a:spcPct val="0"/>
              </a:spcAft>
              <a:defRPr/>
            </a:pPr>
            <a:r>
              <a:rPr lang="en-US" sz="2800" dirty="0" smtClean="0">
                <a:solidFill>
                  <a:srgbClr val="0070C0"/>
                </a:solidFill>
                <a:latin typeface=" Arial"/>
                <a:ea typeface="+mj-ea"/>
                <a:cs typeface="+mj-cs"/>
              </a:rPr>
              <a:t>Cost Management Process</a:t>
            </a:r>
          </a:p>
          <a:p>
            <a:pPr algn="ctr">
              <a:lnSpc>
                <a:spcPts val="2000"/>
              </a:lnSpc>
              <a:spcBef>
                <a:spcPts val="200"/>
              </a:spcBef>
              <a:defRPr/>
            </a:pPr>
            <a:r>
              <a:rPr lang="en-US" sz="2000" b="1" i="1" dirty="0" smtClean="0"/>
              <a:t>Resource-Informed Decision Making</a:t>
            </a:r>
          </a:p>
          <a:p>
            <a:pPr algn="ctr" eaLnBrk="0" hangingPunct="0">
              <a:lnSpc>
                <a:spcPts val="3500"/>
              </a:lnSpc>
              <a:buFontTx/>
              <a:buNone/>
              <a:defRPr/>
            </a:pPr>
            <a:endParaRPr lang="en-US" sz="2800" b="1" dirty="0" smtClean="0">
              <a:latin typeface="+mj-lt"/>
              <a:ea typeface="+mj-ea"/>
              <a:cs typeface="+mj-cs"/>
            </a:endParaRPr>
          </a:p>
          <a:p>
            <a:pPr algn="ctr" eaLnBrk="1" hangingPunct="1">
              <a:lnSpc>
                <a:spcPct val="100000"/>
              </a:lnSpc>
              <a:buFontTx/>
              <a:buNone/>
            </a:pPr>
            <a:endParaRPr lang="en-US" sz="2800" b="1" dirty="0" smtClean="0">
              <a:solidFill>
                <a:srgbClr val="006600"/>
              </a:solidFill>
              <a:latin typeface="+mj-lt"/>
              <a:ea typeface="+mj-ea"/>
              <a:cs typeface="+mj-cs"/>
            </a:endParaRPr>
          </a:p>
        </p:txBody>
      </p:sp>
      <p:sp>
        <p:nvSpPr>
          <p:cNvPr id="63505" name="Rectangle 22"/>
          <p:cNvSpPr>
            <a:spLocks noChangeArrowheads="1"/>
          </p:cNvSpPr>
          <p:nvPr/>
        </p:nvSpPr>
        <p:spPr bwMode="auto">
          <a:xfrm>
            <a:off x="5105400" y="1905000"/>
            <a:ext cx="3505200" cy="2133600"/>
          </a:xfrm>
          <a:prstGeom prst="rect">
            <a:avLst/>
          </a:prstGeom>
          <a:noFill/>
          <a:ln w="9525">
            <a:noFill/>
            <a:miter lim="800000"/>
            <a:headEnd/>
            <a:tailEnd/>
          </a:ln>
        </p:spPr>
        <p:txBody>
          <a:bodyPr tIns="137160" bIns="137160"/>
          <a:lstStyle/>
          <a:p>
            <a:pPr marL="228600" indent="-228600" eaLnBrk="1" hangingPunct="1">
              <a:lnSpc>
                <a:spcPct val="100000"/>
              </a:lnSpc>
              <a:spcBef>
                <a:spcPct val="20000"/>
              </a:spcBef>
            </a:pPr>
            <a:r>
              <a:rPr lang="en-US" sz="1400" b="1" dirty="0">
                <a:latin typeface="Arial" charset="0"/>
              </a:rPr>
              <a:t>Capture and Valuate Data</a:t>
            </a:r>
          </a:p>
          <a:p>
            <a:pPr marL="635000" lvl="1" indent="-292100" eaLnBrk="1" hangingPunct="1">
              <a:lnSpc>
                <a:spcPct val="100000"/>
              </a:lnSpc>
              <a:spcBef>
                <a:spcPct val="20000"/>
              </a:spcBef>
              <a:buFontTx/>
              <a:buChar char="–"/>
            </a:pPr>
            <a:r>
              <a:rPr lang="en-US" sz="1400" dirty="0">
                <a:latin typeface="Arial" charset="0"/>
              </a:rPr>
              <a:t>Accurate, timely and relevant data</a:t>
            </a:r>
          </a:p>
          <a:p>
            <a:pPr marL="635000" lvl="1" indent="-292100" eaLnBrk="1" hangingPunct="1">
              <a:lnSpc>
                <a:spcPct val="100000"/>
              </a:lnSpc>
              <a:spcBef>
                <a:spcPct val="20000"/>
              </a:spcBef>
              <a:buFontTx/>
              <a:buChar char="–"/>
            </a:pPr>
            <a:r>
              <a:rPr lang="en-US" sz="1400" dirty="0">
                <a:latin typeface="Arial" charset="0"/>
              </a:rPr>
              <a:t>Connecting operational output/performance data to financial data</a:t>
            </a:r>
          </a:p>
          <a:p>
            <a:pPr marL="635000" lvl="1" indent="-292100" eaLnBrk="1" hangingPunct="1">
              <a:lnSpc>
                <a:spcPct val="100000"/>
              </a:lnSpc>
              <a:spcBef>
                <a:spcPct val="20000"/>
              </a:spcBef>
              <a:buFontTx/>
              <a:buChar char="–"/>
            </a:pPr>
            <a:r>
              <a:rPr lang="en-US" sz="1400" dirty="0">
                <a:latin typeface="Arial" charset="0"/>
              </a:rPr>
              <a:t>Allocate Overhead</a:t>
            </a:r>
          </a:p>
        </p:txBody>
      </p:sp>
      <p:grpSp>
        <p:nvGrpSpPr>
          <p:cNvPr id="4" name="Group 28"/>
          <p:cNvGrpSpPr>
            <a:grpSpLocks/>
          </p:cNvGrpSpPr>
          <p:nvPr/>
        </p:nvGrpSpPr>
        <p:grpSpPr bwMode="auto">
          <a:xfrm>
            <a:off x="5257800" y="4419600"/>
            <a:ext cx="3733800" cy="1981200"/>
            <a:chOff x="3312" y="2832"/>
            <a:chExt cx="2352" cy="1248"/>
          </a:xfrm>
        </p:grpSpPr>
        <p:sp>
          <p:nvSpPr>
            <p:cNvPr id="63503" name="Rectangle 18"/>
            <p:cNvSpPr>
              <a:spLocks noChangeArrowheads="1"/>
            </p:cNvSpPr>
            <p:nvPr/>
          </p:nvSpPr>
          <p:spPr bwMode="auto">
            <a:xfrm>
              <a:off x="3312" y="2832"/>
              <a:ext cx="2352" cy="1248"/>
            </a:xfrm>
            <a:prstGeom prst="rect">
              <a:avLst/>
            </a:prstGeom>
            <a:noFill/>
            <a:ln w="9525">
              <a:noFill/>
              <a:miter lim="800000"/>
              <a:headEnd/>
              <a:tailEnd/>
            </a:ln>
          </p:spPr>
          <p:txBody>
            <a:bodyPr tIns="137160" bIns="137160"/>
            <a:lstStyle/>
            <a:p>
              <a:pPr marL="342900" indent="-228600" eaLnBrk="1" hangingPunct="1">
                <a:lnSpc>
                  <a:spcPct val="100000"/>
                </a:lnSpc>
                <a:spcBef>
                  <a:spcPct val="20000"/>
                </a:spcBef>
              </a:pPr>
              <a:r>
                <a:rPr lang="en-US" sz="1400" b="1" dirty="0">
                  <a:latin typeface="Arial" charset="0"/>
                </a:rPr>
                <a:t>Cost Analysis</a:t>
              </a:r>
            </a:p>
            <a:p>
              <a:pPr marL="742950" lvl="1" indent="-285750" eaLnBrk="1" hangingPunct="1">
                <a:lnSpc>
                  <a:spcPct val="100000"/>
                </a:lnSpc>
                <a:spcBef>
                  <a:spcPct val="20000"/>
                </a:spcBef>
                <a:buFontTx/>
                <a:buChar char="–"/>
              </a:pPr>
              <a:r>
                <a:rPr lang="en-US" sz="1400" dirty="0">
                  <a:latin typeface="Arial" charset="0"/>
                </a:rPr>
                <a:t>Variances</a:t>
              </a:r>
            </a:p>
            <a:p>
              <a:pPr marL="742950" lvl="1" indent="-285750" eaLnBrk="1" hangingPunct="1">
                <a:lnSpc>
                  <a:spcPct val="100000"/>
                </a:lnSpc>
                <a:spcBef>
                  <a:spcPct val="20000"/>
                </a:spcBef>
                <a:buFontTx/>
                <a:buChar char="–"/>
              </a:pPr>
              <a:r>
                <a:rPr lang="en-US" sz="1400" dirty="0">
                  <a:latin typeface="Arial" charset="0"/>
                </a:rPr>
                <a:t>Depreciation</a:t>
              </a:r>
            </a:p>
            <a:p>
              <a:pPr marL="742950" lvl="1" indent="-285750" eaLnBrk="1" hangingPunct="1">
                <a:lnSpc>
                  <a:spcPct val="100000"/>
                </a:lnSpc>
                <a:spcBef>
                  <a:spcPct val="20000"/>
                </a:spcBef>
                <a:buFontTx/>
                <a:buChar char="–"/>
              </a:pPr>
              <a:r>
                <a:rPr lang="en-US" sz="1400" dirty="0">
                  <a:latin typeface="Arial" charset="0"/>
                </a:rPr>
                <a:t>Trends and forecasting</a:t>
              </a:r>
            </a:p>
            <a:p>
              <a:pPr marL="742950" lvl="1" indent="-285750" eaLnBrk="1" hangingPunct="1">
                <a:lnSpc>
                  <a:spcPct val="100000"/>
                </a:lnSpc>
                <a:spcBef>
                  <a:spcPct val="20000"/>
                </a:spcBef>
                <a:buFontTx/>
                <a:buChar char="–"/>
              </a:pPr>
              <a:r>
                <a:rPr lang="en-US" sz="1400" dirty="0">
                  <a:latin typeface="Arial" charset="0"/>
                </a:rPr>
                <a:t>Product, service or activity cost by element (labor, contract etc)</a:t>
              </a:r>
            </a:p>
            <a:p>
              <a:pPr marL="742950" lvl="1" indent="-285750" eaLnBrk="1" hangingPunct="1">
                <a:lnSpc>
                  <a:spcPct val="100000"/>
                </a:lnSpc>
                <a:spcBef>
                  <a:spcPct val="20000"/>
                </a:spcBef>
                <a:buFontTx/>
                <a:buChar char="–"/>
              </a:pPr>
              <a:r>
                <a:rPr lang="en-US" sz="1400" dirty="0">
                  <a:latin typeface="Arial" charset="0"/>
                </a:rPr>
                <a:t>Understanding full costs of organizations, operations, products and services</a:t>
              </a:r>
            </a:p>
            <a:p>
              <a:pPr marL="342900" indent="-228600" eaLnBrk="1" hangingPunct="1">
                <a:lnSpc>
                  <a:spcPct val="100000"/>
                </a:lnSpc>
                <a:spcBef>
                  <a:spcPct val="20000"/>
                </a:spcBef>
              </a:pPr>
              <a:endParaRPr lang="en-US" sz="1400" dirty="0">
                <a:latin typeface="Arial" charset="0"/>
              </a:endParaRPr>
            </a:p>
          </p:txBody>
        </p:sp>
        <p:pic>
          <p:nvPicPr>
            <p:cNvPr id="63504" name="Picture 31" descr="chart_line"/>
            <p:cNvPicPr>
              <a:picLocks noChangeAspect="1" noChangeArrowheads="1"/>
            </p:cNvPicPr>
            <p:nvPr/>
          </p:nvPicPr>
          <p:blipFill>
            <a:blip r:embed="rId4" cstate="print"/>
            <a:srcRect/>
            <a:stretch>
              <a:fillRect/>
            </a:stretch>
          </p:blipFill>
          <p:spPr bwMode="auto">
            <a:xfrm>
              <a:off x="4560" y="2832"/>
              <a:ext cx="528" cy="528"/>
            </a:xfrm>
            <a:prstGeom prst="rect">
              <a:avLst/>
            </a:prstGeom>
            <a:noFill/>
            <a:ln w="9525">
              <a:noFill/>
              <a:miter lim="800000"/>
              <a:headEnd/>
              <a:tailEnd/>
            </a:ln>
          </p:spPr>
        </p:pic>
      </p:grpSp>
      <p:grpSp>
        <p:nvGrpSpPr>
          <p:cNvPr id="5" name="Group 26"/>
          <p:cNvGrpSpPr>
            <a:grpSpLocks/>
          </p:cNvGrpSpPr>
          <p:nvPr/>
        </p:nvGrpSpPr>
        <p:grpSpPr bwMode="auto">
          <a:xfrm>
            <a:off x="211015" y="1943100"/>
            <a:ext cx="2590800" cy="1676400"/>
            <a:chOff x="432" y="960"/>
            <a:chExt cx="1632" cy="1056"/>
          </a:xfrm>
        </p:grpSpPr>
        <p:sp>
          <p:nvSpPr>
            <p:cNvPr id="63499" name="Rectangle 14"/>
            <p:cNvSpPr>
              <a:spLocks noChangeArrowheads="1"/>
            </p:cNvSpPr>
            <p:nvPr/>
          </p:nvSpPr>
          <p:spPr bwMode="auto">
            <a:xfrm>
              <a:off x="432" y="1296"/>
              <a:ext cx="1632" cy="720"/>
            </a:xfrm>
            <a:prstGeom prst="rect">
              <a:avLst/>
            </a:prstGeom>
            <a:noFill/>
            <a:ln w="9525">
              <a:noFill/>
              <a:miter lim="800000"/>
              <a:headEnd/>
              <a:tailEnd/>
            </a:ln>
          </p:spPr>
          <p:txBody>
            <a:bodyPr tIns="137160" bIns="137160"/>
            <a:lstStyle/>
            <a:p>
              <a:pPr marL="228600" indent="-228600" eaLnBrk="1" hangingPunct="1">
                <a:lnSpc>
                  <a:spcPct val="100000"/>
                </a:lnSpc>
                <a:spcBef>
                  <a:spcPct val="20000"/>
                </a:spcBef>
              </a:pPr>
              <a:r>
                <a:rPr lang="en-US" sz="1400" b="1" dirty="0">
                  <a:latin typeface="Arial" charset="0"/>
                </a:rPr>
                <a:t>Cost Planning</a:t>
              </a:r>
              <a:endParaRPr lang="en-US" sz="1400" dirty="0">
                <a:latin typeface="Arial" charset="0"/>
              </a:endParaRPr>
            </a:p>
            <a:p>
              <a:pPr marL="571500" lvl="1" indent="-228600" eaLnBrk="1" hangingPunct="1">
                <a:lnSpc>
                  <a:spcPct val="100000"/>
                </a:lnSpc>
                <a:spcBef>
                  <a:spcPct val="20000"/>
                </a:spcBef>
                <a:buFontTx/>
                <a:buChar char="–"/>
              </a:pPr>
              <a:r>
                <a:rPr lang="en-US" sz="1400" dirty="0">
                  <a:latin typeface="Arial" charset="0"/>
                </a:rPr>
                <a:t>Set Cost Targets and Efficiency Goals</a:t>
              </a:r>
            </a:p>
            <a:p>
              <a:pPr marL="571500" lvl="1" indent="-228600" eaLnBrk="1" hangingPunct="1">
                <a:lnSpc>
                  <a:spcPct val="100000"/>
                </a:lnSpc>
                <a:spcBef>
                  <a:spcPct val="20000"/>
                </a:spcBef>
                <a:buFontTx/>
                <a:buChar char="–"/>
              </a:pPr>
              <a:r>
                <a:rPr lang="en-US" sz="1400" dirty="0">
                  <a:latin typeface="Arial" charset="0"/>
                </a:rPr>
                <a:t>Compute Standard Rates</a:t>
              </a:r>
            </a:p>
          </p:txBody>
        </p:sp>
        <p:grpSp>
          <p:nvGrpSpPr>
            <p:cNvPr id="6" name="Group 36"/>
            <p:cNvGrpSpPr>
              <a:grpSpLocks/>
            </p:cNvGrpSpPr>
            <p:nvPr/>
          </p:nvGrpSpPr>
          <p:grpSpPr bwMode="auto">
            <a:xfrm>
              <a:off x="1344" y="960"/>
              <a:ext cx="624" cy="528"/>
              <a:chOff x="1344" y="960"/>
              <a:chExt cx="624" cy="528"/>
            </a:xfrm>
          </p:grpSpPr>
          <p:pic>
            <p:nvPicPr>
              <p:cNvPr id="24" name="Picture 33" descr="target3"/>
              <p:cNvPicPr>
                <a:picLocks noChangeAspect="1" noChangeArrowheads="1"/>
              </p:cNvPicPr>
              <p:nvPr/>
            </p:nvPicPr>
            <p:blipFill>
              <a:blip r:embed="rId5" cstate="print"/>
              <a:srcRect/>
              <a:stretch>
                <a:fillRect/>
              </a:stretch>
            </p:blipFill>
            <p:spPr bwMode="auto">
              <a:xfrm>
                <a:off x="1584" y="960"/>
                <a:ext cx="384" cy="384"/>
              </a:xfrm>
              <a:prstGeom prst="rect">
                <a:avLst/>
              </a:prstGeom>
              <a:noFill/>
              <a:ln w="9525">
                <a:noFill/>
                <a:miter lim="800000"/>
                <a:headEnd/>
                <a:tailEnd/>
              </a:ln>
            </p:spPr>
          </p:pic>
          <p:pic>
            <p:nvPicPr>
              <p:cNvPr id="25" name="Picture 35" descr="dart"/>
              <p:cNvPicPr>
                <a:picLocks noChangeAspect="1" noChangeArrowheads="1"/>
              </p:cNvPicPr>
              <p:nvPr/>
            </p:nvPicPr>
            <p:blipFill>
              <a:blip r:embed="rId6" cstate="print"/>
              <a:srcRect/>
              <a:stretch>
                <a:fillRect/>
              </a:stretch>
            </p:blipFill>
            <p:spPr bwMode="auto">
              <a:xfrm rot="11339845">
                <a:off x="1344" y="1104"/>
                <a:ext cx="384" cy="384"/>
              </a:xfrm>
              <a:prstGeom prst="rect">
                <a:avLst/>
              </a:prstGeom>
              <a:noFill/>
              <a:ln w="9525">
                <a:noFill/>
                <a:miter lim="800000"/>
                <a:headEnd/>
                <a:tailEnd/>
              </a:ln>
            </p:spPr>
          </p:pic>
        </p:grpSp>
      </p:grpSp>
      <p:sp>
        <p:nvSpPr>
          <p:cNvPr id="63497" name="Rectangle 25"/>
          <p:cNvSpPr>
            <a:spLocks noChangeArrowheads="1"/>
          </p:cNvSpPr>
          <p:nvPr/>
        </p:nvSpPr>
        <p:spPr bwMode="auto">
          <a:xfrm>
            <a:off x="228600" y="4572000"/>
            <a:ext cx="3276600" cy="1981200"/>
          </a:xfrm>
          <a:prstGeom prst="rect">
            <a:avLst/>
          </a:prstGeom>
          <a:noFill/>
          <a:ln w="9525">
            <a:noFill/>
            <a:miter lim="800000"/>
            <a:headEnd/>
            <a:tailEnd/>
          </a:ln>
        </p:spPr>
        <p:txBody>
          <a:bodyPr tIns="137160" bIns="137160"/>
          <a:lstStyle/>
          <a:p>
            <a:pPr marL="177800" indent="-177800" eaLnBrk="1" hangingPunct="1">
              <a:lnSpc>
                <a:spcPct val="100000"/>
              </a:lnSpc>
              <a:spcBef>
                <a:spcPct val="20000"/>
              </a:spcBef>
            </a:pPr>
            <a:r>
              <a:rPr lang="en-US" sz="1400" b="1" dirty="0">
                <a:latin typeface="Arial" charset="0"/>
              </a:rPr>
              <a:t>Cost Controlling</a:t>
            </a:r>
          </a:p>
          <a:p>
            <a:pPr marL="571500" lvl="1" indent="-228600" eaLnBrk="1" hangingPunct="1">
              <a:lnSpc>
                <a:spcPct val="100000"/>
              </a:lnSpc>
              <a:spcBef>
                <a:spcPct val="20000"/>
              </a:spcBef>
              <a:buFontTx/>
              <a:buChar char="–"/>
            </a:pPr>
            <a:r>
              <a:rPr lang="en-US" sz="1400" dirty="0">
                <a:latin typeface="Arial" charset="0"/>
              </a:rPr>
              <a:t>Move to action based on analysis</a:t>
            </a:r>
          </a:p>
          <a:p>
            <a:pPr marL="571500" lvl="1" indent="-228600" eaLnBrk="1" hangingPunct="1">
              <a:lnSpc>
                <a:spcPct val="100000"/>
              </a:lnSpc>
              <a:spcBef>
                <a:spcPct val="20000"/>
              </a:spcBef>
              <a:buFontTx/>
              <a:buChar char="–"/>
            </a:pPr>
            <a:r>
              <a:rPr lang="en-US" sz="1400" dirty="0">
                <a:latin typeface="Arial" charset="0"/>
              </a:rPr>
              <a:t>Change targets</a:t>
            </a:r>
          </a:p>
          <a:p>
            <a:pPr marL="571500" lvl="1" indent="-228600" eaLnBrk="1" hangingPunct="1">
              <a:lnSpc>
                <a:spcPct val="100000"/>
              </a:lnSpc>
              <a:spcBef>
                <a:spcPct val="20000"/>
              </a:spcBef>
              <a:buFontTx/>
              <a:buChar char="–"/>
            </a:pPr>
            <a:r>
              <a:rPr lang="en-US" sz="1400" dirty="0">
                <a:latin typeface="Arial" charset="0"/>
              </a:rPr>
              <a:t>Change resources</a:t>
            </a:r>
          </a:p>
          <a:p>
            <a:pPr marL="571500" lvl="1" indent="-228600" eaLnBrk="1" hangingPunct="1">
              <a:lnSpc>
                <a:spcPct val="100000"/>
              </a:lnSpc>
              <a:spcBef>
                <a:spcPct val="20000"/>
              </a:spcBef>
              <a:buFontTx/>
              <a:buChar char="–"/>
            </a:pPr>
            <a:r>
              <a:rPr lang="en-US" sz="1400" dirty="0">
                <a:latin typeface="Arial" charset="0"/>
              </a:rPr>
              <a:t>Change quality</a:t>
            </a:r>
            <a:endParaRPr lang="en-US" sz="1200" dirty="0">
              <a:latin typeface="Arial" charset="0"/>
            </a:endParaRPr>
          </a:p>
        </p:txBody>
      </p:sp>
      <p:sp>
        <p:nvSpPr>
          <p:cNvPr id="32" name="Rectangle 2"/>
          <p:cNvSpPr>
            <a:spLocks noChangeArrowheads="1"/>
          </p:cNvSpPr>
          <p:nvPr/>
        </p:nvSpPr>
        <p:spPr bwMode="auto">
          <a:xfrm>
            <a:off x="222736" y="1036638"/>
            <a:ext cx="8915400" cy="868362"/>
          </a:xfrm>
          <a:prstGeom prst="rect">
            <a:avLst/>
          </a:prstGeom>
          <a:solidFill>
            <a:srgbClr val="FFFF66"/>
          </a:solidFill>
          <a:ln w="9525" algn="ctr">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5000"/>
              </a:lnSpc>
            </a:pPr>
            <a:r>
              <a:rPr lang="en-US" sz="1600" b="1" dirty="0">
                <a:solidFill>
                  <a:schemeClr val="tx2"/>
                </a:solidFill>
              </a:rPr>
              <a:t>Managing Business Operations </a:t>
            </a:r>
            <a:r>
              <a:rPr lang="en-US" sz="1600" b="1" i="1" dirty="0">
                <a:solidFill>
                  <a:srgbClr val="000099"/>
                </a:solidFill>
              </a:rPr>
              <a:t>Efficiently</a:t>
            </a:r>
            <a:r>
              <a:rPr lang="en-US" sz="1600" b="1" dirty="0">
                <a:solidFill>
                  <a:schemeClr val="tx2"/>
                </a:solidFill>
              </a:rPr>
              <a:t> &amp;</a:t>
            </a:r>
            <a:r>
              <a:rPr lang="en-US" sz="1600" b="1" i="1" dirty="0">
                <a:solidFill>
                  <a:srgbClr val="000099"/>
                </a:solidFill>
              </a:rPr>
              <a:t> Effectively</a:t>
            </a:r>
            <a:r>
              <a:rPr lang="en-US" sz="1600" b="1" dirty="0">
                <a:solidFill>
                  <a:schemeClr val="tx2"/>
                </a:solidFill>
              </a:rPr>
              <a:t> Through the Accurate Measurement &amp; Thorough </a:t>
            </a:r>
            <a:r>
              <a:rPr lang="en-US" sz="1600" b="1" i="1" dirty="0">
                <a:solidFill>
                  <a:srgbClr val="000099"/>
                </a:solidFill>
              </a:rPr>
              <a:t>Understanding of the</a:t>
            </a:r>
            <a:r>
              <a:rPr lang="en-US" sz="1600" b="1" dirty="0">
                <a:solidFill>
                  <a:schemeClr val="tx2"/>
                </a:solidFill>
              </a:rPr>
              <a:t> </a:t>
            </a:r>
            <a:r>
              <a:rPr lang="en-US" sz="1600" b="1" i="1" dirty="0">
                <a:solidFill>
                  <a:srgbClr val="000099"/>
                </a:solidFill>
              </a:rPr>
              <a:t>"Full Cost"</a:t>
            </a:r>
            <a:r>
              <a:rPr lang="en-US" sz="1600" b="1" dirty="0">
                <a:solidFill>
                  <a:schemeClr val="tx2"/>
                </a:solidFill>
              </a:rPr>
              <a:t> of an Organization's Business Processes, Products &amp; Services in Order to Provide the </a:t>
            </a:r>
            <a:r>
              <a:rPr lang="en-US" sz="1600" b="1" i="1" dirty="0">
                <a:solidFill>
                  <a:srgbClr val="000099"/>
                </a:solidFill>
              </a:rPr>
              <a:t>Best </a:t>
            </a:r>
            <a:r>
              <a:rPr lang="en-US" sz="1600" b="1" i="1" dirty="0" smtClean="0">
                <a:solidFill>
                  <a:srgbClr val="000099"/>
                </a:solidFill>
              </a:rPr>
              <a:t>Value.</a:t>
            </a:r>
            <a:endParaRPr lang="en-US" sz="2000" b="1" dirty="0">
              <a:solidFill>
                <a:schemeClr val="tx2"/>
              </a:solidFill>
            </a:endParaRPr>
          </a:p>
        </p:txBody>
      </p:sp>
      <p:pic>
        <p:nvPicPr>
          <p:cNvPr id="27"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38400" y="5486400"/>
            <a:ext cx="1009559" cy="990600"/>
          </a:xfrm>
          <a:prstGeom prst="rect">
            <a:avLst/>
          </a:prstGeom>
          <a:noFill/>
          <a:ln w="9525">
            <a:noFill/>
            <a:miter lim="800000"/>
            <a:headEnd/>
            <a:tailEnd/>
          </a:ln>
          <a:effectLst>
            <a:outerShdw blurRad="76200" dir="18900000" sy="23000" kx="-1200000" algn="bl" rotWithShape="0">
              <a:prstClr val="black">
                <a:alpha val="20000"/>
              </a:prstClr>
            </a:outerShdw>
          </a:effectLst>
          <a:scene3d>
            <a:camera prst="perspectiveHeroicExtremeLeftFacing" fov="3900000">
              <a:rot lat="73907" lon="589506" rev="21289432"/>
            </a:camera>
            <a:lightRig rig="threePt" dir="t"/>
          </a:scene3d>
          <a:sp3d extrusionH="6350" contourW="6350">
            <a:bevelT prst="coolSlant"/>
          </a:sp3d>
        </p:spPr>
      </p:pic>
      <p:pic>
        <p:nvPicPr>
          <p:cNvPr id="29" name="Picture 4" descr="GFEBS_Icon_v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43800" y="2895600"/>
            <a:ext cx="1221124" cy="1066800"/>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13" name="Slide Number Placeholder 12"/>
          <p:cNvSpPr>
            <a:spLocks noGrp="1"/>
          </p:cNvSpPr>
          <p:nvPr>
            <p:ph type="sldNum" sz="quarter" idx="10"/>
          </p:nvPr>
        </p:nvSpPr>
        <p:spPr>
          <a:xfrm>
            <a:off x="6972300" y="6586538"/>
            <a:ext cx="2133600" cy="195262"/>
          </a:xfrm>
        </p:spPr>
        <p:txBody>
          <a:bodyPr/>
          <a:lstStyle/>
          <a:p>
            <a:pPr algn="r">
              <a:defRPr/>
            </a:pPr>
            <a:fld id="{A21F2D95-7107-4044-A1D9-6CB5A7B03D7B}" type="slidenum">
              <a:rPr lang="en-US" sz="1000" smtClean="0"/>
              <a:pPr algn="r">
                <a:defRPr/>
              </a:pPr>
              <a:t>24</a:t>
            </a:fld>
            <a:r>
              <a:rPr lang="en-US" sz="1000" dirty="0" smtClean="0"/>
              <a:t>   </a:t>
            </a:r>
            <a:endParaRPr lang="en-US" sz="1000" dirty="0"/>
          </a:p>
        </p:txBody>
      </p:sp>
    </p:spTree>
    <p:extLst>
      <p:ext uri="{BB962C8B-B14F-4D97-AF65-F5344CB8AC3E}">
        <p14:creationId xmlns:p14="http://schemas.microsoft.com/office/powerpoint/2010/main" val="96721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bwMode="auto">
          <a:xfrm>
            <a:off x="329514" y="1219200"/>
            <a:ext cx="8509686" cy="990600"/>
          </a:xfrm>
          <a:prstGeom prst="chevron">
            <a:avLst/>
          </a:prstGeom>
          <a:gradFill flip="none" rotWithShape="1">
            <a:gsLst>
              <a:gs pos="0">
                <a:schemeClr val="bg1">
                  <a:lumMod val="50000"/>
                </a:schemeClr>
              </a:gs>
              <a:gs pos="28000">
                <a:schemeClr val="bg1">
                  <a:lumMod val="75000"/>
                </a:schemeClr>
              </a:gs>
              <a:gs pos="91000">
                <a:schemeClr val="bg1">
                  <a:lumMod val="85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tIns="0"/>
          <a:lstStyle/>
          <a:p>
            <a:pPr algn="ctr" defTabSz="1463040" fontAlgn="auto">
              <a:spcBef>
                <a:spcPts val="200"/>
              </a:spcBef>
              <a:spcAft>
                <a:spcPts val="0"/>
              </a:spcAft>
              <a:defRPr/>
            </a:pPr>
            <a:endParaRPr lang="en-US" sz="1000" b="1" dirty="0">
              <a:solidFill>
                <a:schemeClr val="tx1">
                  <a:lumMod val="65000"/>
                  <a:lumOff val="35000"/>
                </a:schemeClr>
              </a:solidFill>
              <a:latin typeface="Arial" pitchFamily="34" charset="0"/>
              <a:cs typeface="Arial" pitchFamily="34" charset="0"/>
            </a:endParaRPr>
          </a:p>
        </p:txBody>
      </p:sp>
      <p:sp>
        <p:nvSpPr>
          <p:cNvPr id="5" name="Chevron 4"/>
          <p:cNvSpPr/>
          <p:nvPr/>
        </p:nvSpPr>
        <p:spPr bwMode="auto">
          <a:xfrm>
            <a:off x="5334095" y="1385096"/>
            <a:ext cx="1449495"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Analysis</a:t>
            </a:r>
            <a:endParaRPr lang="en-US" sz="900" b="1" dirty="0">
              <a:solidFill>
                <a:schemeClr val="bg1"/>
              </a:solidFill>
              <a:latin typeface="Arial" pitchFamily="34" charset="0"/>
              <a:cs typeface="Arial" pitchFamily="34" charset="0"/>
            </a:endParaRPr>
          </a:p>
        </p:txBody>
      </p:sp>
      <p:sp>
        <p:nvSpPr>
          <p:cNvPr id="6" name="Chevron 5"/>
          <p:cNvSpPr/>
          <p:nvPr/>
        </p:nvSpPr>
        <p:spPr bwMode="auto">
          <a:xfrm>
            <a:off x="6781800" y="1385096"/>
            <a:ext cx="1524000"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Perform Cost Controlling</a:t>
            </a:r>
            <a:endParaRPr lang="en-US" sz="9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Chevron 6"/>
          <p:cNvSpPr/>
          <p:nvPr/>
        </p:nvSpPr>
        <p:spPr bwMode="auto">
          <a:xfrm>
            <a:off x="2360410" y="1385096"/>
            <a:ext cx="1497460"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Planning</a:t>
            </a:r>
            <a:endParaRPr lang="en-US" sz="900" b="1" dirty="0">
              <a:solidFill>
                <a:schemeClr val="bg1"/>
              </a:solidFill>
              <a:latin typeface="Arial" pitchFamily="34" charset="0"/>
              <a:cs typeface="Arial" pitchFamily="34" charset="0"/>
            </a:endParaRPr>
          </a:p>
        </p:txBody>
      </p:sp>
      <p:sp>
        <p:nvSpPr>
          <p:cNvPr id="8" name="Chevron 7"/>
          <p:cNvSpPr/>
          <p:nvPr/>
        </p:nvSpPr>
        <p:spPr bwMode="auto">
          <a:xfrm>
            <a:off x="3856080" y="1385096"/>
            <a:ext cx="1479805"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Perform Cost Accounting</a:t>
            </a:r>
            <a:endParaRPr lang="en-US" sz="900" b="1" dirty="0">
              <a:solidFill>
                <a:schemeClr val="bg1"/>
              </a:solidFill>
              <a:latin typeface="Arial" pitchFamily="34" charset="0"/>
              <a:cs typeface="Arial" pitchFamily="34" charset="0"/>
            </a:endParaRPr>
          </a:p>
        </p:txBody>
      </p:sp>
      <p:sp>
        <p:nvSpPr>
          <p:cNvPr id="9" name="Chevron 8"/>
          <p:cNvSpPr/>
          <p:nvPr/>
        </p:nvSpPr>
        <p:spPr bwMode="auto">
          <a:xfrm>
            <a:off x="769409" y="1385096"/>
            <a:ext cx="1592791" cy="658809"/>
          </a:xfrm>
          <a:prstGeom prst="chevron">
            <a:avLst/>
          </a:prstGeom>
          <a:gradFill flip="none" rotWithShape="1">
            <a:gsLst>
              <a:gs pos="0">
                <a:srgbClr val="000068"/>
              </a:gs>
              <a:gs pos="50000">
                <a:srgbClr val="0000CC"/>
              </a:gs>
              <a:gs pos="100000">
                <a:srgbClr val="3737FF"/>
              </a:gs>
            </a:gsLst>
            <a:lin ang="108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3">
            <a:schemeClr val="accent6"/>
          </a:fillRef>
          <a:effectRef idx="2">
            <a:schemeClr val="accent6"/>
          </a:effectRef>
          <a:fontRef idx="minor">
            <a:schemeClr val="lt1"/>
          </a:fontRef>
        </p:style>
        <p:txBody>
          <a:bodyPr anchor="ctr"/>
          <a:lstStyle/>
          <a:p>
            <a:pPr algn="ctr" defTabSz="1463040" fontAlgn="auto">
              <a:spcBef>
                <a:spcPts val="0"/>
              </a:spcBef>
              <a:spcAft>
                <a:spcPts val="0"/>
              </a:spcAft>
              <a:defRPr/>
            </a:pPr>
            <a:r>
              <a:rPr lang="en-US" sz="900" b="1" dirty="0" smtClean="0">
                <a:solidFill>
                  <a:schemeClr val="bg1"/>
                </a:solidFill>
                <a:latin typeface="Arial" pitchFamily="34" charset="0"/>
                <a:cs typeface="Arial" pitchFamily="34" charset="0"/>
              </a:rPr>
              <a:t>Develop &amp; Maintain Cost Framework</a:t>
            </a:r>
            <a:endParaRPr lang="en-US" sz="900" b="1" dirty="0">
              <a:solidFill>
                <a:schemeClr val="bg1"/>
              </a:solidFill>
              <a:latin typeface="Arial" pitchFamily="34" charset="0"/>
              <a:cs typeface="Arial" pitchFamily="34" charset="0"/>
            </a:endParaRPr>
          </a:p>
        </p:txBody>
      </p:sp>
      <p:sp>
        <p:nvSpPr>
          <p:cNvPr id="10" name="Rectangular Callout 9"/>
          <p:cNvSpPr/>
          <p:nvPr/>
        </p:nvSpPr>
        <p:spPr bwMode="auto">
          <a:xfrm>
            <a:off x="1790795" y="5638800"/>
            <a:ext cx="7086600" cy="609600"/>
          </a:xfrm>
          <a:prstGeom prst="wedgeRectCallout">
            <a:avLst>
              <a:gd name="adj1" fmla="val 23997"/>
              <a:gd name="adj2" fmla="val -634925"/>
            </a:avLst>
          </a:prstGeom>
          <a:solidFill>
            <a:schemeClr val="accent2">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12" name="Rectangle 11"/>
          <p:cNvSpPr/>
          <p:nvPr/>
        </p:nvSpPr>
        <p:spPr bwMode="auto">
          <a:xfrm>
            <a:off x="1876465" y="5693158"/>
            <a:ext cx="1019135"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Compare Results to Plan</a:t>
            </a:r>
            <a:endParaRPr lang="en-US" sz="800" b="1" dirty="0">
              <a:solidFill>
                <a:schemeClr val="bg1"/>
              </a:solidFill>
              <a:latin typeface="Arial" pitchFamily="34" charset="0"/>
              <a:cs typeface="Arial" pitchFamily="34" charset="0"/>
            </a:endParaRPr>
          </a:p>
        </p:txBody>
      </p:sp>
      <p:sp>
        <p:nvSpPr>
          <p:cNvPr id="13" name="Rectangle 12"/>
          <p:cNvSpPr/>
          <p:nvPr/>
        </p:nvSpPr>
        <p:spPr bwMode="auto">
          <a:xfrm>
            <a:off x="3001547" y="5693158"/>
            <a:ext cx="985231"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Process Improvement</a:t>
            </a:r>
            <a:endParaRPr lang="en-US" sz="800" b="1" dirty="0">
              <a:solidFill>
                <a:schemeClr val="bg1"/>
              </a:solidFill>
              <a:latin typeface="Arial" pitchFamily="34" charset="0"/>
              <a:cs typeface="Arial" pitchFamily="34" charset="0"/>
            </a:endParaRPr>
          </a:p>
        </p:txBody>
      </p:sp>
      <p:sp>
        <p:nvSpPr>
          <p:cNvPr id="14" name="Rectangle 13"/>
          <p:cNvSpPr/>
          <p:nvPr/>
        </p:nvSpPr>
        <p:spPr bwMode="auto">
          <a:xfrm>
            <a:off x="4092725" y="5693158"/>
            <a:ext cx="1027521"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Adjust Targets</a:t>
            </a:r>
            <a:endParaRPr lang="en-US" sz="800" b="1" dirty="0">
              <a:solidFill>
                <a:schemeClr val="bg1"/>
              </a:solidFill>
              <a:latin typeface="Arial" pitchFamily="34" charset="0"/>
              <a:cs typeface="Arial" pitchFamily="34" charset="0"/>
            </a:endParaRPr>
          </a:p>
        </p:txBody>
      </p:sp>
      <p:sp>
        <p:nvSpPr>
          <p:cNvPr id="15" name="Rectangle 14"/>
          <p:cNvSpPr/>
          <p:nvPr/>
        </p:nvSpPr>
        <p:spPr bwMode="auto">
          <a:xfrm>
            <a:off x="5226193" y="5693158"/>
            <a:ext cx="993617"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Select Method of Control</a:t>
            </a:r>
            <a:endParaRPr lang="en-US" sz="800" b="1" dirty="0">
              <a:solidFill>
                <a:schemeClr val="bg1"/>
              </a:solidFill>
              <a:latin typeface="Arial" pitchFamily="34" charset="0"/>
              <a:cs typeface="Arial" pitchFamily="34" charset="0"/>
            </a:endParaRPr>
          </a:p>
        </p:txBody>
      </p:sp>
      <p:sp>
        <p:nvSpPr>
          <p:cNvPr id="16" name="Rectangle 15"/>
          <p:cNvSpPr/>
          <p:nvPr/>
        </p:nvSpPr>
        <p:spPr bwMode="auto">
          <a:xfrm>
            <a:off x="6325757" y="5693158"/>
            <a:ext cx="1188295"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Implement (changes to) Policies &amp; Procedures</a:t>
            </a:r>
            <a:endParaRPr lang="en-US" sz="800" b="1" dirty="0">
              <a:solidFill>
                <a:schemeClr val="bg1"/>
              </a:solidFill>
              <a:latin typeface="Arial" pitchFamily="34" charset="0"/>
              <a:cs typeface="Arial" pitchFamily="34" charset="0"/>
            </a:endParaRPr>
          </a:p>
        </p:txBody>
      </p:sp>
      <p:sp>
        <p:nvSpPr>
          <p:cNvPr id="17" name="Rectangle 16"/>
          <p:cNvSpPr/>
          <p:nvPr/>
        </p:nvSpPr>
        <p:spPr bwMode="auto">
          <a:xfrm>
            <a:off x="7620000" y="5693158"/>
            <a:ext cx="1066800" cy="479036"/>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b="1" dirty="0" smtClean="0">
                <a:solidFill>
                  <a:schemeClr val="bg1"/>
                </a:solidFill>
                <a:latin typeface="Arial" pitchFamily="34" charset="0"/>
                <a:cs typeface="Arial" pitchFamily="34" charset="0"/>
              </a:rPr>
              <a:t>Manage Tradeoffs</a:t>
            </a:r>
            <a:endParaRPr lang="en-US" sz="800" b="1" dirty="0">
              <a:solidFill>
                <a:schemeClr val="bg1"/>
              </a:solidFill>
              <a:latin typeface="Arial" pitchFamily="34" charset="0"/>
              <a:cs typeface="Arial" pitchFamily="34" charset="0"/>
            </a:endParaRPr>
          </a:p>
        </p:txBody>
      </p:sp>
      <p:sp>
        <p:nvSpPr>
          <p:cNvPr id="18" name="Rectangular Callout 17"/>
          <p:cNvSpPr/>
          <p:nvPr/>
        </p:nvSpPr>
        <p:spPr bwMode="auto">
          <a:xfrm>
            <a:off x="1600200" y="4800600"/>
            <a:ext cx="4724400" cy="615792"/>
          </a:xfrm>
          <a:prstGeom prst="wedgeRectCallout">
            <a:avLst>
              <a:gd name="adj1" fmla="val 35312"/>
              <a:gd name="adj2" fmla="val -497363"/>
            </a:avLst>
          </a:prstGeom>
          <a:solidFill>
            <a:schemeClr val="bg2">
              <a:lumMod val="5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19" name="Rectangle 18"/>
          <p:cNvSpPr/>
          <p:nvPr/>
        </p:nvSpPr>
        <p:spPr bwMode="auto">
          <a:xfrm>
            <a:off x="1752600" y="4872210"/>
            <a:ext cx="990599"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Costs </a:t>
            </a:r>
            <a:endParaRPr lang="en-US" sz="800" b="1" dirty="0">
              <a:solidFill>
                <a:schemeClr val="bg1"/>
              </a:solidFill>
              <a:latin typeface="Arial" pitchFamily="34" charset="0"/>
              <a:cs typeface="Arial" pitchFamily="34" charset="0"/>
            </a:endParaRPr>
          </a:p>
        </p:txBody>
      </p:sp>
      <p:sp>
        <p:nvSpPr>
          <p:cNvPr id="20" name="Rectangle 19"/>
          <p:cNvSpPr/>
          <p:nvPr/>
        </p:nvSpPr>
        <p:spPr bwMode="auto">
          <a:xfrm>
            <a:off x="4104457" y="4872210"/>
            <a:ext cx="961101"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Cost Assignment</a:t>
            </a:r>
            <a:endParaRPr lang="en-US" sz="800" b="1" dirty="0">
              <a:solidFill>
                <a:schemeClr val="bg1"/>
              </a:solidFill>
              <a:latin typeface="Arial" pitchFamily="34" charset="0"/>
              <a:cs typeface="Arial" pitchFamily="34" charset="0"/>
            </a:endParaRPr>
          </a:p>
        </p:txBody>
      </p:sp>
      <p:sp>
        <p:nvSpPr>
          <p:cNvPr id="22" name="Rectangle 21"/>
          <p:cNvSpPr/>
          <p:nvPr/>
        </p:nvSpPr>
        <p:spPr bwMode="auto">
          <a:xfrm>
            <a:off x="5257800" y="4872210"/>
            <a:ext cx="945898"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Period End Close</a:t>
            </a:r>
            <a:endParaRPr lang="en-US" sz="800" b="1" dirty="0">
              <a:solidFill>
                <a:schemeClr val="bg1"/>
              </a:solidFill>
              <a:latin typeface="Arial" pitchFamily="34" charset="0"/>
              <a:cs typeface="Arial" pitchFamily="34" charset="0"/>
            </a:endParaRPr>
          </a:p>
        </p:txBody>
      </p:sp>
      <p:sp>
        <p:nvSpPr>
          <p:cNvPr id="23" name="Rectangle 22"/>
          <p:cNvSpPr/>
          <p:nvPr/>
        </p:nvSpPr>
        <p:spPr bwMode="auto">
          <a:xfrm>
            <a:off x="2935441" y="4872210"/>
            <a:ext cx="976774" cy="4572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Outputs </a:t>
            </a:r>
            <a:endParaRPr lang="en-US" sz="800" b="1" dirty="0">
              <a:solidFill>
                <a:schemeClr val="bg1"/>
              </a:solidFill>
              <a:latin typeface="Arial" pitchFamily="34" charset="0"/>
              <a:cs typeface="Arial" pitchFamily="34" charset="0"/>
            </a:endParaRPr>
          </a:p>
        </p:txBody>
      </p:sp>
      <p:sp>
        <p:nvSpPr>
          <p:cNvPr id="24" name="Rectangular Callout 23"/>
          <p:cNvSpPr/>
          <p:nvPr/>
        </p:nvSpPr>
        <p:spPr bwMode="auto">
          <a:xfrm>
            <a:off x="1143000" y="4009073"/>
            <a:ext cx="4876800" cy="562927"/>
          </a:xfrm>
          <a:prstGeom prst="wedgeRectCallout">
            <a:avLst>
              <a:gd name="adj1" fmla="val 12155"/>
              <a:gd name="adj2" fmla="val -403040"/>
            </a:avLst>
          </a:prstGeom>
          <a:solidFill>
            <a:schemeClr val="accent5">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25" name="Rectangle 24"/>
          <p:cNvSpPr/>
          <p:nvPr/>
        </p:nvSpPr>
        <p:spPr bwMode="auto">
          <a:xfrm>
            <a:off x="1226359" y="4074650"/>
            <a:ext cx="983441"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Costs </a:t>
            </a:r>
            <a:endParaRPr lang="en-US" sz="800" b="1" dirty="0">
              <a:solidFill>
                <a:schemeClr val="bg1"/>
              </a:solidFill>
              <a:latin typeface="Arial" pitchFamily="34" charset="0"/>
              <a:cs typeface="Arial" pitchFamily="34" charset="0"/>
            </a:endParaRPr>
          </a:p>
        </p:txBody>
      </p:sp>
      <p:sp>
        <p:nvSpPr>
          <p:cNvPr id="26" name="Rectangle 25"/>
          <p:cNvSpPr/>
          <p:nvPr/>
        </p:nvSpPr>
        <p:spPr bwMode="auto">
          <a:xfrm>
            <a:off x="3695503" y="4074650"/>
            <a:ext cx="1021678"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Cost Assignment</a:t>
            </a:r>
            <a:endParaRPr lang="en-US" sz="800" b="1" dirty="0">
              <a:solidFill>
                <a:schemeClr val="bg1"/>
              </a:solidFill>
              <a:latin typeface="Arial" pitchFamily="34" charset="0"/>
              <a:cs typeface="Arial" pitchFamily="34" charset="0"/>
            </a:endParaRPr>
          </a:p>
        </p:txBody>
      </p:sp>
      <p:sp>
        <p:nvSpPr>
          <p:cNvPr id="28" name="Rectangle 27"/>
          <p:cNvSpPr/>
          <p:nvPr/>
        </p:nvSpPr>
        <p:spPr bwMode="auto">
          <a:xfrm>
            <a:off x="4937125" y="4074650"/>
            <a:ext cx="1006475"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Perform Period End Close</a:t>
            </a:r>
            <a:endParaRPr lang="en-US" sz="800" b="1" dirty="0">
              <a:solidFill>
                <a:schemeClr val="bg1"/>
              </a:solidFill>
              <a:latin typeface="Arial" pitchFamily="34" charset="0"/>
              <a:cs typeface="Arial" pitchFamily="34" charset="0"/>
            </a:endParaRPr>
          </a:p>
        </p:txBody>
      </p:sp>
      <p:sp>
        <p:nvSpPr>
          <p:cNvPr id="29" name="Rectangle 28"/>
          <p:cNvSpPr/>
          <p:nvPr/>
        </p:nvSpPr>
        <p:spPr bwMode="auto">
          <a:xfrm>
            <a:off x="2429744" y="4074650"/>
            <a:ext cx="1045815" cy="4572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200"/>
              </a:spcBef>
              <a:defRPr/>
            </a:pPr>
            <a:r>
              <a:rPr lang="en-US" sz="800" b="1" dirty="0" smtClean="0">
                <a:solidFill>
                  <a:schemeClr val="bg1"/>
                </a:solidFill>
                <a:latin typeface="Arial" pitchFamily="34" charset="0"/>
                <a:cs typeface="Arial" pitchFamily="34" charset="0"/>
              </a:rPr>
              <a:t>Capture Actual Outputs </a:t>
            </a:r>
            <a:endParaRPr lang="en-US" sz="800" b="1" dirty="0">
              <a:solidFill>
                <a:schemeClr val="bg1"/>
              </a:solidFill>
              <a:latin typeface="Arial" pitchFamily="34" charset="0"/>
              <a:cs typeface="Arial" pitchFamily="34" charset="0"/>
            </a:endParaRPr>
          </a:p>
        </p:txBody>
      </p:sp>
      <p:sp>
        <p:nvSpPr>
          <p:cNvPr id="30" name="Rectangular Callout 29"/>
          <p:cNvSpPr/>
          <p:nvPr/>
        </p:nvSpPr>
        <p:spPr bwMode="auto">
          <a:xfrm>
            <a:off x="838200" y="3276600"/>
            <a:ext cx="4191000" cy="586899"/>
          </a:xfrm>
          <a:prstGeom prst="wedgeRectCallout">
            <a:avLst>
              <a:gd name="adj1" fmla="val -10297"/>
              <a:gd name="adj2" fmla="val -256185"/>
            </a:avLst>
          </a:prstGeom>
          <a:solidFill>
            <a:schemeClr val="accent6">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32" name="Rectangle 31"/>
          <p:cNvSpPr/>
          <p:nvPr/>
        </p:nvSpPr>
        <p:spPr bwMode="auto">
          <a:xfrm>
            <a:off x="949311" y="3349089"/>
            <a:ext cx="803289"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Establish Planned Output</a:t>
            </a:r>
            <a:endParaRPr lang="en-US" sz="800" b="1" dirty="0">
              <a:solidFill>
                <a:schemeClr val="bg1"/>
              </a:solidFill>
              <a:latin typeface="Arial" pitchFamily="34" charset="0"/>
              <a:cs typeface="Arial" pitchFamily="34" charset="0"/>
            </a:endParaRPr>
          </a:p>
        </p:txBody>
      </p:sp>
      <p:sp>
        <p:nvSpPr>
          <p:cNvPr id="33" name="Rectangle 32"/>
          <p:cNvSpPr/>
          <p:nvPr/>
        </p:nvSpPr>
        <p:spPr bwMode="auto">
          <a:xfrm>
            <a:off x="1900194" y="3349089"/>
            <a:ext cx="897499"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Establish Planned Costs (inputs)</a:t>
            </a:r>
            <a:endParaRPr lang="en-US" sz="800" b="1" dirty="0">
              <a:solidFill>
                <a:schemeClr val="bg1"/>
              </a:solidFill>
              <a:latin typeface="Arial" pitchFamily="34" charset="0"/>
              <a:cs typeface="Arial" pitchFamily="34" charset="0"/>
            </a:endParaRPr>
          </a:p>
        </p:txBody>
      </p:sp>
      <p:sp>
        <p:nvSpPr>
          <p:cNvPr id="34" name="Rectangle 33"/>
          <p:cNvSpPr/>
          <p:nvPr/>
        </p:nvSpPr>
        <p:spPr bwMode="auto">
          <a:xfrm>
            <a:off x="2945287" y="3349089"/>
            <a:ext cx="1021920"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Develop Cost and Performance Targets</a:t>
            </a:r>
            <a:endParaRPr lang="en-US" sz="800" b="1" dirty="0">
              <a:solidFill>
                <a:schemeClr val="bg1"/>
              </a:solidFill>
              <a:latin typeface="Arial" pitchFamily="34" charset="0"/>
              <a:cs typeface="Arial" pitchFamily="34" charset="0"/>
            </a:endParaRPr>
          </a:p>
        </p:txBody>
      </p:sp>
      <p:sp>
        <p:nvSpPr>
          <p:cNvPr id="35" name="Rectangle 34"/>
          <p:cNvSpPr/>
          <p:nvPr/>
        </p:nvSpPr>
        <p:spPr bwMode="auto">
          <a:xfrm>
            <a:off x="4114800" y="3349089"/>
            <a:ext cx="762000" cy="4572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Develop Metrics</a:t>
            </a:r>
            <a:endParaRPr lang="en-US" sz="800" b="1" dirty="0">
              <a:solidFill>
                <a:schemeClr val="bg1"/>
              </a:solidFill>
              <a:latin typeface="Arial" pitchFamily="34" charset="0"/>
              <a:cs typeface="Arial" pitchFamily="34" charset="0"/>
            </a:endParaRPr>
          </a:p>
        </p:txBody>
      </p:sp>
      <p:sp>
        <p:nvSpPr>
          <p:cNvPr id="36" name="Rectangular Callout 35"/>
          <p:cNvSpPr/>
          <p:nvPr/>
        </p:nvSpPr>
        <p:spPr bwMode="auto">
          <a:xfrm>
            <a:off x="457200" y="2514601"/>
            <a:ext cx="2209800" cy="533400"/>
          </a:xfrm>
          <a:prstGeom prst="wedgeRectCallout">
            <a:avLst>
              <a:gd name="adj1" fmla="val -27194"/>
              <a:gd name="adj2" fmla="val -139415"/>
            </a:avLst>
          </a:prstGeom>
          <a:solidFill>
            <a:schemeClr val="accent3">
              <a:lumMod val="60000"/>
              <a:lumOff val="40000"/>
            </a:schemeClr>
          </a:solidFill>
          <a:ln w="158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latin typeface="Arial" pitchFamily="34" charset="0"/>
              <a:cs typeface="Arial" pitchFamily="34" charset="0"/>
            </a:endParaRPr>
          </a:p>
        </p:txBody>
      </p:sp>
      <p:sp>
        <p:nvSpPr>
          <p:cNvPr id="37" name="Rectangle 36"/>
          <p:cNvSpPr/>
          <p:nvPr/>
        </p:nvSpPr>
        <p:spPr bwMode="auto">
          <a:xfrm>
            <a:off x="609600" y="2551456"/>
            <a:ext cx="914400" cy="457200"/>
          </a:xfrm>
          <a:prstGeom prst="rect">
            <a:avLst/>
          </a:prstGeom>
          <a:gradFill flip="none" rotWithShape="1">
            <a:gsLst>
              <a:gs pos="0">
                <a:srgbClr val="669900"/>
              </a:gs>
              <a:gs pos="100000">
                <a:srgbClr val="336600"/>
              </a:gs>
            </a:gsLst>
            <a:lin ang="13500000" scaled="1"/>
            <a:tileRect/>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smtClean="0">
                <a:solidFill>
                  <a:schemeClr val="bg1"/>
                </a:solidFill>
                <a:latin typeface="Arial" pitchFamily="34" charset="0"/>
                <a:cs typeface="Arial" pitchFamily="34" charset="0"/>
              </a:rPr>
              <a:t>Determine Cost Objectives</a:t>
            </a:r>
            <a:endParaRPr lang="en-US" sz="800" b="1" dirty="0">
              <a:solidFill>
                <a:schemeClr val="bg1"/>
              </a:solidFill>
              <a:latin typeface="Arial" pitchFamily="34" charset="0"/>
              <a:cs typeface="Arial" pitchFamily="34" charset="0"/>
            </a:endParaRPr>
          </a:p>
        </p:txBody>
      </p:sp>
      <p:sp>
        <p:nvSpPr>
          <p:cNvPr id="38" name="Rectangle 37"/>
          <p:cNvSpPr/>
          <p:nvPr/>
        </p:nvSpPr>
        <p:spPr bwMode="auto">
          <a:xfrm>
            <a:off x="1731547" y="2551456"/>
            <a:ext cx="783053" cy="457200"/>
          </a:xfrm>
          <a:prstGeom prst="rect">
            <a:avLst/>
          </a:prstGeom>
          <a:gradFill>
            <a:gsLst>
              <a:gs pos="0">
                <a:srgbClr val="669900"/>
              </a:gs>
              <a:gs pos="100000">
                <a:srgbClr val="336600"/>
              </a:gs>
            </a:gsLst>
            <a:lin ang="13500000" scaled="1"/>
          </a:gradFill>
          <a:ln w="127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00"/>
              </a:spcBef>
              <a:defRPr/>
            </a:pPr>
            <a:r>
              <a:rPr lang="en-US" sz="800" b="1" dirty="0" smtClean="0">
                <a:solidFill>
                  <a:schemeClr val="bg1"/>
                </a:solidFill>
                <a:latin typeface="Arial" pitchFamily="34" charset="0"/>
                <a:cs typeface="Arial" pitchFamily="34" charset="0"/>
              </a:rPr>
              <a:t>Maintain</a:t>
            </a:r>
            <a:r>
              <a:rPr lang="en-US" sz="800" b="1" dirty="0" smtClean="0">
                <a:solidFill>
                  <a:srgbClr val="FF0000"/>
                </a:solidFill>
                <a:latin typeface="Arial" pitchFamily="34" charset="0"/>
                <a:cs typeface="Arial" pitchFamily="34" charset="0"/>
              </a:rPr>
              <a:t> </a:t>
            </a:r>
            <a:r>
              <a:rPr lang="en-US" sz="800" b="1" dirty="0" smtClean="0">
                <a:solidFill>
                  <a:schemeClr val="bg1"/>
                </a:solidFill>
                <a:latin typeface="Arial" pitchFamily="34" charset="0"/>
                <a:cs typeface="Arial" pitchFamily="34" charset="0"/>
              </a:rPr>
              <a:t>Cost Model</a:t>
            </a:r>
            <a:endParaRPr lang="en-US" sz="800" b="1" dirty="0">
              <a:solidFill>
                <a:schemeClr val="bg1"/>
              </a:solidFill>
              <a:latin typeface="Arial" pitchFamily="34" charset="0"/>
              <a:cs typeface="Arial" pitchFamily="34" charset="0"/>
            </a:endParaRPr>
          </a:p>
        </p:txBody>
      </p:sp>
      <p:sp>
        <p:nvSpPr>
          <p:cNvPr id="4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1" name="Rectangle 40"/>
          <p:cNvSpPr/>
          <p:nvPr/>
        </p:nvSpPr>
        <p:spPr>
          <a:xfrm>
            <a:off x="1543065" y="304800"/>
            <a:ext cx="6734537"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Army Cost Management End-to-End Process</a:t>
            </a:r>
          </a:p>
        </p:txBody>
      </p:sp>
      <p:pic>
        <p:nvPicPr>
          <p:cNvPr id="2" name="Picture 2"/>
          <p:cNvPicPr>
            <a:picLocks noChangeAspect="1" noChangeArrowheads="1"/>
          </p:cNvPicPr>
          <p:nvPr/>
        </p:nvPicPr>
        <p:blipFill>
          <a:blip r:embed="rId2" cstate="print"/>
          <a:srcRect/>
          <a:stretch>
            <a:fillRect/>
          </a:stretch>
        </p:blipFill>
        <p:spPr bwMode="auto">
          <a:xfrm>
            <a:off x="6720220" y="3349089"/>
            <a:ext cx="2084861" cy="2063592"/>
          </a:xfrm>
          <a:prstGeom prst="rect">
            <a:avLst/>
          </a:prstGeom>
          <a:solidFill>
            <a:srgbClr val="FAC090"/>
          </a:solidFill>
          <a:ln w="9525">
            <a:solidFill>
              <a:srgbClr val="0070C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cxnSp>
        <p:nvCxnSpPr>
          <p:cNvPr id="11" name="Straight Connector 10"/>
          <p:cNvCxnSpPr/>
          <p:nvPr/>
        </p:nvCxnSpPr>
        <p:spPr>
          <a:xfrm>
            <a:off x="7010400" y="2209800"/>
            <a:ext cx="858440" cy="3429000"/>
          </a:xfrm>
          <a:prstGeom prst="line">
            <a:avLst/>
          </a:prstGeom>
          <a:ln w="28575">
            <a:prstDash val="sysDot"/>
          </a:ln>
        </p:spPr>
        <p:style>
          <a:lnRef idx="1">
            <a:schemeClr val="accent2"/>
          </a:lnRef>
          <a:fillRef idx="0">
            <a:schemeClr val="accent2"/>
          </a:fillRef>
          <a:effectRef idx="0">
            <a:schemeClr val="accent2"/>
          </a:effectRef>
          <a:fontRef idx="minor">
            <a:schemeClr val="tx1"/>
          </a:fontRef>
        </p:style>
      </p:cxnSp>
      <p:sp>
        <p:nvSpPr>
          <p:cNvPr id="42" name="Rounded Rectangular Callout 41"/>
          <p:cNvSpPr/>
          <p:nvPr/>
        </p:nvSpPr>
        <p:spPr>
          <a:xfrm>
            <a:off x="7620000" y="2514600"/>
            <a:ext cx="990600" cy="533400"/>
          </a:xfrm>
          <a:prstGeom prst="wedgeRoundRectCallout">
            <a:avLst>
              <a:gd name="adj1" fmla="val 13462"/>
              <a:gd name="adj2" fmla="val -93536"/>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0070C0"/>
                </a:solidFill>
              </a:rPr>
              <a:t>CM Process  Activities Level One</a:t>
            </a:r>
          </a:p>
        </p:txBody>
      </p:sp>
      <p:sp>
        <p:nvSpPr>
          <p:cNvPr id="43" name="Rounded Rectangular Callout 42"/>
          <p:cNvSpPr/>
          <p:nvPr/>
        </p:nvSpPr>
        <p:spPr>
          <a:xfrm>
            <a:off x="304800" y="5334000"/>
            <a:ext cx="1066800" cy="609600"/>
          </a:xfrm>
          <a:prstGeom prst="wedgeRoundRectCallout">
            <a:avLst>
              <a:gd name="adj1" fmla="val -2122"/>
              <a:gd name="adj2" fmla="val -221796"/>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0070C0"/>
                </a:solidFill>
              </a:rPr>
              <a:t>CM Process Activities Level Two</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61"/>
          <a:stretch/>
        </p:blipFill>
        <p:spPr>
          <a:xfrm>
            <a:off x="609600" y="1143000"/>
            <a:ext cx="7645826" cy="5410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Rectangle 2"/>
          <p:cNvSpPr/>
          <p:nvPr/>
        </p:nvSpPr>
        <p:spPr>
          <a:xfrm>
            <a:off x="2278045" y="304800"/>
            <a:ext cx="5264583"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Army Cost Management and PPBE</a:t>
            </a:r>
          </a:p>
        </p:txBody>
      </p:sp>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 name="Rounded Rectangular Callout 4"/>
          <p:cNvSpPr/>
          <p:nvPr/>
        </p:nvSpPr>
        <p:spPr>
          <a:xfrm>
            <a:off x="7239000" y="2971800"/>
            <a:ext cx="1676400" cy="1066800"/>
          </a:xfrm>
          <a:prstGeom prst="wedgeRoundRectCallout">
            <a:avLst>
              <a:gd name="adj1" fmla="val -70115"/>
              <a:gd name="adj2" fmla="val 3085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1E5770"/>
                </a:solidFill>
              </a:rPr>
              <a:t>Integrating Cost Management with PPBE Process</a:t>
            </a:r>
            <a:endParaRPr lang="en-US" sz="1400" dirty="0">
              <a:solidFill>
                <a:srgbClr val="1E5770"/>
              </a:solidFill>
            </a:endParaRPr>
          </a:p>
        </p:txBody>
      </p:sp>
    </p:spTree>
    <p:extLst>
      <p:ext uri="{BB962C8B-B14F-4D97-AF65-F5344CB8AC3E}">
        <p14:creationId xmlns:p14="http://schemas.microsoft.com/office/powerpoint/2010/main" val="3267404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81000" y="1042792"/>
            <a:ext cx="8610600" cy="563675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Rectangle 3"/>
          <p:cNvSpPr/>
          <p:nvPr/>
        </p:nvSpPr>
        <p:spPr>
          <a:xfrm>
            <a:off x="2590800" y="304800"/>
            <a:ext cx="4193596"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400" b="1" dirty="0" smtClean="0">
                <a:solidFill>
                  <a:srgbClr val="0070C0"/>
                </a:solidFill>
                <a:latin typeface="Arial" pitchFamily="34" charset="0"/>
                <a:ea typeface="+mj-ea"/>
                <a:cs typeface="Arial" pitchFamily="34" charset="0"/>
              </a:rPr>
              <a:t>Aligned CM to PPBE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5" name="Rectangle 4"/>
          <p:cNvSpPr/>
          <p:nvPr/>
        </p:nvSpPr>
        <p:spPr>
          <a:xfrm>
            <a:off x="2514600" y="228600"/>
            <a:ext cx="4825167"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Aft>
                <a:spcPts val="0"/>
              </a:spcAft>
            </a:pPr>
            <a:r>
              <a:rPr lang="en-US" sz="2400" b="1" dirty="0" smtClean="0">
                <a:solidFill>
                  <a:srgbClr val="0070C0"/>
                </a:solidFill>
                <a:latin typeface="Arial" pitchFamily="34" charset="0"/>
                <a:ea typeface="+mj-ea"/>
                <a:cs typeface="Arial" pitchFamily="34" charset="0"/>
              </a:rPr>
              <a:t>CM Activities and PPBE Phases</a:t>
            </a:r>
          </a:p>
        </p:txBody>
      </p:sp>
      <p:grpSp>
        <p:nvGrpSpPr>
          <p:cNvPr id="162" name="Group 161"/>
          <p:cNvGrpSpPr/>
          <p:nvPr/>
        </p:nvGrpSpPr>
        <p:grpSpPr>
          <a:xfrm>
            <a:off x="0" y="990600"/>
            <a:ext cx="9296400" cy="5642459"/>
            <a:chOff x="-57150" y="1062038"/>
            <a:chExt cx="9353854" cy="5359400"/>
          </a:xfrm>
          <a:scene3d>
            <a:camera prst="orthographicFront">
              <a:rot lat="0" lon="0" rev="0"/>
            </a:camera>
            <a:lightRig rig="balanced" dir="t">
              <a:rot lat="0" lon="0" rev="8700000"/>
            </a:lightRig>
          </a:scene3d>
        </p:grpSpPr>
        <p:sp>
          <p:nvSpPr>
            <p:cNvPr id="6" name="AutoShape 3"/>
            <p:cNvSpPr>
              <a:spLocks noChangeAspect="1" noChangeArrowheads="1" noTextEdit="1"/>
            </p:cNvSpPr>
            <p:nvPr/>
          </p:nvSpPr>
          <p:spPr bwMode="auto">
            <a:xfrm>
              <a:off x="-57150" y="1065561"/>
              <a:ext cx="9353854" cy="533400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327025" y="1081088"/>
              <a:ext cx="1063625" cy="47783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1384300" y="1081088"/>
              <a:ext cx="1916113" cy="477838"/>
            </a:xfrm>
            <a:prstGeom prst="rect">
              <a:avLst/>
            </a:prstGeom>
            <a:solidFill>
              <a:srgbClr val="F79646"/>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p:cNvSpPr>
              <a:spLocks noChangeArrowheads="1"/>
            </p:cNvSpPr>
            <p:nvPr/>
          </p:nvSpPr>
          <p:spPr bwMode="auto">
            <a:xfrm>
              <a:off x="3294063" y="1081088"/>
              <a:ext cx="1909763" cy="477838"/>
            </a:xfrm>
            <a:prstGeom prst="rect">
              <a:avLst/>
            </a:prstGeom>
            <a:solidFill>
              <a:srgbClr val="9BBB59"/>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5197476" y="1081088"/>
              <a:ext cx="1908175" cy="477838"/>
            </a:xfrm>
            <a:prstGeom prst="rect">
              <a:avLst/>
            </a:prstGeom>
            <a:solidFill>
              <a:srgbClr val="D8D8D8"/>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p:cNvSpPr>
              <a:spLocks noChangeArrowheads="1"/>
            </p:cNvSpPr>
            <p:nvPr/>
          </p:nvSpPr>
          <p:spPr bwMode="auto">
            <a:xfrm>
              <a:off x="7099301" y="1081088"/>
              <a:ext cx="1941513" cy="477838"/>
            </a:xfrm>
            <a:prstGeom prst="rect">
              <a:avLst/>
            </a:prstGeom>
            <a:solidFill>
              <a:srgbClr val="8DB4E3"/>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327025" y="1552576"/>
              <a:ext cx="1063625" cy="1624013"/>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p:cNvSpPr>
              <a:spLocks noChangeArrowheads="1"/>
            </p:cNvSpPr>
            <p:nvPr/>
          </p:nvSpPr>
          <p:spPr bwMode="auto">
            <a:xfrm>
              <a:off x="1384300" y="1552576"/>
              <a:ext cx="1916113" cy="1624013"/>
            </a:xfrm>
            <a:prstGeom prst="rect">
              <a:avLst/>
            </a:prstGeom>
            <a:solidFill>
              <a:srgbClr val="FAC09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3294063" y="1552576"/>
              <a:ext cx="1909763" cy="1624013"/>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p:cNvSpPr>
              <a:spLocks noChangeArrowheads="1"/>
            </p:cNvSpPr>
            <p:nvPr/>
          </p:nvSpPr>
          <p:spPr bwMode="auto">
            <a:xfrm>
              <a:off x="5197476" y="1552576"/>
              <a:ext cx="1908175" cy="1624013"/>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p:cNvSpPr>
              <a:spLocks noChangeArrowheads="1"/>
            </p:cNvSpPr>
            <p:nvPr/>
          </p:nvSpPr>
          <p:spPr bwMode="auto">
            <a:xfrm>
              <a:off x="7099301" y="1552576"/>
              <a:ext cx="1941513" cy="1624013"/>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p:cNvSpPr>
              <a:spLocks noChangeArrowheads="1"/>
            </p:cNvSpPr>
            <p:nvPr/>
          </p:nvSpPr>
          <p:spPr bwMode="auto">
            <a:xfrm>
              <a:off x="327025" y="3170238"/>
              <a:ext cx="1063625"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p:cNvSpPr>
              <a:spLocks noChangeArrowheads="1"/>
            </p:cNvSpPr>
            <p:nvPr/>
          </p:nvSpPr>
          <p:spPr bwMode="auto">
            <a:xfrm>
              <a:off x="3294063" y="3170238"/>
              <a:ext cx="1909763"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p:cNvSpPr>
              <a:spLocks noChangeArrowheads="1"/>
            </p:cNvSpPr>
            <p:nvPr/>
          </p:nvSpPr>
          <p:spPr bwMode="auto">
            <a:xfrm>
              <a:off x="5197476" y="3170238"/>
              <a:ext cx="1908175" cy="1625600"/>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7099301" y="3170238"/>
              <a:ext cx="1941513" cy="1625600"/>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p:cNvSpPr>
              <a:spLocks noChangeArrowheads="1"/>
            </p:cNvSpPr>
            <p:nvPr/>
          </p:nvSpPr>
          <p:spPr bwMode="auto">
            <a:xfrm>
              <a:off x="327025" y="4789488"/>
              <a:ext cx="1063625" cy="1625600"/>
            </a:xfrm>
            <a:prstGeom prst="rect">
              <a:avLst/>
            </a:prstGeom>
            <a:solidFill>
              <a:srgbClr val="C2D69A"/>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p:cNvSpPr>
              <a:spLocks noChangeArrowheads="1"/>
            </p:cNvSpPr>
            <p:nvPr/>
          </p:nvSpPr>
          <p:spPr bwMode="auto">
            <a:xfrm>
              <a:off x="1384300" y="4789488"/>
              <a:ext cx="3819525" cy="1625600"/>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p:cNvSpPr>
              <a:spLocks noChangeArrowheads="1"/>
            </p:cNvSpPr>
            <p:nvPr/>
          </p:nvSpPr>
          <p:spPr bwMode="auto">
            <a:xfrm>
              <a:off x="5197476" y="4789488"/>
              <a:ext cx="1908175" cy="1625600"/>
            </a:xfrm>
            <a:prstGeom prst="rect">
              <a:avLst/>
            </a:prstGeom>
            <a:solidFill>
              <a:srgbClr val="F2F2F2"/>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p:cNvSpPr>
              <a:spLocks noChangeArrowheads="1"/>
            </p:cNvSpPr>
            <p:nvPr/>
          </p:nvSpPr>
          <p:spPr bwMode="auto">
            <a:xfrm>
              <a:off x="7099301" y="4789488"/>
              <a:ext cx="1941513" cy="1625600"/>
            </a:xfrm>
            <a:prstGeom prst="rect">
              <a:avLst/>
            </a:prstGeom>
            <a:solidFill>
              <a:srgbClr val="DBE5F1"/>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1939925" y="1062038"/>
              <a:ext cx="903288"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3629025" y="1062038"/>
              <a:ext cx="1341438"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itchFamily="34" charset="0"/>
                  <a:cs typeface="Arial" pitchFamily="34" charset="0"/>
                </a:rPr>
                <a:t>Programming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5686426" y="1062038"/>
              <a:ext cx="1031875"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Budgeting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7621588" y="1062038"/>
              <a:ext cx="1000125" cy="2905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smtClean="0">
                  <a:ln>
                    <a:noFill/>
                  </a:ln>
                  <a:solidFill>
                    <a:srgbClr val="000000"/>
                  </a:solidFill>
                  <a:effectLst/>
                  <a:latin typeface="Arial" pitchFamily="34" charset="0"/>
                  <a:cs typeface="Arial" pitchFamily="34" charset="0"/>
                </a:rPr>
                <a:t>Execution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1953147" y="1319213"/>
              <a:ext cx="876843" cy="23083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a:t>
              </a: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6 - 10 Years)</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3875087" y="1366860"/>
              <a:ext cx="583493" cy="184666"/>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a:t>
              </a: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6 Years)</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5673726" y="1319213"/>
              <a:ext cx="112236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(1-2 Years)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7461251" y="1319213"/>
              <a:ext cx="1406525"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(Current Year)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35"/>
            <p:cNvSpPr>
              <a:spLocks noChangeArrowheads="1"/>
            </p:cNvSpPr>
            <p:nvPr/>
          </p:nvSpPr>
          <p:spPr bwMode="auto">
            <a:xfrm>
              <a:off x="585788" y="2254251"/>
              <a:ext cx="68421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HQDA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36"/>
            <p:cNvSpPr>
              <a:spLocks noChangeArrowheads="1"/>
            </p:cNvSpPr>
            <p:nvPr/>
          </p:nvSpPr>
          <p:spPr bwMode="auto">
            <a:xfrm>
              <a:off x="1411288" y="1565276"/>
              <a:ext cx="18954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Strategic Decision-Making: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7"/>
            <p:cNvSpPr>
              <a:spLocks noChangeArrowheads="1"/>
            </p:cNvSpPr>
            <p:nvPr/>
          </p:nvSpPr>
          <p:spPr bwMode="auto">
            <a:xfrm>
              <a:off x="1411288" y="1758951"/>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1474788" y="1731963"/>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Benefit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1411288" y="191928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1474788" y="1893888"/>
              <a:ext cx="15938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Analysis of Alternatives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41"/>
            <p:cNvSpPr>
              <a:spLocks noChangeArrowheads="1"/>
            </p:cNvSpPr>
            <p:nvPr/>
          </p:nvSpPr>
          <p:spPr bwMode="auto">
            <a:xfrm>
              <a:off x="1411288" y="208121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1474788" y="2054226"/>
              <a:ext cx="1870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Army Cost Position (LCCE)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1411288" y="2241551"/>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1474788" y="2216151"/>
              <a:ext cx="1412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Models / Tools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1411288" y="2378076"/>
              <a:ext cx="18891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FORCES Costing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46"/>
            <p:cNvSpPr>
              <a:spLocks noChangeArrowheads="1"/>
            </p:cNvSpPr>
            <p:nvPr/>
          </p:nvSpPr>
          <p:spPr bwMode="auto">
            <a:xfrm>
              <a:off x="1411288" y="2538413"/>
              <a:ext cx="18065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Capability Costing Tool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9" name="Rectangle 47"/>
            <p:cNvSpPr>
              <a:spLocks noChangeArrowheads="1"/>
            </p:cNvSpPr>
            <p:nvPr/>
          </p:nvSpPr>
          <p:spPr bwMode="auto">
            <a:xfrm>
              <a:off x="1411288" y="272573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8"/>
            <p:cNvSpPr>
              <a:spLocks noChangeArrowheads="1"/>
            </p:cNvSpPr>
            <p:nvPr/>
          </p:nvSpPr>
          <p:spPr bwMode="auto">
            <a:xfrm>
              <a:off x="1474788" y="2700338"/>
              <a:ext cx="981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of Army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Rectangle 49"/>
            <p:cNvSpPr>
              <a:spLocks noChangeArrowheads="1"/>
            </p:cNvSpPr>
            <p:nvPr/>
          </p:nvSpPr>
          <p:spPr bwMode="auto">
            <a:xfrm>
              <a:off x="1411288" y="2860676"/>
              <a:ext cx="14319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Workforce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0"/>
            <p:cNvSpPr>
              <a:spLocks noChangeArrowheads="1"/>
            </p:cNvSpPr>
            <p:nvPr/>
          </p:nvSpPr>
          <p:spPr bwMode="auto">
            <a:xfrm>
              <a:off x="3319463" y="1565276"/>
              <a:ext cx="1522413"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Outyear Forecasting: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Rectangle 51"/>
            <p:cNvSpPr>
              <a:spLocks noChangeArrowheads="1"/>
            </p:cNvSpPr>
            <p:nvPr/>
          </p:nvSpPr>
          <p:spPr bwMode="auto">
            <a:xfrm>
              <a:off x="3319463" y="1731963"/>
              <a:ext cx="16637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Factors &amp; Models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Rectangle 52"/>
            <p:cNvSpPr>
              <a:spLocks noChangeArrowheads="1"/>
            </p:cNvSpPr>
            <p:nvPr/>
          </p:nvSpPr>
          <p:spPr bwMode="auto">
            <a:xfrm>
              <a:off x="3319463" y="1893888"/>
              <a:ext cx="11731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TRM/OSMIS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Rectangle 53"/>
            <p:cNvSpPr>
              <a:spLocks noChangeArrowheads="1"/>
            </p:cNvSpPr>
            <p:nvPr/>
          </p:nvSpPr>
          <p:spPr bwMode="auto">
            <a:xfrm>
              <a:off x="3319463" y="2054226"/>
              <a:ext cx="18891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FORCES Costing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4"/>
            <p:cNvSpPr>
              <a:spLocks noChangeArrowheads="1"/>
            </p:cNvSpPr>
            <p:nvPr/>
          </p:nvSpPr>
          <p:spPr bwMode="auto">
            <a:xfrm>
              <a:off x="3319463" y="2216151"/>
              <a:ext cx="18954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AMCOS / Civ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5"/>
            <p:cNvSpPr>
              <a:spLocks noChangeArrowheads="1"/>
            </p:cNvSpPr>
            <p:nvPr/>
          </p:nvSpPr>
          <p:spPr bwMode="auto">
            <a:xfrm>
              <a:off x="3319463" y="2378076"/>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Army Cost Position (LCCE)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Rectangle 56"/>
            <p:cNvSpPr>
              <a:spLocks noChangeArrowheads="1"/>
            </p:cNvSpPr>
            <p:nvPr/>
          </p:nvSpPr>
          <p:spPr bwMode="auto">
            <a:xfrm>
              <a:off x="3319463" y="2538413"/>
              <a:ext cx="17541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Contingency Cost Model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Rectangle 57"/>
            <p:cNvSpPr>
              <a:spLocks noChangeArrowheads="1"/>
            </p:cNvSpPr>
            <p:nvPr/>
          </p:nvSpPr>
          <p:spPr bwMode="auto">
            <a:xfrm>
              <a:off x="3319463" y="2700338"/>
              <a:ext cx="9667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CBA's, LSS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Rectangle 58"/>
            <p:cNvSpPr>
              <a:spLocks noChangeArrowheads="1"/>
            </p:cNvSpPr>
            <p:nvPr/>
          </p:nvSpPr>
          <p:spPr bwMode="auto">
            <a:xfrm>
              <a:off x="3319463" y="2860676"/>
              <a:ext cx="19923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Incorporate AFBRT Benefits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 name="Rectangle 59"/>
            <p:cNvSpPr>
              <a:spLocks noChangeArrowheads="1"/>
            </p:cNvSpPr>
            <p:nvPr/>
          </p:nvSpPr>
          <p:spPr bwMode="auto">
            <a:xfrm>
              <a:off x="5222876" y="1565276"/>
              <a:ext cx="18827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Formulation / Justification: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60"/>
            <p:cNvSpPr>
              <a:spLocks noChangeArrowheads="1"/>
            </p:cNvSpPr>
            <p:nvPr/>
          </p:nvSpPr>
          <p:spPr bwMode="auto">
            <a:xfrm>
              <a:off x="5222876" y="1731963"/>
              <a:ext cx="1031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Factors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61"/>
            <p:cNvSpPr>
              <a:spLocks noChangeArrowheads="1"/>
            </p:cNvSpPr>
            <p:nvPr/>
          </p:nvSpPr>
          <p:spPr bwMode="auto">
            <a:xfrm>
              <a:off x="5222876" y="1893888"/>
              <a:ext cx="19224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OPTEMPO Cost Factors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62"/>
            <p:cNvSpPr>
              <a:spLocks noChangeArrowheads="1"/>
            </p:cNvSpPr>
            <p:nvPr/>
          </p:nvSpPr>
          <p:spPr bwMode="auto">
            <a:xfrm>
              <a:off x="5222876" y="2054226"/>
              <a:ext cx="12255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Mil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63"/>
            <p:cNvSpPr>
              <a:spLocks noChangeArrowheads="1"/>
            </p:cNvSpPr>
            <p:nvPr/>
          </p:nvSpPr>
          <p:spPr bwMode="auto">
            <a:xfrm>
              <a:off x="5222876" y="2216151"/>
              <a:ext cx="1250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Civ Pay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64"/>
            <p:cNvSpPr>
              <a:spLocks noChangeArrowheads="1"/>
            </p:cNvSpPr>
            <p:nvPr/>
          </p:nvSpPr>
          <p:spPr bwMode="auto">
            <a:xfrm>
              <a:off x="5222876" y="2378076"/>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&amp; Spend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65"/>
            <p:cNvSpPr>
              <a:spLocks noChangeArrowheads="1"/>
            </p:cNvSpPr>
            <p:nvPr/>
          </p:nvSpPr>
          <p:spPr bwMode="auto">
            <a:xfrm>
              <a:off x="5222876" y="2538413"/>
              <a:ext cx="17859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Include AFBRT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66"/>
            <p:cNvSpPr>
              <a:spLocks noChangeArrowheads="1"/>
            </p:cNvSpPr>
            <p:nvPr/>
          </p:nvSpPr>
          <p:spPr bwMode="auto">
            <a:xfrm>
              <a:off x="5222876" y="2700338"/>
              <a:ext cx="17605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Historical Trend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67"/>
            <p:cNvSpPr>
              <a:spLocks noChangeArrowheads="1"/>
            </p:cNvSpPr>
            <p:nvPr/>
          </p:nvSpPr>
          <p:spPr bwMode="auto">
            <a:xfrm>
              <a:off x="5222876" y="2860676"/>
              <a:ext cx="20320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Should Cost Goals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Rectangle 68"/>
            <p:cNvSpPr>
              <a:spLocks noChangeArrowheads="1"/>
            </p:cNvSpPr>
            <p:nvPr/>
          </p:nvSpPr>
          <p:spPr bwMode="auto">
            <a:xfrm>
              <a:off x="7124701" y="1565276"/>
              <a:ext cx="2044700"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Allocation/Funds Distribution: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69"/>
            <p:cNvSpPr>
              <a:spLocks noChangeArrowheads="1"/>
            </p:cNvSpPr>
            <p:nvPr/>
          </p:nvSpPr>
          <p:spPr bwMode="auto">
            <a:xfrm>
              <a:off x="7124701" y="1731963"/>
              <a:ext cx="17668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Analysis to Support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70"/>
            <p:cNvSpPr>
              <a:spLocks noChangeArrowheads="1"/>
            </p:cNvSpPr>
            <p:nvPr/>
          </p:nvSpPr>
          <p:spPr bwMode="auto">
            <a:xfrm>
              <a:off x="7124701" y="1893888"/>
              <a:ext cx="1522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Cash Management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71"/>
            <p:cNvSpPr>
              <a:spLocks noChangeArrowheads="1"/>
            </p:cNvSpPr>
            <p:nvPr/>
          </p:nvSpPr>
          <p:spPr bwMode="auto">
            <a:xfrm>
              <a:off x="7124701" y="2054226"/>
              <a:ext cx="13541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Reprogramming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72"/>
            <p:cNvSpPr>
              <a:spLocks noChangeArrowheads="1"/>
            </p:cNvSpPr>
            <p:nvPr/>
          </p:nvSpPr>
          <p:spPr bwMode="auto">
            <a:xfrm>
              <a:off x="7124701" y="2216151"/>
              <a:ext cx="16129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Rate of Executution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73"/>
            <p:cNvSpPr>
              <a:spLocks noChangeArrowheads="1"/>
            </p:cNvSpPr>
            <p:nvPr/>
          </p:nvSpPr>
          <p:spPr bwMode="auto">
            <a:xfrm>
              <a:off x="7124701" y="2378076"/>
              <a:ext cx="19415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Budget vs Actual (Variance)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74"/>
            <p:cNvSpPr>
              <a:spLocks noChangeArrowheads="1"/>
            </p:cNvSpPr>
            <p:nvPr/>
          </p:nvSpPr>
          <p:spPr bwMode="auto">
            <a:xfrm>
              <a:off x="7124701" y="2538413"/>
              <a:ext cx="18002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Monitor Will /Should Cost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75"/>
            <p:cNvSpPr>
              <a:spLocks noChangeArrowheads="1"/>
            </p:cNvSpPr>
            <p:nvPr/>
          </p:nvSpPr>
          <p:spPr bwMode="auto">
            <a:xfrm>
              <a:off x="7124701" y="2700338"/>
              <a:ext cx="19859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Track Cost Savings (ARFIT)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76"/>
            <p:cNvSpPr>
              <a:spLocks noChangeArrowheads="1"/>
            </p:cNvSpPr>
            <p:nvPr/>
          </p:nvSpPr>
          <p:spPr bwMode="auto">
            <a:xfrm>
              <a:off x="7124701" y="2860676"/>
              <a:ext cx="1360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  - Mid-Year Reviews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77"/>
            <p:cNvSpPr>
              <a:spLocks noChangeArrowheads="1"/>
            </p:cNvSpPr>
            <p:nvPr/>
          </p:nvSpPr>
          <p:spPr bwMode="auto">
            <a:xfrm>
              <a:off x="411163" y="3751263"/>
              <a:ext cx="109061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Command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78"/>
            <p:cNvSpPr>
              <a:spLocks noChangeArrowheads="1"/>
            </p:cNvSpPr>
            <p:nvPr/>
          </p:nvSpPr>
          <p:spPr bwMode="auto">
            <a:xfrm>
              <a:off x="592138" y="3995738"/>
              <a:ext cx="650875"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 DRU</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79"/>
            <p:cNvSpPr>
              <a:spLocks noChangeArrowheads="1"/>
            </p:cNvSpPr>
            <p:nvPr/>
          </p:nvSpPr>
          <p:spPr bwMode="auto">
            <a:xfrm>
              <a:off x="3319463" y="3182938"/>
              <a:ext cx="139382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Strategic 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80"/>
            <p:cNvSpPr>
              <a:spLocks noChangeArrowheads="1"/>
            </p:cNvSpPr>
            <p:nvPr/>
          </p:nvSpPr>
          <p:spPr bwMode="auto">
            <a:xfrm>
              <a:off x="3319463" y="337661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81"/>
            <p:cNvSpPr>
              <a:spLocks noChangeArrowheads="1"/>
            </p:cNvSpPr>
            <p:nvPr/>
          </p:nvSpPr>
          <p:spPr bwMode="auto">
            <a:xfrm>
              <a:off x="3384550" y="3351213"/>
              <a:ext cx="14763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Benefit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82"/>
            <p:cNvSpPr>
              <a:spLocks noChangeArrowheads="1"/>
            </p:cNvSpPr>
            <p:nvPr/>
          </p:nvSpPr>
          <p:spPr bwMode="auto">
            <a:xfrm>
              <a:off x="3319463" y="3538538"/>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83"/>
            <p:cNvSpPr>
              <a:spLocks noChangeArrowheads="1"/>
            </p:cNvSpPr>
            <p:nvPr/>
          </p:nvSpPr>
          <p:spPr bwMode="auto">
            <a:xfrm>
              <a:off x="3384550" y="3513138"/>
              <a:ext cx="9810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Cocept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84"/>
            <p:cNvSpPr>
              <a:spLocks noChangeArrowheads="1"/>
            </p:cNvSpPr>
            <p:nvPr/>
          </p:nvSpPr>
          <p:spPr bwMode="auto">
            <a:xfrm>
              <a:off x="3319463" y="37004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85"/>
            <p:cNvSpPr>
              <a:spLocks noChangeArrowheads="1"/>
            </p:cNvSpPr>
            <p:nvPr/>
          </p:nvSpPr>
          <p:spPr bwMode="auto">
            <a:xfrm>
              <a:off x="3384550" y="3673476"/>
              <a:ext cx="11938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Workforce Mgmt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86"/>
            <p:cNvSpPr>
              <a:spLocks noChangeArrowheads="1"/>
            </p:cNvSpPr>
            <p:nvPr/>
          </p:nvSpPr>
          <p:spPr bwMode="auto">
            <a:xfrm>
              <a:off x="3319463" y="3835401"/>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Submit Initiatives to AFBRT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87"/>
            <p:cNvSpPr>
              <a:spLocks noChangeArrowheads="1"/>
            </p:cNvSpPr>
            <p:nvPr/>
          </p:nvSpPr>
          <p:spPr bwMode="auto">
            <a:xfrm>
              <a:off x="3319463" y="3995738"/>
              <a:ext cx="1141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Trend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88"/>
            <p:cNvSpPr>
              <a:spLocks noChangeArrowheads="1"/>
            </p:cNvSpPr>
            <p:nvPr/>
          </p:nvSpPr>
          <p:spPr bwMode="auto">
            <a:xfrm>
              <a:off x="3319463" y="41830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89"/>
            <p:cNvSpPr>
              <a:spLocks noChangeArrowheads="1"/>
            </p:cNvSpPr>
            <p:nvPr/>
          </p:nvSpPr>
          <p:spPr bwMode="auto">
            <a:xfrm>
              <a:off x="3384550" y="4157663"/>
              <a:ext cx="14128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Models / Tools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90"/>
            <p:cNvSpPr>
              <a:spLocks noChangeArrowheads="1"/>
            </p:cNvSpPr>
            <p:nvPr/>
          </p:nvSpPr>
          <p:spPr bwMode="auto">
            <a:xfrm>
              <a:off x="3319463" y="4319588"/>
              <a:ext cx="15478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Investment Decisions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91"/>
            <p:cNvSpPr>
              <a:spLocks noChangeArrowheads="1"/>
            </p:cNvSpPr>
            <p:nvPr/>
          </p:nvSpPr>
          <p:spPr bwMode="auto">
            <a:xfrm>
              <a:off x="3319463" y="4479926"/>
              <a:ext cx="19478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Identify Efficiency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92"/>
            <p:cNvSpPr>
              <a:spLocks noChangeArrowheads="1"/>
            </p:cNvSpPr>
            <p:nvPr/>
          </p:nvSpPr>
          <p:spPr bwMode="auto">
            <a:xfrm>
              <a:off x="5222876" y="3182938"/>
              <a:ext cx="1716088"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Outyear Plans / Controls: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93"/>
            <p:cNvSpPr>
              <a:spLocks noChangeArrowheads="1"/>
            </p:cNvSpPr>
            <p:nvPr/>
          </p:nvSpPr>
          <p:spPr bwMode="auto">
            <a:xfrm>
              <a:off x="5222876" y="3351213"/>
              <a:ext cx="10779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Targets/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 name="Rectangle 94"/>
            <p:cNvSpPr>
              <a:spLocks noChangeArrowheads="1"/>
            </p:cNvSpPr>
            <p:nvPr/>
          </p:nvSpPr>
          <p:spPr bwMode="auto">
            <a:xfrm>
              <a:off x="5222876" y="3513138"/>
              <a:ext cx="16970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  - Annual Efficiency Goals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95"/>
            <p:cNvSpPr>
              <a:spLocks noChangeArrowheads="1"/>
            </p:cNvSpPr>
            <p:nvPr/>
          </p:nvSpPr>
          <p:spPr bwMode="auto">
            <a:xfrm>
              <a:off x="5222876" y="3673476"/>
              <a:ext cx="2012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Assess Cost &amp; Spend Plans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96"/>
            <p:cNvSpPr>
              <a:spLocks noChangeArrowheads="1"/>
            </p:cNvSpPr>
            <p:nvPr/>
          </p:nvSpPr>
          <p:spPr bwMode="auto">
            <a:xfrm>
              <a:off x="5222876" y="3835401"/>
              <a:ext cx="20129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Plan Output (Capacity Mgmt)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97"/>
            <p:cNvSpPr>
              <a:spLocks noChangeArrowheads="1"/>
            </p:cNvSpPr>
            <p:nvPr/>
          </p:nvSpPr>
          <p:spPr bwMode="auto">
            <a:xfrm>
              <a:off x="5222876" y="3995738"/>
              <a:ext cx="15938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Cost Benefit Analysis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98"/>
            <p:cNvSpPr>
              <a:spLocks noChangeArrowheads="1"/>
            </p:cNvSpPr>
            <p:nvPr/>
          </p:nvSpPr>
          <p:spPr bwMode="auto">
            <a:xfrm>
              <a:off x="5222876" y="4157663"/>
              <a:ext cx="15859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Trade Space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99"/>
            <p:cNvSpPr>
              <a:spLocks noChangeArrowheads="1"/>
            </p:cNvSpPr>
            <p:nvPr/>
          </p:nvSpPr>
          <p:spPr bwMode="auto">
            <a:xfrm>
              <a:off x="5222876" y="4319588"/>
              <a:ext cx="20066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AFBRT Milestones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100"/>
            <p:cNvSpPr>
              <a:spLocks noChangeArrowheads="1"/>
            </p:cNvSpPr>
            <p:nvPr/>
          </p:nvSpPr>
          <p:spPr bwMode="auto">
            <a:xfrm>
              <a:off x="5222876" y="4479926"/>
              <a:ext cx="7096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TRAPS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101"/>
            <p:cNvSpPr>
              <a:spLocks noChangeArrowheads="1"/>
            </p:cNvSpPr>
            <p:nvPr/>
          </p:nvSpPr>
          <p:spPr bwMode="auto">
            <a:xfrm>
              <a:off x="7124701" y="3182938"/>
              <a:ext cx="14128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pitchFamily="34" charset="0"/>
                  <a:cs typeface="Arial" pitchFamily="34" charset="0"/>
                </a:rPr>
                <a:t>  Measure &amp; Control: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102"/>
            <p:cNvSpPr>
              <a:spLocks noChangeArrowheads="1"/>
            </p:cNvSpPr>
            <p:nvPr/>
          </p:nvSpPr>
          <p:spPr bwMode="auto">
            <a:xfrm>
              <a:off x="7124701" y="3376613"/>
              <a:ext cx="8413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03"/>
            <p:cNvSpPr>
              <a:spLocks noChangeArrowheads="1"/>
            </p:cNvSpPr>
            <p:nvPr/>
          </p:nvSpPr>
          <p:spPr bwMode="auto">
            <a:xfrm>
              <a:off x="7158038" y="3351213"/>
              <a:ext cx="13287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Variance Analysis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04"/>
            <p:cNvSpPr>
              <a:spLocks noChangeArrowheads="1"/>
            </p:cNvSpPr>
            <p:nvPr/>
          </p:nvSpPr>
          <p:spPr bwMode="auto">
            <a:xfrm>
              <a:off x="7124701" y="3513138"/>
              <a:ext cx="13033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(Cost &amp; Output)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105"/>
            <p:cNvSpPr>
              <a:spLocks noChangeArrowheads="1"/>
            </p:cNvSpPr>
            <p:nvPr/>
          </p:nvSpPr>
          <p:spPr bwMode="auto">
            <a:xfrm>
              <a:off x="7124701" y="3673476"/>
              <a:ext cx="20383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Benchmarking Best Practices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06"/>
            <p:cNvSpPr>
              <a:spLocks noChangeArrowheads="1"/>
            </p:cNvSpPr>
            <p:nvPr/>
          </p:nvSpPr>
          <p:spPr bwMode="auto">
            <a:xfrm>
              <a:off x="7124701" y="3835401"/>
              <a:ext cx="14573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Cost Targets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07"/>
            <p:cNvSpPr>
              <a:spLocks noChangeArrowheads="1"/>
            </p:cNvSpPr>
            <p:nvPr/>
          </p:nvSpPr>
          <p:spPr bwMode="auto">
            <a:xfrm>
              <a:off x="7124701" y="3995738"/>
              <a:ext cx="1360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Mid-Year Reviews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108"/>
            <p:cNvSpPr>
              <a:spLocks noChangeArrowheads="1"/>
            </p:cNvSpPr>
            <p:nvPr/>
          </p:nvSpPr>
          <p:spPr bwMode="auto">
            <a:xfrm>
              <a:off x="7124701" y="4157663"/>
              <a:ext cx="20510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Measure Reduction Initiatives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109"/>
            <p:cNvSpPr>
              <a:spLocks noChangeArrowheads="1"/>
            </p:cNvSpPr>
            <p:nvPr/>
          </p:nvSpPr>
          <p:spPr bwMode="auto">
            <a:xfrm>
              <a:off x="7124701" y="4319588"/>
              <a:ext cx="16383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Allocation Rules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110"/>
            <p:cNvSpPr>
              <a:spLocks noChangeArrowheads="1"/>
            </p:cNvSpPr>
            <p:nvPr/>
          </p:nvSpPr>
          <p:spPr bwMode="auto">
            <a:xfrm>
              <a:off x="365125" y="5370513"/>
              <a:ext cx="1193800"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Operational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111"/>
            <p:cNvSpPr>
              <a:spLocks noChangeArrowheads="1"/>
            </p:cNvSpPr>
            <p:nvPr/>
          </p:nvSpPr>
          <p:spPr bwMode="auto">
            <a:xfrm>
              <a:off x="558800" y="5614988"/>
              <a:ext cx="728663" cy="277813"/>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rgbClr val="000000"/>
                  </a:solidFill>
                  <a:effectLst/>
                  <a:latin typeface="Arial" pitchFamily="34" charset="0"/>
                  <a:cs typeface="Arial" pitchFamily="34" charset="0"/>
                </a:rPr>
                <a:t>Activity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112"/>
            <p:cNvSpPr>
              <a:spLocks noChangeArrowheads="1"/>
            </p:cNvSpPr>
            <p:nvPr/>
          </p:nvSpPr>
          <p:spPr bwMode="auto">
            <a:xfrm>
              <a:off x="5222876" y="4802188"/>
              <a:ext cx="1560513"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Operational Planning: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113"/>
            <p:cNvSpPr>
              <a:spLocks noChangeArrowheads="1"/>
            </p:cNvSpPr>
            <p:nvPr/>
          </p:nvSpPr>
          <p:spPr bwMode="auto">
            <a:xfrm>
              <a:off x="5222876" y="4995863"/>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114"/>
            <p:cNvSpPr>
              <a:spLocks noChangeArrowheads="1"/>
            </p:cNvSpPr>
            <p:nvPr/>
          </p:nvSpPr>
          <p:spPr bwMode="auto">
            <a:xfrm>
              <a:off x="5286376" y="4970463"/>
              <a:ext cx="18764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Establish Annual Cost Plans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115"/>
            <p:cNvSpPr>
              <a:spLocks noChangeArrowheads="1"/>
            </p:cNvSpPr>
            <p:nvPr/>
          </p:nvSpPr>
          <p:spPr bwMode="auto">
            <a:xfrm>
              <a:off x="5222876" y="5130801"/>
              <a:ext cx="20574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Set Output Goals / Objectives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116"/>
            <p:cNvSpPr>
              <a:spLocks noChangeArrowheads="1"/>
            </p:cNvSpPr>
            <p:nvPr/>
          </p:nvSpPr>
          <p:spPr bwMode="auto">
            <a:xfrm>
              <a:off x="5222876" y="5292726"/>
              <a:ext cx="13668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Optimize Capacity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117"/>
            <p:cNvSpPr>
              <a:spLocks noChangeArrowheads="1"/>
            </p:cNvSpPr>
            <p:nvPr/>
          </p:nvSpPr>
          <p:spPr bwMode="auto">
            <a:xfrm>
              <a:off x="5222876" y="5454651"/>
              <a:ext cx="146367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Adjust to Directives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118"/>
            <p:cNvSpPr>
              <a:spLocks noChangeArrowheads="1"/>
            </p:cNvSpPr>
            <p:nvPr/>
          </p:nvSpPr>
          <p:spPr bwMode="auto">
            <a:xfrm>
              <a:off x="5222876" y="5614988"/>
              <a:ext cx="11811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(e.g. TRAPS)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119"/>
            <p:cNvSpPr>
              <a:spLocks noChangeArrowheads="1"/>
            </p:cNvSpPr>
            <p:nvPr/>
          </p:nvSpPr>
          <p:spPr bwMode="auto">
            <a:xfrm>
              <a:off x="5222876" y="5776913"/>
              <a:ext cx="168275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Establish Activity Rates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120"/>
            <p:cNvSpPr>
              <a:spLocks noChangeArrowheads="1"/>
            </p:cNvSpPr>
            <p:nvPr/>
          </p:nvSpPr>
          <p:spPr bwMode="auto">
            <a:xfrm>
              <a:off x="5222876" y="5937251"/>
              <a:ext cx="12573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(Labor / Equip)</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121"/>
            <p:cNvSpPr>
              <a:spLocks noChangeArrowheads="1"/>
            </p:cNvSpPr>
            <p:nvPr/>
          </p:nvSpPr>
          <p:spPr bwMode="auto">
            <a:xfrm>
              <a:off x="5222876" y="6099176"/>
              <a:ext cx="17414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Estimate OH Allocations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122"/>
            <p:cNvSpPr>
              <a:spLocks noChangeArrowheads="1"/>
            </p:cNvSpPr>
            <p:nvPr/>
          </p:nvSpPr>
          <p:spPr bwMode="auto">
            <a:xfrm>
              <a:off x="7124701" y="4802188"/>
              <a:ext cx="1819275" cy="2000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Arial" pitchFamily="34" charset="0"/>
                  <a:cs typeface="Arial" pitchFamily="34" charset="0"/>
                </a:rPr>
                <a:t> Continuous Improvement: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123"/>
            <p:cNvSpPr>
              <a:spLocks noChangeArrowheads="1"/>
            </p:cNvSpPr>
            <p:nvPr/>
          </p:nvSpPr>
          <p:spPr bwMode="auto">
            <a:xfrm>
              <a:off x="7124701" y="4970463"/>
              <a:ext cx="1812925"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Qtrly Cost Mgmt Reviews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124"/>
            <p:cNvSpPr>
              <a:spLocks noChangeArrowheads="1"/>
            </p:cNvSpPr>
            <p:nvPr/>
          </p:nvSpPr>
          <p:spPr bwMode="auto">
            <a:xfrm>
              <a:off x="7124701" y="5130801"/>
              <a:ext cx="132873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Variance Analysis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125"/>
            <p:cNvSpPr>
              <a:spLocks noChangeArrowheads="1"/>
            </p:cNvSpPr>
            <p:nvPr/>
          </p:nvSpPr>
          <p:spPr bwMode="auto">
            <a:xfrm>
              <a:off x="7124701" y="5292726"/>
              <a:ext cx="15224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Resources (Inputs)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126"/>
            <p:cNvSpPr>
              <a:spLocks noChangeArrowheads="1"/>
            </p:cNvSpPr>
            <p:nvPr/>
          </p:nvSpPr>
          <p:spPr bwMode="auto">
            <a:xfrm>
              <a:off x="7124701" y="5454651"/>
              <a:ext cx="116046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Labor Rates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127"/>
            <p:cNvSpPr>
              <a:spLocks noChangeArrowheads="1"/>
            </p:cNvSpPr>
            <p:nvPr/>
          </p:nvSpPr>
          <p:spPr bwMode="auto">
            <a:xfrm>
              <a:off x="7124701" y="5614988"/>
              <a:ext cx="1766888"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Output (Unit Cost, Qty)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128"/>
            <p:cNvSpPr>
              <a:spLocks noChangeArrowheads="1"/>
            </p:cNvSpPr>
            <p:nvPr/>
          </p:nvSpPr>
          <p:spPr bwMode="auto">
            <a:xfrm>
              <a:off x="7124701" y="5776913"/>
              <a:ext cx="19415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Budget vs Actual (Variance)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129"/>
            <p:cNvSpPr>
              <a:spLocks noChangeArrowheads="1"/>
            </p:cNvSpPr>
            <p:nvPr/>
          </p:nvSpPr>
          <p:spPr bwMode="auto">
            <a:xfrm>
              <a:off x="7124701" y="5937251"/>
              <a:ext cx="1154113"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 OH Allocations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130"/>
            <p:cNvSpPr>
              <a:spLocks noChangeArrowheads="1"/>
            </p:cNvSpPr>
            <p:nvPr/>
          </p:nvSpPr>
          <p:spPr bwMode="auto">
            <a:xfrm>
              <a:off x="7124701" y="6124576"/>
              <a:ext cx="115888" cy="16192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Arial"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131"/>
            <p:cNvSpPr>
              <a:spLocks noChangeArrowheads="1"/>
            </p:cNvSpPr>
            <p:nvPr/>
          </p:nvSpPr>
          <p:spPr bwMode="auto">
            <a:xfrm>
              <a:off x="7189788" y="6099176"/>
              <a:ext cx="2057400" cy="193675"/>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 Product/Service $, Customer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 name="Rectangle 132"/>
            <p:cNvSpPr>
              <a:spLocks noChangeArrowheads="1"/>
            </p:cNvSpPr>
            <p:nvPr/>
          </p:nvSpPr>
          <p:spPr bwMode="auto">
            <a:xfrm>
              <a:off x="327025" y="1081088"/>
              <a:ext cx="6350" cy="1588"/>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Line 133"/>
            <p:cNvSpPr>
              <a:spLocks noChangeShapeType="1"/>
            </p:cNvSpPr>
            <p:nvPr/>
          </p:nvSpPr>
          <p:spPr bwMode="auto">
            <a:xfrm flipV="1">
              <a:off x="1384300"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4"/>
            <p:cNvSpPr>
              <a:spLocks noChangeArrowheads="1"/>
            </p:cNvSpPr>
            <p:nvPr/>
          </p:nvSpPr>
          <p:spPr bwMode="auto">
            <a:xfrm>
              <a:off x="1384300"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Line 135"/>
            <p:cNvSpPr>
              <a:spLocks noChangeShapeType="1"/>
            </p:cNvSpPr>
            <p:nvPr/>
          </p:nvSpPr>
          <p:spPr bwMode="auto">
            <a:xfrm flipV="1">
              <a:off x="329406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36"/>
            <p:cNvSpPr>
              <a:spLocks noChangeArrowheads="1"/>
            </p:cNvSpPr>
            <p:nvPr/>
          </p:nvSpPr>
          <p:spPr bwMode="auto">
            <a:xfrm>
              <a:off x="3294063"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Line 137"/>
            <p:cNvSpPr>
              <a:spLocks noChangeShapeType="1"/>
            </p:cNvSpPr>
            <p:nvPr/>
          </p:nvSpPr>
          <p:spPr bwMode="auto">
            <a:xfrm flipV="1">
              <a:off x="5197476"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38"/>
            <p:cNvSpPr>
              <a:spLocks noChangeArrowheads="1"/>
            </p:cNvSpPr>
            <p:nvPr/>
          </p:nvSpPr>
          <p:spPr bwMode="auto">
            <a:xfrm>
              <a:off x="5197476"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Line 139"/>
            <p:cNvSpPr>
              <a:spLocks noChangeShapeType="1"/>
            </p:cNvSpPr>
            <p:nvPr/>
          </p:nvSpPr>
          <p:spPr bwMode="auto">
            <a:xfrm flipV="1">
              <a:off x="7099301"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40"/>
            <p:cNvSpPr>
              <a:spLocks noChangeArrowheads="1"/>
            </p:cNvSpPr>
            <p:nvPr/>
          </p:nvSpPr>
          <p:spPr bwMode="auto">
            <a:xfrm>
              <a:off x="7099301"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41"/>
            <p:cNvSpPr>
              <a:spLocks noChangeArrowheads="1"/>
            </p:cNvSpPr>
            <p:nvPr/>
          </p:nvSpPr>
          <p:spPr bwMode="auto">
            <a:xfrm>
              <a:off x="1390650" y="1074738"/>
              <a:ext cx="7650163"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Line 142"/>
            <p:cNvSpPr>
              <a:spLocks noChangeShapeType="1"/>
            </p:cNvSpPr>
            <p:nvPr/>
          </p:nvSpPr>
          <p:spPr bwMode="auto">
            <a:xfrm flipV="1">
              <a:off x="903446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43"/>
            <p:cNvSpPr>
              <a:spLocks noChangeArrowheads="1"/>
            </p:cNvSpPr>
            <p:nvPr/>
          </p:nvSpPr>
          <p:spPr bwMode="auto">
            <a:xfrm>
              <a:off x="9034463" y="107473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44"/>
            <p:cNvSpPr>
              <a:spLocks noChangeArrowheads="1"/>
            </p:cNvSpPr>
            <p:nvPr/>
          </p:nvSpPr>
          <p:spPr bwMode="auto">
            <a:xfrm>
              <a:off x="333375" y="1546226"/>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45"/>
            <p:cNvSpPr>
              <a:spLocks noChangeArrowheads="1"/>
            </p:cNvSpPr>
            <p:nvPr/>
          </p:nvSpPr>
          <p:spPr bwMode="auto">
            <a:xfrm>
              <a:off x="333375" y="316388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6"/>
            <p:cNvSpPr>
              <a:spLocks noChangeArrowheads="1"/>
            </p:cNvSpPr>
            <p:nvPr/>
          </p:nvSpPr>
          <p:spPr bwMode="auto">
            <a:xfrm>
              <a:off x="333375" y="478313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47"/>
            <p:cNvSpPr>
              <a:spLocks noChangeArrowheads="1"/>
            </p:cNvSpPr>
            <p:nvPr/>
          </p:nvSpPr>
          <p:spPr bwMode="auto">
            <a:xfrm>
              <a:off x="320675" y="1546226"/>
              <a:ext cx="12700" cy="4868863"/>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48"/>
            <p:cNvSpPr>
              <a:spLocks noChangeArrowheads="1"/>
            </p:cNvSpPr>
            <p:nvPr/>
          </p:nvSpPr>
          <p:spPr bwMode="auto">
            <a:xfrm>
              <a:off x="1377950" y="1074738"/>
              <a:ext cx="12700" cy="53403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49"/>
            <p:cNvSpPr>
              <a:spLocks noChangeArrowheads="1"/>
            </p:cNvSpPr>
            <p:nvPr/>
          </p:nvSpPr>
          <p:spPr bwMode="auto">
            <a:xfrm>
              <a:off x="3287713"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50"/>
            <p:cNvSpPr>
              <a:spLocks noChangeArrowheads="1"/>
            </p:cNvSpPr>
            <p:nvPr/>
          </p:nvSpPr>
          <p:spPr bwMode="auto">
            <a:xfrm>
              <a:off x="5189538" y="1087438"/>
              <a:ext cx="14288"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51"/>
            <p:cNvSpPr>
              <a:spLocks noChangeArrowheads="1"/>
            </p:cNvSpPr>
            <p:nvPr/>
          </p:nvSpPr>
          <p:spPr bwMode="auto">
            <a:xfrm>
              <a:off x="7092951"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52"/>
            <p:cNvSpPr>
              <a:spLocks noChangeArrowheads="1"/>
            </p:cNvSpPr>
            <p:nvPr/>
          </p:nvSpPr>
          <p:spPr bwMode="auto">
            <a:xfrm>
              <a:off x="333375" y="6402388"/>
              <a:ext cx="8707438" cy="1270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53"/>
            <p:cNvSpPr>
              <a:spLocks noChangeArrowheads="1"/>
            </p:cNvSpPr>
            <p:nvPr/>
          </p:nvSpPr>
          <p:spPr bwMode="auto">
            <a:xfrm>
              <a:off x="9028113" y="1087438"/>
              <a:ext cx="12700" cy="5327650"/>
            </a:xfrm>
            <a:prstGeom prst="rect">
              <a:avLst/>
            </a:prstGeom>
            <a:solidFill>
              <a:srgbClr val="000000"/>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Line 154"/>
            <p:cNvSpPr>
              <a:spLocks noChangeShapeType="1"/>
            </p:cNvSpPr>
            <p:nvPr/>
          </p:nvSpPr>
          <p:spPr bwMode="auto">
            <a:xfrm>
              <a:off x="327025" y="6415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55"/>
            <p:cNvSpPr>
              <a:spLocks noChangeArrowheads="1"/>
            </p:cNvSpPr>
            <p:nvPr/>
          </p:nvSpPr>
          <p:spPr bwMode="auto">
            <a:xfrm>
              <a:off x="327025" y="641508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Line 156"/>
            <p:cNvSpPr>
              <a:spLocks noChangeShapeType="1"/>
            </p:cNvSpPr>
            <p:nvPr/>
          </p:nvSpPr>
          <p:spPr bwMode="auto">
            <a:xfrm>
              <a:off x="9040813" y="1081088"/>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57"/>
            <p:cNvSpPr>
              <a:spLocks noChangeArrowheads="1"/>
            </p:cNvSpPr>
            <p:nvPr/>
          </p:nvSpPr>
          <p:spPr bwMode="auto">
            <a:xfrm>
              <a:off x="9040813" y="1081088"/>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Line 158"/>
            <p:cNvSpPr>
              <a:spLocks noChangeShapeType="1"/>
            </p:cNvSpPr>
            <p:nvPr/>
          </p:nvSpPr>
          <p:spPr bwMode="auto">
            <a:xfrm>
              <a:off x="9040813" y="1306513"/>
              <a:ext cx="1588" cy="1588"/>
            </a:xfrm>
            <a:prstGeom prst="line">
              <a:avLst/>
            </a:prstGeom>
            <a:noFill/>
            <a:ln w="0">
              <a:noFill/>
              <a:prstDash val="solid"/>
              <a:round/>
              <a:headEnd/>
              <a:tailEnd/>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59"/>
            <p:cNvSpPr>
              <a:spLocks noChangeArrowheads="1"/>
            </p:cNvSpPr>
            <p:nvPr/>
          </p:nvSpPr>
          <p:spPr bwMode="auto">
            <a:xfrm>
              <a:off x="9040813" y="1306513"/>
              <a:ext cx="6350" cy="6350"/>
            </a:xfrm>
            <a:prstGeom prst="rect">
              <a:avLst/>
            </a:prstGeom>
            <a:solidFill>
              <a:srgbClr val="D0D7E5"/>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txBox="1">
            <a:spLocks/>
          </p:cNvSpPr>
          <p:nvPr/>
        </p:nvSpPr>
        <p:spPr>
          <a:xfrm>
            <a:off x="609600" y="225294"/>
            <a:ext cx="8083141" cy="792163"/>
          </a:xfrm>
          <a:prstGeom prst="rect">
            <a:avLst/>
          </a:prstGeom>
          <a:ln/>
        </p:spPr>
        <p:txBody>
          <a:bodyPr>
            <a:noAutofit/>
          </a:bodyPr>
          <a:lstStyle/>
          <a:p>
            <a:pPr algn="ctr">
              <a:spcBef>
                <a:spcPct val="0"/>
              </a:spcBef>
              <a:defRPr/>
            </a:pPr>
            <a:r>
              <a:rPr lang="en-US" altLang="en-US" sz="2400" b="1" dirty="0">
                <a:solidFill>
                  <a:srgbClr val="0070C0"/>
                </a:solidFill>
                <a:latin typeface="Arial" pitchFamily="34" charset="0"/>
                <a:ea typeface="+mj-ea"/>
                <a:cs typeface="Arial" pitchFamily="34" charset="0"/>
              </a:rPr>
              <a:t>Army Cost Management POAM</a:t>
            </a:r>
          </a:p>
        </p:txBody>
      </p:sp>
      <p:sp>
        <p:nvSpPr>
          <p:cNvPr id="58" name="Slide Number Placeholder 2"/>
          <p:cNvSpPr>
            <a:spLocks noGrp="1"/>
          </p:cNvSpPr>
          <p:nvPr>
            <p:ph type="sldNum" sz="quarter" idx="10"/>
          </p:nvPr>
        </p:nvSpPr>
        <p:spPr>
          <a:xfrm>
            <a:off x="6784258" y="6545876"/>
            <a:ext cx="2133600" cy="195262"/>
          </a:xfrm>
        </p:spPr>
        <p:txBody>
          <a:bodyPr/>
          <a:lstStyle/>
          <a:p>
            <a:pPr algn="r">
              <a:defRPr/>
            </a:pPr>
            <a:r>
              <a:rPr lang="en-US" sz="1000" dirty="0" smtClean="0"/>
              <a:t>29  </a:t>
            </a:r>
            <a:endParaRPr lang="en-US" sz="1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5334"/>
            <a:ext cx="8686800" cy="5550542"/>
          </a:xfrm>
          <a:prstGeom prst="rect">
            <a:avLst/>
          </a:prstGeom>
        </p:spPr>
      </p:pic>
    </p:spTree>
    <p:extLst>
      <p:ext uri="{BB962C8B-B14F-4D97-AF65-F5344CB8AC3E}">
        <p14:creationId xmlns:p14="http://schemas.microsoft.com/office/powerpoint/2010/main" val="2261689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1800"/>
            <a:ext cx="7772400" cy="13620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fontAlgn="base">
              <a:spcAft>
                <a:spcPct val="0"/>
              </a:spcAft>
            </a:pPr>
            <a:r>
              <a:rPr lang="en-US" sz="3200" dirty="0">
                <a:solidFill>
                  <a:srgbClr val="0070C0"/>
                </a:solidFill>
                <a:latin typeface="Arial" pitchFamily="34" charset="0"/>
                <a:cs typeface="Arial" pitchFamily="34" charset="0"/>
              </a:rPr>
              <a:t>Evolution of Cost Management</a:t>
            </a:r>
          </a:p>
        </p:txBody>
      </p:sp>
      <p:sp>
        <p:nvSpPr>
          <p:cNvPr id="3" name="Slide Number Placeholder 1"/>
          <p:cNvSpPr txBox="1">
            <a:spLocks/>
          </p:cNvSpPr>
          <p:nvPr/>
        </p:nvSpPr>
        <p:spPr>
          <a:xfrm>
            <a:off x="8382000" y="65532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D6BEC59-FC8E-4B02-89EA-44C81CE038BA}"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3</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1775454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90800"/>
            <a:ext cx="8382000" cy="263493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3600" dirty="0" smtClean="0">
                <a:solidFill>
                  <a:srgbClr val="0070C0"/>
                </a:solidFill>
              </a:rPr>
              <a:t>Enterprise Cost Management Initiatives:</a:t>
            </a:r>
          </a:p>
          <a:p>
            <a:pPr lvl="1"/>
            <a:endParaRPr lang="en-US" sz="1200" b="1" dirty="0" smtClean="0">
              <a:solidFill>
                <a:srgbClr val="0070C0"/>
              </a:solidFill>
            </a:endParaRPr>
          </a:p>
          <a:p>
            <a:pPr lvl="1"/>
            <a:r>
              <a:rPr lang="en-US" sz="2400" b="1" dirty="0" smtClean="0">
                <a:solidFill>
                  <a:srgbClr val="0070C0"/>
                </a:solidFill>
              </a:rPr>
              <a:t>Cost of Training Readiness (COTR)</a:t>
            </a:r>
          </a:p>
          <a:p>
            <a:pPr lvl="1"/>
            <a:r>
              <a:rPr lang="en-US" sz="2400" b="1" dirty="0" smtClean="0">
                <a:solidFill>
                  <a:srgbClr val="0070C0"/>
                </a:solidFill>
              </a:rPr>
              <a:t>Installation Management Data Integrity Program (IMDIP)</a:t>
            </a:r>
            <a:endParaRPr lang="en-US" sz="3200" b="1" dirty="0" smtClean="0">
              <a:solidFill>
                <a:srgbClr val="0070C0"/>
              </a:solidFill>
            </a:endParaRPr>
          </a:p>
          <a:p>
            <a:pPr algn="ctr"/>
            <a:endParaRPr lang="en-US" sz="3600" dirty="0" smtClean="0">
              <a:solidFill>
                <a:schemeClr val="bg1">
                  <a:lumMod val="65000"/>
                </a:schemeClr>
              </a:solidFill>
            </a:endParaRPr>
          </a:p>
          <a:p>
            <a:pPr algn="ctr"/>
            <a:endParaRPr lang="en-US" sz="3600" dirty="0"/>
          </a:p>
        </p:txBody>
      </p:sp>
      <p:sp>
        <p:nvSpPr>
          <p:cNvPr id="4" name="Slide Number Placeholder 3"/>
          <p:cNvSpPr>
            <a:spLocks noGrp="1"/>
          </p:cNvSpPr>
          <p:nvPr>
            <p:ph type="sldNum" sz="quarter" idx="10"/>
          </p:nvPr>
        </p:nvSpPr>
        <p:spPr>
          <a:xfrm>
            <a:off x="6858000" y="6553200"/>
            <a:ext cx="2133600" cy="195262"/>
          </a:xfrm>
        </p:spPr>
        <p:txBody>
          <a:bodyPr/>
          <a:lstStyle/>
          <a:p>
            <a:pPr algn="r">
              <a:defRPr/>
            </a:pPr>
            <a:fld id="{FEB74FD1-8247-4646-84FF-59EA98C024AC}" type="slidenum">
              <a:rPr lang="en-US" sz="1000" smtClean="0"/>
              <a:pPr algn="r">
                <a:defRPr/>
              </a:pPr>
              <a:t>30</a:t>
            </a:fld>
            <a:r>
              <a:rPr lang="en-US" sz="1000" dirty="0" smtClean="0"/>
              <a:t> </a:t>
            </a:r>
            <a:endParaRPr lang="en-US" sz="1000" dirty="0"/>
          </a:p>
        </p:txBody>
      </p:sp>
    </p:spTree>
    <p:extLst>
      <p:ext uri="{BB962C8B-B14F-4D97-AF65-F5344CB8AC3E}">
        <p14:creationId xmlns:p14="http://schemas.microsoft.com/office/powerpoint/2010/main" val="116247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7"/>
          <p:cNvSpPr txBox="1">
            <a:spLocks/>
          </p:cNvSpPr>
          <p:nvPr/>
        </p:nvSpPr>
        <p:spPr>
          <a:xfrm>
            <a:off x="1828800" y="-3714"/>
            <a:ext cx="6934200" cy="533400"/>
          </a:xfrm>
          <a:prstGeom prst="rect">
            <a:avLst/>
          </a:prstGeom>
        </p:spPr>
        <p:txBody>
          <a:bodyPr/>
          <a:lstStyle/>
          <a:p>
            <a:pPr marL="228600" indent="-228600" algn="ctr"/>
            <a:r>
              <a:rPr lang="en-US" sz="2800" b="1" dirty="0">
                <a:solidFill>
                  <a:srgbClr val="0070C0"/>
                </a:solidFill>
                <a:latin typeface="Arial" pitchFamily="34" charset="0"/>
                <a:ea typeface="+mj-ea"/>
                <a:cs typeface="Arial" pitchFamily="34" charset="0"/>
              </a:rPr>
              <a:t>Cost of Training Readiness (CoTR)</a:t>
            </a:r>
          </a:p>
        </p:txBody>
      </p:sp>
      <p:cxnSp>
        <p:nvCxnSpPr>
          <p:cNvPr id="5" name="Straight Connector 4"/>
          <p:cNvCxnSpPr/>
          <p:nvPr/>
        </p:nvCxnSpPr>
        <p:spPr>
          <a:xfrm>
            <a:off x="4686300" y="1371600"/>
            <a:ext cx="0" cy="518160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304800" y="3962400"/>
            <a:ext cx="8686800" cy="0"/>
          </a:xfrm>
          <a:prstGeom prst="line">
            <a:avLst/>
          </a:prstGeom>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307458" y="1184817"/>
            <a:ext cx="4419600" cy="2846933"/>
          </a:xfrm>
          <a:prstGeom prst="rect">
            <a:avLst/>
          </a:prstGeom>
          <a:noFill/>
        </p:spPr>
        <p:txBody>
          <a:bodyPr wrap="square" rtlCol="0">
            <a:spAutoFit/>
          </a:bodyPr>
          <a:lstStyle/>
          <a:p>
            <a:r>
              <a:rPr lang="en-US" sz="1600" b="1" dirty="0" smtClean="0">
                <a:solidFill>
                  <a:prstClr val="black"/>
                </a:solidFill>
                <a:latin typeface="Arial" charset="0"/>
                <a:cs typeface="Arial" charset="0"/>
              </a:rPr>
              <a:t>Problem</a:t>
            </a:r>
            <a:r>
              <a:rPr lang="en-US" sz="1600" b="1" dirty="0">
                <a:solidFill>
                  <a:prstClr val="black"/>
                </a:solidFill>
                <a:latin typeface="Arial" charset="0"/>
                <a:cs typeface="Arial" charset="0"/>
              </a:rPr>
              <a:t>: </a:t>
            </a:r>
            <a:r>
              <a:rPr lang="en-US" sz="1400" dirty="0" smtClean="0">
                <a:solidFill>
                  <a:prstClr val="black"/>
                </a:solidFill>
                <a:latin typeface="Arial" charset="0"/>
                <a:cs typeface="Arial" charset="0"/>
              </a:rPr>
              <a:t>The </a:t>
            </a:r>
            <a:r>
              <a:rPr lang="en-US" sz="1400" dirty="0">
                <a:solidFill>
                  <a:prstClr val="black"/>
                </a:solidFill>
                <a:latin typeface="Arial" charset="0"/>
                <a:cs typeface="Arial" charset="0"/>
              </a:rPr>
              <a:t>CSA believes units are overstating readiness </a:t>
            </a:r>
            <a:r>
              <a:rPr lang="en-US" sz="1400" dirty="0" smtClean="0">
                <a:solidFill>
                  <a:prstClr val="black"/>
                </a:solidFill>
                <a:latin typeface="Arial" charset="0"/>
                <a:cs typeface="Arial" charset="0"/>
              </a:rPr>
              <a:t>and </a:t>
            </a:r>
            <a:r>
              <a:rPr lang="en-US" sz="1400" dirty="0">
                <a:solidFill>
                  <a:prstClr val="black"/>
                </a:solidFill>
                <a:latin typeface="Arial" charset="0"/>
                <a:cs typeface="Arial" charset="0"/>
              </a:rPr>
              <a:t>many leaders do not understand unit training </a:t>
            </a:r>
            <a:r>
              <a:rPr lang="en-US" sz="1400" dirty="0" smtClean="0">
                <a:solidFill>
                  <a:prstClr val="black"/>
                </a:solidFill>
                <a:latin typeface="Arial" charset="0"/>
                <a:cs typeface="Arial" charset="0"/>
              </a:rPr>
              <a:t>management; placing Army </a:t>
            </a:r>
            <a:r>
              <a:rPr lang="en-US" sz="1400" dirty="0">
                <a:solidFill>
                  <a:prstClr val="black"/>
                </a:solidFill>
                <a:latin typeface="Arial" charset="0"/>
                <a:cs typeface="Arial" charset="0"/>
              </a:rPr>
              <a:t>resources at risk. </a:t>
            </a:r>
            <a:endParaRPr lang="en-US" sz="1400" dirty="0" smtClean="0">
              <a:solidFill>
                <a:prstClr val="black"/>
              </a:solidFill>
              <a:latin typeface="Arial" charset="0"/>
              <a:cs typeface="Arial" charset="0"/>
            </a:endParaRPr>
          </a:p>
          <a:p>
            <a:endParaRPr lang="en-US" sz="700" b="1" dirty="0">
              <a:solidFill>
                <a:prstClr val="black"/>
              </a:solidFill>
              <a:latin typeface="Arial" charset="0"/>
              <a:cs typeface="Arial" charset="0"/>
            </a:endParaRPr>
          </a:p>
          <a:p>
            <a:r>
              <a:rPr lang="en-US" sz="1600" b="1" dirty="0" smtClean="0">
                <a:solidFill>
                  <a:prstClr val="black"/>
                </a:solidFill>
                <a:latin typeface="Arial" charset="0"/>
                <a:cs typeface="Arial" charset="0"/>
              </a:rPr>
              <a:t>Opportunity:</a:t>
            </a:r>
            <a:r>
              <a:rPr lang="en-US" sz="1600" dirty="0">
                <a:solidFill>
                  <a:prstClr val="black"/>
                </a:solidFill>
                <a:latin typeface="Arial" charset="0"/>
                <a:cs typeface="Arial" charset="0"/>
              </a:rPr>
              <a:t> </a:t>
            </a:r>
            <a:r>
              <a:rPr lang="en-US" sz="1400" dirty="0" smtClean="0">
                <a:solidFill>
                  <a:prstClr val="black"/>
                </a:solidFill>
                <a:latin typeface="Arial" charset="0"/>
                <a:cs typeface="Arial" charset="0"/>
              </a:rPr>
              <a:t>Gain a better understand of how </a:t>
            </a:r>
            <a:r>
              <a:rPr lang="en-US" sz="1400" dirty="0">
                <a:solidFill>
                  <a:prstClr val="black"/>
                </a:solidFill>
                <a:latin typeface="Arial" charset="0"/>
                <a:cs typeface="Arial" charset="0"/>
              </a:rPr>
              <a:t>funding applied to training achieves desired readiness levels. HQDA </a:t>
            </a:r>
            <a:r>
              <a:rPr lang="en-US" sz="1400" dirty="0" smtClean="0">
                <a:solidFill>
                  <a:prstClr val="black"/>
                </a:solidFill>
                <a:latin typeface="Arial" charset="0"/>
                <a:cs typeface="Arial" charset="0"/>
              </a:rPr>
              <a:t>with co-leads </a:t>
            </a:r>
            <a:r>
              <a:rPr lang="en-US" sz="1400" dirty="0">
                <a:solidFill>
                  <a:prstClr val="black"/>
                </a:solidFill>
                <a:latin typeface="Arial" charset="0"/>
                <a:cs typeface="Arial" charset="0"/>
              </a:rPr>
              <a:t>G-37 TR and G-8 PA&amp;E </a:t>
            </a:r>
            <a:r>
              <a:rPr lang="en-US" sz="1400" dirty="0" smtClean="0">
                <a:solidFill>
                  <a:prstClr val="black"/>
                </a:solidFill>
                <a:latin typeface="Arial" charset="0"/>
                <a:cs typeface="Arial" charset="0"/>
              </a:rPr>
              <a:t>conducts </a:t>
            </a:r>
            <a:r>
              <a:rPr lang="en-US" sz="1400" dirty="0">
                <a:solidFill>
                  <a:prstClr val="black"/>
                </a:solidFill>
                <a:latin typeface="Arial" charset="0"/>
                <a:cs typeface="Arial" charset="0"/>
              </a:rPr>
              <a:t>a CSA directed CoTR PPBE review to document all phases of the PPBE processes </a:t>
            </a:r>
            <a:r>
              <a:rPr lang="en-US" sz="1400" dirty="0" smtClean="0">
                <a:solidFill>
                  <a:prstClr val="black"/>
                </a:solidFill>
                <a:latin typeface="Arial" charset="0"/>
                <a:cs typeface="Arial" charset="0"/>
              </a:rPr>
              <a:t>as they relate to </a:t>
            </a:r>
            <a:r>
              <a:rPr lang="en-US" sz="1400" dirty="0">
                <a:solidFill>
                  <a:prstClr val="black"/>
                </a:solidFill>
                <a:latin typeface="Arial" charset="0"/>
                <a:cs typeface="Arial" charset="0"/>
              </a:rPr>
              <a:t>training readiness IOT achieve transparency through the process and develop the necessary feedback </a:t>
            </a:r>
            <a:r>
              <a:rPr lang="en-US" sz="1400" dirty="0" smtClean="0">
                <a:solidFill>
                  <a:prstClr val="black"/>
                </a:solidFill>
                <a:latin typeface="Arial" charset="0"/>
                <a:cs typeface="Arial" charset="0"/>
              </a:rPr>
              <a:t>mechanisms to </a:t>
            </a:r>
            <a:r>
              <a:rPr lang="en-US" sz="1400" dirty="0">
                <a:solidFill>
                  <a:prstClr val="black"/>
                </a:solidFill>
                <a:latin typeface="Arial" charset="0"/>
                <a:cs typeface="Arial" charset="0"/>
              </a:rPr>
              <a:t>inform future requirements. </a:t>
            </a:r>
          </a:p>
          <a:p>
            <a:endParaRPr lang="en-US" sz="1400" b="1" dirty="0" smtClean="0">
              <a:solidFill>
                <a:prstClr val="black"/>
              </a:solidFill>
              <a:latin typeface="Arial" charset="0"/>
              <a:cs typeface="Arial" charset="0"/>
            </a:endParaRPr>
          </a:p>
        </p:txBody>
      </p:sp>
      <p:sp>
        <p:nvSpPr>
          <p:cNvPr id="22" name="TextBox 21"/>
          <p:cNvSpPr txBox="1"/>
          <p:nvPr/>
        </p:nvSpPr>
        <p:spPr>
          <a:xfrm>
            <a:off x="4686301" y="4006379"/>
            <a:ext cx="4381500" cy="3262432"/>
          </a:xfrm>
          <a:prstGeom prst="rect">
            <a:avLst/>
          </a:prstGeom>
          <a:noFill/>
        </p:spPr>
        <p:txBody>
          <a:bodyPr wrap="square" rtlCol="0">
            <a:spAutoFit/>
          </a:bodyPr>
          <a:lstStyle/>
          <a:p>
            <a:r>
              <a:rPr lang="en-US" sz="1600" b="1" dirty="0" smtClean="0">
                <a:solidFill>
                  <a:prstClr val="black"/>
                </a:solidFill>
                <a:latin typeface="Arial" charset="0"/>
                <a:cs typeface="Arial" charset="0"/>
              </a:rPr>
              <a:t>Timeline/Milestones</a:t>
            </a:r>
            <a:r>
              <a:rPr lang="en-US" sz="1600" dirty="0" smtClean="0">
                <a:solidFill>
                  <a:prstClr val="black"/>
                </a:solidFill>
                <a:latin typeface="Arial" charset="0"/>
                <a:cs typeface="Arial" charset="0"/>
              </a:rPr>
              <a:t>:</a:t>
            </a:r>
          </a:p>
          <a:p>
            <a:r>
              <a:rPr lang="en-US" sz="1400" b="1" dirty="0" smtClean="0">
                <a:solidFill>
                  <a:prstClr val="black"/>
                </a:solidFill>
                <a:latin typeface="Arial" charset="0"/>
                <a:cs typeface="Arial" charset="0"/>
              </a:rPr>
              <a:t>MAY:  </a:t>
            </a:r>
            <a:r>
              <a:rPr lang="en-US" sz="1400" dirty="0" smtClean="0">
                <a:solidFill>
                  <a:prstClr val="black"/>
                </a:solidFill>
                <a:latin typeface="Arial" charset="0"/>
                <a:cs typeface="Arial" charset="0"/>
              </a:rPr>
              <a:t>Completed USAR site visits for 3 F/MF </a:t>
            </a:r>
            <a:r>
              <a:rPr lang="en-US" sz="1400" dirty="0" err="1" smtClean="0">
                <a:solidFill>
                  <a:prstClr val="black"/>
                </a:solidFill>
                <a:latin typeface="Arial" charset="0"/>
                <a:cs typeface="Arial" charset="0"/>
              </a:rPr>
              <a:t>Bde’s</a:t>
            </a:r>
            <a:r>
              <a:rPr lang="en-US" sz="1400" dirty="0" smtClean="0">
                <a:solidFill>
                  <a:prstClr val="black"/>
                </a:solidFill>
                <a:latin typeface="Arial" charset="0"/>
                <a:cs typeface="Arial" charset="0"/>
              </a:rPr>
              <a:t> and ESC</a:t>
            </a:r>
          </a:p>
          <a:p>
            <a:r>
              <a:rPr lang="en-US" sz="1400" b="1" dirty="0" smtClean="0">
                <a:solidFill>
                  <a:prstClr val="black"/>
                </a:solidFill>
                <a:latin typeface="Arial" charset="0"/>
                <a:cs typeface="Arial" charset="0"/>
              </a:rPr>
              <a:t>MAY</a:t>
            </a:r>
            <a:r>
              <a:rPr lang="en-US" sz="1400" dirty="0" smtClean="0">
                <a:solidFill>
                  <a:prstClr val="black"/>
                </a:solidFill>
                <a:latin typeface="Arial" charset="0"/>
                <a:cs typeface="Arial" charset="0"/>
              </a:rPr>
              <a:t>:  First iteration with 3/1 CAV (Focus: GFEBS, DTMS, GCSS-A, QC data accuracy)</a:t>
            </a:r>
          </a:p>
          <a:p>
            <a:r>
              <a:rPr lang="en-US" sz="1400" b="1" dirty="0" smtClean="0">
                <a:solidFill>
                  <a:prstClr val="black"/>
                </a:solidFill>
              </a:rPr>
              <a:t>JUL</a:t>
            </a:r>
            <a:r>
              <a:rPr lang="en-US" sz="1400" dirty="0" smtClean="0">
                <a:solidFill>
                  <a:prstClr val="black"/>
                </a:solidFill>
                <a:latin typeface="Arial" charset="0"/>
                <a:cs typeface="Arial" charset="0"/>
              </a:rPr>
              <a:t>: Second iteration with 3/1 CAV (Focus: Objective-T, T&amp;EO’s, Training Events)</a:t>
            </a:r>
          </a:p>
          <a:p>
            <a:r>
              <a:rPr lang="en-US" sz="1400" b="1" dirty="0" smtClean="0">
                <a:solidFill>
                  <a:prstClr val="black"/>
                </a:solidFill>
              </a:rPr>
              <a:t>AUG</a:t>
            </a:r>
            <a:r>
              <a:rPr lang="en-US" sz="1400" dirty="0" smtClean="0">
                <a:solidFill>
                  <a:prstClr val="black"/>
                </a:solidFill>
              </a:rPr>
              <a:t>: Begin CAB Pilot, 101</a:t>
            </a:r>
            <a:r>
              <a:rPr lang="en-US" sz="1400" baseline="30000" dirty="0" smtClean="0">
                <a:solidFill>
                  <a:prstClr val="black"/>
                </a:solidFill>
              </a:rPr>
              <a:t>st</a:t>
            </a:r>
            <a:r>
              <a:rPr lang="en-US" sz="1400" dirty="0" smtClean="0">
                <a:solidFill>
                  <a:prstClr val="black"/>
                </a:solidFill>
              </a:rPr>
              <a:t> CAB (Focus: training strategy and tasks)</a:t>
            </a:r>
            <a:endParaRPr lang="en-US" sz="1400" dirty="0" smtClean="0">
              <a:solidFill>
                <a:prstClr val="black"/>
              </a:solidFill>
              <a:latin typeface="Arial" charset="0"/>
              <a:cs typeface="Arial" charset="0"/>
            </a:endParaRPr>
          </a:p>
          <a:p>
            <a:r>
              <a:rPr lang="en-US" sz="1400" b="1" dirty="0" smtClean="0">
                <a:solidFill>
                  <a:prstClr val="black"/>
                </a:solidFill>
                <a:latin typeface="Arial" charset="0"/>
                <a:cs typeface="Arial" charset="0"/>
              </a:rPr>
              <a:t>SEP</a:t>
            </a:r>
            <a:r>
              <a:rPr lang="en-US" sz="1400" dirty="0" smtClean="0">
                <a:solidFill>
                  <a:prstClr val="black"/>
                </a:solidFill>
                <a:latin typeface="Arial" charset="0"/>
                <a:cs typeface="Arial" charset="0"/>
              </a:rPr>
              <a:t>: Third iteration with 3/1 CAV (Assess modifications to process and systems, GCSS-A, GFEBS, DTMS)</a:t>
            </a:r>
          </a:p>
          <a:p>
            <a:endParaRPr lang="en-US" dirty="0" smtClean="0">
              <a:solidFill>
                <a:prstClr val="black"/>
              </a:solidFill>
              <a:latin typeface="Arial" charset="0"/>
              <a:cs typeface="Arial" charset="0"/>
            </a:endParaRPr>
          </a:p>
          <a:p>
            <a:pPr marL="403225" indent="-285750">
              <a:buFont typeface="Arial" panose="020B0604020202020204" pitchFamily="34" charset="0"/>
              <a:buChar char="•"/>
            </a:pPr>
            <a:endParaRPr lang="en-US" dirty="0">
              <a:solidFill>
                <a:prstClr val="black"/>
              </a:solidFill>
              <a:latin typeface="Arial" charset="0"/>
              <a:cs typeface="Arial" charset="0"/>
            </a:endParaRPr>
          </a:p>
        </p:txBody>
      </p:sp>
      <p:sp>
        <p:nvSpPr>
          <p:cNvPr id="10" name="TextBox 9"/>
          <p:cNvSpPr txBox="1"/>
          <p:nvPr/>
        </p:nvSpPr>
        <p:spPr>
          <a:xfrm>
            <a:off x="266700" y="4006379"/>
            <a:ext cx="4381500" cy="2748445"/>
          </a:xfrm>
          <a:prstGeom prst="rect">
            <a:avLst/>
          </a:prstGeom>
          <a:noFill/>
        </p:spPr>
        <p:txBody>
          <a:bodyPr wrap="square" rtlCol="0">
            <a:spAutoFit/>
          </a:bodyPr>
          <a:lstStyle/>
          <a:p>
            <a:r>
              <a:rPr lang="en-US" sz="1600" b="1" dirty="0" smtClean="0">
                <a:solidFill>
                  <a:prstClr val="black"/>
                </a:solidFill>
                <a:latin typeface="Arial" charset="0"/>
                <a:cs typeface="Arial" charset="0"/>
              </a:rPr>
              <a:t>Outcome:</a:t>
            </a:r>
          </a:p>
          <a:p>
            <a:pPr marL="342900" indent="-285750" fontAlgn="auto">
              <a:lnSpc>
                <a:spcPct val="90000"/>
              </a:lnSpc>
              <a:spcBef>
                <a:spcPts val="0"/>
              </a:spcBef>
              <a:spcAft>
                <a:spcPts val="0"/>
              </a:spcAft>
              <a:buFontTx/>
              <a:buChar char="‒"/>
              <a:defRPr/>
            </a:pPr>
            <a:r>
              <a:rPr lang="en-US" sz="1400" dirty="0">
                <a:solidFill>
                  <a:prstClr val="black"/>
                </a:solidFill>
                <a:latin typeface="Arial" charset="0"/>
                <a:cs typeface="Arial" charset="0"/>
              </a:rPr>
              <a:t>Identify means to </a:t>
            </a:r>
            <a:r>
              <a:rPr lang="en-US" sz="1400" b="1" dirty="0" smtClean="0">
                <a:solidFill>
                  <a:prstClr val="black"/>
                </a:solidFill>
                <a:latin typeface="Arial" charset="0"/>
                <a:cs typeface="Arial" charset="0"/>
              </a:rPr>
              <a:t>MAXIMIZE READINESS</a:t>
            </a:r>
            <a:r>
              <a:rPr lang="en-US" sz="1400" dirty="0" smtClean="0">
                <a:solidFill>
                  <a:prstClr val="black"/>
                </a:solidFill>
                <a:latin typeface="Arial" charset="0"/>
                <a:cs typeface="Arial" charset="0"/>
              </a:rPr>
              <a:t>, </a:t>
            </a:r>
            <a:r>
              <a:rPr lang="en-US" sz="1400" dirty="0">
                <a:solidFill>
                  <a:prstClr val="black"/>
                </a:solidFill>
                <a:latin typeface="Arial" charset="0"/>
                <a:cs typeface="Arial" charset="0"/>
              </a:rPr>
              <a:t>improve confidence in the process, ensure transparency, optimize the </a:t>
            </a:r>
            <a:r>
              <a:rPr lang="en-US" sz="1400" b="1" dirty="0" smtClean="0">
                <a:solidFill>
                  <a:prstClr val="black"/>
                </a:solidFill>
                <a:latin typeface="Arial" charset="0"/>
                <a:cs typeface="Arial" charset="0"/>
              </a:rPr>
              <a:t>EFFECTIVENESS OF RESOURCE INVESTMENT</a:t>
            </a:r>
            <a:r>
              <a:rPr lang="en-US" sz="1400" dirty="0" smtClean="0">
                <a:solidFill>
                  <a:prstClr val="black"/>
                </a:solidFill>
                <a:latin typeface="Arial" charset="0"/>
                <a:cs typeface="Arial" charset="0"/>
              </a:rPr>
              <a:t>, </a:t>
            </a:r>
            <a:r>
              <a:rPr lang="en-US" sz="1400" dirty="0">
                <a:solidFill>
                  <a:prstClr val="black"/>
                </a:solidFill>
                <a:latin typeface="Arial" charset="0"/>
                <a:cs typeface="Arial" charset="0"/>
              </a:rPr>
              <a:t>and develop trade space for Army </a:t>
            </a:r>
            <a:r>
              <a:rPr lang="en-US" sz="1400" b="1" dirty="0">
                <a:solidFill>
                  <a:prstClr val="black"/>
                </a:solidFill>
                <a:latin typeface="Arial" charset="0"/>
                <a:cs typeface="Arial" charset="0"/>
              </a:rPr>
              <a:t>senior leader decisions</a:t>
            </a:r>
            <a:endParaRPr lang="en-US" sz="1400" b="1" dirty="0">
              <a:solidFill>
                <a:prstClr val="black"/>
              </a:solidFill>
              <a:latin typeface="Calibri" pitchFamily="34" charset="0"/>
              <a:cs typeface="Arial" charset="0"/>
            </a:endParaRPr>
          </a:p>
          <a:p>
            <a:pPr marL="342900" indent="-285750" fontAlgn="auto">
              <a:lnSpc>
                <a:spcPct val="90000"/>
              </a:lnSpc>
              <a:spcBef>
                <a:spcPts val="0"/>
              </a:spcBef>
              <a:spcAft>
                <a:spcPts val="0"/>
              </a:spcAft>
              <a:buFontTx/>
              <a:buChar char="‒"/>
              <a:defRPr/>
            </a:pPr>
            <a:r>
              <a:rPr lang="en-US" sz="1400" dirty="0">
                <a:solidFill>
                  <a:prstClr val="black"/>
                </a:solidFill>
                <a:latin typeface="Arial" charset="0"/>
                <a:cs typeface="Calibri"/>
              </a:rPr>
              <a:t>Develop an institutional process that </a:t>
            </a:r>
            <a:r>
              <a:rPr lang="en-US" sz="1400" b="1" dirty="0">
                <a:solidFill>
                  <a:prstClr val="black"/>
                </a:solidFill>
                <a:latin typeface="Arial" charset="0"/>
                <a:cs typeface="Calibri"/>
              </a:rPr>
              <a:t>informs senior leaders of the costs associated with training readiness</a:t>
            </a:r>
          </a:p>
          <a:p>
            <a:pPr marL="342900" indent="-285750" fontAlgn="auto">
              <a:lnSpc>
                <a:spcPct val="90000"/>
              </a:lnSpc>
              <a:spcBef>
                <a:spcPts val="0"/>
              </a:spcBef>
              <a:spcAft>
                <a:spcPts val="0"/>
              </a:spcAft>
              <a:buFontTx/>
              <a:buChar char="‒"/>
              <a:defRPr/>
            </a:pPr>
            <a:r>
              <a:rPr lang="en-US" sz="1400" dirty="0">
                <a:solidFill>
                  <a:prstClr val="black"/>
                </a:solidFill>
                <a:latin typeface="Arial" charset="0"/>
                <a:cs typeface="Calibri"/>
              </a:rPr>
              <a:t>Sustain and Inform the models that </a:t>
            </a:r>
            <a:r>
              <a:rPr lang="en-US" sz="1400" b="1" dirty="0" smtClean="0">
                <a:solidFill>
                  <a:prstClr val="black"/>
                </a:solidFill>
                <a:latin typeface="Arial" charset="0"/>
                <a:cs typeface="Calibri"/>
              </a:rPr>
              <a:t>link </a:t>
            </a:r>
            <a:r>
              <a:rPr lang="en-US" sz="1400" b="1" dirty="0">
                <a:solidFill>
                  <a:prstClr val="black"/>
                </a:solidFill>
                <a:latin typeface="Arial" charset="0"/>
                <a:cs typeface="Calibri"/>
              </a:rPr>
              <a:t>training </a:t>
            </a:r>
            <a:r>
              <a:rPr lang="en-US" sz="1400" b="1" dirty="0" smtClean="0">
                <a:solidFill>
                  <a:prstClr val="black"/>
                </a:solidFill>
                <a:latin typeface="Arial" charset="0"/>
                <a:cs typeface="Calibri"/>
              </a:rPr>
              <a:t>events and training expenditures to sustainable readiness demand</a:t>
            </a:r>
            <a:endParaRPr lang="en-US" b="1" dirty="0" smtClean="0">
              <a:solidFill>
                <a:prstClr val="black"/>
              </a:solidFill>
              <a:latin typeface="Arial" charset="0"/>
              <a:cs typeface="Arial" charset="0"/>
            </a:endParaRPr>
          </a:p>
          <a:p>
            <a:pPr marL="403225" indent="-285750">
              <a:buFont typeface="Arial" panose="020B0604020202020204" pitchFamily="34" charset="0"/>
              <a:buChar char="•"/>
            </a:pPr>
            <a:endParaRPr lang="en-US" dirty="0">
              <a:solidFill>
                <a:prstClr val="black"/>
              </a:solidFill>
              <a:latin typeface="Arial" charset="0"/>
              <a:cs typeface="Arial" charset="0"/>
            </a:endParaRPr>
          </a:p>
        </p:txBody>
      </p:sp>
      <p:sp>
        <p:nvSpPr>
          <p:cNvPr id="11" name="TextBox 10"/>
          <p:cNvSpPr txBox="1"/>
          <p:nvPr/>
        </p:nvSpPr>
        <p:spPr>
          <a:xfrm>
            <a:off x="4727058" y="1167571"/>
            <a:ext cx="4446896" cy="2492990"/>
          </a:xfrm>
          <a:prstGeom prst="rect">
            <a:avLst/>
          </a:prstGeom>
          <a:noFill/>
        </p:spPr>
        <p:txBody>
          <a:bodyPr wrap="square" rtlCol="0">
            <a:spAutoFit/>
          </a:bodyPr>
          <a:lstStyle/>
          <a:p>
            <a:r>
              <a:rPr lang="en-US" sz="1600" b="1" dirty="0" smtClean="0">
                <a:solidFill>
                  <a:prstClr val="black"/>
                </a:solidFill>
                <a:latin typeface="Arial" charset="0"/>
                <a:cs typeface="Arial" charset="0"/>
              </a:rPr>
              <a:t>Key Tasks:</a:t>
            </a:r>
          </a:p>
          <a:p>
            <a:pPr marL="370840" lvl="2" indent="-285750" fontAlgn="auto">
              <a:lnSpc>
                <a:spcPct val="70000"/>
              </a:lnSpc>
              <a:spcBef>
                <a:spcPts val="0"/>
              </a:spcBef>
              <a:spcAft>
                <a:spcPts val="0"/>
              </a:spcAft>
              <a:buFont typeface="Arial" panose="020B0604020202020204" pitchFamily="34" charset="0"/>
              <a:buChar char="‒"/>
              <a:tabLst>
                <a:tab pos="314325" algn="l"/>
              </a:tabLst>
              <a:defRPr/>
            </a:pPr>
            <a:r>
              <a:rPr lang="en-US" sz="1400" dirty="0">
                <a:solidFill>
                  <a:prstClr val="black"/>
                </a:solidFill>
              </a:rPr>
              <a:t>Design an Institutional governance PROCESS that influences </a:t>
            </a:r>
            <a:r>
              <a:rPr lang="en-US" sz="1400" b="1" dirty="0" smtClean="0">
                <a:solidFill>
                  <a:prstClr val="black"/>
                </a:solidFill>
              </a:rPr>
              <a:t>ARMY READINESS </a:t>
            </a:r>
            <a:r>
              <a:rPr lang="en-US" sz="1400" b="1" dirty="0">
                <a:solidFill>
                  <a:prstClr val="black"/>
                </a:solidFill>
              </a:rPr>
              <a:t>and PPBE </a:t>
            </a:r>
            <a:r>
              <a:rPr lang="en-US" sz="1400" dirty="0">
                <a:solidFill>
                  <a:prstClr val="black"/>
                </a:solidFill>
              </a:rPr>
              <a:t>using existing and future </a:t>
            </a:r>
            <a:r>
              <a:rPr lang="en-US" sz="1400" b="1" dirty="0" smtClean="0">
                <a:solidFill>
                  <a:prstClr val="black"/>
                </a:solidFill>
              </a:rPr>
              <a:t>READINESS METRICS</a:t>
            </a:r>
            <a:r>
              <a:rPr lang="en-US" sz="1400" dirty="0" smtClean="0">
                <a:solidFill>
                  <a:prstClr val="black"/>
                </a:solidFill>
              </a:rPr>
              <a:t>.</a:t>
            </a:r>
            <a:endParaRPr lang="en-US" sz="1400" dirty="0">
              <a:solidFill>
                <a:prstClr val="black"/>
              </a:solidFill>
            </a:endParaRPr>
          </a:p>
          <a:p>
            <a:pPr marL="370840" indent="-285750" fontAlgn="auto">
              <a:lnSpc>
                <a:spcPct val="70000"/>
              </a:lnSpc>
              <a:spcBef>
                <a:spcPts val="0"/>
              </a:spcBef>
              <a:spcAft>
                <a:spcPts val="0"/>
              </a:spcAft>
              <a:buFont typeface="Arial" panose="020B0604020202020204" pitchFamily="34" charset="0"/>
              <a:buChar char="‒"/>
              <a:tabLst>
                <a:tab pos="314325" algn="l"/>
              </a:tabLst>
              <a:defRPr/>
            </a:pPr>
            <a:r>
              <a:rPr lang="en-US" sz="1400" dirty="0" smtClean="0">
                <a:solidFill>
                  <a:prstClr val="black"/>
                </a:solidFill>
              </a:rPr>
              <a:t>Capture information from </a:t>
            </a:r>
            <a:r>
              <a:rPr lang="en-US" sz="1400" b="1" dirty="0" smtClean="0">
                <a:solidFill>
                  <a:prstClr val="black"/>
                </a:solidFill>
              </a:rPr>
              <a:t>ENTERPRISE RESOURCE SYSTEMS </a:t>
            </a:r>
            <a:r>
              <a:rPr lang="en-US" sz="1400" dirty="0" smtClean="0">
                <a:solidFill>
                  <a:prstClr val="black"/>
                </a:solidFill>
              </a:rPr>
              <a:t>enabling comparative analyses.</a:t>
            </a:r>
            <a:endParaRPr lang="en-US" sz="1400" dirty="0">
              <a:solidFill>
                <a:prstClr val="black"/>
              </a:solidFill>
            </a:endParaRPr>
          </a:p>
          <a:p>
            <a:pPr marL="370840" indent="-285750" fontAlgn="auto">
              <a:lnSpc>
                <a:spcPct val="70000"/>
              </a:lnSpc>
              <a:spcBef>
                <a:spcPts val="0"/>
              </a:spcBef>
              <a:spcAft>
                <a:spcPts val="0"/>
              </a:spcAft>
              <a:buFont typeface="Arial" panose="020B0604020202020204" pitchFamily="34" charset="0"/>
              <a:buChar char="‒"/>
              <a:tabLst>
                <a:tab pos="314325" algn="l"/>
              </a:tabLst>
              <a:defRPr/>
            </a:pPr>
            <a:r>
              <a:rPr lang="en-US" sz="1400" dirty="0">
                <a:solidFill>
                  <a:prstClr val="black"/>
                </a:solidFill>
              </a:rPr>
              <a:t>Establish a more </a:t>
            </a:r>
            <a:r>
              <a:rPr lang="en-US" sz="1400" b="1" dirty="0">
                <a:solidFill>
                  <a:prstClr val="black"/>
                </a:solidFill>
              </a:rPr>
              <a:t>OBJECTIVE T-RATING </a:t>
            </a:r>
            <a:r>
              <a:rPr lang="en-US" sz="1400" dirty="0">
                <a:solidFill>
                  <a:prstClr val="black"/>
                </a:solidFill>
              </a:rPr>
              <a:t>assessment that allows the </a:t>
            </a:r>
            <a:r>
              <a:rPr lang="en-US" sz="1400" b="1" dirty="0" smtClean="0">
                <a:solidFill>
                  <a:prstClr val="black"/>
                </a:solidFill>
              </a:rPr>
              <a:t>LINKAGE BETWEEN RESOURCES AND TRAINING READINESS.</a:t>
            </a:r>
            <a:endParaRPr lang="en-US" sz="1400" b="1" dirty="0">
              <a:solidFill>
                <a:prstClr val="black"/>
              </a:solidFill>
            </a:endParaRPr>
          </a:p>
          <a:p>
            <a:pPr marL="370840" indent="-285750" fontAlgn="auto">
              <a:lnSpc>
                <a:spcPct val="70000"/>
              </a:lnSpc>
              <a:spcBef>
                <a:spcPts val="0"/>
              </a:spcBef>
              <a:spcAft>
                <a:spcPts val="0"/>
              </a:spcAft>
              <a:buFont typeface="Arial" panose="020B0604020202020204" pitchFamily="34" charset="0"/>
              <a:buChar char="‒"/>
              <a:tabLst>
                <a:tab pos="314325" algn="l"/>
              </a:tabLst>
              <a:defRPr/>
            </a:pPr>
            <a:r>
              <a:rPr lang="en-US" sz="1400" dirty="0">
                <a:solidFill>
                  <a:srgbClr val="000000"/>
                </a:solidFill>
              </a:rPr>
              <a:t>Develop a </a:t>
            </a:r>
            <a:r>
              <a:rPr lang="en-US" sz="1400" b="1" dirty="0" smtClean="0">
                <a:solidFill>
                  <a:srgbClr val="000000"/>
                </a:solidFill>
              </a:rPr>
              <a:t>STANDARDIZED </a:t>
            </a:r>
            <a:r>
              <a:rPr lang="en-US" sz="1400" b="1" dirty="0">
                <a:solidFill>
                  <a:srgbClr val="000000"/>
                </a:solidFill>
              </a:rPr>
              <a:t>COST STRUCTURE </a:t>
            </a:r>
            <a:r>
              <a:rPr lang="en-US" sz="1400" dirty="0">
                <a:solidFill>
                  <a:srgbClr val="000000"/>
                </a:solidFill>
              </a:rPr>
              <a:t>for</a:t>
            </a:r>
            <a:r>
              <a:rPr lang="en-US" sz="1400" b="1" dirty="0">
                <a:solidFill>
                  <a:srgbClr val="000000"/>
                </a:solidFill>
              </a:rPr>
              <a:t> </a:t>
            </a:r>
            <a:r>
              <a:rPr lang="en-US" sz="1400" dirty="0">
                <a:solidFill>
                  <a:srgbClr val="000000"/>
                </a:solidFill>
              </a:rPr>
              <a:t>training that links unit training activities to cost</a:t>
            </a:r>
            <a:r>
              <a:rPr lang="en-US" sz="1400" dirty="0" smtClean="0">
                <a:solidFill>
                  <a:srgbClr val="000000"/>
                </a:solidFill>
              </a:rPr>
              <a:t>.</a:t>
            </a:r>
            <a:endParaRPr lang="en-US" dirty="0">
              <a:solidFill>
                <a:prstClr val="black"/>
              </a:solidFill>
              <a:latin typeface="Arial" charset="0"/>
              <a:cs typeface="Arial" charset="0"/>
            </a:endParaRPr>
          </a:p>
        </p:txBody>
      </p:sp>
      <p:sp>
        <p:nvSpPr>
          <p:cNvPr id="2" name="Rectangle 1"/>
          <p:cNvSpPr/>
          <p:nvPr/>
        </p:nvSpPr>
        <p:spPr>
          <a:xfrm>
            <a:off x="2966884" y="482048"/>
            <a:ext cx="4572000" cy="437043"/>
          </a:xfrm>
          <a:prstGeom prst="rect">
            <a:avLst/>
          </a:prstGeom>
        </p:spPr>
        <p:txBody>
          <a:bodyPr>
            <a:spAutoFit/>
          </a:bodyPr>
          <a:lstStyle/>
          <a:p>
            <a:pPr marL="228600" indent="-228600" algn="ctr">
              <a:lnSpc>
                <a:spcPct val="70000"/>
              </a:lnSpc>
            </a:pPr>
            <a:r>
              <a:rPr lang="en-US" sz="1600" dirty="0">
                <a:latin typeface="Arial" panose="020B0604020202020204" pitchFamily="34" charset="0"/>
                <a:cs typeface="Arial" panose="020B0604020202020204" pitchFamily="34" charset="0"/>
              </a:rPr>
              <a:t>Lead: G3/5/7; Co-Lead: G-8 PA&amp;E</a:t>
            </a:r>
          </a:p>
          <a:p>
            <a:pPr marL="228600" indent="-228600" algn="ctr">
              <a:lnSpc>
                <a:spcPct val="70000"/>
              </a:lnSpc>
            </a:pPr>
            <a:r>
              <a:rPr lang="en-US" sz="1600" dirty="0">
                <a:solidFill>
                  <a:prstClr val="black"/>
                </a:solidFill>
                <a:latin typeface="Arial" panose="020B0604020202020204" pitchFamily="34" charset="0"/>
                <a:cs typeface="Arial" panose="020B0604020202020204" pitchFamily="34" charset="0"/>
              </a:rPr>
              <a:t>Support: DASA-CE</a:t>
            </a:r>
          </a:p>
        </p:txBody>
      </p:sp>
      <p:sp>
        <p:nvSpPr>
          <p:cNvPr id="12" name="Slide Number Placeholder 2"/>
          <p:cNvSpPr txBox="1">
            <a:spLocks/>
          </p:cNvSpPr>
          <p:nvPr/>
        </p:nvSpPr>
        <p:spPr>
          <a:xfrm>
            <a:off x="7696200" y="6559562"/>
            <a:ext cx="2133600" cy="195262"/>
          </a:xfrm>
          <a:prstGeom prst="rect">
            <a:avLst/>
          </a:prstGeom>
        </p:spPr>
        <p:txBody>
          <a:bodyPr/>
          <a:lstStyle>
            <a:lvl1pPr marL="342900" indent="-342900" algn="ctr" rtl="0" eaLnBrk="1" fontAlgn="base" hangingPunct="1">
              <a:spcBef>
                <a:spcPct val="20000"/>
              </a:spcBef>
              <a:spcAft>
                <a:spcPct val="0"/>
              </a:spcAft>
              <a:buFont typeface="Arial" charset="0"/>
              <a:buNone/>
              <a:defRPr sz="3200" b="1"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900" b="0" dirty="0" smtClean="0"/>
              <a:t> 31</a:t>
            </a:r>
            <a:endParaRPr lang="en-US" sz="900" b="0" dirty="0"/>
          </a:p>
        </p:txBody>
      </p:sp>
    </p:spTree>
    <p:extLst>
      <p:ext uri="{BB962C8B-B14F-4D97-AF65-F5344CB8AC3E}">
        <p14:creationId xmlns:p14="http://schemas.microsoft.com/office/powerpoint/2010/main" val="1147099296"/>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010400" y="6611940"/>
            <a:ext cx="2133600" cy="195262"/>
          </a:xfrm>
        </p:spPr>
        <p:txBody>
          <a:bodyPr/>
          <a:lstStyle/>
          <a:p>
            <a:pPr algn="r">
              <a:defRPr/>
            </a:pPr>
            <a:fld id="{FEB74FD1-8247-4646-84FF-59EA98C024AC}" type="slidenum">
              <a:rPr lang="en-US" sz="1000" smtClean="0"/>
              <a:pPr algn="r">
                <a:defRPr/>
              </a:pPr>
              <a:t>32</a:t>
            </a:fld>
            <a:r>
              <a:rPr lang="en-US" sz="1000" dirty="0" smtClean="0"/>
              <a:t> </a:t>
            </a:r>
            <a:endParaRPr lang="en-US" sz="1000" dirty="0"/>
          </a:p>
        </p:txBody>
      </p:sp>
      <p:sp>
        <p:nvSpPr>
          <p:cNvPr id="5" name="Content Placeholder 1"/>
          <p:cNvSpPr txBox="1">
            <a:spLocks/>
          </p:cNvSpPr>
          <p:nvPr/>
        </p:nvSpPr>
        <p:spPr>
          <a:xfrm>
            <a:off x="838200" y="30062"/>
            <a:ext cx="7467600" cy="808138"/>
          </a:xfrm>
          <a:prstGeom prst="rect">
            <a:avLst/>
          </a:prstGeom>
          <a:solidFill>
            <a:schemeClr val="bg1"/>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1800" b="1" dirty="0" smtClean="0">
                <a:solidFill>
                  <a:schemeClr val="bg2">
                    <a:lumMod val="50000"/>
                  </a:schemeClr>
                </a:solidFill>
              </a:rPr>
              <a:t> </a:t>
            </a:r>
            <a:r>
              <a:rPr lang="en-US" sz="1800" b="1" dirty="0" smtClean="0">
                <a:solidFill>
                  <a:srgbClr val="0070C0"/>
                </a:solidFill>
              </a:rPr>
              <a:t>Developing a Standardized Cost Structure to Inform Senior Leaders in Key POM and YE Decision Making Forums</a:t>
            </a:r>
          </a:p>
          <a:p>
            <a:pPr marL="0" indent="0" algn="ctr">
              <a:lnSpc>
                <a:spcPct val="80000"/>
              </a:lnSpc>
              <a:buNone/>
            </a:pPr>
            <a:r>
              <a:rPr lang="en-US" altLang="en-US" sz="1800" b="1" dirty="0"/>
              <a:t>Cost of Training </a:t>
            </a:r>
            <a:r>
              <a:rPr lang="en-US" altLang="en-US" sz="1800" b="1" dirty="0" smtClean="0"/>
              <a:t>Readiness</a:t>
            </a:r>
            <a:endParaRPr lang="en-US" altLang="en-US" sz="1800" b="1" dirty="0"/>
          </a:p>
        </p:txBody>
      </p:sp>
      <p:sp>
        <p:nvSpPr>
          <p:cNvPr id="52" name="Rectangle 51"/>
          <p:cNvSpPr/>
          <p:nvPr/>
        </p:nvSpPr>
        <p:spPr>
          <a:xfrm>
            <a:off x="457200" y="1442745"/>
            <a:ext cx="3733800" cy="4358653"/>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119063" indent="-119063" algn="ctr" eaLnBrk="0" hangingPunct="0">
              <a:spcAft>
                <a:spcPts val="600"/>
              </a:spcAft>
              <a:defRPr/>
            </a:pPr>
            <a:r>
              <a:rPr lang="en-US" sz="1600" b="1" u="sng" dirty="0">
                <a:solidFill>
                  <a:srgbClr val="0000CC"/>
                </a:solidFill>
                <a:latin typeface=" Arial"/>
              </a:rPr>
              <a:t>Guiding Principles / Intent</a:t>
            </a:r>
            <a:r>
              <a:rPr lang="en-US" sz="1600" b="1" dirty="0">
                <a:solidFill>
                  <a:prstClr val="black"/>
                </a:solidFill>
                <a:latin typeface=" Arial"/>
              </a:rPr>
              <a:t>:</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Preserve Cdr flexibility</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Improve transparency to better see ourselves</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Create feedback loop to improve Program / Budget</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Link resources to readiness</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Training Enterprise centric vs. TT PEG</a:t>
            </a:r>
          </a:p>
          <a:p>
            <a:pPr marL="119063" indent="-119063" eaLnBrk="0" hangingPunct="0">
              <a:lnSpc>
                <a:spcPct val="70000"/>
              </a:lnSpc>
              <a:spcAft>
                <a:spcPts val="600"/>
              </a:spcAft>
              <a:buFont typeface="Arial" pitchFamily="34" charset="0"/>
              <a:buChar char="•"/>
              <a:defRPr/>
            </a:pPr>
            <a:r>
              <a:rPr lang="en-US" sz="1400" dirty="0">
                <a:solidFill>
                  <a:prstClr val="black"/>
                </a:solidFill>
                <a:latin typeface=" Arial"/>
              </a:rPr>
              <a:t>Enhance Training Resource Model</a:t>
            </a:r>
          </a:p>
          <a:p>
            <a:pPr marL="463550" lvl="1" indent="-238125" eaLnBrk="0" hangingPunct="0">
              <a:lnSpc>
                <a:spcPct val="90000"/>
              </a:lnSpc>
              <a:spcAft>
                <a:spcPts val="600"/>
              </a:spcAft>
              <a:buFont typeface="Wingdings" pitchFamily="2" charset="2"/>
              <a:buChar char="Ø"/>
              <a:defRPr/>
            </a:pPr>
            <a:r>
              <a:rPr lang="en-US" sz="1200" dirty="0">
                <a:solidFill>
                  <a:prstClr val="black"/>
                </a:solidFill>
                <a:latin typeface=" Arial"/>
              </a:rPr>
              <a:t>Training Activity vs. Miles</a:t>
            </a:r>
          </a:p>
          <a:p>
            <a:pPr marL="463550" lvl="1" indent="-238125" eaLnBrk="0" hangingPunct="0">
              <a:lnSpc>
                <a:spcPct val="90000"/>
              </a:lnSpc>
              <a:spcAft>
                <a:spcPts val="600"/>
              </a:spcAft>
              <a:buFont typeface="Wingdings" pitchFamily="2" charset="2"/>
              <a:buChar char="Ø"/>
              <a:defRPr/>
            </a:pPr>
            <a:r>
              <a:rPr lang="en-US" sz="1200" dirty="0">
                <a:solidFill>
                  <a:prstClr val="black"/>
                </a:solidFill>
                <a:latin typeface=" Arial"/>
              </a:rPr>
              <a:t>Account for location / type</a:t>
            </a:r>
          </a:p>
          <a:p>
            <a:pPr marL="463550" lvl="1" indent="-238125" eaLnBrk="0" hangingPunct="0">
              <a:lnSpc>
                <a:spcPct val="90000"/>
              </a:lnSpc>
              <a:spcAft>
                <a:spcPts val="600"/>
              </a:spcAft>
              <a:buFont typeface="Wingdings" pitchFamily="2" charset="2"/>
              <a:buChar char="Ø"/>
              <a:defRPr/>
            </a:pPr>
            <a:r>
              <a:rPr lang="en-US" sz="1200" dirty="0">
                <a:solidFill>
                  <a:prstClr val="black"/>
                </a:solidFill>
                <a:latin typeface=" Arial"/>
              </a:rPr>
              <a:t>Forecast based on readiness objectives and </a:t>
            </a:r>
            <a:r>
              <a:rPr lang="en-US" sz="1200" dirty="0" smtClean="0">
                <a:solidFill>
                  <a:prstClr val="black"/>
                </a:solidFill>
                <a:latin typeface=" Arial"/>
              </a:rPr>
              <a:t>SR</a:t>
            </a:r>
          </a:p>
          <a:p>
            <a:pPr eaLnBrk="0" hangingPunct="0">
              <a:spcAft>
                <a:spcPts val="600"/>
              </a:spcAft>
              <a:defRPr/>
            </a:pPr>
            <a:r>
              <a:rPr lang="en-US" sz="1600" b="1" dirty="0" smtClean="0">
                <a:solidFill>
                  <a:srgbClr val="0000CC"/>
                </a:solidFill>
                <a:latin typeface=" Arial"/>
              </a:rPr>
              <a:t>	</a:t>
            </a:r>
            <a:r>
              <a:rPr lang="en-US" sz="1600" b="1" u="sng" dirty="0" smtClean="0">
                <a:solidFill>
                  <a:srgbClr val="0000CC"/>
                </a:solidFill>
                <a:latin typeface=" Arial"/>
              </a:rPr>
              <a:t>Challenges</a:t>
            </a:r>
            <a:r>
              <a:rPr lang="en-US" sz="1600" b="1" u="sng" dirty="0">
                <a:solidFill>
                  <a:srgbClr val="0000CC"/>
                </a:solidFill>
                <a:latin typeface=" Arial"/>
              </a:rPr>
              <a:t>:</a:t>
            </a:r>
          </a:p>
          <a:p>
            <a:pPr marL="112713" indent="-112713" eaLnBrk="0" hangingPunct="0">
              <a:spcAft>
                <a:spcPts val="600"/>
              </a:spcAft>
              <a:buFont typeface="Arial" panose="020B0604020202020204" pitchFamily="34" charset="0"/>
              <a:buChar char="•"/>
              <a:defRPr/>
            </a:pPr>
            <a:r>
              <a:rPr lang="en-US" sz="1400" dirty="0" smtClean="0">
                <a:solidFill>
                  <a:prstClr val="black"/>
                </a:solidFill>
                <a:latin typeface=" Arial"/>
              </a:rPr>
              <a:t>Cost capture:</a:t>
            </a:r>
          </a:p>
          <a:p>
            <a:pPr marL="512763" lvl="2" indent="-285750" eaLnBrk="0" hangingPunct="0">
              <a:lnSpc>
                <a:spcPct val="70000"/>
              </a:lnSpc>
              <a:spcAft>
                <a:spcPts val="600"/>
              </a:spcAft>
              <a:buFont typeface="Wingdings" panose="05000000000000000000" pitchFamily="2" charset="2"/>
              <a:buChar char="Ø"/>
              <a:defRPr/>
            </a:pPr>
            <a:r>
              <a:rPr lang="en-US" sz="1400" dirty="0">
                <a:solidFill>
                  <a:prstClr val="black"/>
                </a:solidFill>
                <a:latin typeface=" Arial"/>
              </a:rPr>
              <a:t>A</a:t>
            </a:r>
            <a:r>
              <a:rPr lang="en-US" sz="1400" dirty="0" smtClean="0">
                <a:solidFill>
                  <a:prstClr val="black"/>
                </a:solidFill>
                <a:latin typeface=" Arial"/>
              </a:rPr>
              <a:t>s a single cost</a:t>
            </a:r>
          </a:p>
          <a:p>
            <a:pPr marL="512763" lvl="2" indent="-285750" eaLnBrk="0" hangingPunct="0">
              <a:lnSpc>
                <a:spcPct val="70000"/>
              </a:lnSpc>
              <a:spcAft>
                <a:spcPts val="600"/>
              </a:spcAft>
              <a:buFont typeface="Wingdings" panose="05000000000000000000" pitchFamily="2" charset="2"/>
              <a:buChar char="Ø"/>
              <a:defRPr/>
            </a:pPr>
            <a:r>
              <a:rPr lang="en-US" sz="1400" dirty="0" smtClean="0">
                <a:solidFill>
                  <a:prstClr val="black"/>
                </a:solidFill>
                <a:latin typeface=" Arial"/>
              </a:rPr>
              <a:t>Without transactions in ERPs</a:t>
            </a:r>
          </a:p>
          <a:p>
            <a:pPr marL="112713" lvl="1" indent="-112713" eaLnBrk="0" hangingPunct="0">
              <a:lnSpc>
                <a:spcPct val="70000"/>
              </a:lnSpc>
              <a:spcAft>
                <a:spcPts val="600"/>
              </a:spcAft>
              <a:buFont typeface="Arial" panose="020B0604020202020204" pitchFamily="34" charset="0"/>
              <a:buChar char="•"/>
              <a:tabLst>
                <a:tab pos="112713" algn="l"/>
              </a:tabLst>
              <a:defRPr/>
            </a:pPr>
            <a:r>
              <a:rPr lang="en-US" sz="1400" dirty="0" smtClean="0">
                <a:solidFill>
                  <a:prstClr val="black"/>
                </a:solidFill>
                <a:latin typeface=" Arial"/>
              </a:rPr>
              <a:t>Cost to change readiness levels</a:t>
            </a:r>
          </a:p>
          <a:p>
            <a:pPr marL="463550" lvl="1" indent="-238125" eaLnBrk="0" hangingPunct="0">
              <a:spcAft>
                <a:spcPts val="600"/>
              </a:spcAft>
              <a:buFont typeface="Arial" panose="020B0604020202020204" pitchFamily="34" charset="0"/>
              <a:buChar char="•"/>
              <a:defRPr/>
            </a:pPr>
            <a:endParaRPr lang="en-US" sz="1200" dirty="0">
              <a:solidFill>
                <a:prstClr val="black"/>
              </a:solidFill>
              <a:latin typeface=" Arial"/>
            </a:endParaRPr>
          </a:p>
        </p:txBody>
      </p:sp>
      <p:sp>
        <p:nvSpPr>
          <p:cNvPr id="53" name="Rectangle 3"/>
          <p:cNvSpPr>
            <a:spLocks noChangeArrowheads="1"/>
          </p:cNvSpPr>
          <p:nvPr/>
        </p:nvSpPr>
        <p:spPr bwMode="auto">
          <a:xfrm>
            <a:off x="270508" y="5936527"/>
            <a:ext cx="8679184" cy="713725"/>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36576" tIns="36576" rIns="36576" bIns="36576" numCol="1" anchor="t" anchorCtr="0" compatLnSpc="1">
            <a:prstTxWarp prst="textNoShape">
              <a:avLst/>
            </a:prstTxWarp>
          </a:bodyPr>
          <a:lstStyle/>
          <a:p>
            <a:pPr algn="ctr">
              <a:lnSpc>
                <a:spcPct val="70000"/>
              </a:lnSpc>
              <a:spcBef>
                <a:spcPts val="450"/>
              </a:spcBef>
              <a:spcAft>
                <a:spcPts val="600"/>
              </a:spcAft>
            </a:pPr>
            <a:endParaRPr lang="en-US" altLang="en-US" sz="500" b="1" dirty="0" smtClean="0">
              <a:solidFill>
                <a:srgbClr val="000000"/>
              </a:solidFill>
              <a:latin typeface="Arial" panose="020B0604020202020204" pitchFamily="34" charset="0"/>
              <a:cs typeface="Arial" panose="020B0604020202020204" pitchFamily="34" charset="0"/>
            </a:endParaRPr>
          </a:p>
          <a:p>
            <a:pPr algn="ctr">
              <a:lnSpc>
                <a:spcPct val="70000"/>
              </a:lnSpc>
              <a:spcBef>
                <a:spcPts val="450"/>
              </a:spcBef>
              <a:spcAft>
                <a:spcPts val="600"/>
              </a:spcAft>
            </a:pPr>
            <a:r>
              <a:rPr lang="en-US" altLang="en-US" sz="1600" b="1" dirty="0" smtClean="0">
                <a:solidFill>
                  <a:srgbClr val="000000"/>
                </a:solidFill>
                <a:latin typeface="Arial" panose="020B0604020202020204" pitchFamily="34" charset="0"/>
                <a:cs typeface="Arial" panose="020B0604020202020204" pitchFamily="34" charset="0"/>
              </a:rPr>
              <a:t>Leveraging current Cost Models (TRIMS) with ERPs to inform senior leaders decision making process in PPBE POM and YE Key Decisions</a:t>
            </a:r>
            <a:endParaRPr lang="en-US" altLang="en-US" sz="1100" b="1"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4343400" y="1826776"/>
            <a:ext cx="4876800" cy="830997"/>
          </a:xfrm>
          <a:prstGeom prst="rect">
            <a:avLst/>
          </a:prstGeom>
          <a:noFill/>
        </p:spPr>
        <p:txBody>
          <a:bodyPr wrap="square" rtlCol="0">
            <a:spAutoFit/>
          </a:bodyPr>
          <a:lstStyle/>
          <a:p>
            <a:pPr marL="169863" indent="-169863">
              <a:buFont typeface="Arial" panose="020B0604020202020204" pitchFamily="34" charset="0"/>
              <a:buChar char="•"/>
            </a:pPr>
            <a:r>
              <a:rPr lang="en-US" sz="1600" dirty="0" smtClean="0"/>
              <a:t>Target for </a:t>
            </a:r>
            <a:r>
              <a:rPr lang="en-US" sz="1600" dirty="0" err="1" smtClean="0"/>
              <a:t>CoTR</a:t>
            </a:r>
            <a:r>
              <a:rPr lang="en-US" sz="1600" dirty="0" smtClean="0"/>
              <a:t> to inform the POM and YE</a:t>
            </a:r>
          </a:p>
          <a:p>
            <a:pPr marL="169863" indent="-169863">
              <a:buFont typeface="Arial" panose="020B0604020202020204" pitchFamily="34" charset="0"/>
              <a:buChar char="•"/>
            </a:pPr>
            <a:r>
              <a:rPr lang="en-US" sz="1600" dirty="0"/>
              <a:t>Utilization of Cost Centers (e.g. Cost by unit reporting)</a:t>
            </a:r>
          </a:p>
          <a:p>
            <a:pPr marL="169863" indent="-169863">
              <a:buFont typeface="Arial" panose="020B0604020202020204" pitchFamily="34" charset="0"/>
              <a:buChar char="•"/>
            </a:pPr>
            <a:r>
              <a:rPr lang="en-US" sz="1600" dirty="0" smtClean="0"/>
              <a:t>Validation of new/current cost factors</a:t>
            </a:r>
            <a:endParaRPr lang="en-US" sz="1600" dirty="0"/>
          </a:p>
        </p:txBody>
      </p:sp>
      <p:sp>
        <p:nvSpPr>
          <p:cNvPr id="6" name="Rectangle 5"/>
          <p:cNvSpPr/>
          <p:nvPr/>
        </p:nvSpPr>
        <p:spPr>
          <a:xfrm>
            <a:off x="4569225" y="1442745"/>
            <a:ext cx="3981859" cy="369332"/>
          </a:xfrm>
          <a:prstGeom prst="rect">
            <a:avLst/>
          </a:prstGeom>
        </p:spPr>
        <p:txBody>
          <a:bodyPr wrap="none">
            <a:spAutoFit/>
          </a:bodyPr>
          <a:lstStyle/>
          <a:p>
            <a:pPr algn="ctr"/>
            <a:r>
              <a:rPr lang="en-US" i="1" u="sng" dirty="0"/>
              <a:t>Analytical Decision Support Capabilities: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76" t="827" r="-2244"/>
          <a:stretch/>
        </p:blipFill>
        <p:spPr>
          <a:xfrm>
            <a:off x="5029200" y="2971800"/>
            <a:ext cx="2971800" cy="2900354"/>
          </a:xfrm>
          <a:prstGeom prst="rect">
            <a:avLst/>
          </a:prstGeom>
        </p:spPr>
      </p:pic>
    </p:spTree>
    <p:extLst>
      <p:ext uri="{BB962C8B-B14F-4D97-AF65-F5344CB8AC3E}">
        <p14:creationId xmlns:p14="http://schemas.microsoft.com/office/powerpoint/2010/main" val="1447819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680347" y="1812010"/>
            <a:ext cx="2564141" cy="5632311"/>
          </a:xfrm>
          <a:prstGeom prst="rect">
            <a:avLst/>
          </a:prstGeom>
        </p:spPr>
        <p:txBody>
          <a:bodyPr wrap="square">
            <a:spAutoFit/>
          </a:bodyPr>
          <a:lstStyle/>
          <a:p>
            <a:pPr marL="285750" indent="-285750">
              <a:buFont typeface="Arial" panose="020B0604020202020204" pitchFamily="34" charset="0"/>
              <a:buChar char="•"/>
            </a:pPr>
            <a:endParaRPr lang="en-US" dirty="0" smtClean="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Policy for GFEBS and DTMS operator usage</a:t>
            </a:r>
          </a:p>
          <a:p>
            <a:pPr marL="285750" indent="-285750">
              <a:buFont typeface="Arial" panose="020B0604020202020204" pitchFamily="34" charset="0"/>
              <a:buChar char="•"/>
            </a:pPr>
            <a:endParaRPr lang="en-US" sz="3600" dirty="0" smtClean="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Leveraging G-Army through its implementation </a:t>
            </a: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Objective T-Implementation guidance for improved awareness  &amp; understanding</a:t>
            </a: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283"/>
          <a:stretch/>
        </p:blipFill>
        <p:spPr>
          <a:xfrm>
            <a:off x="3943302" y="2948041"/>
            <a:ext cx="2286000" cy="2288958"/>
          </a:xfrm>
          <a:prstGeom prst="rect">
            <a:avLst/>
          </a:prstGeom>
        </p:spPr>
      </p:pic>
      <p:sp>
        <p:nvSpPr>
          <p:cNvPr id="4" name="Slide Number Placeholder 3"/>
          <p:cNvSpPr>
            <a:spLocks noGrp="1"/>
          </p:cNvSpPr>
          <p:nvPr>
            <p:ph type="sldNum" sz="quarter" idx="10"/>
          </p:nvPr>
        </p:nvSpPr>
        <p:spPr>
          <a:xfrm>
            <a:off x="6912429" y="6553200"/>
            <a:ext cx="2133600" cy="195262"/>
          </a:xfrm>
        </p:spPr>
        <p:txBody>
          <a:bodyPr/>
          <a:lstStyle/>
          <a:p>
            <a:pPr algn="r">
              <a:defRPr/>
            </a:pPr>
            <a:fld id="{FEB74FD1-8247-4646-84FF-59EA98C024AC}" type="slidenum">
              <a:rPr lang="en-US" sz="1000" smtClean="0"/>
              <a:pPr algn="r">
                <a:defRPr/>
              </a:pPr>
              <a:t>33</a:t>
            </a:fld>
            <a:r>
              <a:rPr lang="en-US" sz="1000" dirty="0" smtClean="0"/>
              <a:t> </a:t>
            </a:r>
            <a:endParaRPr lang="en-US" sz="1000" dirty="0"/>
          </a:p>
        </p:txBody>
      </p:sp>
      <p:sp>
        <p:nvSpPr>
          <p:cNvPr id="5" name="Content Placeholder 1"/>
          <p:cNvSpPr txBox="1">
            <a:spLocks/>
          </p:cNvSpPr>
          <p:nvPr/>
        </p:nvSpPr>
        <p:spPr>
          <a:xfrm>
            <a:off x="838200" y="101077"/>
            <a:ext cx="7239000" cy="645061"/>
          </a:xfrm>
          <a:prstGeom prst="rect">
            <a:avLst/>
          </a:prstGeom>
          <a:solidFill>
            <a:schemeClr val="bg1"/>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70000"/>
              </a:lnSpc>
              <a:buFont typeface="Arial" charset="0"/>
              <a:buNone/>
            </a:pPr>
            <a:r>
              <a:rPr lang="en-US" sz="1800" b="1" dirty="0" smtClean="0">
                <a:solidFill>
                  <a:srgbClr val="0070C0"/>
                </a:solidFill>
              </a:rPr>
              <a:t>Leveraging Enterprise Resource Planning (ERPs) for </a:t>
            </a:r>
          </a:p>
          <a:p>
            <a:pPr marL="0" indent="0" algn="ctr">
              <a:lnSpc>
                <a:spcPct val="70000"/>
              </a:lnSpc>
              <a:buFont typeface="Arial" charset="0"/>
              <a:buNone/>
            </a:pPr>
            <a:r>
              <a:rPr lang="en-US" sz="1800" b="1" dirty="0" smtClean="0">
                <a:solidFill>
                  <a:srgbClr val="0070C0"/>
                </a:solidFill>
              </a:rPr>
              <a:t>Cost Informed Decision Making</a:t>
            </a:r>
          </a:p>
          <a:p>
            <a:pPr marL="0" indent="0" algn="ctr">
              <a:buNone/>
            </a:pPr>
            <a:r>
              <a:rPr lang="en-US" altLang="en-US" sz="1800" b="1" dirty="0"/>
              <a:t>Cost of Training Readiness</a:t>
            </a:r>
          </a:p>
          <a:p>
            <a:pPr marL="0" indent="0" algn="ctr">
              <a:buFont typeface="Arial" charset="0"/>
              <a:buNone/>
            </a:pPr>
            <a:endParaRPr lang="en-US" sz="1800" dirty="0">
              <a:solidFill>
                <a:schemeClr val="bg2">
                  <a:lumMod val="50000"/>
                </a:schemeClr>
              </a:solidFill>
            </a:endParaRPr>
          </a:p>
        </p:txBody>
      </p:sp>
      <p:sp>
        <p:nvSpPr>
          <p:cNvPr id="2" name="Rectangle 1"/>
          <p:cNvSpPr/>
          <p:nvPr/>
        </p:nvSpPr>
        <p:spPr>
          <a:xfrm>
            <a:off x="328408" y="2188160"/>
            <a:ext cx="3173637" cy="5327612"/>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Capture information from </a:t>
            </a:r>
            <a:r>
              <a:rPr lang="en-US" dirty="0" smtClean="0">
                <a:solidFill>
                  <a:prstClr val="black"/>
                </a:solidFill>
                <a:latin typeface="Arial" panose="020B0604020202020204" pitchFamily="34" charset="0"/>
                <a:cs typeface="Arial" panose="020B0604020202020204" pitchFamily="34" charset="0"/>
              </a:rPr>
              <a:t>ERPs</a:t>
            </a: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solidFill>
                  <a:prstClr val="black"/>
                </a:solidFill>
                <a:latin typeface="Arial" panose="020B0604020202020204" pitchFamily="34" charset="0"/>
                <a:cs typeface="Arial" panose="020B0604020202020204" pitchFamily="34" charset="0"/>
              </a:rPr>
              <a:t>Enabling </a:t>
            </a:r>
            <a:r>
              <a:rPr lang="en-US" dirty="0">
                <a:solidFill>
                  <a:prstClr val="black"/>
                </a:solidFill>
                <a:latin typeface="Arial" panose="020B0604020202020204" pitchFamily="34" charset="0"/>
                <a:cs typeface="Arial" panose="020B0604020202020204" pitchFamily="34" charset="0"/>
              </a:rPr>
              <a:t>comparative </a:t>
            </a:r>
            <a:r>
              <a:rPr lang="en-US" dirty="0" smtClean="0">
                <a:solidFill>
                  <a:prstClr val="black"/>
                </a:solidFill>
                <a:latin typeface="Arial" panose="020B0604020202020204" pitchFamily="34" charset="0"/>
                <a:cs typeface="Arial" panose="020B0604020202020204" pitchFamily="34" charset="0"/>
              </a:rPr>
              <a:t>analyses</a:t>
            </a: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28600" fontAlgn="auto">
              <a:lnSpc>
                <a:spcPct val="90000"/>
              </a:lnSpc>
              <a:spcBef>
                <a:spcPts val="0"/>
              </a:spcBef>
              <a:spcAft>
                <a:spcPts val="0"/>
              </a:spcAft>
              <a:buFont typeface="Arial" panose="020B0604020202020204" pitchFamily="34" charset="0"/>
              <a:buChar char="•"/>
              <a:defRPr/>
            </a:pPr>
            <a:r>
              <a:rPr lang="en-US" dirty="0" smtClean="0">
                <a:solidFill>
                  <a:prstClr val="black"/>
                </a:solidFill>
                <a:latin typeface="Arial" charset="0"/>
                <a:cs typeface="Calibri"/>
              </a:rPr>
              <a:t>Inform </a:t>
            </a:r>
            <a:r>
              <a:rPr lang="en-US" dirty="0">
                <a:solidFill>
                  <a:prstClr val="black"/>
                </a:solidFill>
                <a:latin typeface="Arial" charset="0"/>
                <a:cs typeface="Calibri"/>
              </a:rPr>
              <a:t>senior leaders </a:t>
            </a:r>
            <a:endParaRPr lang="en-US" dirty="0" smtClean="0">
              <a:solidFill>
                <a:prstClr val="black"/>
              </a:solidFill>
              <a:latin typeface="Arial" charset="0"/>
              <a:cs typeface="Calibri"/>
            </a:endParaRPr>
          </a:p>
          <a:p>
            <a:pPr marL="282575" fontAlgn="auto">
              <a:lnSpc>
                <a:spcPct val="90000"/>
              </a:lnSpc>
              <a:spcBef>
                <a:spcPts val="0"/>
              </a:spcBef>
              <a:spcAft>
                <a:spcPts val="0"/>
              </a:spcAft>
              <a:defRPr/>
            </a:pPr>
            <a:r>
              <a:rPr lang="en-US" dirty="0" smtClean="0">
                <a:solidFill>
                  <a:prstClr val="black"/>
                </a:solidFill>
                <a:latin typeface="Arial" charset="0"/>
                <a:cs typeface="Calibri"/>
              </a:rPr>
              <a:t>of </a:t>
            </a:r>
            <a:r>
              <a:rPr lang="en-US" dirty="0">
                <a:solidFill>
                  <a:prstClr val="black"/>
                </a:solidFill>
                <a:latin typeface="Arial" charset="0"/>
                <a:cs typeface="Calibri"/>
              </a:rPr>
              <a:t>the costs associated </a:t>
            </a:r>
            <a:endParaRPr lang="en-US" dirty="0" smtClean="0">
              <a:solidFill>
                <a:prstClr val="black"/>
              </a:solidFill>
              <a:latin typeface="Arial" charset="0"/>
              <a:cs typeface="Calibri"/>
            </a:endParaRPr>
          </a:p>
          <a:p>
            <a:pPr marL="282575" fontAlgn="auto">
              <a:lnSpc>
                <a:spcPct val="90000"/>
              </a:lnSpc>
              <a:spcBef>
                <a:spcPts val="0"/>
              </a:spcBef>
              <a:spcAft>
                <a:spcPts val="0"/>
              </a:spcAft>
              <a:defRPr/>
            </a:pPr>
            <a:r>
              <a:rPr lang="en-US" dirty="0" smtClean="0">
                <a:solidFill>
                  <a:prstClr val="black"/>
                </a:solidFill>
                <a:latin typeface="Arial" charset="0"/>
                <a:cs typeface="Calibri"/>
              </a:rPr>
              <a:t>with </a:t>
            </a:r>
            <a:r>
              <a:rPr lang="en-US" dirty="0">
                <a:solidFill>
                  <a:prstClr val="black"/>
                </a:solidFill>
                <a:latin typeface="Arial" charset="0"/>
                <a:cs typeface="Calibri"/>
              </a:rPr>
              <a:t>training </a:t>
            </a:r>
            <a:r>
              <a:rPr lang="en-US" dirty="0" smtClean="0">
                <a:solidFill>
                  <a:prstClr val="black"/>
                </a:solidFill>
                <a:latin typeface="Arial" charset="0"/>
                <a:cs typeface="Calibri"/>
              </a:rPr>
              <a:t>readiness</a:t>
            </a:r>
          </a:p>
          <a:p>
            <a:pPr marL="285750" indent="-228600" fontAlgn="auto">
              <a:lnSpc>
                <a:spcPct val="90000"/>
              </a:lnSpc>
              <a:spcBef>
                <a:spcPts val="0"/>
              </a:spcBef>
              <a:spcAft>
                <a:spcPts val="0"/>
              </a:spcAft>
              <a:buFont typeface="Arial" panose="020B0604020202020204" pitchFamily="34" charset="0"/>
              <a:buChar char="•"/>
              <a:defRPr/>
            </a:pPr>
            <a:endParaRPr lang="en-US" dirty="0" smtClean="0">
              <a:solidFill>
                <a:prstClr val="black"/>
              </a:solidFill>
              <a:latin typeface="Arial" charset="0"/>
              <a:cs typeface="Calibri"/>
            </a:endParaRPr>
          </a:p>
          <a:p>
            <a:pPr marL="285750" indent="-228600" fontAlgn="auto">
              <a:lnSpc>
                <a:spcPct val="90000"/>
              </a:lnSpc>
              <a:spcBef>
                <a:spcPts val="0"/>
              </a:spcBef>
              <a:spcAft>
                <a:spcPts val="0"/>
              </a:spcAft>
              <a:buFont typeface="Arial" panose="020B0604020202020204" pitchFamily="34" charset="0"/>
              <a:buChar char="•"/>
              <a:defRPr/>
            </a:pPr>
            <a:endParaRPr lang="en-US" dirty="0">
              <a:solidFill>
                <a:prstClr val="black"/>
              </a:solidFill>
              <a:latin typeface="Arial" charset="0"/>
              <a:cs typeface="Calibri"/>
            </a:endParaRPr>
          </a:p>
          <a:p>
            <a:pPr marL="285750" indent="-228600" fontAlgn="auto">
              <a:lnSpc>
                <a:spcPct val="90000"/>
              </a:lnSpc>
              <a:spcBef>
                <a:spcPts val="0"/>
              </a:spcBef>
              <a:spcAft>
                <a:spcPts val="0"/>
              </a:spcAft>
              <a:buFont typeface="Arial" panose="020B0604020202020204" pitchFamily="34" charset="0"/>
              <a:buChar char="•"/>
              <a:defRPr/>
            </a:pPr>
            <a:r>
              <a:rPr lang="en-US" dirty="0">
                <a:solidFill>
                  <a:prstClr val="black"/>
                </a:solidFill>
                <a:latin typeface="Arial" charset="0"/>
                <a:cs typeface="Calibri"/>
              </a:rPr>
              <a:t>Sustain and Inform the models </a:t>
            </a:r>
            <a:r>
              <a:rPr lang="en-US" dirty="0" smtClean="0">
                <a:solidFill>
                  <a:prstClr val="black"/>
                </a:solidFill>
                <a:latin typeface="Arial" charset="0"/>
                <a:cs typeface="Calibri"/>
              </a:rPr>
              <a:t>that </a:t>
            </a:r>
            <a:r>
              <a:rPr lang="en-US" dirty="0">
                <a:solidFill>
                  <a:prstClr val="black"/>
                </a:solidFill>
                <a:latin typeface="Arial" charset="0"/>
                <a:cs typeface="Calibri"/>
              </a:rPr>
              <a:t>link training events and </a:t>
            </a:r>
            <a:r>
              <a:rPr lang="en-US" dirty="0" smtClean="0">
                <a:solidFill>
                  <a:prstClr val="black"/>
                </a:solidFill>
                <a:latin typeface="Arial" charset="0"/>
                <a:cs typeface="Calibri"/>
              </a:rPr>
              <a:t>training expenditures </a:t>
            </a:r>
            <a:r>
              <a:rPr lang="en-US" dirty="0">
                <a:solidFill>
                  <a:prstClr val="black"/>
                </a:solidFill>
                <a:latin typeface="Arial" charset="0"/>
                <a:cs typeface="Calibri"/>
              </a:rPr>
              <a:t>to sustainable readiness </a:t>
            </a:r>
            <a:r>
              <a:rPr lang="en-US" dirty="0" smtClean="0">
                <a:solidFill>
                  <a:prstClr val="black"/>
                </a:solidFill>
                <a:latin typeface="Arial" charset="0"/>
                <a:cs typeface="Calibri"/>
              </a:rPr>
              <a:t>demand</a:t>
            </a:r>
            <a:endParaRPr lang="en-US" dirty="0">
              <a:solidFill>
                <a:prstClr val="black"/>
              </a:solidFill>
              <a:latin typeface="Arial" charset="0"/>
              <a:cs typeface="Arial" charset="0"/>
            </a:endParaRPr>
          </a:p>
          <a:p>
            <a:pPr marL="285750" indent="-285750">
              <a:buFont typeface="Arial" panose="020B0604020202020204" pitchFamily="34" charset="0"/>
              <a:buChar char="•"/>
            </a:pPr>
            <a:endParaRPr lang="en-US" dirty="0" smtClean="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215829" y="1416192"/>
            <a:ext cx="3453766" cy="677108"/>
          </a:xfrm>
          <a:prstGeom prst="rect">
            <a:avLst/>
          </a:prstGeom>
          <a:noFill/>
        </p:spPr>
        <p:txBody>
          <a:bodyPr wrap="none" rtlCol="0">
            <a:spAutoFit/>
          </a:bodyPr>
          <a:lstStyle/>
          <a:p>
            <a:pPr algn="ctr"/>
            <a:r>
              <a:rPr lang="en-US" sz="1900" b="1" dirty="0" smtClean="0">
                <a:latin typeface=" Arial"/>
              </a:rPr>
              <a:t>Building ERP/CM Analytical </a:t>
            </a:r>
          </a:p>
          <a:p>
            <a:pPr algn="ctr"/>
            <a:r>
              <a:rPr lang="en-US" sz="1900" b="1" dirty="0" smtClean="0">
                <a:latin typeface=" Arial"/>
              </a:rPr>
              <a:t>Capabilities &amp; Strategies</a:t>
            </a:r>
            <a:endParaRPr lang="en-US" sz="1900" b="1" dirty="0">
              <a:latin typeface=" Arial"/>
            </a:endParaRPr>
          </a:p>
        </p:txBody>
      </p:sp>
      <p:sp>
        <p:nvSpPr>
          <p:cNvPr id="19" name="TextBox 18"/>
          <p:cNvSpPr txBox="1"/>
          <p:nvPr/>
        </p:nvSpPr>
        <p:spPr>
          <a:xfrm>
            <a:off x="6763965" y="1467722"/>
            <a:ext cx="2095445" cy="400110"/>
          </a:xfrm>
          <a:prstGeom prst="rect">
            <a:avLst/>
          </a:prstGeom>
          <a:noFill/>
        </p:spPr>
        <p:txBody>
          <a:bodyPr wrap="none" rtlCol="0">
            <a:spAutoFit/>
          </a:bodyPr>
          <a:lstStyle/>
          <a:p>
            <a:r>
              <a:rPr lang="en-US" sz="2000" b="1" dirty="0" smtClean="0">
                <a:latin typeface=" Arial"/>
              </a:rPr>
              <a:t>Key Challenges</a:t>
            </a:r>
            <a:endParaRPr lang="en-US" sz="2000" b="1" dirty="0">
              <a:latin typeface=" Arial"/>
            </a:endParaRPr>
          </a:p>
        </p:txBody>
      </p:sp>
      <p:sp>
        <p:nvSpPr>
          <p:cNvPr id="11" name="Isosceles Triangle 10"/>
          <p:cNvSpPr/>
          <p:nvPr/>
        </p:nvSpPr>
        <p:spPr>
          <a:xfrm rot="5400000">
            <a:off x="1599793" y="4086379"/>
            <a:ext cx="4358763" cy="372610"/>
          </a:xfrm>
          <a:prstGeom prst="triangl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6200000" flipH="1">
            <a:off x="4236225" y="4064007"/>
            <a:ext cx="4358765" cy="372610"/>
          </a:xfrm>
          <a:prstGeom prst="triangl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077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81800" y="6591339"/>
            <a:ext cx="2133600" cy="168275"/>
          </a:xfrm>
        </p:spPr>
        <p:txBody>
          <a:bodyPr/>
          <a:lstStyle/>
          <a:p>
            <a:pPr algn="r"/>
            <a:fld id="{2DE78587-95CF-44B1-A4D1-5058A04FAC3D}" type="slidenum">
              <a:rPr lang="en-US" sz="1100" smtClean="0"/>
              <a:pPr algn="r"/>
              <a:t>34</a:t>
            </a:fld>
            <a:endParaRPr lang="en-US" sz="1100" dirty="0"/>
          </a:p>
        </p:txBody>
      </p:sp>
      <p:sp>
        <p:nvSpPr>
          <p:cNvPr id="5" name="Title 1"/>
          <p:cNvSpPr txBox="1">
            <a:spLocks/>
          </p:cNvSpPr>
          <p:nvPr/>
        </p:nvSpPr>
        <p:spPr>
          <a:xfrm>
            <a:off x="838200" y="304398"/>
            <a:ext cx="7551052" cy="1034708"/>
          </a:xfrm>
          <a:prstGeom prst="rect">
            <a:avLst/>
          </a:prstGeom>
        </p:spPr>
        <p:txBody>
          <a:bodyPr/>
          <a:lstStyle>
            <a:lvl1pPr algn="l" defTabSz="914400" rtl="0" eaLnBrk="1" latinLnBrk="0" hangingPunct="1">
              <a:spcBef>
                <a:spcPct val="0"/>
              </a:spcBef>
              <a:buNone/>
              <a:defRPr sz="2400" b="1" kern="1200">
                <a:solidFill>
                  <a:srgbClr val="293685"/>
                </a:solidFill>
                <a:latin typeface="Arial" pitchFamily="34" charset="0"/>
                <a:ea typeface="+mj-ea"/>
                <a:cs typeface="Arial" pitchFamily="34" charset="0"/>
              </a:defRPr>
            </a:lvl1pPr>
          </a:lstStyle>
          <a:p>
            <a:pPr marL="342900" indent="-342900" algn="ctr" fontAlgn="base">
              <a:lnSpc>
                <a:spcPct val="60000"/>
              </a:lnSpc>
              <a:spcBef>
                <a:spcPct val="20000"/>
              </a:spcBef>
              <a:spcAft>
                <a:spcPct val="0"/>
              </a:spcAft>
            </a:pPr>
            <a:r>
              <a:rPr lang="en-US" b="0" dirty="0" smtClean="0">
                <a:solidFill>
                  <a:srgbClr val="0070C0"/>
                </a:solidFill>
                <a:ea typeface="+mn-ea"/>
              </a:rPr>
              <a:t>Cost of Training Readiness:</a:t>
            </a:r>
          </a:p>
          <a:p>
            <a:pPr marL="342900" indent="-342900" algn="ctr" fontAlgn="base">
              <a:lnSpc>
                <a:spcPct val="60000"/>
              </a:lnSpc>
              <a:spcBef>
                <a:spcPct val="20000"/>
              </a:spcBef>
              <a:spcAft>
                <a:spcPct val="0"/>
              </a:spcAft>
            </a:pPr>
            <a:r>
              <a:rPr lang="en-US" b="0" dirty="0" smtClean="0">
                <a:solidFill>
                  <a:srgbClr val="0070C0"/>
                </a:solidFill>
                <a:ea typeface="+mn-ea"/>
              </a:rPr>
              <a:t>  Standardized Business Policy</a:t>
            </a:r>
            <a:endParaRPr lang="en-US" sz="2000" b="0" dirty="0">
              <a:solidFill>
                <a:srgbClr val="0070C0"/>
              </a:solidFill>
              <a:ea typeface="+mn-ea"/>
            </a:endParaRPr>
          </a:p>
        </p:txBody>
      </p:sp>
      <p:sp>
        <p:nvSpPr>
          <p:cNvPr id="2" name="Rectangle 1"/>
          <p:cNvSpPr/>
          <p:nvPr/>
        </p:nvSpPr>
        <p:spPr>
          <a:xfrm>
            <a:off x="329951" y="1400780"/>
            <a:ext cx="3453285" cy="4101123"/>
          </a:xfrm>
          <a:prstGeom prst="rect">
            <a:avLst/>
          </a:prstGeom>
        </p:spPr>
        <p:txBody>
          <a:bodyPr wrap="square">
            <a:spAutoFit/>
          </a:bodyPr>
          <a:lstStyle/>
          <a:p>
            <a:r>
              <a:rPr lang="en-US" b="1" dirty="0" smtClean="0">
                <a:latin typeface="Arial" charset="0"/>
                <a:ea typeface="Arial" charset="0"/>
                <a:cs typeface="Arial" charset="0"/>
              </a:rPr>
              <a:t>Key Challenges:</a:t>
            </a:r>
          </a:p>
          <a:p>
            <a:endParaRPr lang="en-US" b="1" dirty="0" smtClean="0">
              <a:latin typeface="Arial" charset="0"/>
              <a:ea typeface="Arial" charset="0"/>
              <a:cs typeface="Arial" charset="0"/>
            </a:endParaRPr>
          </a:p>
          <a:p>
            <a:pPr marL="239713" indent="-239713">
              <a:buFont typeface="+mj-lt"/>
              <a:buAutoNum type="alphaLcPeriod"/>
            </a:pPr>
            <a:r>
              <a:rPr lang="en-US" dirty="0" smtClean="0">
                <a:latin typeface="Arial" charset="0"/>
                <a:ea typeface="Arial" charset="0"/>
                <a:cs typeface="Arial" charset="0"/>
              </a:rPr>
              <a:t>Standardized funds distribution scheme</a:t>
            </a:r>
          </a:p>
          <a:p>
            <a:pPr marL="239713" indent="-239713">
              <a:buFont typeface="+mj-lt"/>
              <a:buAutoNum type="alphaLcPeriod"/>
            </a:pPr>
            <a:endParaRPr lang="en-US" sz="1050" dirty="0" smtClean="0">
              <a:latin typeface="Arial" charset="0"/>
              <a:ea typeface="Arial" charset="0"/>
              <a:cs typeface="Arial" charset="0"/>
            </a:endParaRPr>
          </a:p>
          <a:p>
            <a:pPr marL="239713" indent="-239713">
              <a:buFont typeface="+mj-lt"/>
              <a:buAutoNum type="alphaLcPeriod"/>
            </a:pPr>
            <a:endParaRPr lang="en-US" dirty="0" smtClean="0">
              <a:latin typeface="Arial" charset="0"/>
              <a:ea typeface="Arial" charset="0"/>
              <a:cs typeface="Arial" charset="0"/>
            </a:endParaRPr>
          </a:p>
          <a:p>
            <a:pPr marL="239713" indent="-239713">
              <a:buFont typeface="+mj-lt"/>
              <a:buAutoNum type="alphaLcPeriod"/>
            </a:pPr>
            <a:r>
              <a:rPr lang="en-US" dirty="0" smtClean="0">
                <a:latin typeface="Arial" charset="0"/>
                <a:ea typeface="Arial" charset="0"/>
                <a:cs typeface="Arial" charset="0"/>
              </a:rPr>
              <a:t>Consistent use of Cost Centers</a:t>
            </a:r>
          </a:p>
          <a:p>
            <a:pPr marL="239713" indent="-239713">
              <a:buFont typeface="+mj-lt"/>
              <a:buAutoNum type="alphaLcPeriod"/>
            </a:pPr>
            <a:endParaRPr lang="en-US" sz="1100" dirty="0" smtClean="0">
              <a:latin typeface="Arial" charset="0"/>
              <a:ea typeface="Arial" charset="0"/>
              <a:cs typeface="Arial" charset="0"/>
            </a:endParaRPr>
          </a:p>
          <a:p>
            <a:pPr marL="239713" indent="-239713">
              <a:buFont typeface="+mj-lt"/>
              <a:buAutoNum type="alphaLcPeriod"/>
            </a:pPr>
            <a:endParaRPr lang="en-US" sz="1100" dirty="0" smtClean="0">
              <a:latin typeface="Arial" charset="0"/>
              <a:ea typeface="Arial" charset="0"/>
              <a:cs typeface="Arial" charset="0"/>
            </a:endParaRPr>
          </a:p>
          <a:p>
            <a:pPr marL="239713" indent="-239713">
              <a:buFont typeface="+mj-lt"/>
              <a:buAutoNum type="alphaLcPeriod"/>
            </a:pPr>
            <a:endParaRPr lang="en-US" sz="700" dirty="0" smtClean="0">
              <a:latin typeface="Arial" charset="0"/>
              <a:ea typeface="Arial" charset="0"/>
              <a:cs typeface="Arial" charset="0"/>
            </a:endParaRPr>
          </a:p>
          <a:p>
            <a:pPr marL="239713" indent="-239713">
              <a:buFont typeface="+mj-lt"/>
              <a:buAutoNum type="alphaLcPeriod"/>
            </a:pPr>
            <a:r>
              <a:rPr lang="en-US" dirty="0" smtClean="0">
                <a:latin typeface="Arial" charset="0"/>
                <a:ea typeface="Arial" charset="0"/>
                <a:cs typeface="Arial" charset="0"/>
              </a:rPr>
              <a:t>Standardized Work Breakdown Structure (WBS)</a:t>
            </a:r>
          </a:p>
          <a:p>
            <a:pPr marL="239713" indent="-239713">
              <a:buFont typeface="+mj-lt"/>
              <a:buAutoNum type="alphaLcPeriod"/>
            </a:pPr>
            <a:endParaRPr lang="en-US" dirty="0">
              <a:latin typeface="Arial" charset="0"/>
              <a:ea typeface="Arial" charset="0"/>
              <a:cs typeface="Arial" charset="0"/>
            </a:endParaRPr>
          </a:p>
          <a:p>
            <a:pPr marL="239713" indent="-239713">
              <a:buFont typeface="+mj-lt"/>
              <a:buAutoNum type="alphaLcPeriod"/>
            </a:pPr>
            <a:r>
              <a:rPr lang="en-US" dirty="0" smtClean="0">
                <a:latin typeface="Arial" charset="0"/>
                <a:ea typeface="Arial" charset="0"/>
                <a:cs typeface="Arial" charset="0"/>
              </a:rPr>
              <a:t>Link unit / Service cost to activity measures</a:t>
            </a:r>
            <a:endParaRPr lang="en-US" sz="900" b="1" dirty="0" smtClean="0">
              <a:latin typeface="Arial" charset="0"/>
              <a:ea typeface="Arial" charset="0"/>
              <a:cs typeface="Arial" charset="0"/>
            </a:endParaRPr>
          </a:p>
          <a:p>
            <a:endParaRPr lang="en-US" sz="500" b="1" dirty="0" smtClean="0">
              <a:latin typeface="Arial" charset="0"/>
              <a:ea typeface="Arial" charset="0"/>
              <a:cs typeface="Arial" charset="0"/>
            </a:endParaRPr>
          </a:p>
        </p:txBody>
      </p:sp>
      <p:sp>
        <p:nvSpPr>
          <p:cNvPr id="43" name="TextBox 42"/>
          <p:cNvSpPr txBox="1"/>
          <p:nvPr/>
        </p:nvSpPr>
        <p:spPr>
          <a:xfrm>
            <a:off x="2693234" y="6207421"/>
            <a:ext cx="6374566" cy="313932"/>
          </a:xfrm>
          <a:prstGeom prst="rect">
            <a:avLst/>
          </a:prstGeom>
          <a:solidFill>
            <a:schemeClr val="bg1"/>
          </a:solidFill>
          <a:ln w="57150">
            <a:solidFill>
              <a:schemeClr val="accent1">
                <a:lumMod val="75000"/>
              </a:schemeClr>
            </a:solidFill>
          </a:ln>
        </p:spPr>
        <p:txBody>
          <a:bodyPr wrap="none" rtlCol="0">
            <a:spAutoFit/>
          </a:bodyPr>
          <a:lstStyle/>
          <a:p>
            <a:pPr>
              <a:lnSpc>
                <a:spcPct val="80000"/>
              </a:lnSpc>
            </a:pPr>
            <a:r>
              <a:rPr lang="en-US" dirty="0" smtClean="0"/>
              <a:t> Cost Data and Activity Data Linked to Objective-T Measures</a:t>
            </a:r>
            <a:endParaRPr lang="en-US" dirty="0"/>
          </a:p>
        </p:txBody>
      </p:sp>
      <p:sp>
        <p:nvSpPr>
          <p:cNvPr id="146" name="Triangle 145"/>
          <p:cNvSpPr/>
          <p:nvPr/>
        </p:nvSpPr>
        <p:spPr>
          <a:xfrm rot="10800000">
            <a:off x="3915634" y="5813549"/>
            <a:ext cx="5152166" cy="3938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088" y="1378527"/>
            <a:ext cx="4316164" cy="4482735"/>
          </a:xfrm>
          <a:prstGeom prst="rect">
            <a:avLst/>
          </a:prstGeom>
        </p:spPr>
      </p:pic>
      <p:sp>
        <p:nvSpPr>
          <p:cNvPr id="73" name="Oval 72"/>
          <p:cNvSpPr/>
          <p:nvPr/>
        </p:nvSpPr>
        <p:spPr>
          <a:xfrm>
            <a:off x="1524000" y="3258660"/>
            <a:ext cx="457200" cy="45544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1" name="Oval 80"/>
          <p:cNvSpPr/>
          <p:nvPr/>
        </p:nvSpPr>
        <p:spPr>
          <a:xfrm>
            <a:off x="2590800" y="5078140"/>
            <a:ext cx="457200" cy="45544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Tree>
    <p:extLst>
      <p:ext uri="{BB962C8B-B14F-4D97-AF65-F5344CB8AC3E}">
        <p14:creationId xmlns:p14="http://schemas.microsoft.com/office/powerpoint/2010/main" val="870181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38261" y="2819400"/>
            <a:ext cx="6738939" cy="1200150"/>
          </a:xfrm>
        </p:spPr>
        <p:txBody>
          <a:bodyPr/>
          <a:lstStyle/>
          <a:p>
            <a:pPr marL="228600" indent="-228600"/>
            <a:r>
              <a:rPr lang="en-US" b="0" i="0" dirty="0">
                <a:solidFill>
                  <a:prstClr val="black"/>
                </a:solidFill>
              </a:rPr>
              <a:t>Installation Management Data Integrity Project (IMDIP)</a:t>
            </a:r>
            <a:br>
              <a:rPr lang="en-US" b="0" i="0" dirty="0">
                <a:solidFill>
                  <a:prstClr val="black"/>
                </a:solidFill>
              </a:rPr>
            </a:br>
            <a:r>
              <a:rPr lang="en-US" sz="2400" b="0" i="0" dirty="0">
                <a:solidFill>
                  <a:prstClr val="black"/>
                </a:solidFill>
              </a:rPr>
              <a:t>Lead: </a:t>
            </a:r>
            <a:r>
              <a:rPr lang="en-US" sz="2400" b="0" i="0" dirty="0" smtClean="0">
                <a:solidFill>
                  <a:prstClr val="black"/>
                </a:solidFill>
              </a:rPr>
              <a:t>ACSIM</a:t>
            </a:r>
            <a:br>
              <a:rPr lang="en-US" sz="2400" b="0" i="0" dirty="0" smtClean="0">
                <a:solidFill>
                  <a:prstClr val="black"/>
                </a:solidFill>
              </a:rPr>
            </a:br>
            <a:r>
              <a:rPr lang="en-US" sz="2400" b="0" i="0" dirty="0" smtClean="0">
                <a:solidFill>
                  <a:prstClr val="black"/>
                </a:solidFill>
              </a:rPr>
              <a:t>Support: DASA-CE &amp; OBT</a:t>
            </a:r>
            <a:endParaRPr lang="en-US" b="0" i="0" dirty="0">
              <a:solidFill>
                <a:prstClr val="black"/>
              </a:solidFill>
            </a:endParaRPr>
          </a:p>
        </p:txBody>
      </p:sp>
      <p:sp>
        <p:nvSpPr>
          <p:cNvPr id="4" name="Slide Number Placeholder 3"/>
          <p:cNvSpPr>
            <a:spLocks noGrp="1"/>
          </p:cNvSpPr>
          <p:nvPr>
            <p:ph type="sldNum" sz="quarter" idx="10"/>
          </p:nvPr>
        </p:nvSpPr>
        <p:spPr>
          <a:xfrm>
            <a:off x="6858000" y="6477000"/>
            <a:ext cx="2133600" cy="195262"/>
          </a:xfrm>
        </p:spPr>
        <p:txBody>
          <a:bodyPr/>
          <a:lstStyle/>
          <a:p>
            <a:pPr algn="r">
              <a:defRPr/>
            </a:pPr>
            <a:fld id="{FEB74FD1-8247-4646-84FF-59EA98C024AC}" type="slidenum">
              <a:rPr lang="en-US" sz="1200" smtClean="0"/>
              <a:pPr algn="r">
                <a:defRPr/>
              </a:pPr>
              <a:t>35</a:t>
            </a:fld>
            <a:r>
              <a:rPr lang="en-US" sz="1200" dirty="0" smtClean="0"/>
              <a:t> </a:t>
            </a:r>
            <a:endParaRPr lang="en-US" sz="1200" dirty="0"/>
          </a:p>
        </p:txBody>
      </p:sp>
    </p:spTree>
    <p:extLst>
      <p:ext uri="{BB962C8B-B14F-4D97-AF65-F5344CB8AC3E}">
        <p14:creationId xmlns:p14="http://schemas.microsoft.com/office/powerpoint/2010/main" val="2267863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7"/>
          <p:cNvSpPr txBox="1">
            <a:spLocks/>
          </p:cNvSpPr>
          <p:nvPr/>
        </p:nvSpPr>
        <p:spPr>
          <a:xfrm>
            <a:off x="806301" y="21644"/>
            <a:ext cx="7270899" cy="740356"/>
          </a:xfrm>
          <a:prstGeom prst="rect">
            <a:avLst/>
          </a:prstGeom>
          <a:solidFill>
            <a:schemeClr val="bg1"/>
          </a:solidFill>
        </p:spPr>
        <p:txBody>
          <a:bodyPr/>
          <a:lstStyle/>
          <a:p>
            <a:pPr marL="228600" indent="-228600" algn="ctr"/>
            <a:r>
              <a:rPr lang="en-US" sz="2400" dirty="0">
                <a:solidFill>
                  <a:srgbClr val="0070C0"/>
                </a:solidFill>
                <a:latin typeface="Arial" panose="020B0604020202020204" pitchFamily="34" charset="0"/>
                <a:cs typeface="Arial" panose="020B0604020202020204" pitchFamily="34" charset="0"/>
              </a:rPr>
              <a:t>Installation Management Data Integrity </a:t>
            </a:r>
            <a:r>
              <a:rPr lang="en-US" sz="2400" dirty="0" smtClean="0">
                <a:solidFill>
                  <a:srgbClr val="0070C0"/>
                </a:solidFill>
                <a:latin typeface="Arial" panose="020B0604020202020204" pitchFamily="34" charset="0"/>
                <a:cs typeface="Arial" panose="020B0604020202020204" pitchFamily="34" charset="0"/>
              </a:rPr>
              <a:t>Project </a:t>
            </a:r>
            <a:r>
              <a:rPr lang="en-US" sz="2400" dirty="0" smtClean="0">
                <a:latin typeface="Arial" panose="020B0604020202020204" pitchFamily="34" charset="0"/>
                <a:cs typeface="Arial" panose="020B0604020202020204" pitchFamily="34" charset="0"/>
              </a:rPr>
              <a:t>(IMDIP)</a:t>
            </a:r>
          </a:p>
        </p:txBody>
      </p:sp>
      <p:cxnSp>
        <p:nvCxnSpPr>
          <p:cNvPr id="5" name="Straight Connector 4"/>
          <p:cNvCxnSpPr/>
          <p:nvPr/>
        </p:nvCxnSpPr>
        <p:spPr>
          <a:xfrm>
            <a:off x="4572000" y="1371600"/>
            <a:ext cx="0" cy="518160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304800" y="4800600"/>
            <a:ext cx="8686800" cy="0"/>
          </a:xfrm>
          <a:prstGeom prst="line">
            <a:avLst/>
          </a:prstGeom>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303144" y="1253832"/>
            <a:ext cx="4381500" cy="1723549"/>
          </a:xfrm>
          <a:prstGeom prst="rect">
            <a:avLst/>
          </a:prstGeom>
          <a:noFill/>
        </p:spPr>
        <p:txBody>
          <a:bodyPr wrap="square" rtlCol="0">
            <a:spAutoFit/>
          </a:bodyPr>
          <a:lstStyle/>
          <a:p>
            <a:r>
              <a:rPr lang="en-US" sz="2000" b="1" u="sng" dirty="0" smtClean="0"/>
              <a:t>Problem/Opportunity</a:t>
            </a:r>
            <a:r>
              <a:rPr lang="en-US" sz="2000" b="1" dirty="0" smtClean="0"/>
              <a:t>:  </a:t>
            </a:r>
          </a:p>
          <a:p>
            <a:pPr indent="-285750">
              <a:buFont typeface="Arial" panose="020B0604020202020204" pitchFamily="34" charset="0"/>
              <a:buChar char="•"/>
            </a:pPr>
            <a:r>
              <a:rPr lang="en-US" sz="1300" dirty="0">
                <a:latin typeface="Arial" pitchFamily="34" charset="0"/>
                <a:cs typeface="Arial" pitchFamily="34" charset="0"/>
              </a:rPr>
              <a:t>The installation management community requires change across </a:t>
            </a:r>
            <a:r>
              <a:rPr lang="en-US" sz="1400" b="1" dirty="0">
                <a:latin typeface="Arial" pitchFamily="34" charset="0"/>
                <a:cs typeface="Arial" pitchFamily="34" charset="0"/>
              </a:rPr>
              <a:t>DOTMLPF-P to effectively manage the planning, programming, budgeting, execution, and reporting </a:t>
            </a:r>
            <a:r>
              <a:rPr lang="en-US" sz="1300" dirty="0">
                <a:latin typeface="Arial" pitchFamily="34" charset="0"/>
                <a:cs typeface="Arial" pitchFamily="34" charset="0"/>
              </a:rPr>
              <a:t>of Installation </a:t>
            </a:r>
            <a:r>
              <a:rPr lang="en-US" sz="1300" dirty="0" smtClean="0">
                <a:latin typeface="Arial" pitchFamily="34" charset="0"/>
                <a:cs typeface="Arial" pitchFamily="34" charset="0"/>
              </a:rPr>
              <a:t>Programs across all Army financial systems</a:t>
            </a:r>
            <a:endParaRPr lang="en-US" sz="1300" dirty="0"/>
          </a:p>
          <a:p>
            <a:pPr marL="403225" indent="-285750">
              <a:buFont typeface="Arial" panose="020B0604020202020204" pitchFamily="34" charset="0"/>
              <a:buChar char="•"/>
            </a:pPr>
            <a:endParaRPr lang="en-US" dirty="0"/>
          </a:p>
        </p:txBody>
      </p:sp>
      <p:sp>
        <p:nvSpPr>
          <p:cNvPr id="22" name="TextBox 21"/>
          <p:cNvSpPr txBox="1"/>
          <p:nvPr/>
        </p:nvSpPr>
        <p:spPr>
          <a:xfrm>
            <a:off x="4781993" y="1253832"/>
            <a:ext cx="4381500" cy="4896725"/>
          </a:xfrm>
          <a:prstGeom prst="rect">
            <a:avLst/>
          </a:prstGeom>
          <a:noFill/>
        </p:spPr>
        <p:txBody>
          <a:bodyPr wrap="square" rtlCol="0">
            <a:spAutoFit/>
          </a:bodyPr>
          <a:lstStyle/>
          <a:p>
            <a:r>
              <a:rPr lang="en-US" sz="2000" b="1" u="sng" dirty="0" smtClean="0"/>
              <a:t>Timeline/Milestones:</a:t>
            </a:r>
            <a:endParaRPr lang="en-US" sz="2000" b="1" u="sng" dirty="0"/>
          </a:p>
          <a:p>
            <a:pPr lvl="0" fontAlgn="auto">
              <a:lnSpc>
                <a:spcPct val="90000"/>
              </a:lnSpc>
              <a:spcBef>
                <a:spcPts val="600"/>
              </a:spcBef>
              <a:spcAft>
                <a:spcPts val="0"/>
              </a:spcAft>
            </a:pPr>
            <a:r>
              <a:rPr lang="en-US" sz="1400" b="1" dirty="0" smtClean="0">
                <a:latin typeface="Arial"/>
              </a:rPr>
              <a:t>NEAR TERM:</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Installations Services Construct completed (Q2-FY16)</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Proof of Concept Event ready (Q3-FY16)</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Proof of Concept Completed (Q4-FY16)</a:t>
            </a:r>
          </a:p>
          <a:p>
            <a:pPr lvl="0" fontAlgn="auto">
              <a:lnSpc>
                <a:spcPct val="90000"/>
              </a:lnSpc>
              <a:spcBef>
                <a:spcPts val="600"/>
              </a:spcBef>
              <a:spcAft>
                <a:spcPts val="0"/>
              </a:spcAft>
            </a:pPr>
            <a:r>
              <a:rPr lang="en-US" sz="1400" b="1" dirty="0" smtClean="0">
                <a:latin typeface="Arial"/>
                <a:sym typeface="Wingdings" panose="05000000000000000000" pitchFamily="2" charset="2"/>
              </a:rPr>
              <a:t>MID-LONG TERM:</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Beta testing across selected Garrisons (Q1-FY17)</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IOC – Across selected Commands/Garrisons (Q2-FY17)</a:t>
            </a:r>
          </a:p>
          <a:p>
            <a:pPr marL="285750" lvl="0" indent="-285750" fontAlgn="auto">
              <a:lnSpc>
                <a:spcPct val="90000"/>
              </a:lnSpc>
              <a:spcBef>
                <a:spcPts val="600"/>
              </a:spcBef>
              <a:spcAft>
                <a:spcPts val="0"/>
              </a:spcAft>
              <a:buFont typeface="Wingdings" panose="05000000000000000000" pitchFamily="2" charset="2"/>
              <a:buChar char="ü"/>
            </a:pPr>
            <a:r>
              <a:rPr lang="en-US" sz="1400" dirty="0" smtClean="0">
                <a:latin typeface="Arial"/>
                <a:sym typeface="Wingdings" panose="05000000000000000000" pitchFamily="2" charset="2"/>
              </a:rPr>
              <a:t>FOC – Full scale implementation(Q1-FY18)</a:t>
            </a:r>
            <a:endParaRPr lang="en-US" sz="1400" dirty="0">
              <a:latin typeface="Arial"/>
              <a:sym typeface="Wingdings" panose="05000000000000000000" pitchFamily="2" charset="2"/>
            </a:endParaRPr>
          </a:p>
          <a:p>
            <a:pPr marL="285750" lvl="0" indent="-285750" fontAlgn="auto">
              <a:lnSpc>
                <a:spcPct val="90000"/>
              </a:lnSpc>
              <a:spcBef>
                <a:spcPts val="600"/>
              </a:spcBef>
              <a:spcAft>
                <a:spcPts val="0"/>
              </a:spcAft>
              <a:buFont typeface="Wingdings" panose="05000000000000000000" pitchFamily="2" charset="2"/>
              <a:buChar char="ü"/>
            </a:pPr>
            <a:r>
              <a:rPr lang="en-US" sz="1400" dirty="0">
                <a:latin typeface="Arial"/>
                <a:sym typeface="Wingdings" panose="05000000000000000000" pitchFamily="2" charset="2"/>
              </a:rPr>
              <a:t>Proof of Concept Completed (Q4-FY16)</a:t>
            </a:r>
          </a:p>
          <a:p>
            <a:pPr lvl="0" fontAlgn="auto">
              <a:spcBef>
                <a:spcPts val="600"/>
              </a:spcBef>
              <a:spcAft>
                <a:spcPts val="0"/>
              </a:spcAft>
            </a:pPr>
            <a:endParaRPr lang="en-US" sz="1400" b="1" dirty="0" smtClean="0">
              <a:latin typeface="Arial"/>
              <a:sym typeface="Wingdings" panose="05000000000000000000" pitchFamily="2" charset="2"/>
            </a:endParaRPr>
          </a:p>
          <a:p>
            <a:pPr lvl="0" fontAlgn="auto">
              <a:spcBef>
                <a:spcPts val="600"/>
              </a:spcBef>
              <a:spcAft>
                <a:spcPts val="0"/>
              </a:spcAft>
            </a:pPr>
            <a:endParaRPr lang="en-US" sz="1400" b="1" dirty="0">
              <a:sym typeface="Wingdings" panose="05000000000000000000" pitchFamily="2" charset="2"/>
            </a:endParaRPr>
          </a:p>
          <a:p>
            <a:pPr marL="285750" indent="-285750">
              <a:spcBef>
                <a:spcPts val="600"/>
              </a:spcBef>
              <a:buFont typeface="Wingdings" panose="05000000000000000000" pitchFamily="2" charset="2"/>
              <a:buChar char="ü"/>
            </a:pPr>
            <a:endParaRPr lang="en-US" sz="1600" dirty="0">
              <a:sym typeface="Wingdings" panose="05000000000000000000" pitchFamily="2" charset="2"/>
            </a:endParaRPr>
          </a:p>
          <a:p>
            <a:pPr>
              <a:spcBef>
                <a:spcPts val="600"/>
              </a:spcBef>
            </a:pPr>
            <a:endParaRPr lang="en-US" sz="1600" dirty="0" smtClean="0">
              <a:solidFill>
                <a:srgbClr val="00B050"/>
              </a:solidFill>
              <a:latin typeface="Arial"/>
              <a:cs typeface="+mn-cs"/>
            </a:endParaRPr>
          </a:p>
          <a:p>
            <a:endParaRPr lang="en-US" dirty="0" smtClean="0"/>
          </a:p>
        </p:txBody>
      </p:sp>
      <p:sp>
        <p:nvSpPr>
          <p:cNvPr id="23" name="TextBox 22"/>
          <p:cNvSpPr txBox="1"/>
          <p:nvPr/>
        </p:nvSpPr>
        <p:spPr>
          <a:xfrm>
            <a:off x="243663" y="4800600"/>
            <a:ext cx="4381500" cy="707886"/>
          </a:xfrm>
          <a:prstGeom prst="rect">
            <a:avLst/>
          </a:prstGeom>
          <a:noFill/>
        </p:spPr>
        <p:txBody>
          <a:bodyPr wrap="square" rtlCol="0">
            <a:spAutoFit/>
          </a:bodyPr>
          <a:lstStyle/>
          <a:p>
            <a:r>
              <a:rPr lang="en-US" sz="2000" b="1" u="sng" dirty="0" smtClean="0"/>
              <a:t>Resource Requirements:</a:t>
            </a:r>
          </a:p>
          <a:p>
            <a:pPr marL="403225" indent="-285750">
              <a:buFont typeface="Arial" panose="020B0604020202020204" pitchFamily="34" charset="0"/>
              <a:buChar char="•"/>
            </a:pPr>
            <a:endParaRPr lang="en-US" sz="2000" b="1" u="sng" dirty="0"/>
          </a:p>
        </p:txBody>
      </p:sp>
      <p:sp>
        <p:nvSpPr>
          <p:cNvPr id="24" name="TextBox 23"/>
          <p:cNvSpPr txBox="1"/>
          <p:nvPr/>
        </p:nvSpPr>
        <p:spPr>
          <a:xfrm>
            <a:off x="4648200" y="4800600"/>
            <a:ext cx="4562253" cy="2931572"/>
          </a:xfrm>
          <a:prstGeom prst="rect">
            <a:avLst/>
          </a:prstGeom>
          <a:noFill/>
        </p:spPr>
        <p:txBody>
          <a:bodyPr wrap="square" rtlCol="0">
            <a:spAutoFit/>
          </a:bodyPr>
          <a:lstStyle/>
          <a:p>
            <a:r>
              <a:rPr lang="en-US" sz="2000" b="1" dirty="0" smtClean="0"/>
              <a:t>Next Steps:</a:t>
            </a:r>
          </a:p>
          <a:p>
            <a:endParaRPr lang="en-US" sz="1050" dirty="0"/>
          </a:p>
          <a:p>
            <a:r>
              <a:rPr lang="en-US" sz="1400" b="1" dirty="0" smtClean="0">
                <a:latin typeface=" Arial"/>
              </a:rPr>
              <a:t>May 16 </a:t>
            </a:r>
            <a:r>
              <a:rPr lang="en-US" sz="1400" dirty="0" smtClean="0">
                <a:latin typeface=" Arial"/>
              </a:rPr>
              <a:t>- </a:t>
            </a:r>
            <a:r>
              <a:rPr lang="en-US" sz="1400" dirty="0">
                <a:latin typeface=" Arial"/>
                <a:ea typeface="Times New Roman" panose="02020603050405020304" pitchFamily="18" charset="0"/>
                <a:cs typeface="Arial" panose="020B0604020202020204" pitchFamily="34" charset="0"/>
              </a:rPr>
              <a:t>Begin </a:t>
            </a:r>
            <a:r>
              <a:rPr lang="en-US" sz="1400" dirty="0">
                <a:latin typeface="Arial" panose="020B0604020202020204" pitchFamily="34" charset="0"/>
                <a:ea typeface="Times New Roman" panose="02020603050405020304" pitchFamily="18" charset="0"/>
                <a:cs typeface="Arial" panose="020B0604020202020204" pitchFamily="34" charset="0"/>
              </a:rPr>
              <a:t>Proof of Concept </a:t>
            </a:r>
            <a:r>
              <a:rPr lang="en-US" sz="1400" dirty="0" smtClean="0">
                <a:latin typeface="Arial" panose="020B0604020202020204" pitchFamily="34" charset="0"/>
                <a:ea typeface="Times New Roman" panose="02020603050405020304" pitchFamily="18" charset="0"/>
                <a:cs typeface="Arial" panose="020B0604020202020204" pitchFamily="34" charset="0"/>
              </a:rPr>
              <a:t>A-testing </a:t>
            </a:r>
            <a:r>
              <a:rPr lang="en-US" sz="1400" dirty="0">
                <a:latin typeface="Arial" panose="020B0604020202020204" pitchFamily="34" charset="0"/>
                <a:ea typeface="Times New Roman" panose="02020603050405020304" pitchFamily="18" charset="0"/>
                <a:cs typeface="Arial" panose="020B0604020202020204" pitchFamily="34" charset="0"/>
              </a:rPr>
              <a:t>across </a:t>
            </a:r>
            <a:r>
              <a:rPr lang="en-US" sz="1400" dirty="0" smtClean="0">
                <a:latin typeface="Arial" panose="020B0604020202020204" pitchFamily="34" charset="0"/>
                <a:ea typeface="Times New Roman" panose="02020603050405020304" pitchFamily="18" charset="0"/>
                <a:cs typeface="Arial" panose="020B0604020202020204" pitchFamily="34" charset="0"/>
              </a:rPr>
              <a:t>ASC</a:t>
            </a:r>
          </a:p>
          <a:p>
            <a:r>
              <a:rPr lang="en-US" sz="1400" b="1" dirty="0" smtClean="0">
                <a:latin typeface="Arial" panose="020B0604020202020204" pitchFamily="34" charset="0"/>
                <a:ea typeface="Times New Roman" panose="02020603050405020304" pitchFamily="18" charset="0"/>
                <a:cs typeface="Arial" panose="020B0604020202020204" pitchFamily="34" charset="0"/>
              </a:rPr>
              <a:t>Jun 16</a:t>
            </a:r>
            <a:r>
              <a:rPr lang="en-US" sz="1400" dirty="0" smtClean="0">
                <a:latin typeface="Arial" panose="020B0604020202020204" pitchFamily="34" charset="0"/>
                <a:ea typeface="Times New Roman" panose="02020603050405020304" pitchFamily="18" charset="0"/>
                <a:cs typeface="Arial" panose="020B0604020202020204" pitchFamily="34" charset="0"/>
              </a:rPr>
              <a:t> - </a:t>
            </a:r>
            <a:r>
              <a:rPr lang="en-US" sz="1400" dirty="0">
                <a:latin typeface="Arial" panose="020B0604020202020204" pitchFamily="34" charset="0"/>
                <a:ea typeface="Times New Roman" panose="02020603050405020304" pitchFamily="18" charset="0"/>
                <a:cs typeface="Arial" panose="020B0604020202020204" pitchFamily="34" charset="0"/>
              </a:rPr>
              <a:t> Begin Proof of Concept </a:t>
            </a:r>
            <a:r>
              <a:rPr lang="en-US" sz="1400" dirty="0" smtClean="0">
                <a:latin typeface="Arial" panose="020B0604020202020204" pitchFamily="34" charset="0"/>
                <a:ea typeface="Times New Roman" panose="02020603050405020304" pitchFamily="18" charset="0"/>
                <a:cs typeface="Arial" panose="020B0604020202020204" pitchFamily="34" charset="0"/>
              </a:rPr>
              <a:t>B-testing </a:t>
            </a:r>
            <a:r>
              <a:rPr lang="en-US" sz="1400" dirty="0">
                <a:latin typeface="Arial" panose="020B0604020202020204" pitchFamily="34" charset="0"/>
                <a:ea typeface="Times New Roman" panose="02020603050405020304" pitchFamily="18" charset="0"/>
                <a:cs typeface="Arial" panose="020B0604020202020204" pitchFamily="34" charset="0"/>
              </a:rPr>
              <a:t>across </a:t>
            </a:r>
            <a:r>
              <a:rPr lang="en-US" sz="1400" dirty="0" smtClean="0">
                <a:latin typeface="Arial" panose="020B0604020202020204" pitchFamily="34" charset="0"/>
                <a:ea typeface="Times New Roman" panose="02020603050405020304" pitchFamily="18" charset="0"/>
                <a:cs typeface="Arial" panose="020B0604020202020204" pitchFamily="34" charset="0"/>
              </a:rPr>
              <a:t>selected Garrisons (Redstone, Bragg, Stewart, Belvoir)</a:t>
            </a:r>
          </a:p>
          <a:p>
            <a:r>
              <a:rPr lang="en-US" sz="1400" b="1" dirty="0" smtClean="0">
                <a:latin typeface="Arial" panose="020B0604020202020204" pitchFamily="34" charset="0"/>
                <a:ea typeface="Times New Roman" panose="02020603050405020304" pitchFamily="18" charset="0"/>
                <a:cs typeface="Arial" panose="020B0604020202020204" pitchFamily="34" charset="0"/>
              </a:rPr>
              <a:t>Jul 16 </a:t>
            </a:r>
            <a:r>
              <a:rPr lang="en-US" sz="1400" dirty="0" smtClean="0">
                <a:latin typeface="Arial" panose="020B0604020202020204" pitchFamily="34" charset="0"/>
                <a:ea typeface="Times New Roman" panose="02020603050405020304" pitchFamily="18" charset="0"/>
                <a:cs typeface="Arial" panose="020B0604020202020204" pitchFamily="34" charset="0"/>
              </a:rPr>
              <a:t>– Analyze results and debrief participating Garrisons</a:t>
            </a:r>
          </a:p>
          <a:p>
            <a:r>
              <a:rPr lang="en-US" sz="1400" b="1" dirty="0" smtClean="0">
                <a:latin typeface="Arial" panose="020B0604020202020204" pitchFamily="34" charset="0"/>
                <a:ea typeface="Times New Roman" panose="02020603050405020304" pitchFamily="18" charset="0"/>
                <a:cs typeface="Arial" panose="020B0604020202020204" pitchFamily="34" charset="0"/>
              </a:rPr>
              <a:t>Jul 16 -</a:t>
            </a:r>
            <a:r>
              <a:rPr lang="en-US" sz="1400" dirty="0" smtClean="0">
                <a:latin typeface="Arial" panose="020B0604020202020204" pitchFamily="34" charset="0"/>
                <a:ea typeface="Times New Roman" panose="02020603050405020304" pitchFamily="18" charset="0"/>
                <a:cs typeface="Arial" panose="020B0604020202020204" pitchFamily="34" charset="0"/>
              </a:rPr>
              <a:t> Complete proof of concept </a:t>
            </a:r>
            <a:endParaRPr lang="en-US" sz="1400" dirty="0">
              <a:latin typeface="Arial" panose="020B0604020202020204" pitchFamily="34" charset="0"/>
              <a:ea typeface="Times New Roman" panose="02020603050405020304" pitchFamily="18"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pPr marL="117475"/>
            <a:endParaRPr lang="en-US" dirty="0" smtClean="0"/>
          </a:p>
          <a:p>
            <a:pPr marL="117475"/>
            <a:endParaRPr lang="en-US" dirty="0"/>
          </a:p>
          <a:p>
            <a:pPr marL="117475"/>
            <a:endParaRPr lang="en-US" dirty="0"/>
          </a:p>
        </p:txBody>
      </p:sp>
      <p:sp>
        <p:nvSpPr>
          <p:cNvPr id="9" name="TextBox 8"/>
          <p:cNvSpPr txBox="1"/>
          <p:nvPr/>
        </p:nvSpPr>
        <p:spPr>
          <a:xfrm>
            <a:off x="301488" y="2527518"/>
            <a:ext cx="4381500" cy="3724096"/>
          </a:xfrm>
          <a:prstGeom prst="rect">
            <a:avLst/>
          </a:prstGeom>
          <a:noFill/>
        </p:spPr>
        <p:txBody>
          <a:bodyPr wrap="square" rtlCol="0">
            <a:spAutoFit/>
          </a:bodyPr>
          <a:lstStyle/>
          <a:p>
            <a:endParaRPr lang="en-US" b="1" u="sng" dirty="0" smtClean="0"/>
          </a:p>
          <a:p>
            <a:r>
              <a:rPr lang="en-US" sz="2000" b="1" u="sng" dirty="0" smtClean="0"/>
              <a:t>Outcome</a:t>
            </a:r>
            <a:r>
              <a:rPr lang="en-US" sz="2000" b="1" dirty="0" smtClean="0"/>
              <a:t>:</a:t>
            </a:r>
          </a:p>
          <a:p>
            <a:pPr indent="-285750">
              <a:buFont typeface="Arial" panose="020B0604020202020204" pitchFamily="34" charset="0"/>
              <a:buChar char="•"/>
            </a:pPr>
            <a:r>
              <a:rPr lang="en-US" sz="1300" dirty="0">
                <a:latin typeface="Arial" pitchFamily="34" charset="0"/>
                <a:cs typeface="Arial" pitchFamily="34" charset="0"/>
              </a:rPr>
              <a:t>Improve Installation Management </a:t>
            </a:r>
            <a:r>
              <a:rPr lang="en-US" sz="1400" dirty="0">
                <a:latin typeface="Arial" pitchFamily="34" charset="0"/>
                <a:cs typeface="Arial" pitchFamily="34" charset="0"/>
              </a:rPr>
              <a:t>program, budget, and execution linkage, </a:t>
            </a:r>
            <a:r>
              <a:rPr lang="en-US" sz="1400" b="1" cap="all" dirty="0">
                <a:latin typeface="Arial" pitchFamily="34" charset="0"/>
                <a:cs typeface="Arial" pitchFamily="34" charset="0"/>
              </a:rPr>
              <a:t>visibility and data quality needed to drive full cost visibility and operational efficiencies</a:t>
            </a:r>
            <a:r>
              <a:rPr lang="en-US" sz="1300" dirty="0">
                <a:latin typeface="Arial" pitchFamily="34" charset="0"/>
                <a:cs typeface="Arial" pitchFamily="34" charset="0"/>
              </a:rPr>
              <a:t>; and integrate disparate data sources needed to </a:t>
            </a:r>
            <a:r>
              <a:rPr lang="en-US" sz="1600" b="1" dirty="0" smtClean="0">
                <a:latin typeface="Arial" pitchFamily="34" charset="0"/>
                <a:cs typeface="Arial" pitchFamily="34" charset="0"/>
              </a:rPr>
              <a:t>LINK PROGRAM AND BUDGET DATA TO COST &amp; PERFORMANCE DATA</a:t>
            </a:r>
          </a:p>
          <a:p>
            <a:pPr indent="-285750">
              <a:buFont typeface="Arial" panose="020B0604020202020204" pitchFamily="34" charset="0"/>
              <a:buChar char="•"/>
            </a:pPr>
            <a:endParaRPr lang="en-US" sz="1300" dirty="0" smtClean="0">
              <a:latin typeface="Arial" pitchFamily="34" charset="0"/>
              <a:cs typeface="Arial" pitchFamily="34" charset="0"/>
            </a:endParaRPr>
          </a:p>
          <a:p>
            <a:pPr indent="-285750">
              <a:buFont typeface="Arial" panose="020B0604020202020204" pitchFamily="34" charset="0"/>
              <a:buChar char="•"/>
            </a:pPr>
            <a:endParaRPr lang="en-US" sz="1300" dirty="0">
              <a:latin typeface="Arial" pitchFamily="34" charset="0"/>
              <a:cs typeface="Arial" pitchFamily="34" charset="0"/>
            </a:endParaRPr>
          </a:p>
          <a:p>
            <a:pPr marL="117475"/>
            <a:endParaRPr lang="en-US" dirty="0" smtClean="0"/>
          </a:p>
          <a:p>
            <a:pPr indent="-285750">
              <a:buFont typeface="Arial" panose="020B0604020202020204" pitchFamily="34" charset="0"/>
              <a:buChar char="•"/>
            </a:pPr>
            <a:r>
              <a:rPr lang="en-US" sz="1600" dirty="0" smtClean="0"/>
              <a:t>Current requirements are being met with internal manpower of stakeholders</a:t>
            </a:r>
          </a:p>
          <a:p>
            <a:pPr indent="-285750">
              <a:buFont typeface="Arial" panose="020B0604020202020204" pitchFamily="34" charset="0"/>
              <a:buChar char="•"/>
            </a:pPr>
            <a:endParaRPr lang="en-US" dirty="0"/>
          </a:p>
        </p:txBody>
      </p:sp>
      <p:sp>
        <p:nvSpPr>
          <p:cNvPr id="12" name="Slide Number Placeholder 3"/>
          <p:cNvSpPr txBox="1">
            <a:spLocks/>
          </p:cNvSpPr>
          <p:nvPr/>
        </p:nvSpPr>
        <p:spPr>
          <a:xfrm>
            <a:off x="6929326" y="6537820"/>
            <a:ext cx="2133600" cy="195262"/>
          </a:xfrm>
          <a:prstGeom prst="rect">
            <a:avLst/>
          </a:prstGeom>
        </p:spPr>
        <p:txBody>
          <a:bodyPr/>
          <a:lstStyle>
            <a:lvl1pPr marL="342900" indent="-342900" algn="ctr" rtl="0" eaLnBrk="1" fontAlgn="base" hangingPunct="1">
              <a:spcBef>
                <a:spcPct val="20000"/>
              </a:spcBef>
              <a:spcAft>
                <a:spcPct val="0"/>
              </a:spcAft>
              <a:buFont typeface="Arial" charset="0"/>
              <a:buNone/>
              <a:defRPr sz="3200" b="1"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defRPr/>
            </a:pPr>
            <a:r>
              <a:rPr lang="en-US" sz="900" b="0" dirty="0" smtClean="0"/>
              <a:t>36</a:t>
            </a:r>
            <a:endParaRPr lang="en-US" sz="900" b="0" dirty="0"/>
          </a:p>
        </p:txBody>
      </p:sp>
    </p:spTree>
    <p:extLst>
      <p:ext uri="{BB962C8B-B14F-4D97-AF65-F5344CB8AC3E}">
        <p14:creationId xmlns:p14="http://schemas.microsoft.com/office/powerpoint/2010/main" val="417458374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45058"/>
          <p:cNvSpPr txBox="1"/>
          <p:nvPr/>
        </p:nvSpPr>
        <p:spPr>
          <a:xfrm>
            <a:off x="304800" y="1264146"/>
            <a:ext cx="3535362" cy="3508653"/>
          </a:xfrm>
          <a:prstGeom prst="rect">
            <a:avLst/>
          </a:prstGeom>
          <a:noFill/>
        </p:spPr>
        <p:txBody>
          <a:bodyPr wrap="square">
            <a:spAutoFit/>
          </a:bodyPr>
          <a:lstStyle/>
          <a:p>
            <a:pPr>
              <a:defRPr/>
            </a:pPr>
            <a:r>
              <a:rPr lang="en-US" sz="2000" b="1" dirty="0" smtClean="0">
                <a:solidFill>
                  <a:srgbClr val="000000"/>
                </a:solidFill>
                <a:latin typeface=" Arial"/>
                <a:cs typeface="Arial" pitchFamily="34" charset="0"/>
              </a:rPr>
              <a:t>Cost and Performance Measures:</a:t>
            </a:r>
          </a:p>
          <a:p>
            <a:pPr>
              <a:defRPr/>
            </a:pPr>
            <a:endParaRPr lang="en-US" sz="2000" b="1" dirty="0">
              <a:solidFill>
                <a:srgbClr val="000000"/>
              </a:solidFill>
              <a:latin typeface=" Arial"/>
              <a:cs typeface="Arial" pitchFamily="34" charset="0"/>
            </a:endParaRPr>
          </a:p>
          <a:p>
            <a:pPr marL="171450" indent="-171450">
              <a:buFont typeface="Arial" panose="020B0604020202020204" pitchFamily="34" charset="0"/>
              <a:buChar char="•"/>
              <a:defRPr/>
            </a:pPr>
            <a:r>
              <a:rPr lang="en-US" dirty="0" smtClean="0">
                <a:solidFill>
                  <a:srgbClr val="000000"/>
                </a:solidFill>
                <a:latin typeface=" Arial"/>
                <a:cs typeface="Arial" pitchFamily="34" charset="0"/>
              </a:rPr>
              <a:t>Performance and cost measures aligned to:</a:t>
            </a:r>
          </a:p>
          <a:p>
            <a:pPr marL="171450" indent="-171450">
              <a:buFont typeface="Arial" panose="020B0604020202020204" pitchFamily="34" charset="0"/>
              <a:buChar char="•"/>
              <a:defRPr/>
            </a:pPr>
            <a:endParaRPr lang="en-US" dirty="0" smtClean="0">
              <a:solidFill>
                <a:srgbClr val="000000"/>
              </a:solidFill>
              <a:latin typeface=" Arial"/>
              <a:cs typeface="Arial" pitchFamily="34" charset="0"/>
            </a:endParaRPr>
          </a:p>
          <a:p>
            <a:pPr marL="628650" lvl="1" indent="-171450">
              <a:buFont typeface="Arial" panose="020B0604020202020204" pitchFamily="34" charset="0"/>
              <a:buChar char="•"/>
              <a:defRPr/>
            </a:pPr>
            <a:r>
              <a:rPr lang="en-US" dirty="0" smtClean="0">
                <a:solidFill>
                  <a:srgbClr val="000000"/>
                </a:solidFill>
                <a:latin typeface=" Arial"/>
                <a:cs typeface="Arial" pitchFamily="34" charset="0"/>
              </a:rPr>
              <a:t>Cost structures (WBS), </a:t>
            </a:r>
          </a:p>
          <a:p>
            <a:pPr marL="628650" lvl="1" indent="-171450">
              <a:buFont typeface="Arial" panose="020B0604020202020204" pitchFamily="34" charset="0"/>
              <a:buChar char="•"/>
              <a:defRPr/>
            </a:pPr>
            <a:r>
              <a:rPr lang="en-US" dirty="0" smtClean="0">
                <a:solidFill>
                  <a:srgbClr val="000000"/>
                </a:solidFill>
                <a:latin typeface=" Arial"/>
                <a:cs typeface="Arial" pitchFamily="34" charset="0"/>
              </a:rPr>
              <a:t>Activities, </a:t>
            </a:r>
          </a:p>
          <a:p>
            <a:pPr marL="628650" lvl="1" indent="-171450">
              <a:buFont typeface="Arial" panose="020B0604020202020204" pitchFamily="34" charset="0"/>
              <a:buChar char="•"/>
              <a:defRPr/>
            </a:pPr>
            <a:r>
              <a:rPr lang="en-US" dirty="0" smtClean="0">
                <a:solidFill>
                  <a:srgbClr val="000000"/>
                </a:solidFill>
                <a:latin typeface=" Arial"/>
                <a:cs typeface="Arial" pitchFamily="34" charset="0"/>
              </a:rPr>
              <a:t>Processes, </a:t>
            </a:r>
          </a:p>
          <a:p>
            <a:pPr marL="628650" lvl="1" indent="-171450">
              <a:buFont typeface="Arial" panose="020B0604020202020204" pitchFamily="34" charset="0"/>
              <a:buChar char="•"/>
              <a:defRPr/>
            </a:pPr>
            <a:r>
              <a:rPr lang="en-US" dirty="0" smtClean="0">
                <a:solidFill>
                  <a:srgbClr val="000000"/>
                </a:solidFill>
                <a:latin typeface=" Arial"/>
                <a:cs typeface="Arial" pitchFamily="34" charset="0"/>
              </a:rPr>
              <a:t>BEA</a:t>
            </a:r>
          </a:p>
          <a:p>
            <a:pPr lvl="1">
              <a:defRPr/>
            </a:pPr>
            <a:endParaRPr lang="en-US" dirty="0" smtClean="0">
              <a:solidFill>
                <a:srgbClr val="000000"/>
              </a:solidFill>
              <a:latin typeface=" Arial"/>
              <a:cs typeface="Arial" pitchFamily="34" charset="0"/>
            </a:endParaRPr>
          </a:p>
          <a:p>
            <a:pPr marL="628650" lvl="1" indent="-171450">
              <a:buFont typeface="Arial" panose="020B0604020202020204" pitchFamily="34" charset="0"/>
              <a:buChar char="•"/>
              <a:defRPr/>
            </a:pPr>
            <a:endParaRPr lang="en-US" dirty="0" smtClean="0">
              <a:solidFill>
                <a:srgbClr val="000000"/>
              </a:solidFill>
              <a:latin typeface=" Arial"/>
              <a:cs typeface="Arial" pitchFamily="34" charset="0"/>
            </a:endParaRPr>
          </a:p>
        </p:txBody>
      </p:sp>
      <p:sp>
        <p:nvSpPr>
          <p:cNvPr id="21" name="Rectangle 1"/>
          <p:cNvSpPr>
            <a:spLocks noChangeArrowheads="1"/>
          </p:cNvSpPr>
          <p:nvPr/>
        </p:nvSpPr>
        <p:spPr bwMode="auto">
          <a:xfrm>
            <a:off x="838200" y="102461"/>
            <a:ext cx="7467600" cy="824841"/>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0000"/>
              </a:lnSpc>
              <a:spcBef>
                <a:spcPct val="0"/>
              </a:spcBef>
              <a:buNone/>
            </a:pPr>
            <a:r>
              <a:rPr lang="en-US" altLang="en-US" sz="2400" dirty="0" smtClean="0">
                <a:solidFill>
                  <a:srgbClr val="0070C0"/>
                </a:solidFill>
              </a:rPr>
              <a:t>Synchronizing Installation Management Performance Outcomes to Cost </a:t>
            </a:r>
          </a:p>
          <a:p>
            <a:pPr algn="ctr">
              <a:lnSpc>
                <a:spcPct val="70000"/>
              </a:lnSpc>
              <a:spcBef>
                <a:spcPct val="0"/>
              </a:spcBef>
              <a:buNone/>
            </a:pPr>
            <a:r>
              <a:rPr lang="en-US" altLang="en-US" sz="2000" b="1" dirty="0" smtClean="0"/>
              <a:t>(IMDIP)</a:t>
            </a:r>
            <a:endParaRPr lang="en-US" altLang="en-US" sz="2000" b="1" dirty="0"/>
          </a:p>
        </p:txBody>
      </p:sp>
      <p:sp>
        <p:nvSpPr>
          <p:cNvPr id="10" name="Title 1"/>
          <p:cNvSpPr txBox="1">
            <a:spLocks/>
          </p:cNvSpPr>
          <p:nvPr/>
        </p:nvSpPr>
        <p:spPr>
          <a:xfrm>
            <a:off x="1485900" y="945357"/>
            <a:ext cx="6343650" cy="492505"/>
          </a:xfrm>
          <a:prstGeom prst="rect">
            <a:avLst/>
          </a:prstGeom>
        </p:spPr>
        <p:txBody>
          <a:bodyPr>
            <a:normAutofit fontScale="975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1800" dirty="0">
              <a:solidFill>
                <a:schemeClr val="accent1">
                  <a:lumMod val="75000"/>
                </a:schemeClr>
              </a:solidFill>
            </a:endParaRPr>
          </a:p>
        </p:txBody>
      </p:sp>
      <p:sp>
        <p:nvSpPr>
          <p:cNvPr id="13" name="Content Placeholder 2"/>
          <p:cNvSpPr txBox="1">
            <a:spLocks/>
          </p:cNvSpPr>
          <p:nvPr/>
        </p:nvSpPr>
        <p:spPr>
          <a:xfrm>
            <a:off x="3512321" y="1342084"/>
            <a:ext cx="5444500" cy="3438938"/>
          </a:xfrm>
          <a:prstGeom prst="rect">
            <a:avLst/>
          </a:prstGeom>
          <a:solidFill>
            <a:schemeClr val="bg1">
              <a:lumMod val="95000"/>
            </a:schemeClr>
          </a:solidFill>
          <a:ln w="12700">
            <a:solidFill>
              <a:schemeClr val="tx1"/>
            </a:solidFill>
          </a:ln>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70000"/>
              </a:lnSpc>
              <a:buFont typeface="Arial" charset="0"/>
              <a:buNone/>
            </a:pPr>
            <a:r>
              <a:rPr lang="en-US" sz="1600" b="1" dirty="0" smtClean="0">
                <a:solidFill>
                  <a:srgbClr val="0033CC"/>
                </a:solidFill>
              </a:rPr>
              <a:t>Project Definition – Base Support Activities (Direct)</a:t>
            </a:r>
          </a:p>
          <a:p>
            <a:pPr>
              <a:lnSpc>
                <a:spcPct val="70000"/>
              </a:lnSpc>
              <a:buFont typeface="Arial" charset="0"/>
              <a:buNone/>
            </a:pPr>
            <a:r>
              <a:rPr lang="en-US" sz="1600" dirty="0" smtClean="0"/>
              <a:t>	</a:t>
            </a:r>
            <a:r>
              <a:rPr lang="en-US" sz="1400" b="1" dirty="0" smtClean="0"/>
              <a:t>Level 1 (Installation) </a:t>
            </a:r>
            <a:r>
              <a:rPr lang="en-US" sz="1400" dirty="0" smtClean="0"/>
              <a:t>– Overall Garrison Level Metrics</a:t>
            </a:r>
          </a:p>
          <a:p>
            <a:pPr>
              <a:lnSpc>
                <a:spcPct val="70000"/>
              </a:lnSpc>
              <a:buFont typeface="Arial" charset="0"/>
              <a:buNone/>
            </a:pPr>
            <a:r>
              <a:rPr lang="en-US" sz="1400" dirty="0" smtClean="0"/>
              <a:t>	     </a:t>
            </a:r>
          </a:p>
          <a:p>
            <a:pPr>
              <a:lnSpc>
                <a:spcPct val="70000"/>
              </a:lnSpc>
              <a:buFont typeface="Arial" charset="0"/>
              <a:buNone/>
            </a:pPr>
            <a:r>
              <a:rPr lang="en-US" sz="1400" b="1" dirty="0" smtClean="0"/>
              <a:t>	   Level 2 (Major Service Group)</a:t>
            </a:r>
            <a:r>
              <a:rPr lang="en-US" sz="1400" dirty="0" smtClean="0"/>
              <a:t> – Overall E2E process metrics, or major functions.  			(e.g. logistics)</a:t>
            </a:r>
          </a:p>
          <a:p>
            <a:pPr>
              <a:lnSpc>
                <a:spcPct val="70000"/>
              </a:lnSpc>
              <a:buFont typeface="Arial" charset="0"/>
              <a:buNone/>
            </a:pPr>
            <a:r>
              <a:rPr lang="en-US" sz="1400" dirty="0" smtClean="0"/>
              <a:t>	</a:t>
            </a:r>
          </a:p>
          <a:p>
            <a:pPr>
              <a:lnSpc>
                <a:spcPct val="70000"/>
              </a:lnSpc>
              <a:buFont typeface="Arial" charset="0"/>
              <a:buNone/>
            </a:pPr>
            <a:r>
              <a:rPr lang="en-US" sz="1400" dirty="0" smtClean="0"/>
              <a:t>             </a:t>
            </a:r>
            <a:r>
              <a:rPr lang="en-US" sz="1400" b="1" dirty="0" smtClean="0">
                <a:solidFill>
                  <a:schemeClr val="accent5">
                    <a:lumMod val="75000"/>
                  </a:schemeClr>
                </a:solidFill>
              </a:rPr>
              <a:t>Level 3 (Primary Service Element)</a:t>
            </a:r>
            <a:r>
              <a:rPr lang="en-US" sz="1400" dirty="0" smtClean="0">
                <a:solidFill>
                  <a:schemeClr val="accent5">
                    <a:lumMod val="75000"/>
                  </a:schemeClr>
                </a:solidFill>
              </a:rPr>
              <a:t> – Service level performance measures (currently 			collected)</a:t>
            </a:r>
          </a:p>
          <a:p>
            <a:pPr>
              <a:lnSpc>
                <a:spcPct val="70000"/>
              </a:lnSpc>
              <a:buFont typeface="Arial" charset="0"/>
              <a:buNone/>
            </a:pPr>
            <a:r>
              <a:rPr lang="en-US" sz="1400" dirty="0" smtClean="0"/>
              <a:t>		      </a:t>
            </a:r>
          </a:p>
          <a:p>
            <a:pPr marL="2006600" indent="-2006600">
              <a:lnSpc>
                <a:spcPct val="70000"/>
              </a:lnSpc>
              <a:buFont typeface="Arial" charset="0"/>
              <a:buNone/>
            </a:pPr>
            <a:r>
              <a:rPr lang="en-US" sz="1400" dirty="0" smtClean="0"/>
              <a:t>                </a:t>
            </a:r>
            <a:r>
              <a:rPr lang="en-US" sz="1400" b="1" dirty="0" smtClean="0">
                <a:solidFill>
                  <a:srgbClr val="FF0000"/>
                </a:solidFill>
              </a:rPr>
              <a:t>Level 4 (Major Activity)</a:t>
            </a:r>
            <a:r>
              <a:rPr lang="en-US" sz="1400" dirty="0" smtClean="0">
                <a:solidFill>
                  <a:srgbClr val="FF0000"/>
                </a:solidFill>
              </a:rPr>
              <a:t> – Metrics for specific activities.  Efficiency measures and organization specific effectiveness. </a:t>
            </a:r>
            <a:endParaRPr lang="en-US" sz="1400" dirty="0" smtClean="0"/>
          </a:p>
          <a:p>
            <a:pPr>
              <a:lnSpc>
                <a:spcPct val="70000"/>
              </a:lnSpc>
              <a:buFont typeface="Arial" charset="0"/>
              <a:buNone/>
            </a:pPr>
            <a:r>
              <a:rPr lang="en-US" sz="1400" dirty="0" smtClean="0"/>
              <a:t>	             </a:t>
            </a:r>
          </a:p>
          <a:p>
            <a:pPr marL="1549400" indent="-1549400">
              <a:lnSpc>
                <a:spcPct val="70000"/>
              </a:lnSpc>
              <a:buFont typeface="Arial" charset="0"/>
              <a:buNone/>
            </a:pPr>
            <a:r>
              <a:rPr lang="en-US" sz="1400" b="1" dirty="0" smtClean="0">
                <a:solidFill>
                  <a:srgbClr val="CC3300"/>
                </a:solidFill>
              </a:rPr>
              <a:t>                   </a:t>
            </a:r>
            <a:r>
              <a:rPr lang="en-US" sz="1400" b="1" dirty="0" smtClean="0">
                <a:solidFill>
                  <a:srgbClr val="00B050"/>
                </a:solidFill>
              </a:rPr>
              <a:t>Level 5 (Tasks)</a:t>
            </a:r>
            <a:r>
              <a:rPr lang="en-US" sz="1400" dirty="0" smtClean="0">
                <a:solidFill>
                  <a:srgbClr val="00B050"/>
                </a:solidFill>
              </a:rPr>
              <a:t> – Metrics for specific projects.  Efficiency and utilization  measures.</a:t>
            </a:r>
          </a:p>
          <a:p>
            <a:pPr>
              <a:lnSpc>
                <a:spcPct val="70000"/>
              </a:lnSpc>
              <a:buFont typeface="Arial" charset="0"/>
              <a:buNone/>
            </a:pPr>
            <a:r>
              <a:rPr lang="en-US" sz="1400" dirty="0" smtClean="0"/>
              <a:t>                                                                                                         	               </a:t>
            </a:r>
          </a:p>
          <a:p>
            <a:pPr>
              <a:lnSpc>
                <a:spcPct val="70000"/>
              </a:lnSpc>
              <a:buFont typeface="Arial" charset="0"/>
              <a:buNone/>
            </a:pPr>
            <a:r>
              <a:rPr lang="en-US" sz="1400" dirty="0" smtClean="0"/>
              <a:t>                      </a:t>
            </a:r>
            <a:r>
              <a:rPr lang="en-US" sz="1400" b="1" dirty="0" smtClean="0">
                <a:solidFill>
                  <a:srgbClr val="00B050"/>
                </a:solidFill>
              </a:rPr>
              <a:t>Level 6 and below </a:t>
            </a:r>
            <a:r>
              <a:rPr lang="en-US" sz="1400" dirty="0" smtClean="0">
                <a:solidFill>
                  <a:srgbClr val="00B050"/>
                </a:solidFill>
              </a:rPr>
              <a:t>– Measures linked to specific events.</a:t>
            </a:r>
          </a:p>
          <a:p>
            <a:pPr>
              <a:lnSpc>
                <a:spcPct val="70000"/>
              </a:lnSpc>
              <a:buFont typeface="Arial" charset="0"/>
              <a:buNone/>
            </a:pPr>
            <a:r>
              <a:rPr lang="en-US" sz="1400" dirty="0" smtClean="0"/>
              <a:t>                                            </a:t>
            </a:r>
            <a:endParaRPr lang="en-US" sz="1400" dirty="0"/>
          </a:p>
        </p:txBody>
      </p:sp>
      <p:sp>
        <p:nvSpPr>
          <p:cNvPr id="14" name="TextBox 13"/>
          <p:cNvSpPr txBox="1"/>
          <p:nvPr/>
        </p:nvSpPr>
        <p:spPr>
          <a:xfrm>
            <a:off x="304800" y="4255558"/>
            <a:ext cx="8686800" cy="3023905"/>
          </a:xfrm>
          <a:prstGeom prst="rect">
            <a:avLst/>
          </a:prstGeom>
          <a:noFill/>
        </p:spPr>
        <p:txBody>
          <a:bodyPr wrap="square">
            <a:spAutoFit/>
          </a:bodyPr>
          <a:lstStyle/>
          <a:p>
            <a:pPr marL="628650" lvl="1" indent="-171450">
              <a:buFont typeface="Arial" panose="020B0604020202020204" pitchFamily="34" charset="0"/>
              <a:buChar char="•"/>
              <a:defRPr/>
            </a:pPr>
            <a:endParaRPr lang="en-US" dirty="0" smtClean="0">
              <a:solidFill>
                <a:srgbClr val="000000"/>
              </a:solidFill>
              <a:latin typeface=" Arial"/>
              <a:cs typeface="Arial" pitchFamily="34" charset="0"/>
            </a:endParaRPr>
          </a:p>
          <a:p>
            <a:pPr>
              <a:defRPr/>
            </a:pPr>
            <a:r>
              <a:rPr lang="en-US" b="1" dirty="0" smtClean="0">
                <a:solidFill>
                  <a:srgbClr val="000000"/>
                </a:solidFill>
                <a:latin typeface=" Arial"/>
                <a:cs typeface="Arial" pitchFamily="34" charset="0"/>
              </a:rPr>
              <a:t>New Capabilities:</a:t>
            </a:r>
            <a:endParaRPr lang="en-US" sz="1100" b="1" dirty="0" smtClean="0">
              <a:solidFill>
                <a:srgbClr val="000000"/>
              </a:solidFill>
              <a:latin typeface=" Arial"/>
              <a:cs typeface="Arial" pitchFamily="34" charset="0"/>
            </a:endParaRPr>
          </a:p>
          <a:p>
            <a:pPr>
              <a:defRPr/>
            </a:pPr>
            <a:r>
              <a:rPr lang="en-US" sz="1100" b="1" dirty="0">
                <a:solidFill>
                  <a:srgbClr val="000000"/>
                </a:solidFill>
                <a:latin typeface=" Arial"/>
                <a:cs typeface="Arial" pitchFamily="34" charset="0"/>
              </a:rPr>
              <a:t> </a:t>
            </a:r>
            <a:endParaRPr lang="en-US" b="1" dirty="0" smtClean="0">
              <a:solidFill>
                <a:srgbClr val="000000"/>
              </a:solidFill>
              <a:latin typeface=" Arial"/>
              <a:cs typeface="Arial" pitchFamily="34" charset="0"/>
            </a:endParaRPr>
          </a:p>
          <a:p>
            <a:pPr marL="169863" indent="-169863">
              <a:buFont typeface="Arial" panose="020B0604020202020204" pitchFamily="34" charset="0"/>
              <a:buChar char="•"/>
              <a:defRPr/>
            </a:pPr>
            <a:r>
              <a:rPr lang="en-US" dirty="0" smtClean="0">
                <a:latin typeface=" Arial"/>
              </a:rPr>
              <a:t>Installation </a:t>
            </a:r>
            <a:r>
              <a:rPr lang="en-US" dirty="0">
                <a:latin typeface=" Arial"/>
              </a:rPr>
              <a:t>Services Cost Structure Captures Costs at Multiple Levels to Meet Both Headquarters and Field Cost Information </a:t>
            </a:r>
            <a:r>
              <a:rPr lang="en-US" dirty="0" smtClean="0">
                <a:latin typeface=" Arial"/>
              </a:rPr>
              <a:t>Needs</a:t>
            </a:r>
          </a:p>
          <a:p>
            <a:pPr>
              <a:defRPr/>
            </a:pPr>
            <a:endParaRPr lang="en-US" sz="1050" dirty="0" smtClean="0">
              <a:latin typeface=" Arial"/>
            </a:endParaRPr>
          </a:p>
          <a:p>
            <a:pPr marL="169863" indent="-169863">
              <a:buFont typeface="Arial" panose="020B0604020202020204" pitchFamily="34" charset="0"/>
              <a:buChar char="•"/>
              <a:defRPr/>
            </a:pPr>
            <a:r>
              <a:rPr lang="en-US" dirty="0">
                <a:latin typeface=" Arial"/>
              </a:rPr>
              <a:t>Performance Metrics can be </a:t>
            </a:r>
            <a:r>
              <a:rPr lang="en-US" dirty="0" smtClean="0">
                <a:latin typeface=" Arial"/>
              </a:rPr>
              <a:t>tied </a:t>
            </a:r>
            <a:r>
              <a:rPr lang="en-US" dirty="0">
                <a:latin typeface=" Arial"/>
              </a:rPr>
              <a:t>to each level of the Cost </a:t>
            </a:r>
            <a:r>
              <a:rPr lang="en-US" dirty="0" smtClean="0">
                <a:latin typeface=" Arial"/>
              </a:rPr>
              <a:t>Structure</a:t>
            </a:r>
          </a:p>
          <a:p>
            <a:pPr marL="169863" indent="-169863">
              <a:buFont typeface="Arial" panose="020B0604020202020204" pitchFamily="34" charset="0"/>
              <a:buChar char="•"/>
              <a:defRPr/>
            </a:pPr>
            <a:r>
              <a:rPr lang="en-US" dirty="0" smtClean="0">
                <a:latin typeface=" Arial"/>
              </a:rPr>
              <a:t>Object </a:t>
            </a:r>
            <a:r>
              <a:rPr lang="en-US" dirty="0">
                <a:latin typeface=" Arial"/>
              </a:rPr>
              <a:t>levels can be mapped to Capture the Cost of Cross domain Concepts such as “Readiness”</a:t>
            </a:r>
          </a:p>
          <a:p>
            <a:pPr marL="169863" indent="-169863">
              <a:buFont typeface="Arial" panose="020B0604020202020204" pitchFamily="34" charset="0"/>
              <a:buChar char="•"/>
              <a:defRPr/>
            </a:pPr>
            <a:endParaRPr lang="en-US" dirty="0">
              <a:latin typeface=" Arial"/>
            </a:endParaRPr>
          </a:p>
          <a:p>
            <a:pPr marL="169863" indent="-169863">
              <a:buFont typeface="Arial" panose="020B0604020202020204" pitchFamily="34" charset="0"/>
              <a:buChar char="•"/>
              <a:defRPr/>
            </a:pPr>
            <a:endParaRPr lang="en-US" dirty="0">
              <a:solidFill>
                <a:srgbClr val="000000"/>
              </a:solidFill>
              <a:latin typeface=" Arial"/>
              <a:cs typeface="Arial" pitchFamily="34" charset="0"/>
            </a:endParaRPr>
          </a:p>
        </p:txBody>
      </p:sp>
      <p:sp>
        <p:nvSpPr>
          <p:cNvPr id="16" name="Slide Number Placeholder 3"/>
          <p:cNvSpPr txBox="1">
            <a:spLocks/>
          </p:cNvSpPr>
          <p:nvPr/>
        </p:nvSpPr>
        <p:spPr>
          <a:xfrm>
            <a:off x="8686800" y="6553200"/>
            <a:ext cx="2133600" cy="1952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smtClean="0"/>
              <a:t>37</a:t>
            </a:r>
            <a:endParaRPr lang="en-US" sz="1000" dirty="0"/>
          </a:p>
        </p:txBody>
      </p:sp>
    </p:spTree>
    <p:extLst>
      <p:ext uri="{BB962C8B-B14F-4D97-AF65-F5344CB8AC3E}">
        <p14:creationId xmlns:p14="http://schemas.microsoft.com/office/powerpoint/2010/main" val="2593172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842502" y="6553320"/>
            <a:ext cx="2133600" cy="195262"/>
          </a:xfrm>
        </p:spPr>
        <p:txBody>
          <a:bodyPr/>
          <a:lstStyle/>
          <a:p>
            <a:pPr algn="r">
              <a:defRPr/>
            </a:pPr>
            <a:fld id="{FEB74FD1-8247-4646-84FF-59EA98C024AC}" type="slidenum">
              <a:rPr lang="en-US" sz="1000" smtClean="0"/>
              <a:pPr algn="r">
                <a:defRPr/>
              </a:pPr>
              <a:t>38</a:t>
            </a:fld>
            <a:r>
              <a:rPr lang="en-US" sz="1000" dirty="0" smtClean="0"/>
              <a:t> </a:t>
            </a:r>
            <a:endParaRPr lang="en-US" sz="1000" dirty="0"/>
          </a:p>
        </p:txBody>
      </p:sp>
      <p:sp>
        <p:nvSpPr>
          <p:cNvPr id="5" name="Content Placeholder 1"/>
          <p:cNvSpPr txBox="1">
            <a:spLocks/>
          </p:cNvSpPr>
          <p:nvPr/>
        </p:nvSpPr>
        <p:spPr>
          <a:xfrm>
            <a:off x="838200" y="118135"/>
            <a:ext cx="7391400" cy="720065"/>
          </a:xfrm>
          <a:prstGeom prst="rect">
            <a:avLst/>
          </a:prstGeom>
          <a:solidFill>
            <a:schemeClr val="bg1"/>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70000"/>
              </a:lnSpc>
              <a:buFont typeface="Arial" charset="0"/>
              <a:buNone/>
            </a:pPr>
            <a:r>
              <a:rPr lang="en-US" sz="2000" dirty="0" smtClean="0">
                <a:solidFill>
                  <a:srgbClr val="0070C0"/>
                </a:solidFill>
              </a:rPr>
              <a:t>Developing a Common Cost Structure to Inform Senior Leaders in Key POM and YE Decision Making Forums</a:t>
            </a:r>
          </a:p>
          <a:p>
            <a:pPr marL="0" indent="0" algn="ctr">
              <a:buNone/>
            </a:pPr>
            <a:r>
              <a:rPr lang="en-US" altLang="en-US" sz="1800" b="1" dirty="0" smtClean="0"/>
              <a:t>(IMDIP)</a:t>
            </a:r>
            <a:endParaRPr lang="en-US" altLang="en-US" sz="1800" b="1" dirty="0"/>
          </a:p>
          <a:p>
            <a:pPr marL="0" indent="0" algn="ctr">
              <a:buFont typeface="Arial" charset="0"/>
              <a:buNone/>
            </a:pPr>
            <a:endParaRPr lang="en-US" sz="1800" dirty="0">
              <a:solidFill>
                <a:schemeClr val="bg2">
                  <a:lumMod val="50000"/>
                </a:schemeClr>
              </a:solidFill>
            </a:endParaRPr>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 y="1101049"/>
            <a:ext cx="7569999" cy="5452271"/>
          </a:xfrm>
          <a:prstGeom prst="rect">
            <a:avLst/>
          </a:prstGeom>
        </p:spPr>
      </p:pic>
      <p:sp>
        <p:nvSpPr>
          <p:cNvPr id="272" name="Rounded Rectangular Callout 271"/>
          <p:cNvSpPr/>
          <p:nvPr/>
        </p:nvSpPr>
        <p:spPr>
          <a:xfrm>
            <a:off x="7010400" y="1905000"/>
            <a:ext cx="1797805" cy="2733513"/>
          </a:xfrm>
          <a:prstGeom prst="wedgeRoundRectCallout">
            <a:avLst>
              <a:gd name="adj1" fmla="val -85698"/>
              <a:gd name="adj2" fmla="val 92082"/>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lnSpc>
                <a:spcPct val="80000"/>
              </a:lnSpc>
              <a:buFont typeface="Arial" panose="020B0604020202020204" pitchFamily="34" charset="0"/>
              <a:buChar char="•"/>
            </a:pPr>
            <a:r>
              <a:rPr lang="en-US" sz="1400" dirty="0"/>
              <a:t>IMDIP Fundamentally Changes Execution Information.  </a:t>
            </a:r>
            <a:endParaRPr lang="en-US" sz="1400" dirty="0" smtClean="0"/>
          </a:p>
          <a:p>
            <a:pPr marL="114300" indent="-114300">
              <a:lnSpc>
                <a:spcPct val="80000"/>
              </a:lnSpc>
            </a:pPr>
            <a:endParaRPr lang="en-US" sz="1400" dirty="0"/>
          </a:p>
          <a:p>
            <a:pPr marL="114300" indent="-114300">
              <a:lnSpc>
                <a:spcPct val="80000"/>
              </a:lnSpc>
              <a:buFont typeface="Arial" panose="020B0604020202020204" pitchFamily="34" charset="0"/>
              <a:buChar char="•"/>
            </a:pPr>
            <a:r>
              <a:rPr lang="en-US" sz="1400" dirty="0" smtClean="0"/>
              <a:t>This </a:t>
            </a:r>
            <a:r>
              <a:rPr lang="en-US" sz="1400" dirty="0"/>
              <a:t>information feeds</a:t>
            </a:r>
            <a:r>
              <a:rPr lang="en-US" sz="1400" dirty="0" smtClean="0"/>
              <a:t>:</a:t>
            </a:r>
          </a:p>
          <a:p>
            <a:pPr marL="114300" indent="-114300">
              <a:lnSpc>
                <a:spcPct val="80000"/>
              </a:lnSpc>
              <a:buFont typeface="Arial" panose="020B0604020202020204" pitchFamily="34" charset="0"/>
              <a:buChar char="•"/>
            </a:pPr>
            <a:endParaRPr lang="en-US" sz="1400" dirty="0"/>
          </a:p>
          <a:p>
            <a:pPr marL="171450" lvl="1" indent="-57150">
              <a:buFont typeface="Arial" panose="020B0604020202020204" pitchFamily="34" charset="0"/>
              <a:buChar char="•"/>
              <a:tabLst>
                <a:tab pos="57150" algn="l"/>
              </a:tabLst>
            </a:pPr>
            <a:r>
              <a:rPr lang="en-US" sz="1400" dirty="0"/>
              <a:t>Official Reporting</a:t>
            </a:r>
          </a:p>
          <a:p>
            <a:pPr marL="171450" lvl="1" indent="-57150">
              <a:buFont typeface="Arial" panose="020B0604020202020204" pitchFamily="34" charset="0"/>
              <a:buChar char="•"/>
              <a:tabLst>
                <a:tab pos="57150" algn="l"/>
              </a:tabLst>
            </a:pPr>
            <a:r>
              <a:rPr lang="en-US" sz="1400" dirty="0"/>
              <a:t>Cost Estimates</a:t>
            </a:r>
          </a:p>
          <a:p>
            <a:pPr marL="171450" lvl="1" indent="-57150">
              <a:buFont typeface="Arial" panose="020B0604020202020204" pitchFamily="34" charset="0"/>
              <a:buChar char="•"/>
              <a:tabLst>
                <a:tab pos="57150" algn="l"/>
              </a:tabLst>
            </a:pPr>
            <a:r>
              <a:rPr lang="en-US" sz="1400" dirty="0"/>
              <a:t>Requirements</a:t>
            </a:r>
          </a:p>
          <a:p>
            <a:pPr marL="171450" lvl="1" indent="-57150">
              <a:buFont typeface="Arial" panose="020B0604020202020204" pitchFamily="34" charset="0"/>
              <a:buChar char="•"/>
              <a:tabLst>
                <a:tab pos="57150" algn="l"/>
              </a:tabLst>
            </a:pPr>
            <a:r>
              <a:rPr lang="en-US" sz="1400" dirty="0"/>
              <a:t>Funding</a:t>
            </a:r>
          </a:p>
          <a:p>
            <a:pPr algn="ctr"/>
            <a:endParaRPr lang="en-US" sz="1350" dirty="0"/>
          </a:p>
        </p:txBody>
      </p:sp>
    </p:spTree>
    <p:extLst>
      <p:ext uri="{BB962C8B-B14F-4D97-AF65-F5344CB8AC3E}">
        <p14:creationId xmlns:p14="http://schemas.microsoft.com/office/powerpoint/2010/main" val="3755108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1951" y="2743200"/>
            <a:ext cx="8762999" cy="1295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800" b="1" cap="all" dirty="0" smtClean="0">
                <a:solidFill>
                  <a:srgbClr val="0070C0"/>
                </a:solidFill>
                <a:ea typeface="+mj-ea"/>
              </a:rPr>
              <a:t>People </a:t>
            </a:r>
            <a:r>
              <a:rPr lang="en-US" sz="2800" b="1" cap="all" dirty="0">
                <a:solidFill>
                  <a:srgbClr val="0070C0"/>
                </a:solidFill>
                <a:ea typeface="+mj-ea"/>
              </a:rPr>
              <a:t>are Our Most Important Resource -  Cost Management Training</a:t>
            </a:r>
          </a:p>
          <a:p>
            <a:pPr algn="ctr"/>
            <a:endParaRPr lang="en-US" dirty="0" smtClean="0">
              <a:solidFill>
                <a:schemeClr val="bg1">
                  <a:lumMod val="65000"/>
                </a:schemeClr>
              </a:solidFill>
            </a:endParaRPr>
          </a:p>
          <a:p>
            <a:pPr algn="ctr"/>
            <a:endParaRPr lang="en-US" dirty="0"/>
          </a:p>
        </p:txBody>
      </p:sp>
      <p:sp>
        <p:nvSpPr>
          <p:cNvPr id="4" name="Slide Number Placeholder 3"/>
          <p:cNvSpPr>
            <a:spLocks noGrp="1"/>
          </p:cNvSpPr>
          <p:nvPr>
            <p:ph type="sldNum" sz="quarter" idx="10"/>
          </p:nvPr>
        </p:nvSpPr>
        <p:spPr>
          <a:xfrm>
            <a:off x="6858000" y="6477000"/>
            <a:ext cx="2133600" cy="195262"/>
          </a:xfrm>
        </p:spPr>
        <p:txBody>
          <a:bodyPr/>
          <a:lstStyle/>
          <a:p>
            <a:pPr algn="r">
              <a:defRPr/>
            </a:pPr>
            <a:r>
              <a:rPr lang="en-US" sz="1000" dirty="0" smtClean="0"/>
              <a:t> </a:t>
            </a:r>
            <a:fld id="{FEB74FD1-8247-4646-84FF-59EA98C024AC}" type="slidenum">
              <a:rPr lang="en-US" sz="1000" smtClean="0"/>
              <a:pPr algn="r">
                <a:defRPr/>
              </a:pPr>
              <a:t>39</a:t>
            </a:fld>
            <a:r>
              <a:rPr lang="en-US" sz="1000" dirty="0" smtClean="0"/>
              <a:t> </a:t>
            </a:r>
            <a:endParaRPr lang="en-US" sz="1000" dirty="0"/>
          </a:p>
        </p:txBody>
      </p:sp>
    </p:spTree>
    <p:extLst>
      <p:ext uri="{BB962C8B-B14F-4D97-AF65-F5344CB8AC3E}">
        <p14:creationId xmlns:p14="http://schemas.microsoft.com/office/powerpoint/2010/main" val="3469305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47775"/>
            <a:ext cx="8229600" cy="4525963"/>
          </a:xfrm>
        </p:spPr>
        <p:txBody>
          <a:bodyPr>
            <a:normAutofit fontScale="92500" lnSpcReduction="10000"/>
          </a:bodyPr>
          <a:lstStyle/>
          <a:p>
            <a:r>
              <a:rPr lang="en-US" sz="2400" dirty="0" smtClean="0"/>
              <a:t>Costs are typically tracked vertically either by organization level and then by commodity (examples: Civilian labor at AMC HQ, Fuel at the 101</a:t>
            </a:r>
            <a:r>
              <a:rPr lang="en-US" sz="2400" baseline="30000" dirty="0" smtClean="0"/>
              <a:t>st</a:t>
            </a:r>
            <a:r>
              <a:rPr lang="en-US" sz="2400" dirty="0" smtClean="0"/>
              <a:t> CAB, travel costs at ATEC) OR </a:t>
            </a:r>
            <a:r>
              <a:rPr lang="en-US" sz="2000" dirty="0" smtClean="0"/>
              <a:t>by key 4 line of accounting </a:t>
            </a:r>
          </a:p>
          <a:p>
            <a:pPr lvl="1">
              <a:buFont typeface="Courier New" pitchFamily="49" charset="0"/>
              <a:buChar char="o"/>
            </a:pPr>
            <a:r>
              <a:rPr lang="en-US" sz="1600" dirty="0" smtClean="0"/>
              <a:t>Fund (APPN, FY, Base/Supplemental); Command;  SAG/APE; and MDEP</a:t>
            </a:r>
          </a:p>
          <a:p>
            <a:r>
              <a:rPr lang="en-US" sz="2400" dirty="0" smtClean="0"/>
              <a:t>The costs for </a:t>
            </a:r>
            <a:r>
              <a:rPr lang="en-US" sz="2400" u="sng" dirty="0" smtClean="0"/>
              <a:t>“horizontal” Army processes </a:t>
            </a:r>
            <a:r>
              <a:rPr lang="en-US" sz="2400" dirty="0" smtClean="0"/>
              <a:t>are typically not tracked, particularly those that cross organizational boundaries, </a:t>
            </a:r>
            <a:r>
              <a:rPr lang="en-US" sz="2400" i="1" dirty="0" smtClean="0"/>
              <a:t>yet processes are how the Army accomplishes its primary Title 10 missions—training, equipping, recruiting, acquiring, maintaining, etc.</a:t>
            </a:r>
          </a:p>
          <a:p>
            <a:r>
              <a:rPr lang="en-US" sz="2400" dirty="0" smtClean="0"/>
              <a:t>The full fielding of the General Fund Enterprise Business System (GFEBS) provides unprecedented capability to better determine Army costs</a:t>
            </a:r>
          </a:p>
          <a:p>
            <a:r>
              <a:rPr lang="en-US" sz="2400" dirty="0" smtClean="0"/>
              <a:t>Budget constraints place a greater emphasis on better informed decision making</a:t>
            </a:r>
          </a:p>
          <a:p>
            <a:endParaRPr lang="en-US" dirty="0"/>
          </a:p>
        </p:txBody>
      </p:sp>
      <p:sp>
        <p:nvSpPr>
          <p:cNvPr id="5" name="Title 4"/>
          <p:cNvSpPr>
            <a:spLocks noGrp="1"/>
          </p:cNvSpPr>
          <p:nvPr>
            <p:ph type="title"/>
          </p:nvPr>
        </p:nvSpPr>
        <p:spPr>
          <a:xfrm>
            <a:off x="986028" y="304800"/>
            <a:ext cx="7171943" cy="51276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800" b="1" dirty="0" smtClean="0">
                <a:solidFill>
                  <a:srgbClr val="0070C0"/>
                </a:solidFill>
                <a:latin typeface="Arial" pitchFamily="34" charset="0"/>
                <a:ea typeface="+mn-ea"/>
                <a:cs typeface="Arial" pitchFamily="34" charset="0"/>
              </a:rPr>
              <a:t>Historical &amp; Current Situation</a:t>
            </a:r>
          </a:p>
        </p:txBody>
      </p:sp>
      <p:sp>
        <p:nvSpPr>
          <p:cNvPr id="7" name="Slide Number Placeholder 1"/>
          <p:cNvSpPr txBox="1">
            <a:spLocks/>
          </p:cNvSpPr>
          <p:nvPr/>
        </p:nvSpPr>
        <p:spPr>
          <a:xfrm>
            <a:off x="8382000" y="65532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BD147AEE-4F1F-41B8-B92B-C8569F0B0071}"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86057"/>
            <a:ext cx="6724651" cy="1200151"/>
          </a:xfrm>
        </p:spPr>
        <p:txBody>
          <a:bodyPr/>
          <a:lstStyle/>
          <a:p>
            <a:pPr>
              <a:lnSpc>
                <a:spcPct val="80000"/>
              </a:lnSpc>
            </a:pPr>
            <a:r>
              <a:rPr lang="en-US" sz="2800" dirty="0" smtClean="0"/>
              <a:t>High Level CM Training Strategy</a:t>
            </a:r>
            <a:endParaRPr lang="en-US" sz="2800" dirty="0"/>
          </a:p>
        </p:txBody>
      </p:sp>
      <p:sp>
        <p:nvSpPr>
          <p:cNvPr id="4" name="Slide Number Placeholder 3"/>
          <p:cNvSpPr>
            <a:spLocks noGrp="1"/>
          </p:cNvSpPr>
          <p:nvPr>
            <p:ph type="sldNum" sz="quarter" idx="10"/>
          </p:nvPr>
        </p:nvSpPr>
        <p:spPr>
          <a:xfrm>
            <a:off x="6877051" y="6499306"/>
            <a:ext cx="2133600" cy="195262"/>
          </a:xfrm>
        </p:spPr>
        <p:txBody>
          <a:bodyPr/>
          <a:lstStyle/>
          <a:p>
            <a:pPr algn="r">
              <a:defRPr/>
            </a:pPr>
            <a:fld id="{A21F2D95-7107-4044-A1D9-6CB5A7B03D7B}" type="slidenum">
              <a:rPr lang="en-US" sz="1000" smtClean="0"/>
              <a:pPr algn="r">
                <a:defRPr/>
              </a:pPr>
              <a:t>40</a:t>
            </a:fld>
            <a:r>
              <a:rPr lang="en-US" sz="1000" dirty="0" smtClean="0"/>
              <a:t>   </a:t>
            </a:r>
            <a:endParaRPr lang="en-US" sz="1000" dirty="0"/>
          </a:p>
        </p:txBody>
      </p:sp>
      <p:sp>
        <p:nvSpPr>
          <p:cNvPr id="5" name="Rectangle 4"/>
          <p:cNvSpPr/>
          <p:nvPr/>
        </p:nvSpPr>
        <p:spPr>
          <a:xfrm>
            <a:off x="342245" y="1219200"/>
            <a:ext cx="5220355" cy="6555641"/>
          </a:xfrm>
          <a:prstGeom prst="rect">
            <a:avLst/>
          </a:prstGeom>
        </p:spPr>
        <p:txBody>
          <a:bodyPr wrap="square">
            <a:spAutoFit/>
          </a:bodyPr>
          <a:lstStyle/>
          <a:p>
            <a:pPr marL="49695">
              <a:lnSpc>
                <a:spcPct val="125000"/>
              </a:lnSpc>
            </a:pPr>
            <a:r>
              <a:rPr lang="en-US" sz="2400" b="1" kern="1400" dirty="0">
                <a:solidFill>
                  <a:srgbClr val="000000"/>
                </a:solidFill>
                <a:latin typeface=" Arial"/>
              </a:rPr>
              <a:t>High Level Strategy:</a:t>
            </a:r>
            <a:endParaRPr lang="en-US" sz="1600" kern="1400" dirty="0">
              <a:solidFill>
                <a:srgbClr val="000000"/>
              </a:solidFill>
              <a:latin typeface=" Arial"/>
            </a:endParaRPr>
          </a:p>
          <a:p>
            <a:pPr marL="377406" indent="-342900">
              <a:lnSpc>
                <a:spcPct val="125000"/>
              </a:lnSpc>
              <a:buFont typeface="Arial" panose="020B0604020202020204" pitchFamily="34" charset="0"/>
              <a:buChar char="•"/>
            </a:pPr>
            <a:r>
              <a:rPr lang="en-US" sz="2000" kern="1400" dirty="0" smtClean="0">
                <a:solidFill>
                  <a:srgbClr val="000000"/>
                </a:solidFill>
                <a:latin typeface=" Arial"/>
              </a:rPr>
              <a:t>Train </a:t>
            </a:r>
            <a:r>
              <a:rPr lang="en-US" sz="2000" kern="1400" dirty="0">
                <a:solidFill>
                  <a:srgbClr val="000000"/>
                </a:solidFill>
                <a:latin typeface=" Arial"/>
              </a:rPr>
              <a:t>analysts and leaders in key decision making </a:t>
            </a:r>
            <a:r>
              <a:rPr lang="en-US" sz="2000" kern="1400" dirty="0" smtClean="0">
                <a:solidFill>
                  <a:srgbClr val="000000"/>
                </a:solidFill>
                <a:latin typeface=" Arial"/>
              </a:rPr>
              <a:t>positions (What does “right” look like?)</a:t>
            </a:r>
            <a:endParaRPr lang="en-US" sz="2000" kern="1400" dirty="0">
              <a:solidFill>
                <a:srgbClr val="000000"/>
              </a:solidFill>
              <a:latin typeface=" Arial"/>
            </a:endParaRPr>
          </a:p>
          <a:p>
            <a:pPr marL="377406" indent="-342900">
              <a:lnSpc>
                <a:spcPct val="125000"/>
              </a:lnSpc>
              <a:buFont typeface="Arial" panose="020B0604020202020204" pitchFamily="34" charset="0"/>
              <a:buChar char="•"/>
            </a:pPr>
            <a:endParaRPr lang="en-US" sz="2000" kern="1400" dirty="0" smtClean="0">
              <a:solidFill>
                <a:srgbClr val="000000"/>
              </a:solidFill>
              <a:latin typeface=" Arial"/>
            </a:endParaRPr>
          </a:p>
          <a:p>
            <a:pPr marL="377406" indent="-342900">
              <a:lnSpc>
                <a:spcPct val="125000"/>
              </a:lnSpc>
              <a:buFont typeface="Arial" panose="020B0604020202020204" pitchFamily="34" charset="0"/>
              <a:buChar char="•"/>
            </a:pPr>
            <a:r>
              <a:rPr lang="en-US" sz="2000" kern="1400" dirty="0" smtClean="0">
                <a:solidFill>
                  <a:srgbClr val="000000"/>
                </a:solidFill>
                <a:latin typeface=" Arial"/>
              </a:rPr>
              <a:t>Integrate Army CM policy into </a:t>
            </a:r>
            <a:r>
              <a:rPr lang="en-US" sz="2000" kern="1400" dirty="0">
                <a:solidFill>
                  <a:srgbClr val="000000"/>
                </a:solidFill>
                <a:latin typeface=" Arial"/>
              </a:rPr>
              <a:t>Army’s </a:t>
            </a:r>
            <a:r>
              <a:rPr lang="en-US" sz="2000" kern="1400" dirty="0" smtClean="0">
                <a:solidFill>
                  <a:srgbClr val="000000"/>
                </a:solidFill>
                <a:latin typeface=" Arial"/>
              </a:rPr>
              <a:t>CM/RM </a:t>
            </a:r>
            <a:r>
              <a:rPr lang="en-US" sz="2000" kern="1400" dirty="0">
                <a:solidFill>
                  <a:srgbClr val="000000"/>
                </a:solidFill>
                <a:latin typeface=" Arial"/>
              </a:rPr>
              <a:t>Career Training Programs (What does </a:t>
            </a:r>
            <a:r>
              <a:rPr lang="en-US" sz="2000" kern="1400" dirty="0" smtClean="0">
                <a:solidFill>
                  <a:srgbClr val="000000"/>
                </a:solidFill>
                <a:latin typeface=" Arial"/>
              </a:rPr>
              <a:t>“Army right</a:t>
            </a:r>
            <a:r>
              <a:rPr lang="en-US" sz="2000" kern="1400" dirty="0">
                <a:solidFill>
                  <a:srgbClr val="000000"/>
                </a:solidFill>
                <a:latin typeface=" Arial"/>
              </a:rPr>
              <a:t>” look like</a:t>
            </a:r>
            <a:r>
              <a:rPr lang="en-US" sz="2000" kern="1400" dirty="0" smtClean="0">
                <a:solidFill>
                  <a:srgbClr val="000000"/>
                </a:solidFill>
                <a:latin typeface=" Arial"/>
              </a:rPr>
              <a:t>?)</a:t>
            </a:r>
          </a:p>
          <a:p>
            <a:pPr marL="377406" indent="-342900">
              <a:lnSpc>
                <a:spcPct val="125000"/>
              </a:lnSpc>
              <a:buFont typeface="Arial" panose="020B0604020202020204" pitchFamily="34" charset="0"/>
              <a:buChar char="•"/>
            </a:pPr>
            <a:endParaRPr lang="en-US" sz="2000" kern="1400" dirty="0">
              <a:solidFill>
                <a:srgbClr val="000000"/>
              </a:solidFill>
              <a:latin typeface=" Arial"/>
            </a:endParaRPr>
          </a:p>
          <a:p>
            <a:pPr marL="377406" indent="-342900">
              <a:lnSpc>
                <a:spcPct val="125000"/>
              </a:lnSpc>
              <a:buFont typeface="Arial" panose="020B0604020202020204" pitchFamily="34" charset="0"/>
              <a:buChar char="•"/>
            </a:pPr>
            <a:r>
              <a:rPr lang="en-US" sz="2000" kern="1400" dirty="0" smtClean="0">
                <a:solidFill>
                  <a:srgbClr val="000000"/>
                </a:solidFill>
                <a:latin typeface=" Arial"/>
              </a:rPr>
              <a:t>Recognize CM Excellence:</a:t>
            </a:r>
          </a:p>
          <a:p>
            <a:pPr marL="834606" lvl="1" indent="-342900">
              <a:lnSpc>
                <a:spcPct val="125000"/>
              </a:lnSpc>
              <a:buFont typeface="Arial" panose="020B0604020202020204" pitchFamily="34" charset="0"/>
              <a:buChar char="•"/>
            </a:pPr>
            <a:r>
              <a:rPr lang="en-US" sz="2000" kern="1400" dirty="0" smtClean="0">
                <a:solidFill>
                  <a:srgbClr val="000000"/>
                </a:solidFill>
                <a:latin typeface=" Arial"/>
              </a:rPr>
              <a:t>CM integrated in decision forums</a:t>
            </a:r>
          </a:p>
          <a:p>
            <a:pPr marL="834606" lvl="1" indent="-342900">
              <a:lnSpc>
                <a:spcPct val="125000"/>
              </a:lnSpc>
              <a:buFont typeface="Arial" panose="020B0604020202020204" pitchFamily="34" charset="0"/>
              <a:buChar char="•"/>
            </a:pPr>
            <a:r>
              <a:rPr lang="en-US" sz="2000" kern="1400" dirty="0" smtClean="0">
                <a:solidFill>
                  <a:srgbClr val="000000"/>
                </a:solidFill>
                <a:latin typeface=" Arial"/>
              </a:rPr>
              <a:t>Cost Managed Organization </a:t>
            </a:r>
          </a:p>
          <a:p>
            <a:pPr marL="377406" indent="-342900">
              <a:lnSpc>
                <a:spcPct val="125000"/>
              </a:lnSpc>
              <a:buFont typeface="Arial" panose="020B0604020202020204" pitchFamily="34" charset="0"/>
              <a:buChar char="•"/>
            </a:pPr>
            <a:endParaRPr lang="en-US" sz="2000" kern="1400" dirty="0">
              <a:solidFill>
                <a:srgbClr val="000000"/>
              </a:solidFill>
              <a:latin typeface=" Arial"/>
            </a:endParaRPr>
          </a:p>
          <a:p>
            <a:pPr marL="834606" lvl="1" indent="-342900">
              <a:lnSpc>
                <a:spcPct val="125000"/>
              </a:lnSpc>
              <a:buFont typeface="Arial" panose="020B0604020202020204" pitchFamily="34" charset="0"/>
              <a:buChar char="•"/>
            </a:pPr>
            <a:endParaRPr lang="en-US" sz="2000" kern="1400" dirty="0" smtClean="0">
              <a:solidFill>
                <a:srgbClr val="000000"/>
              </a:solidFill>
              <a:latin typeface=" Arial"/>
            </a:endParaRPr>
          </a:p>
          <a:p>
            <a:pPr marL="377406" indent="-342900">
              <a:lnSpc>
                <a:spcPct val="125000"/>
              </a:lnSpc>
              <a:buFont typeface="Arial" panose="020B0604020202020204" pitchFamily="34" charset="0"/>
              <a:buChar char="•"/>
            </a:pPr>
            <a:endParaRPr lang="en-US" sz="2000" kern="1400" dirty="0" smtClean="0">
              <a:solidFill>
                <a:srgbClr val="000000"/>
              </a:solidFill>
              <a:latin typeface=" Arial"/>
            </a:endParaRPr>
          </a:p>
          <a:p>
            <a:pPr marL="112141" indent="-77635">
              <a:lnSpc>
                <a:spcPct val="125000"/>
              </a:lnSpc>
            </a:pPr>
            <a:endParaRPr lang="en-US" sz="1600" kern="1400" dirty="0">
              <a:solidFill>
                <a:srgbClr val="000000"/>
              </a:solidFill>
              <a:latin typeface=" Arial"/>
            </a:endParaRPr>
          </a:p>
          <a:p>
            <a:pPr marL="112141" indent="-77635">
              <a:lnSpc>
                <a:spcPct val="125000"/>
              </a:lnSpc>
            </a:pPr>
            <a:r>
              <a:rPr lang="en-US" sz="1600" kern="1400" dirty="0">
                <a:solidFill>
                  <a:srgbClr val="000000"/>
                </a:solidFill>
                <a:latin typeface=" Arial"/>
              </a:rPr>
              <a:t> </a:t>
            </a:r>
            <a:endParaRPr lang="en-US" sz="1600" kern="1400" dirty="0">
              <a:ln>
                <a:noFill/>
              </a:ln>
              <a:solidFill>
                <a:srgbClr val="000000"/>
              </a:solidFill>
              <a:effectLst/>
              <a:latin typeface=" Arial"/>
            </a:endParaRPr>
          </a:p>
        </p:txBody>
      </p:sp>
      <p:sp>
        <p:nvSpPr>
          <p:cNvPr id="8" name="Rectangle 7"/>
          <p:cNvSpPr/>
          <p:nvPr/>
        </p:nvSpPr>
        <p:spPr>
          <a:xfrm>
            <a:off x="4953000" y="3557203"/>
            <a:ext cx="4572000" cy="701731"/>
          </a:xfrm>
          <a:prstGeom prst="rect">
            <a:avLst/>
          </a:prstGeom>
        </p:spPr>
        <p:txBody>
          <a:bodyPr>
            <a:spAutoFit/>
          </a:bodyPr>
          <a:lstStyle/>
          <a:p>
            <a:pPr algn="ctr"/>
            <a:r>
              <a:rPr lang="en-US" u="sng" kern="1400" dirty="0">
                <a:solidFill>
                  <a:srgbClr val="0000FF"/>
                </a:solidFill>
                <a:latin typeface="Gill Sans MT" panose="020B0502020104020203" pitchFamily="34" charset="0"/>
              </a:rPr>
              <a:t>https://acm.army.mil</a:t>
            </a:r>
            <a:endParaRPr lang="en-US" sz="1400" b="1" kern="1400" dirty="0">
              <a:solidFill>
                <a:srgbClr val="000000"/>
              </a:solidFill>
              <a:latin typeface="Gill Sans MT" panose="020B0502020104020203" pitchFamily="34" charset="0"/>
            </a:endParaRPr>
          </a:p>
          <a:p>
            <a:pPr>
              <a:lnSpc>
                <a:spcPct val="120000"/>
              </a:lnSpc>
              <a:spcAft>
                <a:spcPts val="900"/>
              </a:spcAft>
            </a:pPr>
            <a:r>
              <a:rPr lang="en-US" kern="1400" dirty="0">
                <a:solidFill>
                  <a:srgbClr val="000000"/>
                </a:solidFill>
                <a:latin typeface="Gill Sans MT" panose="020B0502020104020203" pitchFamily="34" charset="0"/>
              </a:rPr>
              <a:t> </a:t>
            </a:r>
            <a:endParaRPr lang="en-US" kern="1400" dirty="0">
              <a:ln>
                <a:noFill/>
              </a:ln>
              <a:solidFill>
                <a:srgbClr val="000000"/>
              </a:solidFill>
              <a:effectLst/>
              <a:latin typeface="Gill Sans MT" panose="020B0502020104020203"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45593"/>
            <a:ext cx="3332819" cy="2059607"/>
          </a:xfrm>
          <a:prstGeom prst="rect">
            <a:avLst/>
          </a:prstGeom>
        </p:spPr>
      </p:pic>
    </p:spTree>
    <p:extLst>
      <p:ext uri="{BB962C8B-B14F-4D97-AF65-F5344CB8AC3E}">
        <p14:creationId xmlns:p14="http://schemas.microsoft.com/office/powerpoint/2010/main" val="2829540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0582" y="-65620"/>
            <a:ext cx="6738939" cy="1200150"/>
          </a:xfrm>
        </p:spPr>
        <p:txBody>
          <a:bodyPr/>
          <a:lstStyle/>
          <a:p>
            <a:r>
              <a:rPr lang="en-US" sz="3200" dirty="0" smtClean="0"/>
              <a:t>Cost Management Training &amp; Education</a:t>
            </a:r>
            <a:endParaRPr lang="en-US" sz="3200" dirty="0"/>
          </a:p>
        </p:txBody>
      </p:sp>
      <p:sp>
        <p:nvSpPr>
          <p:cNvPr id="7" name="TextBox 6"/>
          <p:cNvSpPr txBox="1"/>
          <p:nvPr/>
        </p:nvSpPr>
        <p:spPr>
          <a:xfrm>
            <a:off x="527301" y="1409971"/>
            <a:ext cx="2615524" cy="369332"/>
          </a:xfrm>
          <a:prstGeom prst="rect">
            <a:avLst/>
          </a:prstGeom>
          <a:noFill/>
        </p:spPr>
        <p:txBody>
          <a:bodyPr wrap="none" rtlCol="0">
            <a:spAutoFit/>
          </a:bodyPr>
          <a:lstStyle/>
          <a:p>
            <a:r>
              <a:rPr lang="en-US" b="1" dirty="0"/>
              <a:t>Graduate Level Education</a:t>
            </a:r>
          </a:p>
        </p:txBody>
      </p:sp>
      <p:sp>
        <p:nvSpPr>
          <p:cNvPr id="8" name="Rectangle 7"/>
          <p:cNvSpPr/>
          <p:nvPr/>
        </p:nvSpPr>
        <p:spPr>
          <a:xfrm>
            <a:off x="527301" y="3910371"/>
            <a:ext cx="3106300" cy="338554"/>
          </a:xfrm>
          <a:prstGeom prst="rect">
            <a:avLst/>
          </a:prstGeom>
        </p:spPr>
        <p:txBody>
          <a:bodyPr wrap="none">
            <a:spAutoFit/>
          </a:bodyPr>
          <a:lstStyle/>
          <a:p>
            <a:r>
              <a:rPr lang="en-US" sz="1600" b="1" dirty="0"/>
              <a:t>Command Sponsored Certification</a:t>
            </a:r>
          </a:p>
        </p:txBody>
      </p:sp>
      <p:sp>
        <p:nvSpPr>
          <p:cNvPr id="9" name="Rectangle 8"/>
          <p:cNvSpPr/>
          <p:nvPr/>
        </p:nvSpPr>
        <p:spPr>
          <a:xfrm>
            <a:off x="4655904" y="1440749"/>
            <a:ext cx="1369799" cy="338554"/>
          </a:xfrm>
          <a:prstGeom prst="rect">
            <a:avLst/>
          </a:prstGeom>
        </p:spPr>
        <p:txBody>
          <a:bodyPr wrap="none">
            <a:spAutoFit/>
          </a:bodyPr>
          <a:lstStyle/>
          <a:p>
            <a:r>
              <a:rPr lang="en-US" sz="1600" b="1" dirty="0"/>
              <a:t>Army Training</a:t>
            </a:r>
          </a:p>
        </p:txBody>
      </p:sp>
      <p:graphicFrame>
        <p:nvGraphicFramePr>
          <p:cNvPr id="12" name="Table 11"/>
          <p:cNvGraphicFramePr>
            <a:graphicFrameLocks noGrp="1"/>
          </p:cNvGraphicFramePr>
          <p:nvPr>
            <p:extLst/>
          </p:nvPr>
        </p:nvGraphicFramePr>
        <p:xfrm>
          <a:off x="4688332" y="1748012"/>
          <a:ext cx="3457903" cy="1576854"/>
        </p:xfrm>
        <a:graphic>
          <a:graphicData uri="http://schemas.openxmlformats.org/drawingml/2006/table">
            <a:tbl>
              <a:tblPr/>
              <a:tblGrid>
                <a:gridCol w="717179"/>
                <a:gridCol w="423687"/>
                <a:gridCol w="2317037"/>
              </a:tblGrid>
              <a:tr h="131445">
                <a:tc gridSpan="3">
                  <a:txBody>
                    <a:bodyPr/>
                    <a:lstStyle/>
                    <a:p>
                      <a:pPr algn="ctr" fontAlgn="b"/>
                      <a:r>
                        <a:rPr lang="en-US" sz="800" b="0" i="0" u="none" strike="noStrike" dirty="0">
                          <a:solidFill>
                            <a:srgbClr val="FFFFFF"/>
                          </a:solidFill>
                          <a:effectLst/>
                          <a:latin typeface="Calibri" panose="020F0502020204030204" pitchFamily="34" charset="0"/>
                        </a:rPr>
                        <a:t>at Army Financial Management School</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r>
              <a:tr h="390363">
                <a:tc>
                  <a:txBody>
                    <a:bodyPr/>
                    <a:lstStyle/>
                    <a:p>
                      <a:pPr algn="ctr" fontAlgn="ctr"/>
                      <a:r>
                        <a:rPr lang="en-US" sz="800" b="0" i="0" u="none" strike="noStrike">
                          <a:solidFill>
                            <a:srgbClr val="000000"/>
                          </a:solidFill>
                          <a:effectLst/>
                          <a:latin typeface="Calibri" panose="020F0502020204030204" pitchFamily="34" charset="0"/>
                        </a:rPr>
                        <a:t>Principles of Cost Accounting &amp; Mgmt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 Weeks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Cost Terms * Cost Concepts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 Fundamentals of Cost Accounting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 Practical Exercises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0363">
                <a:tc>
                  <a:txBody>
                    <a:bodyPr/>
                    <a:lstStyle/>
                    <a:p>
                      <a:pPr algn="ctr" fontAlgn="ctr"/>
                      <a:r>
                        <a:rPr lang="en-US" sz="800" b="0" i="0" u="none" strike="noStrike">
                          <a:solidFill>
                            <a:srgbClr val="000000"/>
                          </a:solidFill>
                          <a:effectLst/>
                          <a:latin typeface="Calibri" panose="020F0502020204030204" pitchFamily="34" charset="0"/>
                        </a:rPr>
                        <a:t>Intermediate Cost Accounting &amp; Mgmt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 Weeks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Cost Flow Methods  * Analysis and Reporting * Practical Exercises  * Complex Case Studies  </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 Decision Support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875">
                <a:tc>
                  <a:txBody>
                    <a:bodyPr/>
                    <a:lstStyle/>
                    <a:p>
                      <a:pPr algn="l" fontAlgn="b"/>
                      <a:endParaRPr lang="en-US" sz="800" b="0" i="0" u="none" strike="noStrike">
                        <a:solidFill>
                          <a:srgbClr val="000000"/>
                        </a:solidFill>
                        <a:effectLst/>
                        <a:latin typeface="Calibri" panose="020F0502020204030204" pitchFamily="34" charset="0"/>
                      </a:endParaRPr>
                    </a:p>
                  </a:txBody>
                  <a:tcPr marL="5715" marR="5715" marT="571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5715" marR="5715" marT="571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ctr"/>
                      <a:endParaRPr lang="en-US" sz="900" b="0" i="0" u="none" strike="noStrike">
                        <a:solidFill>
                          <a:srgbClr val="000000"/>
                        </a:solidFill>
                        <a:effectLst/>
                        <a:latin typeface="Arial" panose="020B0604020202020204" pitchFamily="34" charset="0"/>
                      </a:endParaRPr>
                    </a:p>
                  </a:txBody>
                  <a:tcPr marL="68580" marR="5715" marT="5715" marB="0" anchor="ctr">
                    <a:lnL>
                      <a:noFill/>
                    </a:lnL>
                    <a:lnR>
                      <a:noFill/>
                    </a:lnR>
                    <a:lnT w="6350" cap="flat" cmpd="sng" algn="ctr">
                      <a:solidFill>
                        <a:srgbClr val="000000"/>
                      </a:solidFill>
                      <a:prstDash val="solid"/>
                      <a:round/>
                      <a:headEnd type="none" w="med" len="med"/>
                      <a:tailEnd type="none" w="med" len="med"/>
                    </a:lnT>
                    <a:lnB>
                      <a:noFill/>
                    </a:lnB>
                  </a:tcPr>
                </a:tc>
              </a:tr>
              <a:tr h="131445">
                <a:tc gridSpan="3">
                  <a:txBody>
                    <a:bodyPr/>
                    <a:lstStyle/>
                    <a:p>
                      <a:pPr algn="ctr" fontAlgn="b"/>
                      <a:r>
                        <a:rPr lang="en-US" sz="800" b="0" i="0" u="none" strike="noStrike">
                          <a:solidFill>
                            <a:srgbClr val="FFFFFF"/>
                          </a:solidFill>
                          <a:effectLst/>
                          <a:latin typeface="Calibri" panose="020F0502020204030204" pitchFamily="34" charset="0"/>
                        </a:rPr>
                        <a:t>at Command General Staff College</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r>
              <a:tr h="390363">
                <a:tc>
                  <a:txBody>
                    <a:bodyPr/>
                    <a:lstStyle/>
                    <a:p>
                      <a:pPr algn="ctr" fontAlgn="ctr"/>
                      <a:r>
                        <a:rPr lang="en-US" sz="800" b="0" i="0" u="none" strike="noStrike">
                          <a:solidFill>
                            <a:srgbClr val="000000"/>
                          </a:solidFill>
                          <a:effectLst/>
                          <a:latin typeface="Calibri" panose="020F0502020204030204" pitchFamily="34" charset="0"/>
                        </a:rPr>
                        <a:t>Financial Based Decision Making</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CGSS willing to offer future elective  * Cost Management and/or CBA focus  *Class in Development with DASA-CE/OBT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nvPr>
        </p:nvGraphicFramePr>
        <p:xfrm>
          <a:off x="647805" y="1735808"/>
          <a:ext cx="3539563" cy="2057400"/>
        </p:xfrm>
        <a:graphic>
          <a:graphicData uri="http://schemas.openxmlformats.org/drawingml/2006/table">
            <a:tbl>
              <a:tblPr/>
              <a:tblGrid>
                <a:gridCol w="608909"/>
                <a:gridCol w="385665"/>
                <a:gridCol w="385665"/>
                <a:gridCol w="2159324"/>
              </a:tblGrid>
              <a:tr h="137160">
                <a:tc gridSpan="4">
                  <a:txBody>
                    <a:bodyPr/>
                    <a:lstStyle/>
                    <a:p>
                      <a:pPr algn="ctr" fontAlgn="b"/>
                      <a:r>
                        <a:rPr lang="en-US" sz="800" b="0" i="0" u="none" strike="noStrike" dirty="0">
                          <a:solidFill>
                            <a:srgbClr val="FFFFFF"/>
                          </a:solidFill>
                          <a:effectLst/>
                          <a:latin typeface="Calibri" panose="020F0502020204030204" pitchFamily="34" charset="0"/>
                        </a:rPr>
                        <a:t>at the University of South Carolina</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85800">
                <a:tc>
                  <a:txBody>
                    <a:bodyPr/>
                    <a:lstStyle/>
                    <a:p>
                      <a:pPr algn="ctr" fontAlgn="ctr"/>
                      <a:r>
                        <a:rPr lang="en-US" sz="800" b="0" i="0" u="none" strike="noStrike">
                          <a:solidFill>
                            <a:srgbClr val="000000"/>
                          </a:solidFill>
                          <a:effectLst/>
                          <a:latin typeface="Calibri" panose="020F0502020204030204" pitchFamily="34" charset="0"/>
                        </a:rPr>
                        <a:t>TERP10</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 week</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Credits count towards USC MBA  * Army sustainers gain an operational level understanding of SAP * Provide better understanding of Army interrelated ERP systems (GFEBS, GCSS-A, IPPS-A)</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5800">
                <a:tc>
                  <a:txBody>
                    <a:bodyPr/>
                    <a:lstStyle/>
                    <a:p>
                      <a:pPr algn="ctr" fontAlgn="ctr"/>
                      <a:r>
                        <a:rPr lang="en-US" sz="800" b="0" i="0" u="none" strike="noStrike">
                          <a:solidFill>
                            <a:srgbClr val="000000"/>
                          </a:solidFill>
                          <a:effectLst/>
                          <a:latin typeface="Calibri" panose="020F0502020204030204" pitchFamily="34" charset="0"/>
                        </a:rPr>
                        <a:t>Business Analytics Course</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 Week</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*Provides analytic training that never before existed within the Army * Leverages untapped capabilities within GFEBS/Business Intelligence environment *CPE credits for CDFM, and FM Certification Program</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8640">
                <a:tc>
                  <a:txBody>
                    <a:bodyPr/>
                    <a:lstStyle/>
                    <a:p>
                      <a:pPr algn="ctr" fontAlgn="ctr"/>
                      <a:r>
                        <a:rPr lang="en-US" sz="800" b="0" i="0" u="none" strike="noStrike">
                          <a:solidFill>
                            <a:srgbClr val="000000"/>
                          </a:solidFill>
                          <a:effectLst/>
                          <a:latin typeface="Calibri" panose="020F0502020204030204" pitchFamily="34" charset="0"/>
                        </a:rPr>
                        <a:t>CMCC</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4 Week</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12</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FM Professionals receive industry best practices in business/ finance * Fulfills requirement for DoD Certification Program and CDFM</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nvPr>
        </p:nvGraphicFramePr>
        <p:xfrm>
          <a:off x="644851" y="4268852"/>
          <a:ext cx="3542517" cy="559338"/>
        </p:xfrm>
        <a:graphic>
          <a:graphicData uri="http://schemas.openxmlformats.org/drawingml/2006/table">
            <a:tbl>
              <a:tblPr/>
              <a:tblGrid>
                <a:gridCol w="734728"/>
                <a:gridCol w="434055"/>
                <a:gridCol w="2373734"/>
              </a:tblGrid>
              <a:tr h="131445">
                <a:tc gridSpan="3">
                  <a:txBody>
                    <a:bodyPr/>
                    <a:lstStyle/>
                    <a:p>
                      <a:pPr algn="ctr" fontAlgn="b"/>
                      <a:r>
                        <a:rPr lang="en-US" sz="800" b="0" i="0" u="none" strike="noStrike" dirty="0">
                          <a:solidFill>
                            <a:srgbClr val="FFFFFF"/>
                          </a:solidFill>
                          <a:effectLst/>
                          <a:latin typeface="Calibri" panose="020F0502020204030204" pitchFamily="34" charset="0"/>
                        </a:rPr>
                        <a:t>locally offered</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r>
              <a:tr h="427893">
                <a:tc>
                  <a:txBody>
                    <a:bodyPr/>
                    <a:lstStyle/>
                    <a:p>
                      <a:pPr algn="ctr" fontAlgn="ctr"/>
                      <a:r>
                        <a:rPr lang="en-US" sz="800" b="0" i="0" u="none" strike="noStrike">
                          <a:solidFill>
                            <a:srgbClr val="000000"/>
                          </a:solidFill>
                          <a:effectLst/>
                          <a:latin typeface="Calibri" panose="020F0502020204030204" pitchFamily="34" charset="0"/>
                        </a:rPr>
                        <a:t>Cost Management Basics Course</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2 weeks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Certification Focused Training with using existing training:  CBA Fam, LSS Green Belt, on-line DL, 1 week in class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6" name="Rectangle 15"/>
          <p:cNvSpPr/>
          <p:nvPr/>
        </p:nvSpPr>
        <p:spPr>
          <a:xfrm>
            <a:off x="4617600" y="3572144"/>
            <a:ext cx="2372701" cy="307777"/>
          </a:xfrm>
          <a:prstGeom prst="rect">
            <a:avLst/>
          </a:prstGeom>
        </p:spPr>
        <p:txBody>
          <a:bodyPr wrap="none">
            <a:spAutoFit/>
          </a:bodyPr>
          <a:lstStyle/>
          <a:p>
            <a:r>
              <a:rPr lang="en-US" sz="1400" b="1" dirty="0" smtClean="0"/>
              <a:t>Cost Benefit Analysis Training</a:t>
            </a:r>
            <a:endParaRPr lang="en-US" sz="1400" b="1" dirty="0"/>
          </a:p>
        </p:txBody>
      </p:sp>
      <p:graphicFrame>
        <p:nvGraphicFramePr>
          <p:cNvPr id="17" name="Table 16"/>
          <p:cNvGraphicFramePr>
            <a:graphicFrameLocks noGrp="1"/>
          </p:cNvGraphicFramePr>
          <p:nvPr>
            <p:extLst/>
          </p:nvPr>
        </p:nvGraphicFramePr>
        <p:xfrm>
          <a:off x="4688332" y="3910371"/>
          <a:ext cx="3498790" cy="1570918"/>
        </p:xfrm>
        <a:graphic>
          <a:graphicData uri="http://schemas.openxmlformats.org/drawingml/2006/table">
            <a:tbl>
              <a:tblPr/>
              <a:tblGrid>
                <a:gridCol w="725659"/>
                <a:gridCol w="428697"/>
                <a:gridCol w="2344434"/>
              </a:tblGrid>
              <a:tr h="131445">
                <a:tc gridSpan="3">
                  <a:txBody>
                    <a:bodyPr/>
                    <a:lstStyle/>
                    <a:p>
                      <a:pPr algn="ctr" fontAlgn="b"/>
                      <a:r>
                        <a:rPr lang="en-US" sz="800" b="0" i="0" u="none" strike="noStrike" dirty="0">
                          <a:solidFill>
                            <a:srgbClr val="FFFFFF"/>
                          </a:solidFill>
                          <a:effectLst/>
                          <a:latin typeface="Calibri" panose="020F0502020204030204" pitchFamily="34" charset="0"/>
                        </a:rPr>
                        <a:t>at PDI</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r>
              <a:tr h="257175">
                <a:tc>
                  <a:txBody>
                    <a:bodyPr/>
                    <a:lstStyle/>
                    <a:p>
                      <a:pPr algn="ctr" fontAlgn="ctr"/>
                      <a:r>
                        <a:rPr lang="en-US" sz="800" b="0" i="0" u="none" strike="noStrike">
                          <a:solidFill>
                            <a:srgbClr val="000000"/>
                          </a:solidFill>
                          <a:effectLst/>
                          <a:latin typeface="Calibri" panose="020F0502020204030204" pitchFamily="34" charset="0"/>
                        </a:rPr>
                        <a:t>CBA Training for Analysts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 hour</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Analyst focused familiarization course  *FM </a:t>
                      </a:r>
                      <a:r>
                        <a:rPr lang="en-US" sz="800" b="0" i="0" u="none" strike="noStrike" dirty="0" smtClean="0">
                          <a:solidFill>
                            <a:srgbClr val="000000"/>
                          </a:solidFill>
                          <a:effectLst/>
                          <a:latin typeface="Calibri" panose="020F0502020204030204" pitchFamily="34" charset="0"/>
                        </a:rPr>
                        <a:t>Certification </a:t>
                      </a:r>
                      <a:r>
                        <a:rPr lang="en-US" sz="800" b="0" i="0" u="none" strike="noStrike" dirty="0">
                          <a:solidFill>
                            <a:srgbClr val="000000"/>
                          </a:solidFill>
                          <a:effectLst/>
                          <a:latin typeface="Calibri" panose="020F0502020204030204" pitchFamily="34" charset="0"/>
                        </a:rPr>
                        <a:t>Program</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3989">
                <a:tc>
                  <a:txBody>
                    <a:bodyPr/>
                    <a:lstStyle/>
                    <a:p>
                      <a:pPr algn="ctr" fontAlgn="ctr"/>
                      <a:r>
                        <a:rPr lang="en-US" sz="800" b="0" i="0" u="none" strike="noStrike">
                          <a:solidFill>
                            <a:srgbClr val="000000"/>
                          </a:solidFill>
                          <a:effectLst/>
                          <a:latin typeface="Calibri" panose="020F0502020204030204" pitchFamily="34" charset="0"/>
                        </a:rPr>
                        <a:t>CBA Training for Managers &amp; Execs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3 hour</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Management focused familiarization course  *FM </a:t>
                      </a:r>
                      <a:r>
                        <a:rPr lang="en-US" sz="800" b="0" i="0" u="none" strike="noStrike" dirty="0" smtClean="0">
                          <a:solidFill>
                            <a:srgbClr val="000000"/>
                          </a:solidFill>
                          <a:effectLst/>
                          <a:latin typeface="Calibri" panose="020F0502020204030204" pitchFamily="34" charset="0"/>
                        </a:rPr>
                        <a:t>Certification </a:t>
                      </a:r>
                      <a:r>
                        <a:rPr lang="en-US" sz="800" b="0" i="0" u="none" strike="noStrike" dirty="0">
                          <a:solidFill>
                            <a:srgbClr val="000000"/>
                          </a:solidFill>
                          <a:effectLst/>
                          <a:latin typeface="Calibri" panose="020F0502020204030204" pitchFamily="34" charset="0"/>
                        </a:rPr>
                        <a:t>Program</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875">
                <a:tc>
                  <a:txBody>
                    <a:bodyPr/>
                    <a:lstStyle/>
                    <a:p>
                      <a:pPr algn="l" fontAlgn="b"/>
                      <a:endParaRPr lang="en-US" sz="800" b="0" i="0" u="none" strike="noStrike">
                        <a:solidFill>
                          <a:srgbClr val="000000"/>
                        </a:solidFill>
                        <a:effectLst/>
                        <a:latin typeface="Calibri" panose="020F0502020204030204" pitchFamily="34" charset="0"/>
                      </a:endParaRPr>
                    </a:p>
                  </a:txBody>
                  <a:tcPr marL="5715" marR="5715" marT="571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5715" marR="5715" marT="571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ctr"/>
                      <a:endParaRPr lang="en-US" sz="900" b="0" i="0" u="none" strike="noStrike" dirty="0">
                        <a:solidFill>
                          <a:srgbClr val="000000"/>
                        </a:solidFill>
                        <a:effectLst/>
                        <a:latin typeface="Arial" panose="020B0604020202020204" pitchFamily="34" charset="0"/>
                      </a:endParaRPr>
                    </a:p>
                  </a:txBody>
                  <a:tcPr marL="68580" marR="5715" marT="5715" marB="0" anchor="ctr">
                    <a:lnL>
                      <a:noFill/>
                    </a:lnL>
                    <a:lnR>
                      <a:noFill/>
                    </a:lnR>
                    <a:lnT w="6350" cap="flat" cmpd="sng" algn="ctr">
                      <a:solidFill>
                        <a:srgbClr val="000000"/>
                      </a:solidFill>
                      <a:prstDash val="solid"/>
                      <a:round/>
                      <a:headEnd type="none" w="med" len="med"/>
                      <a:tailEnd type="none" w="med" len="med"/>
                    </a:lnT>
                    <a:lnB>
                      <a:noFill/>
                    </a:lnB>
                  </a:tcPr>
                </a:tc>
              </a:tr>
              <a:tr h="131445">
                <a:tc gridSpan="3">
                  <a:txBody>
                    <a:bodyPr/>
                    <a:lstStyle/>
                    <a:p>
                      <a:pPr algn="ctr" fontAlgn="b"/>
                      <a:r>
                        <a:rPr lang="en-US" sz="800" b="0" i="0" u="none" strike="noStrike">
                          <a:solidFill>
                            <a:srgbClr val="FFFFFF"/>
                          </a:solidFill>
                          <a:effectLst/>
                          <a:latin typeface="Calibri" panose="020F0502020204030204" pitchFamily="34" charset="0"/>
                        </a:rPr>
                        <a:t>local and CE trainers</a:t>
                      </a:r>
                    </a:p>
                  </a:txBody>
                  <a:tcPr marL="5715" marR="5715" marT="5715" marB="0" anchor="b">
                    <a:lnL>
                      <a:noFill/>
                    </a:lnL>
                    <a:lnR>
                      <a:noFill/>
                    </a:lnR>
                    <a:lnT>
                      <a:noFill/>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r>
              <a:tr h="453989">
                <a:tc>
                  <a:txBody>
                    <a:bodyPr/>
                    <a:lstStyle/>
                    <a:p>
                      <a:pPr algn="ctr" fontAlgn="ctr"/>
                      <a:r>
                        <a:rPr lang="en-US" sz="800" b="0" i="0" u="none" strike="noStrike">
                          <a:solidFill>
                            <a:srgbClr val="000000"/>
                          </a:solidFill>
                          <a:effectLst/>
                          <a:latin typeface="Calibri" panose="020F0502020204030204" pitchFamily="34" charset="0"/>
                        </a:rPr>
                        <a:t>4 Day CBA Course</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4.5 Days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800" b="0" i="0" u="none" strike="noStrike" dirty="0">
                          <a:solidFill>
                            <a:srgbClr val="000000"/>
                          </a:solidFill>
                          <a:effectLst/>
                          <a:latin typeface="Calibri" panose="020F0502020204030204" pitchFamily="34" charset="0"/>
                        </a:rPr>
                        <a:t>* Case based course leveraging HQDA lessons learned  * HQDA certified trainers and CE trainers  * Analytically focused methodologies</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65" y="5058411"/>
            <a:ext cx="2712955" cy="1676545"/>
          </a:xfrm>
          <a:prstGeom prst="rect">
            <a:avLst/>
          </a:prstGeom>
        </p:spPr>
      </p:pic>
      <p:sp>
        <p:nvSpPr>
          <p:cNvPr id="14" name="Rectangle 13"/>
          <p:cNvSpPr/>
          <p:nvPr/>
        </p:nvSpPr>
        <p:spPr>
          <a:xfrm>
            <a:off x="3327850" y="6010989"/>
            <a:ext cx="4572000" cy="701731"/>
          </a:xfrm>
          <a:prstGeom prst="rect">
            <a:avLst/>
          </a:prstGeom>
        </p:spPr>
        <p:txBody>
          <a:bodyPr>
            <a:spAutoFit/>
          </a:bodyPr>
          <a:lstStyle/>
          <a:p>
            <a:pPr algn="ctr"/>
            <a:r>
              <a:rPr lang="en-US" u="sng" kern="1400" dirty="0">
                <a:solidFill>
                  <a:srgbClr val="0000FF"/>
                </a:solidFill>
                <a:latin typeface="Gill Sans MT" panose="020B0502020104020203" pitchFamily="34" charset="0"/>
              </a:rPr>
              <a:t>https://acm.army.mil</a:t>
            </a:r>
            <a:endParaRPr lang="en-US" sz="1400" b="1" kern="1400" dirty="0">
              <a:solidFill>
                <a:srgbClr val="000000"/>
              </a:solidFill>
              <a:latin typeface="Gill Sans MT" panose="020B0502020104020203" pitchFamily="34" charset="0"/>
            </a:endParaRPr>
          </a:p>
          <a:p>
            <a:pPr>
              <a:lnSpc>
                <a:spcPct val="120000"/>
              </a:lnSpc>
              <a:spcAft>
                <a:spcPts val="900"/>
              </a:spcAft>
            </a:pPr>
            <a:r>
              <a:rPr lang="en-US" kern="1400" dirty="0">
                <a:solidFill>
                  <a:srgbClr val="000000"/>
                </a:solidFill>
                <a:latin typeface="Gill Sans MT" panose="020B0502020104020203" pitchFamily="34" charset="0"/>
              </a:rPr>
              <a:t> </a:t>
            </a:r>
            <a:endParaRPr lang="en-US" kern="1400" dirty="0">
              <a:ln>
                <a:noFill/>
              </a:ln>
              <a:solidFill>
                <a:srgbClr val="000000"/>
              </a:solidFill>
              <a:effectLst/>
              <a:latin typeface="Gill Sans MT" panose="020B0502020104020203" pitchFamily="34" charset="0"/>
            </a:endParaRPr>
          </a:p>
        </p:txBody>
      </p:sp>
      <p:sp>
        <p:nvSpPr>
          <p:cNvPr id="18" name="Slide Number Placeholder 3"/>
          <p:cNvSpPr>
            <a:spLocks noGrp="1"/>
          </p:cNvSpPr>
          <p:nvPr>
            <p:ph type="sldNum" sz="quarter" idx="4294967295"/>
          </p:nvPr>
        </p:nvSpPr>
        <p:spPr>
          <a:xfrm>
            <a:off x="7107382" y="6533720"/>
            <a:ext cx="1939636" cy="236267"/>
          </a:xfrm>
          <a:prstGeom prst="rect">
            <a:avLst/>
          </a:prstGeom>
        </p:spPr>
        <p:txBody>
          <a:bodyPr/>
          <a:lstStyle/>
          <a:p>
            <a:pPr algn="r">
              <a:defRPr/>
            </a:pPr>
            <a:r>
              <a:rPr lang="en-US" sz="1100" dirty="0" smtClean="0"/>
              <a:t>41</a:t>
            </a:r>
            <a:endParaRPr lang="en-US" sz="1100" dirty="0"/>
          </a:p>
        </p:txBody>
      </p:sp>
    </p:spTree>
    <p:extLst>
      <p:ext uri="{BB962C8B-B14F-4D97-AF65-F5344CB8AC3E}">
        <p14:creationId xmlns:p14="http://schemas.microsoft.com/office/powerpoint/2010/main" val="2727265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0"/>
            <a:ext cx="7772400" cy="13620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pPr algn="ctr" fontAlgn="base">
              <a:spcAft>
                <a:spcPct val="0"/>
              </a:spcAft>
            </a:pPr>
            <a:r>
              <a:rPr lang="en-US" sz="2800" dirty="0" smtClean="0">
                <a:solidFill>
                  <a:srgbClr val="0070C0"/>
                </a:solidFill>
                <a:latin typeface="Arial" pitchFamily="34" charset="0"/>
                <a:cs typeface="Arial" pitchFamily="34" charset="0"/>
              </a:rPr>
              <a:t>What’s </a:t>
            </a:r>
            <a:r>
              <a:rPr lang="en-US" sz="2800" dirty="0">
                <a:solidFill>
                  <a:srgbClr val="0070C0"/>
                </a:solidFill>
                <a:latin typeface="Arial" pitchFamily="34" charset="0"/>
                <a:cs typeface="Arial" pitchFamily="34" charset="0"/>
              </a:rPr>
              <a:t>Hot for the Army Analytics in 2016</a:t>
            </a:r>
            <a:r>
              <a:rPr lang="en-US" sz="2800" dirty="0" smtClean="0">
                <a:solidFill>
                  <a:srgbClr val="0070C0"/>
                </a:solidFill>
                <a:latin typeface="Arial" pitchFamily="34" charset="0"/>
                <a:cs typeface="Arial" pitchFamily="34" charset="0"/>
              </a:rPr>
              <a:t>?</a:t>
            </a:r>
            <a:endParaRPr lang="en-US" sz="2800" dirty="0">
              <a:solidFill>
                <a:srgbClr val="0070C0"/>
              </a:solidFill>
              <a:latin typeface="Arial" pitchFamily="34" charset="0"/>
              <a:cs typeface="Arial" pitchFamily="34" charset="0"/>
            </a:endParaRPr>
          </a:p>
        </p:txBody>
      </p:sp>
      <p:sp>
        <p:nvSpPr>
          <p:cNvPr id="5" name="Slide Number Placeholder 1"/>
          <p:cNvSpPr txBox="1">
            <a:spLocks/>
          </p:cNvSpPr>
          <p:nvPr/>
        </p:nvSpPr>
        <p:spPr>
          <a:xfrm>
            <a:off x="8369595" y="64770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F5F9EAE-A0F3-4296-9491-C11631F6C4A1}"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42</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532108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3243" y="35668"/>
            <a:ext cx="9144000" cy="8565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400" b="1" dirty="0" smtClean="0">
                <a:solidFill>
                  <a:srgbClr val="0070C0"/>
                </a:solidFill>
                <a:latin typeface="Arial" pitchFamily="34" charset="0"/>
                <a:cs typeface="Arial" pitchFamily="34" charset="0"/>
              </a:rPr>
              <a:t>Financial Management &amp; </a:t>
            </a:r>
          </a:p>
          <a:p>
            <a:pPr fontAlgn="base">
              <a:spcAft>
                <a:spcPct val="0"/>
              </a:spcAft>
            </a:pPr>
            <a:r>
              <a:rPr lang="en-US" sz="2400" b="1" dirty="0" smtClean="0">
                <a:solidFill>
                  <a:srgbClr val="0070C0"/>
                </a:solidFill>
                <a:latin typeface="Arial" pitchFamily="34" charset="0"/>
                <a:cs typeface="Arial" pitchFamily="34" charset="0"/>
              </a:rPr>
              <a:t>Performance Assessment (FPA) Opportunity</a:t>
            </a:r>
          </a:p>
          <a:p>
            <a:pPr fontAlgn="base">
              <a:spcAft>
                <a:spcPct val="0"/>
              </a:spcAft>
            </a:pPr>
            <a:r>
              <a:rPr lang="en-US" sz="1200" b="1" dirty="0" smtClean="0">
                <a:solidFill>
                  <a:srgbClr val="0070C0"/>
                </a:solidFill>
                <a:latin typeface="Arial" pitchFamily="34" charset="0"/>
                <a:cs typeface="Arial" pitchFamily="34" charset="0"/>
              </a:rPr>
              <a:t>(Start in the Middle)</a:t>
            </a:r>
            <a:endParaRPr lang="en-US" sz="1200" b="1" dirty="0">
              <a:solidFill>
                <a:srgbClr val="0070C0"/>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381000" y="620112"/>
            <a:ext cx="7772400" cy="6161688"/>
          </a:xfrm>
          <a:prstGeom prst="rect">
            <a:avLst/>
          </a:prstGeom>
        </p:spPr>
      </p:pic>
      <p:pic>
        <p:nvPicPr>
          <p:cNvPr id="3" name="Picture 2"/>
          <p:cNvPicPr>
            <a:picLocks noChangeAspect="1"/>
          </p:cNvPicPr>
          <p:nvPr/>
        </p:nvPicPr>
        <p:blipFill>
          <a:blip r:embed="rId4"/>
          <a:stretch>
            <a:fillRect/>
          </a:stretch>
        </p:blipFill>
        <p:spPr>
          <a:xfrm>
            <a:off x="6781800" y="4631987"/>
            <a:ext cx="2324704" cy="2149813"/>
          </a:xfrm>
          <a:prstGeom prst="rect">
            <a:avLst/>
          </a:prstGeom>
        </p:spPr>
      </p:pic>
      <p:sp>
        <p:nvSpPr>
          <p:cNvPr id="5" name="Oval 4"/>
          <p:cNvSpPr>
            <a:spLocks noChangeAspect="1"/>
          </p:cNvSpPr>
          <p:nvPr/>
        </p:nvSpPr>
        <p:spPr>
          <a:xfrm>
            <a:off x="2884613" y="2956560"/>
            <a:ext cx="274320" cy="274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 name="Oval 5"/>
          <p:cNvSpPr>
            <a:spLocks noChangeAspect="1"/>
          </p:cNvSpPr>
          <p:nvPr/>
        </p:nvSpPr>
        <p:spPr>
          <a:xfrm>
            <a:off x="4356506" y="2819400"/>
            <a:ext cx="274320" cy="274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7" name="Oval 6"/>
          <p:cNvSpPr>
            <a:spLocks noChangeAspect="1"/>
          </p:cNvSpPr>
          <p:nvPr/>
        </p:nvSpPr>
        <p:spPr>
          <a:xfrm>
            <a:off x="2908460" y="4454705"/>
            <a:ext cx="274320" cy="274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8" name="Oval 7"/>
          <p:cNvSpPr>
            <a:spLocks noChangeAspect="1"/>
          </p:cNvSpPr>
          <p:nvPr/>
        </p:nvSpPr>
        <p:spPr>
          <a:xfrm>
            <a:off x="5993838" y="4729025"/>
            <a:ext cx="274320" cy="274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9" name="Oval 8"/>
          <p:cNvSpPr>
            <a:spLocks noChangeAspect="1"/>
          </p:cNvSpPr>
          <p:nvPr/>
        </p:nvSpPr>
        <p:spPr>
          <a:xfrm>
            <a:off x="4356506" y="5105400"/>
            <a:ext cx="274320" cy="2743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Tree>
    <p:extLst>
      <p:ext uri="{BB962C8B-B14F-4D97-AF65-F5344CB8AC3E}">
        <p14:creationId xmlns:p14="http://schemas.microsoft.com/office/powerpoint/2010/main" val="570119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0" y="133269"/>
            <a:ext cx="9144000" cy="60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pPr algn="ctr" fontAlgn="base">
              <a:spcAft>
                <a:spcPct val="0"/>
              </a:spcAft>
            </a:pPr>
            <a:r>
              <a:rPr lang="en-US" sz="2400" b="1" dirty="0">
                <a:solidFill>
                  <a:srgbClr val="0070C0"/>
                </a:solidFill>
                <a:latin typeface="Arial" pitchFamily="34" charset="0"/>
                <a:cs typeface="Arial" pitchFamily="34" charset="0"/>
              </a:rPr>
              <a:t>FPA Concept</a:t>
            </a:r>
          </a:p>
        </p:txBody>
      </p:sp>
      <p:sp>
        <p:nvSpPr>
          <p:cNvPr id="95" name="AutoShape 67"/>
          <p:cNvSpPr>
            <a:spLocks noChangeArrowheads="1"/>
          </p:cNvSpPr>
          <p:nvPr/>
        </p:nvSpPr>
        <p:spPr bwMode="auto">
          <a:xfrm>
            <a:off x="2487551" y="2472690"/>
            <a:ext cx="5110011" cy="914400"/>
          </a:xfrm>
          <a:prstGeom prst="roundRect">
            <a:avLst>
              <a:gd name="adj" fmla="val 0"/>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4"/>
              </a:solidFill>
            </a:endParaRPr>
          </a:p>
        </p:txBody>
      </p:sp>
      <p:pic>
        <p:nvPicPr>
          <p:cNvPr id="92" name="Picture 8" descr="new-webi-4.0.jpg"/>
          <p:cNvPicPr>
            <a:picLocks noChangeAspect="1"/>
          </p:cNvPicPr>
          <p:nvPr/>
        </p:nvPicPr>
        <p:blipFill>
          <a:blip r:embed="rId3" cstate="print"/>
          <a:srcRect l="28117" t="7180"/>
          <a:stretch>
            <a:fillRect/>
          </a:stretch>
        </p:blipFill>
        <p:spPr bwMode="auto">
          <a:xfrm>
            <a:off x="5552175" y="2692641"/>
            <a:ext cx="685800" cy="562270"/>
          </a:xfrm>
          <a:prstGeom prst="rect">
            <a:avLst/>
          </a:prstGeom>
          <a:noFill/>
          <a:ln w="12700">
            <a:solidFill>
              <a:schemeClr val="accent4">
                <a:lumMod val="50000"/>
              </a:schemeClr>
            </a:solidFill>
            <a:miter lim="800000"/>
            <a:headEnd/>
            <a:tailEnd/>
          </a:ln>
        </p:spPr>
      </p:pic>
      <p:pic>
        <p:nvPicPr>
          <p:cNvPr id="93" name="Picture 2"/>
          <p:cNvPicPr>
            <a:picLocks noChangeAspect="1" noChangeArrowheads="1"/>
          </p:cNvPicPr>
          <p:nvPr/>
        </p:nvPicPr>
        <p:blipFill>
          <a:blip r:embed="rId4" cstate="print"/>
          <a:srcRect/>
          <a:stretch>
            <a:fillRect/>
          </a:stretch>
        </p:blipFill>
        <p:spPr bwMode="auto">
          <a:xfrm>
            <a:off x="4713975" y="2690382"/>
            <a:ext cx="685800" cy="569967"/>
          </a:xfrm>
          <a:prstGeom prst="rect">
            <a:avLst/>
          </a:prstGeom>
          <a:noFill/>
          <a:ln w="12700">
            <a:solidFill>
              <a:schemeClr val="accent4">
                <a:lumMod val="50000"/>
              </a:schemeClr>
            </a:solidFill>
            <a:miter lim="800000"/>
            <a:headEnd/>
            <a:tailEnd/>
          </a:ln>
        </p:spPr>
      </p:pic>
      <p:pic>
        <p:nvPicPr>
          <p:cNvPr id="94" name="Picture 93"/>
          <p:cNvPicPr>
            <a:picLocks noChangeAspect="1"/>
          </p:cNvPicPr>
          <p:nvPr/>
        </p:nvPicPr>
        <p:blipFill rotWithShape="1">
          <a:blip r:embed="rId5" cstate="print">
            <a:extLst>
              <a:ext uri="{28A0092B-C50C-407E-A947-70E740481C1C}">
                <a14:useLocalDpi xmlns:a14="http://schemas.microsoft.com/office/drawing/2010/main" val="0"/>
              </a:ext>
            </a:extLst>
          </a:blip>
          <a:srcRect l="16696" t="25595" r="14666" b="17966"/>
          <a:stretch/>
        </p:blipFill>
        <p:spPr>
          <a:xfrm>
            <a:off x="6492325" y="2702625"/>
            <a:ext cx="685800" cy="556054"/>
          </a:xfrm>
          <a:prstGeom prst="rect">
            <a:avLst/>
          </a:prstGeom>
          <a:ln w="19050">
            <a:solidFill>
              <a:schemeClr val="accent4">
                <a:lumMod val="50000"/>
              </a:schemeClr>
            </a:solidFill>
          </a:ln>
          <a:effectLst>
            <a:outerShdw blurRad="50800" dist="101600" dir="2700000" algn="tl" rotWithShape="0">
              <a:prstClr val="black">
                <a:alpha val="40000"/>
              </a:prstClr>
            </a:outerShdw>
          </a:effectLst>
        </p:spPr>
      </p:pic>
      <p:sp>
        <p:nvSpPr>
          <p:cNvPr id="2" name="AutoShape 67"/>
          <p:cNvSpPr>
            <a:spLocks noChangeArrowheads="1"/>
          </p:cNvSpPr>
          <p:nvPr/>
        </p:nvSpPr>
        <p:spPr bwMode="auto">
          <a:xfrm>
            <a:off x="2486794" y="3657600"/>
            <a:ext cx="5108374" cy="914400"/>
          </a:xfrm>
          <a:prstGeom prst="roundRect">
            <a:avLst>
              <a:gd name="adj" fmla="val 0"/>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sp>
        <p:nvSpPr>
          <p:cNvPr id="3" name="AutoShape 3"/>
          <p:cNvSpPr>
            <a:spLocks noChangeArrowheads="1"/>
          </p:cNvSpPr>
          <p:nvPr/>
        </p:nvSpPr>
        <p:spPr bwMode="auto">
          <a:xfrm>
            <a:off x="2486794" y="5867400"/>
            <a:ext cx="5108374" cy="914400"/>
          </a:xfrm>
          <a:prstGeom prst="roundRect">
            <a:avLst>
              <a:gd name="adj" fmla="val 0"/>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100" b="1" dirty="0">
              <a:solidFill>
                <a:srgbClr val="0070C0"/>
              </a:solidFill>
              <a:latin typeface="+mn-lt"/>
            </a:endParaRPr>
          </a:p>
        </p:txBody>
      </p:sp>
      <p:sp>
        <p:nvSpPr>
          <p:cNvPr id="73734" name="AutoShape 4"/>
          <p:cNvSpPr>
            <a:spLocks noChangeArrowheads="1"/>
          </p:cNvSpPr>
          <p:nvPr/>
        </p:nvSpPr>
        <p:spPr bwMode="auto">
          <a:xfrm>
            <a:off x="2486794" y="4766310"/>
            <a:ext cx="5108374" cy="914400"/>
          </a:xfrm>
          <a:prstGeom prst="roundRect">
            <a:avLst>
              <a:gd name="adj" fmla="val 0"/>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6">
                  <a:lumMod val="50000"/>
                </a:schemeClr>
              </a:solidFill>
              <a:latin typeface="+mn-lt"/>
            </a:endParaRPr>
          </a:p>
        </p:txBody>
      </p:sp>
      <p:sp>
        <p:nvSpPr>
          <p:cNvPr id="73737" name="AutoShape 10"/>
          <p:cNvSpPr>
            <a:spLocks noChangeArrowheads="1"/>
          </p:cNvSpPr>
          <p:nvPr/>
        </p:nvSpPr>
        <p:spPr bwMode="auto">
          <a:xfrm>
            <a:off x="4992469" y="2472050"/>
            <a:ext cx="1066800" cy="239033"/>
          </a:xfrm>
          <a:prstGeom prst="roundRect">
            <a:avLst>
              <a:gd name="adj" fmla="val 0"/>
            </a:avLst>
          </a:prstGeom>
          <a:noFill/>
          <a:ln w="3175">
            <a:noFill/>
            <a:round/>
            <a:headEnd/>
            <a:tailEnd/>
          </a:ln>
        </p:spPr>
        <p:txBody>
          <a:bodyPr wrap="none" anchor="b"/>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Dash Boards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73743" name="AutoShape 54"/>
          <p:cNvSpPr>
            <a:spLocks noChangeArrowheads="1"/>
          </p:cNvSpPr>
          <p:nvPr/>
        </p:nvSpPr>
        <p:spPr bwMode="auto">
          <a:xfrm>
            <a:off x="2786644" y="245522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Reports</a:t>
            </a:r>
          </a:p>
        </p:txBody>
      </p:sp>
      <p:sp>
        <p:nvSpPr>
          <p:cNvPr id="73744" name="AutoShape 55"/>
          <p:cNvSpPr>
            <a:spLocks noChangeArrowheads="1"/>
          </p:cNvSpPr>
          <p:nvPr/>
        </p:nvSpPr>
        <p:spPr bwMode="auto">
          <a:xfrm>
            <a:off x="6506594" y="2472050"/>
            <a:ext cx="664572" cy="248992"/>
          </a:xfrm>
          <a:prstGeom prst="roundRect">
            <a:avLst>
              <a:gd name="adj" fmla="val 0"/>
            </a:avLst>
          </a:prstGeom>
          <a:noFill/>
          <a:ln w="3175">
            <a:noFill/>
            <a:round/>
            <a:headEnd/>
            <a:tailEnd/>
          </a:ln>
        </p:spPr>
        <p:txBody>
          <a:bodyPr wrap="none" anchor="b"/>
          <a:lstStyle/>
          <a:p>
            <a:pPr eaLnBrk="0" hangingPunct="0">
              <a:defRPr/>
            </a:pPr>
            <a:r>
              <a:rPr lang="en-US" sz="1000" dirty="0">
                <a:solidFill>
                  <a:srgbClr val="000000"/>
                </a:solidFill>
                <a:effectLst>
                  <a:outerShdw blurRad="38100" dist="38100" dir="2700000" algn="tl">
                    <a:srgbClr val="000000">
                      <a:alpha val="43137"/>
                    </a:srgbClr>
                  </a:outerShdw>
                </a:effectLst>
                <a:latin typeface="+mn-lt"/>
              </a:rPr>
              <a:t>Analysis</a:t>
            </a:r>
          </a:p>
        </p:txBody>
      </p:sp>
      <p:pic>
        <p:nvPicPr>
          <p:cNvPr id="197634" name="Picture 2"/>
          <p:cNvPicPr>
            <a:picLocks noChangeAspect="1" noChangeArrowheads="1"/>
          </p:cNvPicPr>
          <p:nvPr/>
        </p:nvPicPr>
        <p:blipFill>
          <a:blip r:embed="rId6" cstate="print"/>
          <a:srcRect b="22551"/>
          <a:stretch>
            <a:fillRect/>
          </a:stretch>
        </p:blipFill>
        <p:spPr bwMode="auto">
          <a:xfrm>
            <a:off x="2639194" y="2667000"/>
            <a:ext cx="930535"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8" name="AutoShape 67"/>
          <p:cNvSpPr>
            <a:spLocks noChangeArrowheads="1"/>
          </p:cNvSpPr>
          <p:nvPr/>
        </p:nvSpPr>
        <p:spPr bwMode="auto">
          <a:xfrm>
            <a:off x="2486794" y="1371600"/>
            <a:ext cx="5108374" cy="914400"/>
          </a:xfrm>
          <a:prstGeom prst="roundRect">
            <a:avLst>
              <a:gd name="adj" fmla="val 0"/>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200" b="1" dirty="0">
              <a:solidFill>
                <a:schemeClr val="accent3">
                  <a:lumMod val="50000"/>
                </a:schemeClr>
              </a:solidFill>
              <a:latin typeface="+mn-lt"/>
            </a:endParaRPr>
          </a:p>
        </p:txBody>
      </p:sp>
      <p:pic>
        <p:nvPicPr>
          <p:cNvPr id="119" name="Picture 5" descr="C:\Users\alvarezs\Pictures\ERPs.png"/>
          <p:cNvPicPr>
            <a:picLocks noChangeAspect="1" noChangeArrowheads="1"/>
          </p:cNvPicPr>
          <p:nvPr/>
        </p:nvPicPr>
        <p:blipFill>
          <a:blip r:embed="rId7" cstate="print"/>
          <a:srcRect/>
          <a:stretch>
            <a:fillRect/>
          </a:stretch>
        </p:blipFill>
        <p:spPr bwMode="auto">
          <a:xfrm>
            <a:off x="6253375" y="4800600"/>
            <a:ext cx="905256" cy="635714"/>
          </a:xfrm>
          <a:prstGeom prst="rect">
            <a:avLst/>
          </a:prstGeom>
          <a:noFill/>
        </p:spPr>
      </p:pic>
      <p:sp>
        <p:nvSpPr>
          <p:cNvPr id="131" name="Up Arrow 130"/>
          <p:cNvSpPr/>
          <p:nvPr/>
        </p:nvSpPr>
        <p:spPr>
          <a:xfrm>
            <a:off x="3276625" y="2209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DECISIONS</a:t>
            </a:r>
            <a:endParaRPr lang="en-US" b="1" dirty="0"/>
          </a:p>
        </p:txBody>
      </p:sp>
      <p:sp>
        <p:nvSpPr>
          <p:cNvPr id="132" name="AutoShape 16"/>
          <p:cNvSpPr>
            <a:spLocks noChangeArrowheads="1"/>
          </p:cNvSpPr>
          <p:nvPr/>
        </p:nvSpPr>
        <p:spPr bwMode="auto">
          <a:xfrm>
            <a:off x="4576975" y="5421361"/>
            <a:ext cx="12954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UNSTRUCTURED DATA</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133" name="Picture 22" descr="email"/>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183" y="4800460"/>
            <a:ext cx="473268" cy="2631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23" descr="pdf_icon"/>
          <p:cNvPicPr preferRelativeResize="0">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4560" y="4770582"/>
            <a:ext cx="363247" cy="3874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2"/>
          <p:cNvPicPr preferRelativeResize="0">
            <a:picLocks noChangeAspect="1" noChangeArrowheads="1"/>
          </p:cNvPicPr>
          <p:nvPr/>
        </p:nvPicPr>
        <p:blipFill>
          <a:blip r:embed="rId10" cstate="print">
            <a:clrChange>
              <a:clrFrom>
                <a:srgbClr val="FCFCFC"/>
              </a:clrFrom>
              <a:clrTo>
                <a:srgbClr val="FCFCFC">
                  <a:alpha val="0"/>
                </a:srgbClr>
              </a:clrTo>
            </a:clrChange>
            <a:extLst>
              <a:ext uri="{28A0092B-C50C-407E-A947-70E740481C1C}">
                <a14:useLocalDpi xmlns:a14="http://schemas.microsoft.com/office/drawing/2010/main" val="0"/>
              </a:ext>
            </a:extLst>
          </a:blip>
          <a:srcRect l="18298" t="26929" r="57581" b="43259"/>
          <a:stretch>
            <a:fillRect/>
          </a:stretch>
        </p:blipFill>
        <p:spPr bwMode="auto">
          <a:xfrm>
            <a:off x="5062407" y="4971421"/>
            <a:ext cx="352768" cy="4019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1" descr="serve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7669" y="4806811"/>
            <a:ext cx="278422" cy="5095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5" descr="document"/>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8296" y="4699860"/>
            <a:ext cx="3581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6" descr="document"/>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75669" y="4806811"/>
            <a:ext cx="356770" cy="4448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7" descr="database"/>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6669" y="5035411"/>
            <a:ext cx="383353" cy="4199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AutoShape 16"/>
          <p:cNvSpPr>
            <a:spLocks noChangeArrowheads="1"/>
          </p:cNvSpPr>
          <p:nvPr/>
        </p:nvSpPr>
        <p:spPr bwMode="auto">
          <a:xfrm>
            <a:off x="2470968" y="5410199"/>
            <a:ext cx="2027831" cy="239761"/>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DATA SOURCES, FILE SYSTEMS, dB’s</a:t>
            </a:r>
            <a:endParaRPr lang="en-US" sz="1000" dirty="0">
              <a:solidFill>
                <a:srgbClr val="000000"/>
              </a:solidFill>
              <a:effectLst>
                <a:outerShdw blurRad="38100" dist="38100" dir="2700000" algn="tl">
                  <a:srgbClr val="000000">
                    <a:alpha val="43137"/>
                  </a:srgbClr>
                </a:outerShdw>
              </a:effectLst>
              <a:latin typeface="+mn-lt"/>
            </a:endParaRPr>
          </a:p>
        </p:txBody>
      </p:sp>
      <p:pic>
        <p:nvPicPr>
          <p:cNvPr id="51" name="Picture 2"/>
          <p:cNvPicPr>
            <a:picLocks noChangeAspect="1" noChangeArrowheads="1"/>
          </p:cNvPicPr>
          <p:nvPr/>
        </p:nvPicPr>
        <p:blipFill>
          <a:blip r:embed="rId14" cstate="print"/>
          <a:srcRect/>
          <a:stretch>
            <a:fillRect/>
          </a:stretch>
        </p:blipFill>
        <p:spPr bwMode="auto">
          <a:xfrm>
            <a:off x="3822769" y="2667000"/>
            <a:ext cx="678370" cy="609600"/>
          </a:xfrm>
          <a:prstGeom prst="rect">
            <a:avLst/>
          </a:prstGeom>
          <a:noFill/>
          <a:ln w="9525">
            <a:noFill/>
            <a:miter lim="800000"/>
            <a:headEnd/>
            <a:tailEnd/>
          </a:ln>
          <a:effectLst/>
        </p:spPr>
      </p:pic>
      <p:sp>
        <p:nvSpPr>
          <p:cNvPr id="52" name="AutoShape 54"/>
          <p:cNvSpPr>
            <a:spLocks noChangeArrowheads="1"/>
          </p:cNvSpPr>
          <p:nvPr/>
        </p:nvSpPr>
        <p:spPr bwMode="auto">
          <a:xfrm>
            <a:off x="3650804" y="2478975"/>
            <a:ext cx="762000" cy="239033"/>
          </a:xfrm>
          <a:prstGeom prst="roundRect">
            <a:avLst>
              <a:gd name="adj" fmla="val 0"/>
            </a:avLst>
          </a:prstGeom>
          <a:noFill/>
          <a:ln w="3175">
            <a:noFill/>
            <a:round/>
            <a:headEnd/>
            <a:tailEnd/>
          </a:ln>
        </p:spPr>
        <p:txBody>
          <a:bodyPr wrap="none" anchor="b"/>
          <a:lstStyle/>
          <a:p>
            <a:pPr eaLnBrk="0" hangingPunct="0">
              <a:defRPr/>
            </a:pPr>
            <a:r>
              <a:rPr lang="en-US" sz="1000" dirty="0" smtClean="0">
                <a:solidFill>
                  <a:srgbClr val="000000"/>
                </a:solidFill>
                <a:effectLst>
                  <a:outerShdw blurRad="38100" dist="38100" dir="2700000" algn="tl">
                    <a:srgbClr val="000000">
                      <a:alpha val="43137"/>
                    </a:srgbClr>
                  </a:outerShdw>
                </a:effectLst>
                <a:latin typeface="+mn-lt"/>
              </a:rPr>
              <a:t>Maturity Models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55" name="Up Arrow 54"/>
          <p:cNvSpPr/>
          <p:nvPr/>
        </p:nvSpPr>
        <p:spPr>
          <a:xfrm>
            <a:off x="3276625" y="3352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KNOWLEDGE</a:t>
            </a:r>
            <a:endParaRPr lang="en-US" b="1" dirty="0"/>
          </a:p>
        </p:txBody>
      </p:sp>
      <p:sp>
        <p:nvSpPr>
          <p:cNvPr id="56" name="Up Arrow 55"/>
          <p:cNvSpPr/>
          <p:nvPr/>
        </p:nvSpPr>
        <p:spPr>
          <a:xfrm>
            <a:off x="3276625" y="4495800"/>
            <a:ext cx="350519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INFORMATION</a:t>
            </a:r>
            <a:endParaRPr lang="en-US" b="1" dirty="0"/>
          </a:p>
        </p:txBody>
      </p:sp>
      <p:sp>
        <p:nvSpPr>
          <p:cNvPr id="57" name="Up Arrow 56"/>
          <p:cNvSpPr/>
          <p:nvPr/>
        </p:nvSpPr>
        <p:spPr>
          <a:xfrm>
            <a:off x="3454755" y="5638800"/>
            <a:ext cx="3163229" cy="3048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a:t>
            </a:r>
            <a:endParaRPr lang="en-US" b="1" dirty="0"/>
          </a:p>
        </p:txBody>
      </p:sp>
      <p:sp>
        <p:nvSpPr>
          <p:cNvPr id="73" name="AutoShape 16"/>
          <p:cNvSpPr>
            <a:spLocks noChangeArrowheads="1"/>
          </p:cNvSpPr>
          <p:nvPr/>
        </p:nvSpPr>
        <p:spPr bwMode="auto">
          <a:xfrm>
            <a:off x="6096025" y="5421361"/>
            <a:ext cx="1295400" cy="228600"/>
          </a:xfrm>
          <a:prstGeom prst="roundRect">
            <a:avLst>
              <a:gd name="adj" fmla="val 16667"/>
            </a:avLst>
          </a:prstGeom>
          <a:noFill/>
          <a:ln w="9525">
            <a:noFill/>
            <a:round/>
            <a:headEnd/>
            <a:tailEnd/>
          </a:ln>
        </p:spPr>
        <p:txBody>
          <a:bodyPr lIns="45720" rIns="45720" anchor="ctr"/>
          <a:lstStyle/>
          <a:p>
            <a:pPr algn="ctr" eaLnBrk="0" hangingPunct="0">
              <a:defRPr/>
            </a:pPr>
            <a:r>
              <a:rPr lang="en-US" sz="1000" dirty="0" smtClean="0">
                <a:solidFill>
                  <a:srgbClr val="000000"/>
                </a:solidFill>
                <a:effectLst>
                  <a:outerShdw blurRad="38100" dist="38100" dir="2700000" algn="tl">
                    <a:srgbClr val="000000">
                      <a:alpha val="43137"/>
                    </a:srgbClr>
                  </a:outerShdw>
                </a:effectLst>
                <a:latin typeface="+mn-lt"/>
              </a:rPr>
              <a:t>ERP SYSTEMS</a:t>
            </a:r>
            <a:endParaRPr lang="en-US" sz="1000" dirty="0">
              <a:solidFill>
                <a:srgbClr val="000000"/>
              </a:solidFill>
              <a:effectLst>
                <a:outerShdw blurRad="38100" dist="38100" dir="2700000" algn="tl">
                  <a:srgbClr val="000000">
                    <a:alpha val="43137"/>
                  </a:srgbClr>
                </a:outerShdw>
              </a:effectLst>
              <a:latin typeface="+mn-lt"/>
            </a:endParaRPr>
          </a:p>
        </p:txBody>
      </p:sp>
      <p:sp>
        <p:nvSpPr>
          <p:cNvPr id="63" name="Left-Right Arrow 62"/>
          <p:cNvSpPr/>
          <p:nvPr/>
        </p:nvSpPr>
        <p:spPr>
          <a:xfrm>
            <a:off x="2519575" y="933450"/>
            <a:ext cx="5105400" cy="457200"/>
          </a:xfrm>
          <a:prstGeom prst="lef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Decision Makers Span of Control &amp; Influence (SC&amp;I)</a:t>
            </a:r>
            <a:endParaRPr lang="en-US" sz="1600" dirty="0"/>
          </a:p>
        </p:txBody>
      </p:sp>
      <p:pic>
        <p:nvPicPr>
          <p:cNvPr id="77" name="Picture 2"/>
          <p:cNvPicPr>
            <a:picLocks noChangeAspect="1" noChangeArrowheads="1"/>
          </p:cNvPicPr>
          <p:nvPr/>
        </p:nvPicPr>
        <p:blipFill>
          <a:blip r:embed="rId15" cstate="print"/>
          <a:srcRect/>
          <a:stretch>
            <a:fillRect/>
          </a:stretch>
        </p:blipFill>
        <p:spPr bwMode="auto">
          <a:xfrm>
            <a:off x="2443375" y="5743575"/>
            <a:ext cx="1066800" cy="800100"/>
          </a:xfrm>
          <a:prstGeom prst="rect">
            <a:avLst/>
          </a:prstGeom>
          <a:noFill/>
          <a:ln w="9525">
            <a:noFill/>
            <a:miter lim="800000"/>
            <a:headEnd/>
            <a:tailEnd/>
          </a:ln>
          <a:effectLst/>
        </p:spPr>
      </p:pic>
      <p:pic>
        <p:nvPicPr>
          <p:cNvPr id="78" name="Picture 3"/>
          <p:cNvPicPr>
            <a:picLocks noChangeAspect="1" noChangeArrowheads="1"/>
          </p:cNvPicPr>
          <p:nvPr/>
        </p:nvPicPr>
        <p:blipFill>
          <a:blip r:embed="rId16" cstate="print"/>
          <a:srcRect/>
          <a:stretch>
            <a:fillRect/>
          </a:stretch>
        </p:blipFill>
        <p:spPr bwMode="auto">
          <a:xfrm>
            <a:off x="6520075" y="6115050"/>
            <a:ext cx="1066800" cy="800100"/>
          </a:xfrm>
          <a:prstGeom prst="rect">
            <a:avLst/>
          </a:prstGeom>
          <a:noFill/>
          <a:ln w="9525">
            <a:noFill/>
            <a:miter lim="800000"/>
            <a:headEnd/>
            <a:tailEnd/>
          </a:ln>
          <a:effectLst/>
        </p:spPr>
      </p:pic>
      <p:pic>
        <p:nvPicPr>
          <p:cNvPr id="79" name="Picture 4"/>
          <p:cNvPicPr>
            <a:picLocks noChangeAspect="1" noChangeArrowheads="1"/>
          </p:cNvPicPr>
          <p:nvPr/>
        </p:nvPicPr>
        <p:blipFill>
          <a:blip r:embed="rId17" cstate="print"/>
          <a:srcRect/>
          <a:stretch>
            <a:fillRect/>
          </a:stretch>
        </p:blipFill>
        <p:spPr bwMode="auto">
          <a:xfrm>
            <a:off x="5796175" y="5743575"/>
            <a:ext cx="1066800" cy="800100"/>
          </a:xfrm>
          <a:prstGeom prst="rect">
            <a:avLst/>
          </a:prstGeom>
          <a:noFill/>
          <a:ln w="9525">
            <a:noFill/>
            <a:miter lim="800000"/>
            <a:headEnd/>
            <a:tailEnd/>
          </a:ln>
          <a:effectLst/>
        </p:spPr>
      </p:pic>
      <p:pic>
        <p:nvPicPr>
          <p:cNvPr id="80" name="Picture 5"/>
          <p:cNvPicPr>
            <a:picLocks noChangeAspect="1" noChangeArrowheads="1"/>
          </p:cNvPicPr>
          <p:nvPr/>
        </p:nvPicPr>
        <p:blipFill>
          <a:blip r:embed="rId18" cstate="print"/>
          <a:srcRect/>
          <a:stretch>
            <a:fillRect/>
          </a:stretch>
        </p:blipFill>
        <p:spPr bwMode="auto">
          <a:xfrm>
            <a:off x="4957975" y="6105525"/>
            <a:ext cx="1066800" cy="800100"/>
          </a:xfrm>
          <a:prstGeom prst="rect">
            <a:avLst/>
          </a:prstGeom>
          <a:noFill/>
          <a:ln w="9525">
            <a:noFill/>
            <a:miter lim="800000"/>
            <a:headEnd/>
            <a:tailEnd/>
          </a:ln>
          <a:effectLst/>
        </p:spPr>
      </p:pic>
      <p:pic>
        <p:nvPicPr>
          <p:cNvPr id="81" name="Picture 6"/>
          <p:cNvPicPr>
            <a:picLocks noChangeAspect="1" noChangeArrowheads="1"/>
          </p:cNvPicPr>
          <p:nvPr/>
        </p:nvPicPr>
        <p:blipFill>
          <a:blip r:embed="rId19" cstate="print"/>
          <a:srcRect/>
          <a:stretch>
            <a:fillRect/>
          </a:stretch>
        </p:blipFill>
        <p:spPr bwMode="auto">
          <a:xfrm>
            <a:off x="4024525" y="5800725"/>
            <a:ext cx="1066800" cy="800100"/>
          </a:xfrm>
          <a:prstGeom prst="rect">
            <a:avLst/>
          </a:prstGeom>
          <a:noFill/>
          <a:ln w="9525">
            <a:noFill/>
            <a:miter lim="800000"/>
            <a:headEnd/>
            <a:tailEnd/>
          </a:ln>
          <a:effectLst/>
        </p:spPr>
      </p:pic>
      <p:pic>
        <p:nvPicPr>
          <p:cNvPr id="82" name="Picture 7"/>
          <p:cNvPicPr>
            <a:picLocks noChangeAspect="1" noChangeArrowheads="1"/>
          </p:cNvPicPr>
          <p:nvPr/>
        </p:nvPicPr>
        <p:blipFill>
          <a:blip r:embed="rId20" cstate="print"/>
          <a:srcRect/>
          <a:stretch>
            <a:fillRect/>
          </a:stretch>
        </p:blipFill>
        <p:spPr bwMode="auto">
          <a:xfrm>
            <a:off x="3205375" y="6104389"/>
            <a:ext cx="1066800" cy="800100"/>
          </a:xfrm>
          <a:prstGeom prst="rect">
            <a:avLst/>
          </a:prstGeom>
          <a:noFill/>
          <a:ln w="9525">
            <a:noFill/>
            <a:miter lim="800000"/>
            <a:headEnd/>
            <a:tailEnd/>
          </a:ln>
          <a:effectLst/>
        </p:spPr>
      </p:pic>
      <p:sp>
        <p:nvSpPr>
          <p:cNvPr id="62" name="Flowchart: Decision 61"/>
          <p:cNvSpPr/>
          <p:nvPr/>
        </p:nvSpPr>
        <p:spPr>
          <a:xfrm>
            <a:off x="2755100"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122" name="Picture 9" descr="http://4.bp.blogspot.com/-IyU_TBiIbJc/UcCqmuDH5cI/AAAAAAAAAJ0/4fNRqzDO--s/s1600/congress_icon.png"/>
          <p:cNvPicPr>
            <a:picLocks noChangeAspect="1" noChangeArrowheads="1"/>
          </p:cNvPicPr>
          <p:nvPr/>
        </p:nvPicPr>
        <p:blipFill>
          <a:blip r:embed="rId21" cstate="print"/>
          <a:srcRect/>
          <a:stretch>
            <a:fillRect/>
          </a:stretch>
        </p:blipFill>
        <p:spPr bwMode="auto">
          <a:xfrm>
            <a:off x="3019325" y="1559625"/>
            <a:ext cx="720812" cy="457200"/>
          </a:xfrm>
          <a:prstGeom prst="rect">
            <a:avLst/>
          </a:prstGeom>
          <a:noFill/>
        </p:spPr>
      </p:pic>
      <p:sp>
        <p:nvSpPr>
          <p:cNvPr id="64" name="Flowchart: Decision 63"/>
          <p:cNvSpPr/>
          <p:nvPr/>
        </p:nvSpPr>
        <p:spPr>
          <a:xfrm>
            <a:off x="4377075" y="129540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74" name="Flowchart: Decision 73"/>
          <p:cNvSpPr/>
          <p:nvPr/>
        </p:nvSpPr>
        <p:spPr>
          <a:xfrm>
            <a:off x="5974300" y="1319150"/>
            <a:ext cx="1219200" cy="990600"/>
          </a:xfrm>
          <a:prstGeom prst="flowChartDecision">
            <a:avLst/>
          </a:prstGeom>
          <a:solidFill>
            <a:schemeClr val="accent3">
              <a:lumMod val="60000"/>
              <a:lumOff val="40000"/>
            </a:schemeClr>
          </a:solidFill>
          <a:ln>
            <a:solidFill>
              <a:schemeClr val="tx1"/>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47106" name="Picture 2" descr="http://www.defense.gov/multimedia/web_graphics/dod/DODc.gif"/>
          <p:cNvPicPr>
            <a:picLocks noChangeAspect="1" noChangeArrowheads="1"/>
          </p:cNvPicPr>
          <p:nvPr/>
        </p:nvPicPr>
        <p:blipFill>
          <a:blip r:embed="rId22" cstate="print"/>
          <a:srcRect/>
          <a:stretch>
            <a:fillRect/>
          </a:stretch>
        </p:blipFill>
        <p:spPr bwMode="auto">
          <a:xfrm>
            <a:off x="6279100" y="1471550"/>
            <a:ext cx="609600" cy="609600"/>
          </a:xfrm>
          <a:prstGeom prst="rect">
            <a:avLst/>
          </a:prstGeom>
          <a:noFill/>
        </p:spPr>
      </p:pic>
      <p:pic>
        <p:nvPicPr>
          <p:cNvPr id="47110" name="Picture 6" descr="http://usarmy.vo.llnwd.net/e2/rv5_downloads/symbols/ArmySealHigh.jpg"/>
          <p:cNvPicPr>
            <a:picLocks noChangeAspect="1" noChangeArrowheads="1"/>
          </p:cNvPicPr>
          <p:nvPr/>
        </p:nvPicPr>
        <p:blipFill>
          <a:blip r:embed="rId23" cstate="print"/>
          <a:srcRect/>
          <a:stretch>
            <a:fillRect/>
          </a:stretch>
        </p:blipFill>
        <p:spPr bwMode="auto">
          <a:xfrm>
            <a:off x="4641300" y="1435925"/>
            <a:ext cx="685800" cy="685800"/>
          </a:xfrm>
          <a:prstGeom prst="ellipse">
            <a:avLst/>
          </a:prstGeom>
          <a:noFill/>
        </p:spPr>
      </p:pic>
      <p:sp>
        <p:nvSpPr>
          <p:cNvPr id="75" name="Pentagon 74"/>
          <p:cNvSpPr/>
          <p:nvPr/>
        </p:nvSpPr>
        <p:spPr>
          <a:xfrm>
            <a:off x="295275" y="1419225"/>
            <a:ext cx="2295525" cy="838200"/>
          </a:xfrm>
          <a:prstGeom prst="homePlate">
            <a:avLst/>
          </a:prstGeom>
          <a:solidFill>
            <a:schemeClr val="bg1">
              <a:lumMod val="85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cs typeface="Arial" charset="0"/>
            </a:endParaRPr>
          </a:p>
        </p:txBody>
      </p:sp>
      <p:sp>
        <p:nvSpPr>
          <p:cNvPr id="76" name="Pentagon 75"/>
          <p:cNvSpPr/>
          <p:nvPr/>
        </p:nvSpPr>
        <p:spPr>
          <a:xfrm>
            <a:off x="295275" y="2521650"/>
            <a:ext cx="2295525" cy="838200"/>
          </a:xfrm>
          <a:prstGeom prst="homePlate">
            <a:avLst/>
          </a:prstGeom>
          <a:solidFill>
            <a:schemeClr val="accent4">
              <a:lumMod val="20000"/>
              <a:lumOff val="80000"/>
            </a:schemeClr>
          </a:solidFill>
          <a:ln w="9525">
            <a:solidFill>
              <a:schemeClr val="accent4">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4"/>
              </a:solidFill>
            </a:endParaRPr>
          </a:p>
        </p:txBody>
      </p:sp>
      <p:sp>
        <p:nvSpPr>
          <p:cNvPr id="83" name="Pentagon 82"/>
          <p:cNvSpPr/>
          <p:nvPr/>
        </p:nvSpPr>
        <p:spPr>
          <a:xfrm>
            <a:off x="295275" y="3709675"/>
            <a:ext cx="2295525" cy="838200"/>
          </a:xfrm>
          <a:prstGeom prst="homePlate">
            <a:avLst/>
          </a:prstGeom>
          <a:solidFill>
            <a:schemeClr val="accent3">
              <a:lumMod val="20000"/>
              <a:lumOff val="80000"/>
            </a:schemeClr>
          </a:solidFill>
          <a:ln w="9525">
            <a:solidFill>
              <a:schemeClr val="accent3">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3">
                  <a:lumMod val="50000"/>
                </a:schemeClr>
              </a:solidFill>
              <a:latin typeface="+mn-lt"/>
            </a:endParaRPr>
          </a:p>
        </p:txBody>
      </p:sp>
      <p:sp>
        <p:nvSpPr>
          <p:cNvPr id="84" name="Pentagon 83"/>
          <p:cNvSpPr/>
          <p:nvPr/>
        </p:nvSpPr>
        <p:spPr>
          <a:xfrm>
            <a:off x="295275" y="4821500"/>
            <a:ext cx="2295525" cy="838200"/>
          </a:xfrm>
          <a:prstGeom prst="homePlate">
            <a:avLst/>
          </a:prstGeom>
          <a:solidFill>
            <a:schemeClr val="accent6">
              <a:lumMod val="20000"/>
              <a:lumOff val="80000"/>
            </a:schemeClr>
          </a:solidFill>
          <a:ln w="12700" algn="ctr">
            <a:solidFill>
              <a:schemeClr val="accent6">
                <a:lumMod val="50000"/>
              </a:schemeClr>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chemeClr val="accent6">
                  <a:lumMod val="50000"/>
                </a:schemeClr>
              </a:solidFill>
              <a:latin typeface="+mn-lt"/>
            </a:endParaRPr>
          </a:p>
        </p:txBody>
      </p:sp>
      <p:sp>
        <p:nvSpPr>
          <p:cNvPr id="85" name="Pentagon 84"/>
          <p:cNvSpPr/>
          <p:nvPr/>
        </p:nvSpPr>
        <p:spPr>
          <a:xfrm>
            <a:off x="295275" y="5959425"/>
            <a:ext cx="2295525" cy="838200"/>
          </a:xfrm>
          <a:prstGeom prst="homePlate">
            <a:avLst/>
          </a:prstGeom>
          <a:solidFill>
            <a:schemeClr val="accent5">
              <a:lumMod val="20000"/>
              <a:lumOff val="80000"/>
            </a:schemeClr>
          </a:solidFill>
          <a:ln w="9525">
            <a:solidFill>
              <a:srgbClr val="002060"/>
            </a:solidFill>
            <a:prstDash val="sysDash"/>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eaLnBrk="0" hangingPunct="0">
              <a:defRPr/>
            </a:pPr>
            <a:endParaRPr lang="en-US" sz="1400" b="1" dirty="0">
              <a:solidFill>
                <a:srgbClr val="0070C0"/>
              </a:solidFill>
              <a:latin typeface="+mn-lt"/>
            </a:endParaRPr>
          </a:p>
        </p:txBody>
      </p:sp>
      <p:sp>
        <p:nvSpPr>
          <p:cNvPr id="86" name="TextBox 85"/>
          <p:cNvSpPr txBox="1"/>
          <p:nvPr/>
        </p:nvSpPr>
        <p:spPr>
          <a:xfrm>
            <a:off x="281050" y="1347849"/>
            <a:ext cx="2100565" cy="954107"/>
          </a:xfrm>
          <a:prstGeom prst="rect">
            <a:avLst/>
          </a:prstGeom>
          <a:noFill/>
          <a:effectLst/>
        </p:spPr>
        <p:txBody>
          <a:bodyPr wrap="square" rtlCol="0">
            <a:spAutoFit/>
          </a:bodyPr>
          <a:lstStyle/>
          <a:p>
            <a:r>
              <a:rPr lang="en-US" sz="1400" b="1" dirty="0" smtClean="0">
                <a:latin typeface="+mn-lt"/>
              </a:rPr>
              <a:t>What questions are decision makers asking regarding resources &amp; performance?</a:t>
            </a:r>
            <a:r>
              <a:rPr lang="en-US" sz="1400" dirty="0" smtClean="0">
                <a:latin typeface="+mn-lt"/>
              </a:rPr>
              <a:t> </a:t>
            </a:r>
            <a:r>
              <a:rPr lang="en-US" sz="1400" b="1" dirty="0" smtClean="0">
                <a:latin typeface="+mn-lt"/>
              </a:rPr>
              <a:t> </a:t>
            </a:r>
          </a:p>
        </p:txBody>
      </p:sp>
      <p:sp>
        <p:nvSpPr>
          <p:cNvPr id="87" name="TextBox 86"/>
          <p:cNvSpPr txBox="1"/>
          <p:nvPr/>
        </p:nvSpPr>
        <p:spPr>
          <a:xfrm>
            <a:off x="292925" y="2545274"/>
            <a:ext cx="2225100" cy="738664"/>
          </a:xfrm>
          <a:prstGeom prst="rect">
            <a:avLst/>
          </a:prstGeom>
          <a:noFill/>
          <a:effectLst/>
        </p:spPr>
        <p:txBody>
          <a:bodyPr wrap="square" rtlCol="0">
            <a:spAutoFit/>
          </a:bodyPr>
          <a:lstStyle/>
          <a:p>
            <a:r>
              <a:rPr lang="en-US" sz="1400" b="1" dirty="0" smtClean="0">
                <a:latin typeface="+mn-lt"/>
              </a:rPr>
              <a:t>What knowledge is required to make resources &amp; performance decisions?</a:t>
            </a:r>
            <a:endParaRPr lang="en-US" sz="1400" dirty="0" smtClean="0">
              <a:latin typeface="+mn-lt"/>
            </a:endParaRPr>
          </a:p>
        </p:txBody>
      </p:sp>
      <p:sp>
        <p:nvSpPr>
          <p:cNvPr id="88" name="TextBox 87"/>
          <p:cNvSpPr txBox="1"/>
          <p:nvPr/>
        </p:nvSpPr>
        <p:spPr>
          <a:xfrm>
            <a:off x="281050" y="4884719"/>
            <a:ext cx="2100565" cy="738664"/>
          </a:xfrm>
          <a:prstGeom prst="rect">
            <a:avLst/>
          </a:prstGeom>
          <a:noFill/>
          <a:effectLst/>
        </p:spPr>
        <p:txBody>
          <a:bodyPr wrap="square" rtlCol="0">
            <a:spAutoFit/>
          </a:bodyPr>
          <a:lstStyle/>
          <a:p>
            <a:r>
              <a:rPr lang="en-US" sz="1400" b="1" dirty="0" smtClean="0">
                <a:latin typeface="+mn-lt"/>
              </a:rPr>
              <a:t>Which systems provide financial &amp; performance data?</a:t>
            </a:r>
            <a:endParaRPr lang="en-US" sz="1400" dirty="0" smtClean="0">
              <a:latin typeface="+mn-lt"/>
            </a:endParaRPr>
          </a:p>
        </p:txBody>
      </p:sp>
      <p:sp>
        <p:nvSpPr>
          <p:cNvPr id="89" name="TextBox 88"/>
          <p:cNvSpPr txBox="1"/>
          <p:nvPr/>
        </p:nvSpPr>
        <p:spPr>
          <a:xfrm>
            <a:off x="304800" y="3750000"/>
            <a:ext cx="2100565" cy="738664"/>
          </a:xfrm>
          <a:prstGeom prst="rect">
            <a:avLst/>
          </a:prstGeom>
          <a:noFill/>
          <a:effectLst/>
        </p:spPr>
        <p:txBody>
          <a:bodyPr wrap="square" rtlCol="0">
            <a:spAutoFit/>
          </a:bodyPr>
          <a:lstStyle/>
          <a:p>
            <a:r>
              <a:rPr lang="en-US" sz="1400" b="1" dirty="0" smtClean="0">
                <a:latin typeface="+mn-lt"/>
              </a:rPr>
              <a:t>How do organizations correlate resources to performance?</a:t>
            </a:r>
            <a:endParaRPr lang="en-US" sz="1400" b="1" dirty="0">
              <a:latin typeface="+mn-lt"/>
            </a:endParaRPr>
          </a:p>
        </p:txBody>
      </p:sp>
      <p:sp>
        <p:nvSpPr>
          <p:cNvPr id="90" name="TextBox 89"/>
          <p:cNvSpPr txBox="1"/>
          <p:nvPr/>
        </p:nvSpPr>
        <p:spPr>
          <a:xfrm>
            <a:off x="281050" y="5987144"/>
            <a:ext cx="2100565" cy="738664"/>
          </a:xfrm>
          <a:prstGeom prst="rect">
            <a:avLst/>
          </a:prstGeom>
          <a:noFill/>
          <a:effectLst/>
        </p:spPr>
        <p:txBody>
          <a:bodyPr wrap="square" rtlCol="0">
            <a:spAutoFit/>
          </a:bodyPr>
          <a:lstStyle/>
          <a:p>
            <a:r>
              <a:rPr lang="en-US" sz="1400" b="1" dirty="0" smtClean="0">
                <a:latin typeface="+mn-lt"/>
              </a:rPr>
              <a:t>Which processes generate the financial &amp; performance data?</a:t>
            </a:r>
            <a:endParaRPr lang="en-US" sz="1400" b="1" dirty="0">
              <a:latin typeface="+mn-lt"/>
            </a:endParaRPr>
          </a:p>
        </p:txBody>
      </p:sp>
      <p:sp>
        <p:nvSpPr>
          <p:cNvPr id="107" name="Left-Right Arrow 106"/>
          <p:cNvSpPr/>
          <p:nvPr/>
        </p:nvSpPr>
        <p:spPr>
          <a:xfrm>
            <a:off x="4302825" y="3886200"/>
            <a:ext cx="1295400" cy="381000"/>
          </a:xfrm>
          <a:prstGeom prst="leftRightArrow">
            <a:avLst/>
          </a:prstGeom>
          <a:gradFill flip="none" rotWithShape="1">
            <a:gsLst>
              <a:gs pos="0">
                <a:schemeClr val="tx2">
                  <a:lumMod val="60000"/>
                  <a:lumOff val="40000"/>
                </a:schemeClr>
              </a:gs>
              <a:gs pos="56000">
                <a:schemeClr val="accent3">
                  <a:shade val="93000"/>
                  <a:satMod val="130000"/>
                  <a:alpha val="61000"/>
                </a:schemeClr>
              </a:gs>
              <a:gs pos="90000">
                <a:schemeClr val="accent4">
                  <a:lumMod val="75000"/>
                  <a:alpha val="76000"/>
                </a:schemeClr>
              </a:gs>
            </a:gsLst>
            <a:lin ang="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smtClean="0">
                <a:solidFill>
                  <a:schemeClr val="tx1"/>
                </a:solidFill>
              </a:rPr>
              <a:t>Correlate</a:t>
            </a:r>
            <a:endParaRPr lang="en-US" sz="1600" b="1" dirty="0">
              <a:solidFill>
                <a:schemeClr val="tx1"/>
              </a:solidFill>
            </a:endParaRPr>
          </a:p>
        </p:txBody>
      </p:sp>
      <p:sp>
        <p:nvSpPr>
          <p:cNvPr id="110" name="Rectangle 109"/>
          <p:cNvSpPr/>
          <p:nvPr/>
        </p:nvSpPr>
        <p:spPr>
          <a:xfrm>
            <a:off x="7591300" y="1411175"/>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C</a:t>
            </a:r>
            <a:r>
              <a:rPr lang="en-US" sz="1600" b="1" dirty="0" smtClean="0">
                <a:ln/>
                <a:solidFill>
                  <a:schemeClr val="tx1">
                    <a:lumMod val="85000"/>
                    <a:lumOff val="15000"/>
                  </a:schemeClr>
                </a:solidFill>
                <a:latin typeface="+mn-lt"/>
              </a:rPr>
              <a:t>ustomer</a:t>
            </a:r>
            <a:endParaRPr lang="en-US" sz="4400" b="1" cap="none" spc="0" dirty="0">
              <a:ln/>
              <a:solidFill>
                <a:schemeClr val="tx1">
                  <a:lumMod val="85000"/>
                  <a:lumOff val="15000"/>
                </a:schemeClr>
              </a:solidFill>
              <a:effectLst/>
              <a:latin typeface="+mn-lt"/>
            </a:endParaRPr>
          </a:p>
        </p:txBody>
      </p:sp>
      <p:sp>
        <p:nvSpPr>
          <p:cNvPr id="111" name="Rectangle 110"/>
          <p:cNvSpPr/>
          <p:nvPr/>
        </p:nvSpPr>
        <p:spPr>
          <a:xfrm>
            <a:off x="7591300" y="2554175"/>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O</a:t>
            </a:r>
            <a:r>
              <a:rPr lang="en-US" sz="1600" b="1" dirty="0" smtClean="0">
                <a:ln/>
                <a:solidFill>
                  <a:schemeClr val="tx1">
                    <a:lumMod val="85000"/>
                    <a:lumOff val="15000"/>
                  </a:schemeClr>
                </a:solidFill>
                <a:latin typeface="+mn-lt"/>
              </a:rPr>
              <a:t>utput</a:t>
            </a:r>
            <a:endParaRPr lang="en-US" sz="4400" b="1" cap="none" spc="0" dirty="0">
              <a:ln/>
              <a:solidFill>
                <a:schemeClr val="tx1">
                  <a:lumMod val="85000"/>
                  <a:lumOff val="15000"/>
                </a:schemeClr>
              </a:solidFill>
              <a:effectLst/>
              <a:latin typeface="+mn-lt"/>
            </a:endParaRPr>
          </a:p>
        </p:txBody>
      </p:sp>
      <p:sp>
        <p:nvSpPr>
          <p:cNvPr id="113" name="Rectangle 112"/>
          <p:cNvSpPr/>
          <p:nvPr/>
        </p:nvSpPr>
        <p:spPr>
          <a:xfrm>
            <a:off x="7591300" y="3697175"/>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P</a:t>
            </a:r>
            <a:r>
              <a:rPr lang="en-US" sz="1600" b="1" dirty="0" smtClean="0">
                <a:ln/>
                <a:solidFill>
                  <a:schemeClr val="tx1">
                    <a:lumMod val="85000"/>
                    <a:lumOff val="15000"/>
                  </a:schemeClr>
                </a:solidFill>
                <a:latin typeface="+mn-lt"/>
              </a:rPr>
              <a:t>rocess</a:t>
            </a:r>
            <a:endParaRPr lang="en-US" sz="4400" b="1" cap="none" spc="0" dirty="0">
              <a:ln/>
              <a:solidFill>
                <a:schemeClr val="tx1">
                  <a:lumMod val="85000"/>
                  <a:lumOff val="15000"/>
                </a:schemeClr>
              </a:solidFill>
              <a:effectLst/>
              <a:latin typeface="+mn-lt"/>
            </a:endParaRPr>
          </a:p>
        </p:txBody>
      </p:sp>
      <p:sp>
        <p:nvSpPr>
          <p:cNvPr id="114" name="Rectangle 113"/>
          <p:cNvSpPr/>
          <p:nvPr/>
        </p:nvSpPr>
        <p:spPr>
          <a:xfrm>
            <a:off x="7591300" y="4840175"/>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smtClean="0">
                <a:ln/>
                <a:solidFill>
                  <a:schemeClr val="tx1">
                    <a:lumMod val="85000"/>
                    <a:lumOff val="15000"/>
                  </a:schemeClr>
                </a:solidFill>
                <a:latin typeface="+mn-lt"/>
              </a:rPr>
              <a:t>I</a:t>
            </a:r>
            <a:r>
              <a:rPr lang="en-US" sz="1600" b="1" dirty="0" smtClean="0">
                <a:ln/>
                <a:solidFill>
                  <a:schemeClr val="tx1">
                    <a:lumMod val="85000"/>
                    <a:lumOff val="15000"/>
                  </a:schemeClr>
                </a:solidFill>
                <a:latin typeface="+mn-lt"/>
              </a:rPr>
              <a:t>nput</a:t>
            </a:r>
            <a:endParaRPr lang="en-US" sz="4400" b="1" cap="none" spc="0" dirty="0">
              <a:ln/>
              <a:solidFill>
                <a:schemeClr val="tx1">
                  <a:lumMod val="85000"/>
                  <a:lumOff val="15000"/>
                </a:schemeClr>
              </a:solidFill>
              <a:effectLst/>
              <a:latin typeface="+mn-lt"/>
            </a:endParaRPr>
          </a:p>
        </p:txBody>
      </p:sp>
      <p:sp>
        <p:nvSpPr>
          <p:cNvPr id="116" name="Rectangle 115"/>
          <p:cNvSpPr/>
          <p:nvPr/>
        </p:nvSpPr>
        <p:spPr>
          <a:xfrm>
            <a:off x="7591300" y="5906975"/>
            <a:ext cx="1251981"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cap="none" spc="0" dirty="0" smtClean="0">
                <a:ln/>
                <a:solidFill>
                  <a:schemeClr val="tx1">
                    <a:lumMod val="85000"/>
                    <a:lumOff val="15000"/>
                  </a:schemeClr>
                </a:solidFill>
                <a:effectLst/>
                <a:latin typeface="+mn-lt"/>
              </a:rPr>
              <a:t>S</a:t>
            </a:r>
            <a:r>
              <a:rPr lang="en-US" sz="1600" b="1" dirty="0" smtClean="0">
                <a:ln/>
                <a:solidFill>
                  <a:schemeClr val="tx1">
                    <a:lumMod val="85000"/>
                    <a:lumOff val="15000"/>
                  </a:schemeClr>
                </a:solidFill>
                <a:latin typeface="+mn-lt"/>
              </a:rPr>
              <a:t>upplier</a:t>
            </a:r>
            <a:endParaRPr lang="en-US" sz="4400" b="1" cap="none" spc="0" dirty="0">
              <a:ln/>
              <a:solidFill>
                <a:schemeClr val="tx1">
                  <a:lumMod val="85000"/>
                  <a:lumOff val="15000"/>
                </a:schemeClr>
              </a:solidFill>
              <a:effectLst/>
              <a:latin typeface="+mn-lt"/>
            </a:endParaRPr>
          </a:p>
        </p:txBody>
      </p:sp>
      <p:pic>
        <p:nvPicPr>
          <p:cNvPr id="65" name="Picture 2"/>
          <p:cNvPicPr>
            <a:picLocks noChangeAspect="1" noChangeArrowheads="1"/>
          </p:cNvPicPr>
          <p:nvPr/>
        </p:nvPicPr>
        <p:blipFill rotWithShape="1">
          <a:blip r:embed="rId24" cstate="print"/>
          <a:srcRect l="40079"/>
          <a:stretch/>
        </p:blipFill>
        <p:spPr bwMode="auto">
          <a:xfrm>
            <a:off x="6096025" y="3529142"/>
            <a:ext cx="1347742" cy="104337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6" name="Picture 2"/>
          <p:cNvPicPr>
            <a:picLocks noChangeAspect="1" noChangeArrowheads="1"/>
          </p:cNvPicPr>
          <p:nvPr/>
        </p:nvPicPr>
        <p:blipFill rotWithShape="1">
          <a:blip r:embed="rId24" cstate="print"/>
          <a:srcRect r="60012"/>
          <a:stretch/>
        </p:blipFill>
        <p:spPr bwMode="auto">
          <a:xfrm>
            <a:off x="2936325" y="3536447"/>
            <a:ext cx="886811" cy="102876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7"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E33A20-A9D4-4D06-BCFA-8E9858679752}"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44</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41900359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r>
              <a:rPr lang="en-US" sz="2400" b="1" dirty="0">
                <a:solidFill>
                  <a:srgbClr val="0070C0"/>
                </a:solidFill>
                <a:latin typeface="Arial" pitchFamily="34" charset="0"/>
                <a:cs typeface="Arial" pitchFamily="34" charset="0"/>
              </a:rPr>
              <a:t>Improve Financial Management</a:t>
            </a:r>
            <a:br>
              <a:rPr lang="en-US" sz="2400" b="1" dirty="0">
                <a:solidFill>
                  <a:srgbClr val="0070C0"/>
                </a:solidFill>
                <a:latin typeface="Arial" pitchFamily="34" charset="0"/>
                <a:cs typeface="Arial" pitchFamily="34" charset="0"/>
              </a:rPr>
            </a:br>
            <a:r>
              <a:rPr lang="en-US" sz="2400" b="1" dirty="0">
                <a:solidFill>
                  <a:srgbClr val="0070C0"/>
                </a:solidFill>
                <a:latin typeface="Arial" pitchFamily="34" charset="0"/>
                <a:cs typeface="Arial" pitchFamily="34" charset="0"/>
              </a:rPr>
              <a:t> and Performance Assessment (FPA)</a:t>
            </a:r>
          </a:p>
        </p:txBody>
      </p:sp>
      <p:sp>
        <p:nvSpPr>
          <p:cNvPr id="3" name="Subtitle 2"/>
          <p:cNvSpPr>
            <a:spLocks noGrp="1"/>
          </p:cNvSpPr>
          <p:nvPr>
            <p:ph type="subTitle" idx="1"/>
          </p:nvPr>
        </p:nvSpPr>
        <p:spPr>
          <a:xfrm>
            <a:off x="228600" y="3962400"/>
            <a:ext cx="8001000" cy="3048000"/>
          </a:xfrm>
        </p:spPr>
        <p:txBody>
          <a:bodyPr/>
          <a:lstStyle/>
          <a:p>
            <a:pPr algn="l">
              <a:spcBef>
                <a:spcPts val="0"/>
              </a:spcBef>
            </a:pPr>
            <a:endParaRPr lang="en-US" sz="1400" dirty="0" smtClean="0">
              <a:solidFill>
                <a:schemeClr val="tx1"/>
              </a:solidFill>
              <a:ea typeface="Calibri"/>
              <a:cs typeface="Times New Roman"/>
            </a:endParaRPr>
          </a:p>
          <a:p>
            <a:pPr algn="l">
              <a:spcBef>
                <a:spcPts val="0"/>
              </a:spcBef>
            </a:pPr>
            <a:endParaRPr lang="en-US" sz="1400" dirty="0" smtClean="0">
              <a:solidFill>
                <a:schemeClr val="tx1"/>
              </a:solidFill>
              <a:ea typeface="Calibri"/>
              <a:cs typeface="Times New Roman"/>
            </a:endParaRPr>
          </a:p>
          <a:p>
            <a:pPr algn="l">
              <a:spcBef>
                <a:spcPts val="0"/>
              </a:spcBef>
            </a:pPr>
            <a:endParaRPr lang="en-US" sz="1400" dirty="0" smtClean="0">
              <a:solidFill>
                <a:schemeClr val="tx1"/>
              </a:solidFill>
              <a:ea typeface="Calibri"/>
              <a:cs typeface="Times New Roman"/>
            </a:endParaRPr>
          </a:p>
        </p:txBody>
      </p:sp>
      <p:sp>
        <p:nvSpPr>
          <p:cNvPr id="14" name="Rectangle 13"/>
          <p:cNvSpPr/>
          <p:nvPr/>
        </p:nvSpPr>
        <p:spPr>
          <a:xfrm>
            <a:off x="249696" y="3209361"/>
            <a:ext cx="5969252"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spcBef>
                <a:spcPts val="0"/>
              </a:spcBef>
            </a:pPr>
            <a:r>
              <a:rPr lang="en-US" sz="1200" b="1" dirty="0"/>
              <a:t>Goal:  </a:t>
            </a:r>
            <a:r>
              <a:rPr lang="en-US" sz="1200" dirty="0"/>
              <a:t>To develop a repeatable and scalable process to correlate financial resources to performance measures that align with readiness and effectively measure outcomes throughout the Army Enterprise that aligns with the overall Defense Strategy. </a:t>
            </a:r>
            <a:endParaRPr lang="en-US" sz="1200" b="1" dirty="0">
              <a:solidFill>
                <a:schemeClr val="tx1"/>
              </a:solidFill>
              <a:ea typeface="Calibri"/>
              <a:cs typeface="Times New Roman"/>
            </a:endParaRPr>
          </a:p>
          <a:p>
            <a:pPr>
              <a:spcBef>
                <a:spcPts val="0"/>
              </a:spcBef>
            </a:pPr>
            <a:endParaRPr lang="en-US" sz="1200" b="1" dirty="0" smtClean="0"/>
          </a:p>
          <a:p>
            <a:pPr>
              <a:spcBef>
                <a:spcPts val="0"/>
              </a:spcBef>
            </a:pPr>
            <a:r>
              <a:rPr lang="en-US" sz="1200" b="1" dirty="0" smtClean="0"/>
              <a:t>Initiatives:  </a:t>
            </a:r>
            <a:r>
              <a:rPr lang="en-US" sz="1200" dirty="0" smtClean="0"/>
              <a:t>FM&amp;C has actively been working Cost Management, Performance Management, Cost of Training and Cost of Recruiting initiatives to enable improved Resource Informed Decision Making across the Army Enterprise.</a:t>
            </a:r>
          </a:p>
          <a:p>
            <a:pPr>
              <a:spcBef>
                <a:spcPts val="0"/>
              </a:spcBef>
            </a:pPr>
            <a:endParaRPr lang="en-US" sz="1200" b="1" dirty="0" smtClean="0">
              <a:solidFill>
                <a:schemeClr val="tx1"/>
              </a:solidFill>
              <a:ea typeface="Calibri"/>
              <a:cs typeface="Times New Roman"/>
            </a:endParaRPr>
          </a:p>
          <a:p>
            <a:pPr>
              <a:spcBef>
                <a:spcPts val="0"/>
              </a:spcBef>
            </a:pPr>
            <a:r>
              <a:rPr lang="en-US" sz="1200" b="1" dirty="0" smtClean="0">
                <a:solidFill>
                  <a:schemeClr val="tx1"/>
                </a:solidFill>
                <a:ea typeface="Calibri"/>
                <a:cs typeface="Times New Roman"/>
              </a:rPr>
              <a:t>Next Steps:  </a:t>
            </a:r>
          </a:p>
          <a:p>
            <a:pPr marL="285750" indent="-285750">
              <a:spcBef>
                <a:spcPts val="0"/>
              </a:spcBef>
              <a:buFont typeface="Arial" panose="020B0604020202020204" pitchFamily="34" charset="0"/>
              <a:buChar char="•"/>
            </a:pPr>
            <a:r>
              <a:rPr lang="en-US" sz="1200" dirty="0" smtClean="0"/>
              <a:t>Utilize the Justification Books to define Performance Criteria and Evaluation Summaries to set FPA measures, align with Title 10 Functions and E2E Processes</a:t>
            </a:r>
          </a:p>
          <a:p>
            <a:pPr marL="285750" indent="-285750">
              <a:spcBef>
                <a:spcPts val="0"/>
              </a:spcBef>
              <a:buFont typeface="Arial" panose="020B0604020202020204" pitchFamily="34" charset="0"/>
              <a:buChar char="•"/>
            </a:pPr>
            <a:r>
              <a:rPr lang="en-US" sz="1200" dirty="0" smtClean="0"/>
              <a:t>Complete a proof-of-concept project to improve the OP-5 report for SAG 432 for O&amp;M. </a:t>
            </a:r>
          </a:p>
          <a:p>
            <a:pPr marL="285750" indent="-285750">
              <a:spcBef>
                <a:spcPts val="0"/>
              </a:spcBef>
              <a:buFont typeface="Arial" panose="020B0604020202020204" pitchFamily="34" charset="0"/>
              <a:buChar char="•"/>
            </a:pPr>
            <a:r>
              <a:rPr lang="en-US" sz="1200" dirty="0" smtClean="0"/>
              <a:t>Begin addressing Cost of Logistics Readiness.</a:t>
            </a:r>
          </a:p>
          <a:p>
            <a:pPr marL="285750" indent="-285750">
              <a:spcBef>
                <a:spcPts val="0"/>
              </a:spcBef>
              <a:buFont typeface="Arial" panose="020B0604020202020204" pitchFamily="34" charset="0"/>
              <a:buChar char="•"/>
            </a:pPr>
            <a:r>
              <a:rPr lang="en-US" sz="1200" dirty="0" smtClean="0"/>
              <a:t>Replicate best practices from SAG 432 project to all SAGs and all appropriation J-Books. </a:t>
            </a:r>
          </a:p>
          <a:p>
            <a:pPr marL="285750" indent="-285750">
              <a:spcBef>
                <a:spcPts val="0"/>
              </a:spcBef>
              <a:buFont typeface="Arial" panose="020B0604020202020204" pitchFamily="34" charset="0"/>
              <a:buChar char="•"/>
            </a:pPr>
            <a:r>
              <a:rPr lang="en-US" sz="1200" dirty="0" smtClean="0"/>
              <a:t>Develop a FPA architecture to design strategically relevant and aligned dashboards for Enterprise wide RIDM. </a:t>
            </a:r>
          </a:p>
          <a:p>
            <a:pPr marL="285750" indent="-285750">
              <a:spcBef>
                <a:spcPts val="0"/>
              </a:spcBef>
              <a:buFont typeface="Arial" panose="020B0604020202020204" pitchFamily="34" charset="0"/>
              <a:buChar char="•"/>
            </a:pPr>
            <a:r>
              <a:rPr lang="en-US" sz="1200" dirty="0" smtClean="0"/>
              <a:t>Integrate FPA into PPBE process, POM development and budget formulation process for optimized financial execution.</a:t>
            </a:r>
            <a:endParaRPr lang="en-US" sz="1200" dirty="0" smtClean="0">
              <a:solidFill>
                <a:schemeClr val="tx1"/>
              </a:solidFill>
              <a:ea typeface="Calibri"/>
              <a:cs typeface="Times New Roman"/>
            </a:endParaRPr>
          </a:p>
        </p:txBody>
      </p:sp>
      <p:sp>
        <p:nvSpPr>
          <p:cNvPr id="16" name="Rectangle 15"/>
          <p:cNvSpPr/>
          <p:nvPr/>
        </p:nvSpPr>
        <p:spPr>
          <a:xfrm>
            <a:off x="2844858" y="2735640"/>
            <a:ext cx="1466448" cy="253916"/>
          </a:xfrm>
          <a:prstGeom prst="rect">
            <a:avLst/>
          </a:prstGeom>
          <a:noFill/>
        </p:spPr>
        <p:txBody>
          <a:bodyPr wrap="square">
            <a:spAutoFit/>
          </a:bodyPr>
          <a:lstStyle/>
          <a:p>
            <a:pPr lvl="0" algn="ctr"/>
            <a:r>
              <a:rPr lang="en-US" sz="1050" b="1" dirty="0" smtClean="0">
                <a:latin typeface="+mn-lt"/>
              </a:rPr>
              <a:t> Sept 2015 – Dec 2015</a:t>
            </a:r>
          </a:p>
        </p:txBody>
      </p:sp>
      <p:sp>
        <p:nvSpPr>
          <p:cNvPr id="17" name="Rectangle 7"/>
          <p:cNvSpPr>
            <a:spLocks noChangeArrowheads="1"/>
          </p:cNvSpPr>
          <p:nvPr/>
        </p:nvSpPr>
        <p:spPr bwMode="gray">
          <a:xfrm>
            <a:off x="4868891" y="1595024"/>
            <a:ext cx="1964657" cy="1123624"/>
          </a:xfrm>
          <a:prstGeom prst="rect">
            <a:avLst/>
          </a:prstGeom>
          <a:gradFill>
            <a:gsLst>
              <a:gs pos="29000">
                <a:schemeClr val="bg1"/>
              </a:gs>
              <a:gs pos="0">
                <a:schemeClr val="bg1"/>
              </a:gs>
            </a:gsLst>
            <a:lin ang="2700000" scaled="1"/>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solidFill>
                  <a:schemeClr val="tx1">
                    <a:lumMod val="95000"/>
                    <a:lumOff val="5000"/>
                  </a:schemeClr>
                </a:solidFill>
                <a:latin typeface="+mn-lt"/>
              </a:rPr>
              <a:t>Implementation</a:t>
            </a:r>
          </a:p>
          <a:p>
            <a:pPr algn="ctr">
              <a:lnSpc>
                <a:spcPts val="1000"/>
              </a:lnSpc>
              <a:buFont typeface="Arial" pitchFamily="34" charset="0"/>
              <a:buChar char="•"/>
            </a:pPr>
            <a:endParaRPr lang="en-US" sz="1000" dirty="0" smtClean="0">
              <a:solidFill>
                <a:schemeClr val="tx1">
                  <a:lumMod val="95000"/>
                  <a:lumOff val="5000"/>
                </a:schemeClr>
              </a:solidFill>
              <a:latin typeface="+mn-lt"/>
            </a:endParaRPr>
          </a:p>
          <a:p>
            <a:pPr>
              <a:lnSpc>
                <a:spcPts val="1000"/>
              </a:lnSpc>
              <a:buFont typeface="Arial" pitchFamily="34" charset="0"/>
              <a:buChar char="•"/>
            </a:pPr>
            <a:r>
              <a:rPr lang="en-US" sz="1000" dirty="0" smtClean="0">
                <a:solidFill>
                  <a:schemeClr val="tx1">
                    <a:lumMod val="95000"/>
                    <a:lumOff val="5000"/>
                  </a:schemeClr>
                </a:solidFill>
                <a:latin typeface="+mn-lt"/>
              </a:rPr>
              <a:t> Improve all SAG</a:t>
            </a:r>
          </a:p>
          <a:p>
            <a:pPr>
              <a:lnSpc>
                <a:spcPts val="1000"/>
              </a:lnSpc>
              <a:buFont typeface="Arial" pitchFamily="34" charset="0"/>
              <a:buChar char="•"/>
            </a:pPr>
            <a:r>
              <a:rPr lang="en-US" sz="1000" dirty="0" smtClean="0">
                <a:solidFill>
                  <a:schemeClr val="tx1">
                    <a:lumMod val="95000"/>
                    <a:lumOff val="5000"/>
                  </a:schemeClr>
                </a:solidFill>
                <a:latin typeface="+mn-lt"/>
              </a:rPr>
              <a:t> Design dashboards based on SAG FPA</a:t>
            </a:r>
          </a:p>
          <a:p>
            <a:pPr>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Implement FPA to support Resource Informed Decision Making (RIDM)</a:t>
            </a:r>
          </a:p>
        </p:txBody>
      </p:sp>
      <p:sp>
        <p:nvSpPr>
          <p:cNvPr id="18" name="Rectangle 7"/>
          <p:cNvSpPr>
            <a:spLocks noChangeArrowheads="1"/>
          </p:cNvSpPr>
          <p:nvPr/>
        </p:nvSpPr>
        <p:spPr bwMode="gray">
          <a:xfrm>
            <a:off x="2626631" y="1595024"/>
            <a:ext cx="1905000" cy="1123623"/>
          </a:xfrm>
          <a:prstGeom prst="rect">
            <a:avLst/>
          </a:prstGeom>
          <a:gradFill flip="none" rotWithShape="1">
            <a:gsLst>
              <a:gs pos="21000">
                <a:schemeClr val="accent1">
                  <a:lumMod val="40000"/>
                  <a:lumOff val="60000"/>
                </a:schemeClr>
              </a:gs>
              <a:gs pos="59000">
                <a:schemeClr val="bg1"/>
              </a:gs>
              <a:gs pos="100000">
                <a:schemeClr val="accent1">
                  <a:tint val="23500"/>
                  <a:satMod val="160000"/>
                </a:schemeClr>
              </a:gs>
            </a:gsLst>
            <a:lin ang="2700000" scaled="1"/>
            <a:tileRect/>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latin typeface="+mn-lt"/>
              </a:rPr>
              <a:t>Development</a:t>
            </a:r>
          </a:p>
          <a:p>
            <a:pPr algn="ctr" eaLnBrk="0" hangingPunct="0">
              <a:lnSpc>
                <a:spcPts val="1000"/>
              </a:lnSpc>
              <a:buFont typeface="Arial" pitchFamily="34" charset="0"/>
              <a:buChar char="•"/>
            </a:pPr>
            <a:endParaRPr lang="en-US" sz="1000" dirty="0" smtClean="0">
              <a:solidFill>
                <a:schemeClr val="tx1">
                  <a:lumMod val="95000"/>
                  <a:lumOff val="5000"/>
                </a:schemeClr>
              </a:solidFill>
              <a:latin typeface="+mn-lt"/>
            </a:endParaRP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Financial Management &amp; Performance Assessment (FPA) Model</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SAG 432 Improve OP-5 project</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Build PM architecture</a:t>
            </a:r>
          </a:p>
          <a:p>
            <a:pPr eaLnBrk="0" hangingPunct="0">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Cost of Logistics Readiness</a:t>
            </a:r>
          </a:p>
          <a:p>
            <a:pPr eaLnBrk="0" hangingPunct="0">
              <a:lnSpc>
                <a:spcPts val="1000"/>
              </a:lnSpc>
              <a:buFont typeface="Arial" pitchFamily="34" charset="0"/>
              <a:buChar char="•"/>
            </a:pPr>
            <a:endParaRPr lang="en-US" sz="1000" dirty="0" smtClean="0">
              <a:solidFill>
                <a:schemeClr val="tx1">
                  <a:lumMod val="95000"/>
                  <a:lumOff val="5000"/>
                </a:schemeClr>
              </a:solidFill>
              <a:latin typeface="+mn-lt"/>
            </a:endParaRPr>
          </a:p>
        </p:txBody>
      </p:sp>
      <p:sp>
        <p:nvSpPr>
          <p:cNvPr id="19" name="Rectangle 7"/>
          <p:cNvSpPr>
            <a:spLocks noChangeArrowheads="1"/>
          </p:cNvSpPr>
          <p:nvPr/>
        </p:nvSpPr>
        <p:spPr bwMode="gray">
          <a:xfrm>
            <a:off x="381983" y="1595024"/>
            <a:ext cx="1905000" cy="1123623"/>
          </a:xfrm>
          <a:prstGeom prst="rect">
            <a:avLst/>
          </a:prstGeom>
          <a:solidFill>
            <a:schemeClr val="accent3"/>
          </a:solidFill>
          <a:ln w="12700">
            <a:solidFill>
              <a:schemeClr val="tx1"/>
            </a:solidFill>
            <a:miter lim="800000"/>
            <a:headEnd/>
            <a:tailEnd/>
          </a:ln>
          <a:scene3d>
            <a:camera prst="orthographicFront"/>
            <a:lightRig rig="threePt" dir="t"/>
          </a:scene3d>
          <a:sp3d>
            <a:bevelT/>
          </a:sp3d>
        </p:spPr>
        <p:txBody>
          <a:bodyPr wrap="square" anchor="t"/>
          <a:lstStyle/>
          <a:p>
            <a:pPr algn="ctr" eaLnBrk="0" hangingPunct="0">
              <a:lnSpc>
                <a:spcPts val="1000"/>
              </a:lnSpc>
            </a:pPr>
            <a:r>
              <a:rPr lang="en-US" sz="1000" b="1" dirty="0" smtClean="0">
                <a:solidFill>
                  <a:schemeClr val="tx1">
                    <a:lumMod val="95000"/>
                    <a:lumOff val="5000"/>
                  </a:schemeClr>
                </a:solidFill>
                <a:latin typeface="+mn-lt"/>
              </a:rPr>
              <a:t>Concept Initiatives</a:t>
            </a:r>
          </a:p>
          <a:p>
            <a:pPr algn="ctr" eaLnBrk="0" hangingPunct="0">
              <a:lnSpc>
                <a:spcPts val="1000"/>
              </a:lnSpc>
            </a:pPr>
            <a:endParaRPr lang="en-US" sz="1000" dirty="0" smtClean="0">
              <a:solidFill>
                <a:schemeClr val="tx1">
                  <a:lumMod val="95000"/>
                  <a:lumOff val="5000"/>
                </a:schemeClr>
              </a:solidFill>
              <a:latin typeface="+mn-lt"/>
            </a:endParaRP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Data Capture Strategy</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FM and PM Correlation</a:t>
            </a:r>
          </a:p>
          <a:p>
            <a:pPr eaLnBrk="0" hangingPunct="0">
              <a:lnSpc>
                <a:spcPts val="1000"/>
              </a:lnSpc>
              <a:buFont typeface="Arial" pitchFamily="34" charset="0"/>
              <a:buChar char="•"/>
            </a:pPr>
            <a:r>
              <a:rPr lang="en-US" sz="1000" dirty="0" smtClean="0">
                <a:solidFill>
                  <a:schemeClr val="tx1">
                    <a:lumMod val="95000"/>
                    <a:lumOff val="5000"/>
                  </a:schemeClr>
                </a:solidFill>
                <a:latin typeface="+mn-lt"/>
              </a:rPr>
              <a:t> Cost of Training</a:t>
            </a:r>
          </a:p>
          <a:p>
            <a:pPr eaLnBrk="0" hangingPunct="0">
              <a:lnSpc>
                <a:spcPts val="1000"/>
              </a:lnSpc>
              <a:buFont typeface="Arial" pitchFamily="34" charset="0"/>
              <a:buChar char="•"/>
            </a:pPr>
            <a:r>
              <a:rPr lang="en-US" sz="1000" dirty="0">
                <a:solidFill>
                  <a:schemeClr val="tx1">
                    <a:lumMod val="95000"/>
                    <a:lumOff val="5000"/>
                  </a:schemeClr>
                </a:solidFill>
                <a:latin typeface="+mn-lt"/>
              </a:rPr>
              <a:t> </a:t>
            </a:r>
            <a:r>
              <a:rPr lang="en-US" sz="1000" dirty="0" smtClean="0">
                <a:solidFill>
                  <a:schemeClr val="tx1">
                    <a:lumMod val="95000"/>
                    <a:lumOff val="5000"/>
                  </a:schemeClr>
                </a:solidFill>
                <a:latin typeface="+mn-lt"/>
              </a:rPr>
              <a:t>Cost of Recruiting</a:t>
            </a:r>
          </a:p>
          <a:p>
            <a:pPr eaLnBrk="0" hangingPunct="0">
              <a:lnSpc>
                <a:spcPts val="1000"/>
              </a:lnSpc>
            </a:pPr>
            <a:r>
              <a:rPr lang="en-US" sz="1000" dirty="0" smtClean="0">
                <a:solidFill>
                  <a:schemeClr val="tx1">
                    <a:lumMod val="95000"/>
                    <a:lumOff val="5000"/>
                  </a:schemeClr>
                </a:solidFill>
                <a:latin typeface="+mn-lt"/>
              </a:rPr>
              <a:t> </a:t>
            </a:r>
          </a:p>
        </p:txBody>
      </p:sp>
      <p:sp>
        <p:nvSpPr>
          <p:cNvPr id="20" name="Rectangle 7"/>
          <p:cNvSpPr>
            <a:spLocks noChangeArrowheads="1"/>
          </p:cNvSpPr>
          <p:nvPr/>
        </p:nvSpPr>
        <p:spPr bwMode="gray">
          <a:xfrm>
            <a:off x="7162800" y="1604549"/>
            <a:ext cx="1905000" cy="1123623"/>
          </a:xfrm>
          <a:prstGeom prst="rect">
            <a:avLst/>
          </a:prstGeom>
          <a:gradFill>
            <a:gsLst>
              <a:gs pos="9000">
                <a:schemeClr val="bg1"/>
              </a:gs>
              <a:gs pos="0">
                <a:schemeClr val="accent3">
                  <a:tint val="44500"/>
                  <a:satMod val="160000"/>
                </a:schemeClr>
              </a:gs>
              <a:gs pos="0">
                <a:schemeClr val="accent1">
                  <a:lumMod val="40000"/>
                  <a:lumOff val="60000"/>
                </a:schemeClr>
              </a:gs>
            </a:gsLst>
            <a:lin ang="2700000" scaled="1"/>
          </a:gradFill>
          <a:ln w="19050">
            <a:solidFill>
              <a:schemeClr val="tx1"/>
            </a:solidFill>
            <a:miter lim="800000"/>
            <a:headEnd/>
            <a:tailEnd/>
          </a:ln>
          <a:scene3d>
            <a:camera prst="orthographicFront"/>
            <a:lightRig rig="threePt" dir="t"/>
          </a:scene3d>
          <a:sp3d>
            <a:bevelT/>
          </a:sp3d>
        </p:spPr>
        <p:txBody>
          <a:bodyPr wrap="square" anchor="t"/>
          <a:lstStyle/>
          <a:p>
            <a:pPr algn="ctr">
              <a:lnSpc>
                <a:spcPts val="1000"/>
              </a:lnSpc>
            </a:pPr>
            <a:r>
              <a:rPr lang="en-US" sz="1000" b="1" dirty="0" smtClean="0">
                <a:latin typeface="+mn-lt"/>
              </a:rPr>
              <a:t>Realization</a:t>
            </a:r>
          </a:p>
          <a:p>
            <a:pPr>
              <a:lnSpc>
                <a:spcPts val="1000"/>
              </a:lnSpc>
              <a:buFont typeface="Arial" pitchFamily="34" charset="0"/>
              <a:buChar char="•"/>
            </a:pPr>
            <a:endParaRPr lang="en-US" sz="1000" b="1" dirty="0" smtClean="0">
              <a:latin typeface="+mn-lt"/>
            </a:endParaRPr>
          </a:p>
          <a:p>
            <a:pPr>
              <a:lnSpc>
                <a:spcPts val="1000"/>
              </a:lnSpc>
              <a:buFont typeface="Arial" pitchFamily="34" charset="0"/>
              <a:buChar char="•"/>
            </a:pPr>
            <a:r>
              <a:rPr lang="en-US" sz="1000" dirty="0">
                <a:latin typeface="+mn-lt"/>
              </a:rPr>
              <a:t> </a:t>
            </a:r>
            <a:r>
              <a:rPr lang="en-US" sz="1000" dirty="0" smtClean="0">
                <a:latin typeface="+mn-lt"/>
              </a:rPr>
              <a:t>Integrate FPA into PPBE process</a:t>
            </a:r>
          </a:p>
          <a:p>
            <a:pPr>
              <a:lnSpc>
                <a:spcPts val="1000"/>
              </a:lnSpc>
              <a:buFont typeface="Arial" pitchFamily="34" charset="0"/>
              <a:buChar char="•"/>
            </a:pPr>
            <a:r>
              <a:rPr lang="en-US" sz="1000" dirty="0">
                <a:latin typeface="+mn-lt"/>
              </a:rPr>
              <a:t> </a:t>
            </a:r>
            <a:r>
              <a:rPr lang="en-US" sz="1000" dirty="0" smtClean="0">
                <a:latin typeface="+mn-lt"/>
              </a:rPr>
              <a:t>CPI SAG OP-5 process</a:t>
            </a:r>
          </a:p>
          <a:p>
            <a:pPr>
              <a:lnSpc>
                <a:spcPts val="1000"/>
              </a:lnSpc>
              <a:buFont typeface="Arial" pitchFamily="34" charset="0"/>
              <a:buChar char="•"/>
            </a:pPr>
            <a:r>
              <a:rPr lang="en-US" sz="1000" dirty="0">
                <a:latin typeface="+mn-lt"/>
              </a:rPr>
              <a:t> </a:t>
            </a:r>
            <a:r>
              <a:rPr lang="en-US" sz="1000" dirty="0" smtClean="0">
                <a:latin typeface="+mn-lt"/>
              </a:rPr>
              <a:t>Expand RIDM model to Enterprise</a:t>
            </a:r>
          </a:p>
          <a:p>
            <a:pPr>
              <a:lnSpc>
                <a:spcPts val="1000"/>
              </a:lnSpc>
              <a:buFont typeface="Arial" pitchFamily="34" charset="0"/>
              <a:buChar char="•"/>
            </a:pPr>
            <a:r>
              <a:rPr lang="en-US" sz="1000" dirty="0">
                <a:latin typeface="+mn-lt"/>
              </a:rPr>
              <a:t> </a:t>
            </a:r>
            <a:r>
              <a:rPr lang="en-US" sz="1000" dirty="0" smtClean="0">
                <a:latin typeface="+mn-lt"/>
              </a:rPr>
              <a:t>Manage and evolve</a:t>
            </a:r>
          </a:p>
          <a:p>
            <a:pPr>
              <a:lnSpc>
                <a:spcPts val="1000"/>
              </a:lnSpc>
            </a:pPr>
            <a:endParaRPr lang="en-US" sz="1000" dirty="0" smtClean="0">
              <a:latin typeface="+mn-lt"/>
            </a:endParaRPr>
          </a:p>
        </p:txBody>
      </p:sp>
      <p:cxnSp>
        <p:nvCxnSpPr>
          <p:cNvPr id="23" name="Straight Arrow Connector 22"/>
          <p:cNvCxnSpPr>
            <a:stCxn id="19" idx="3"/>
            <a:endCxn id="18" idx="1"/>
          </p:cNvCxnSpPr>
          <p:nvPr/>
        </p:nvCxnSpPr>
        <p:spPr>
          <a:xfrm>
            <a:off x="2286983" y="2156836"/>
            <a:ext cx="33964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7" idx="1"/>
          </p:cNvCxnSpPr>
          <p:nvPr/>
        </p:nvCxnSpPr>
        <p:spPr>
          <a:xfrm>
            <a:off x="4531631" y="2156836"/>
            <a:ext cx="33726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20" idx="1"/>
          </p:cNvCxnSpPr>
          <p:nvPr/>
        </p:nvCxnSpPr>
        <p:spPr>
          <a:xfrm>
            <a:off x="6833548" y="2156836"/>
            <a:ext cx="329252" cy="95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85195" y="2735640"/>
            <a:ext cx="1466448" cy="253916"/>
          </a:xfrm>
          <a:prstGeom prst="rect">
            <a:avLst/>
          </a:prstGeom>
          <a:noFill/>
        </p:spPr>
        <p:txBody>
          <a:bodyPr wrap="square">
            <a:spAutoFit/>
          </a:bodyPr>
          <a:lstStyle/>
          <a:p>
            <a:pPr lvl="0" algn="ctr"/>
            <a:r>
              <a:rPr lang="en-US" sz="1050" b="1" dirty="0" smtClean="0">
                <a:latin typeface="+mn-lt"/>
              </a:rPr>
              <a:t>Oct 2014 – Aug 2015</a:t>
            </a:r>
          </a:p>
        </p:txBody>
      </p:sp>
      <p:sp>
        <p:nvSpPr>
          <p:cNvPr id="27" name="Rectangle 26"/>
          <p:cNvSpPr/>
          <p:nvPr/>
        </p:nvSpPr>
        <p:spPr>
          <a:xfrm>
            <a:off x="7345536" y="2735640"/>
            <a:ext cx="1466448" cy="253916"/>
          </a:xfrm>
          <a:prstGeom prst="rect">
            <a:avLst/>
          </a:prstGeom>
          <a:noFill/>
        </p:spPr>
        <p:txBody>
          <a:bodyPr wrap="square">
            <a:spAutoFit/>
          </a:bodyPr>
          <a:lstStyle/>
          <a:p>
            <a:pPr marL="171450" lvl="0" indent="-171450" algn="ctr"/>
            <a:r>
              <a:rPr lang="en-US" sz="1050" b="1" dirty="0" smtClean="0">
                <a:latin typeface="+mn-lt"/>
              </a:rPr>
              <a:t>Sept 2016 – 2017</a:t>
            </a:r>
          </a:p>
        </p:txBody>
      </p:sp>
      <p:sp>
        <p:nvSpPr>
          <p:cNvPr id="28" name="TextBox 9"/>
          <p:cNvSpPr txBox="1">
            <a:spLocks noChangeArrowheads="1"/>
          </p:cNvSpPr>
          <p:nvPr/>
        </p:nvSpPr>
        <p:spPr bwMode="auto">
          <a:xfrm>
            <a:off x="3734783" y="1066800"/>
            <a:ext cx="2018870" cy="307777"/>
          </a:xfrm>
          <a:prstGeom prst="rect">
            <a:avLst/>
          </a:prstGeom>
          <a:noFill/>
          <a:ln/>
          <a:extLst/>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smtClean="0">
                <a:latin typeface="+mn-lt"/>
              </a:rPr>
              <a:t>Timeline/Milestones</a:t>
            </a:r>
            <a:endParaRPr lang="en-US" sz="1400" b="1" dirty="0">
              <a:latin typeface="+mn-lt"/>
            </a:endParaRPr>
          </a:p>
        </p:txBody>
      </p:sp>
      <p:sp>
        <p:nvSpPr>
          <p:cNvPr id="30" name="Rectangle 29"/>
          <p:cNvSpPr/>
          <p:nvPr/>
        </p:nvSpPr>
        <p:spPr>
          <a:xfrm>
            <a:off x="5104521" y="2735640"/>
            <a:ext cx="1447800" cy="253916"/>
          </a:xfrm>
          <a:prstGeom prst="rect">
            <a:avLst/>
          </a:prstGeom>
          <a:noFill/>
        </p:spPr>
        <p:txBody>
          <a:bodyPr wrap="square">
            <a:spAutoFit/>
          </a:bodyPr>
          <a:lstStyle/>
          <a:p>
            <a:pPr lvl="0" algn="ctr"/>
            <a:r>
              <a:rPr lang="en-US" sz="1050" b="1" dirty="0" smtClean="0">
                <a:latin typeface="+mn-lt"/>
              </a:rPr>
              <a:t>Jan 2016 – Sept 2016</a:t>
            </a:r>
          </a:p>
        </p:txBody>
      </p:sp>
      <p:sp>
        <p:nvSpPr>
          <p:cNvPr id="31" name="TextBox 30"/>
          <p:cNvSpPr txBox="1"/>
          <p:nvPr/>
        </p:nvSpPr>
        <p:spPr>
          <a:xfrm>
            <a:off x="7345536" y="1092116"/>
            <a:ext cx="1589745" cy="369332"/>
          </a:xfrm>
          <a:prstGeom prst="rect">
            <a:avLst/>
          </a:prstGeom>
          <a:solidFill>
            <a:srgbClr val="FCE0C8"/>
          </a:solidFill>
          <a:ln>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defRPr/>
            </a:pPr>
            <a:r>
              <a:rPr lang="en-US" sz="900" b="1" dirty="0" smtClean="0">
                <a:solidFill>
                  <a:schemeClr val="tx1"/>
                </a:solidFill>
              </a:rPr>
              <a:t>Strategic Alignment</a:t>
            </a:r>
            <a:r>
              <a:rPr lang="en-US" sz="800" b="1" dirty="0" smtClean="0">
                <a:solidFill>
                  <a:schemeClr val="tx1"/>
                </a:solidFill>
              </a:rPr>
              <a:t>:</a:t>
            </a:r>
            <a:endParaRPr lang="en-US" sz="900" b="1" dirty="0" smtClean="0">
              <a:solidFill>
                <a:schemeClr val="tx1"/>
              </a:solidFill>
            </a:endParaRPr>
          </a:p>
          <a:p>
            <a:pPr algn="ctr">
              <a:defRPr/>
            </a:pPr>
            <a:r>
              <a:rPr lang="en-US" sz="900" dirty="0" smtClean="0">
                <a:solidFill>
                  <a:schemeClr val="tx1"/>
                </a:solidFill>
              </a:rPr>
              <a:t>SD 3, SA 6, FMC 1, 2, 4</a:t>
            </a:r>
          </a:p>
        </p:txBody>
      </p:sp>
      <p:pic>
        <p:nvPicPr>
          <p:cNvPr id="22" name="Picture 21"/>
          <p:cNvPicPr>
            <a:picLocks noChangeAspect="1"/>
          </p:cNvPicPr>
          <p:nvPr/>
        </p:nvPicPr>
        <p:blipFill>
          <a:blip r:embed="rId2"/>
          <a:stretch>
            <a:fillRect/>
          </a:stretch>
        </p:blipFill>
        <p:spPr>
          <a:xfrm>
            <a:off x="6355923" y="3099761"/>
            <a:ext cx="2711877" cy="3453439"/>
          </a:xfrm>
          <a:prstGeom prst="rect">
            <a:avLst/>
          </a:prstGeom>
        </p:spPr>
      </p:pic>
      <p:sp>
        <p:nvSpPr>
          <p:cNvPr id="2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BF2AEAAE-5178-4166-917D-7B32AA51A4A4}" type="slidenum">
              <a:rPr lang="en-US" sz="900" smtClean="0"/>
              <a:t>45</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74625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2253" y="1570974"/>
            <a:ext cx="1920162" cy="3428999"/>
          </a:xfrm>
          <a:ln>
            <a:solidFill>
              <a:schemeClr val="tx1"/>
            </a:solidFill>
          </a:ln>
        </p:spPr>
        <p:txBody>
          <a:bodyPr/>
          <a:lstStyle/>
          <a:p>
            <a:pPr marL="0" indent="0" algn="ctr">
              <a:buNone/>
            </a:pPr>
            <a:r>
              <a:rPr lang="en-US" sz="1400" b="1" dirty="0" smtClean="0"/>
              <a:t>TITLE 10 FUNCTIONS</a:t>
            </a:r>
          </a:p>
          <a:p>
            <a:pPr marL="0" indent="0" algn="ctr">
              <a:buNone/>
            </a:pPr>
            <a:r>
              <a:rPr lang="en-US" sz="1400" dirty="0" smtClean="0"/>
              <a:t>(1) Recruiting</a:t>
            </a:r>
          </a:p>
          <a:p>
            <a:pPr marL="0" indent="0" algn="ctr">
              <a:buNone/>
            </a:pPr>
            <a:r>
              <a:rPr lang="en-US" sz="1400" dirty="0" smtClean="0"/>
              <a:t>(2) Organizing</a:t>
            </a:r>
          </a:p>
          <a:p>
            <a:pPr marL="0" indent="0" algn="ctr">
              <a:buNone/>
            </a:pPr>
            <a:r>
              <a:rPr lang="en-US" sz="1400" dirty="0" smtClean="0"/>
              <a:t>(3) Supplying</a:t>
            </a:r>
          </a:p>
          <a:p>
            <a:pPr marL="0" indent="0" algn="ctr">
              <a:buNone/>
            </a:pPr>
            <a:r>
              <a:rPr lang="en-US" sz="1400" dirty="0" smtClean="0"/>
              <a:t>(4) Equipping </a:t>
            </a:r>
          </a:p>
          <a:p>
            <a:pPr marL="0" indent="0" algn="ctr">
              <a:buNone/>
            </a:pPr>
            <a:r>
              <a:rPr lang="en-US" sz="1400" dirty="0" smtClean="0"/>
              <a:t>(5) Training</a:t>
            </a:r>
          </a:p>
          <a:p>
            <a:pPr marL="0" indent="0" algn="ctr">
              <a:buNone/>
            </a:pPr>
            <a:r>
              <a:rPr lang="en-US" sz="1400" dirty="0" smtClean="0"/>
              <a:t>(6) Servicing</a:t>
            </a:r>
          </a:p>
          <a:p>
            <a:pPr marL="0" indent="0" algn="ctr">
              <a:buNone/>
            </a:pPr>
            <a:r>
              <a:rPr lang="en-US" sz="1400" dirty="0" smtClean="0"/>
              <a:t>(7) Mobilizing</a:t>
            </a:r>
          </a:p>
          <a:p>
            <a:pPr marL="0" indent="0" algn="ctr">
              <a:buNone/>
            </a:pPr>
            <a:r>
              <a:rPr lang="en-US" sz="1400" dirty="0" smtClean="0"/>
              <a:t>(8) Demobilizing</a:t>
            </a:r>
          </a:p>
          <a:p>
            <a:pPr marL="0" indent="0" algn="ctr">
              <a:buNone/>
            </a:pPr>
            <a:r>
              <a:rPr lang="en-US" sz="1400" dirty="0" smtClean="0"/>
              <a:t>(9) Administering</a:t>
            </a:r>
          </a:p>
          <a:p>
            <a:pPr marL="0" indent="0" algn="ctr">
              <a:buNone/>
            </a:pPr>
            <a:r>
              <a:rPr lang="en-US" sz="1400" dirty="0" smtClean="0"/>
              <a:t>(10) Maintaining</a:t>
            </a:r>
          </a:p>
          <a:p>
            <a:pPr marL="0" indent="0" algn="ctr">
              <a:buNone/>
            </a:pPr>
            <a:r>
              <a:rPr lang="en-US" sz="1400" dirty="0" smtClean="0"/>
              <a:t>(11) Construction-E</a:t>
            </a:r>
          </a:p>
          <a:p>
            <a:pPr marL="0" indent="0" algn="ctr">
              <a:buNone/>
            </a:pPr>
            <a:r>
              <a:rPr lang="en-US" sz="1400" dirty="0" smtClean="0"/>
              <a:t>(12) Construction-B</a:t>
            </a:r>
          </a:p>
          <a:p>
            <a:pPr marL="0" indent="0" algn="ctr">
              <a:buNone/>
            </a:pPr>
            <a:endParaRPr lang="en-US" sz="1400" dirty="0"/>
          </a:p>
        </p:txBody>
      </p:sp>
      <p:sp>
        <p:nvSpPr>
          <p:cNvPr id="3" name="TextBox 2"/>
          <p:cNvSpPr txBox="1"/>
          <p:nvPr/>
        </p:nvSpPr>
        <p:spPr>
          <a:xfrm>
            <a:off x="2465375" y="4360237"/>
            <a:ext cx="6675081" cy="2339102"/>
          </a:xfrm>
          <a:prstGeom prst="rect">
            <a:avLst/>
          </a:prstGeom>
          <a:noFill/>
        </p:spPr>
        <p:txBody>
          <a:bodyPr wrap="square" rtlCol="0">
            <a:spAutoFit/>
          </a:bodyPr>
          <a:lstStyle/>
          <a:p>
            <a:pPr marL="342900" indent="-342900">
              <a:spcAft>
                <a:spcPts val="600"/>
              </a:spcAft>
              <a:buFont typeface="+mj-lt"/>
              <a:buAutoNum type="arabicPeriod"/>
            </a:pPr>
            <a:r>
              <a:rPr lang="en-US" sz="1400" dirty="0" smtClean="0"/>
              <a:t>Which Title 10 function best describes the mission?</a:t>
            </a:r>
          </a:p>
          <a:p>
            <a:pPr marL="342900" indent="-342900">
              <a:spcAft>
                <a:spcPts val="600"/>
              </a:spcAft>
              <a:buFont typeface="+mj-lt"/>
              <a:buAutoNum type="arabicPeriod"/>
            </a:pPr>
            <a:r>
              <a:rPr lang="en-US" sz="1400" dirty="0" smtClean="0"/>
              <a:t>Identify the span of control and influence your organization has on that function?</a:t>
            </a:r>
          </a:p>
          <a:p>
            <a:pPr marL="342900" indent="-342900">
              <a:spcAft>
                <a:spcPts val="600"/>
              </a:spcAft>
              <a:buFont typeface="+mj-lt"/>
              <a:buAutoNum type="arabicPeriod"/>
            </a:pPr>
            <a:r>
              <a:rPr lang="en-US" sz="1400" dirty="0" smtClean="0"/>
              <a:t>What performance measures are needed to show the organization is meeting the Title 10 requirements?</a:t>
            </a:r>
          </a:p>
          <a:p>
            <a:pPr marL="342900" indent="-342900">
              <a:spcAft>
                <a:spcPts val="600"/>
              </a:spcAft>
              <a:buFont typeface="+mj-lt"/>
              <a:buAutoNum type="arabicPeriod"/>
            </a:pPr>
            <a:r>
              <a:rPr lang="en-US" sz="1400" dirty="0" smtClean="0"/>
              <a:t>What data sources are available or need to be discovered that will reflect resource execution?</a:t>
            </a:r>
          </a:p>
          <a:p>
            <a:pPr marL="342900" indent="-342900">
              <a:spcAft>
                <a:spcPts val="600"/>
              </a:spcAft>
              <a:buFont typeface="+mj-lt"/>
              <a:buAutoNum type="arabicPeriod"/>
            </a:pPr>
            <a:r>
              <a:rPr lang="en-US" sz="1400" dirty="0" smtClean="0"/>
              <a:t>Which process are utilized to deliver products and services that meet Title 10 deliverables</a:t>
            </a:r>
            <a:r>
              <a:rPr lang="en-US" sz="1200" dirty="0" smtClean="0"/>
              <a:t>?</a:t>
            </a:r>
            <a:endParaRPr lang="en-US" sz="1200" dirty="0"/>
          </a:p>
        </p:txBody>
      </p:sp>
      <p:grpSp>
        <p:nvGrpSpPr>
          <p:cNvPr id="7" name="Group 6"/>
          <p:cNvGrpSpPr/>
          <p:nvPr/>
        </p:nvGrpSpPr>
        <p:grpSpPr>
          <a:xfrm>
            <a:off x="3733800" y="1295400"/>
            <a:ext cx="2878173" cy="2971800"/>
            <a:chOff x="5638800" y="1828800"/>
            <a:chExt cx="1524000" cy="1752600"/>
          </a:xfrm>
        </p:grpSpPr>
        <p:sp>
          <p:nvSpPr>
            <p:cNvPr id="8" name="Rectangle 7"/>
            <p:cNvSpPr/>
            <p:nvPr/>
          </p:nvSpPr>
          <p:spPr>
            <a:xfrm>
              <a:off x="5638800" y="1828800"/>
              <a:ext cx="1524000" cy="1752600"/>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5705475" y="1924050"/>
              <a:ext cx="1371600" cy="1581996"/>
            </a:xfrm>
            <a:prstGeom prst="rect">
              <a:avLst/>
            </a:prstGeom>
            <a:noFill/>
            <a:ln w="38100">
              <a:solidFill>
                <a:schemeClr val="tx1"/>
              </a:solidFill>
              <a:miter lim="800000"/>
              <a:headEnd/>
              <a:tailEnd/>
            </a:ln>
            <a:effectLst/>
          </p:spPr>
        </p:pic>
      </p:grpSp>
      <p:sp>
        <p:nvSpPr>
          <p:cNvPr id="2" name="Right Arrow 1"/>
          <p:cNvSpPr/>
          <p:nvPr/>
        </p:nvSpPr>
        <p:spPr>
          <a:xfrm>
            <a:off x="2667000" y="2963178"/>
            <a:ext cx="609600" cy="318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a:xfrm>
            <a:off x="1066800" y="107776"/>
            <a:ext cx="8229600" cy="715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000" b="1" dirty="0">
                <a:solidFill>
                  <a:srgbClr val="0070C0"/>
                </a:solidFill>
                <a:latin typeface="Arial" pitchFamily="34" charset="0"/>
                <a:cs typeface="Arial" pitchFamily="34" charset="0"/>
              </a:rPr>
              <a:t>Financial and </a:t>
            </a:r>
            <a:r>
              <a:rPr lang="en-US" sz="2000" b="1" dirty="0" smtClean="0">
                <a:solidFill>
                  <a:srgbClr val="0070C0"/>
                </a:solidFill>
                <a:latin typeface="Arial" pitchFamily="34" charset="0"/>
                <a:cs typeface="Arial" pitchFamily="34" charset="0"/>
              </a:rPr>
              <a:t>Performance Assessment (FPA)</a:t>
            </a:r>
            <a:br>
              <a:rPr lang="en-US" sz="2000" b="1" dirty="0" smtClean="0">
                <a:solidFill>
                  <a:srgbClr val="0070C0"/>
                </a:solidFill>
                <a:latin typeface="Arial" pitchFamily="34" charset="0"/>
                <a:cs typeface="Arial" pitchFamily="34" charset="0"/>
              </a:rPr>
            </a:br>
            <a:r>
              <a:rPr lang="en-US" sz="2000" b="1" dirty="0" smtClean="0">
                <a:solidFill>
                  <a:srgbClr val="0070C0"/>
                </a:solidFill>
                <a:latin typeface="Arial" pitchFamily="34" charset="0"/>
                <a:cs typeface="Arial" pitchFamily="34" charset="0"/>
              </a:rPr>
              <a:t>Align to Title 10 Functions</a:t>
            </a:r>
            <a:endParaRPr lang="en-US" sz="2000" b="1" dirty="0">
              <a:solidFill>
                <a:srgbClr val="0070C0"/>
              </a:solidFill>
              <a:latin typeface="Arial" pitchFamily="34" charset="0"/>
              <a:cs typeface="Arial" pitchFamily="34" charset="0"/>
            </a:endParaRPr>
          </a:p>
        </p:txBody>
      </p:sp>
      <p:sp>
        <p:nvSpPr>
          <p:cNvPr id="1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FC1E243-2E60-493F-87A0-390E589EF3B1}"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46</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542248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107776"/>
            <a:ext cx="8229600" cy="7159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US" sz="2000" b="1" dirty="0">
                <a:solidFill>
                  <a:srgbClr val="0070C0"/>
                </a:solidFill>
                <a:latin typeface="Arial" pitchFamily="34" charset="0"/>
                <a:cs typeface="Arial" pitchFamily="34" charset="0"/>
              </a:rPr>
              <a:t>Financial and </a:t>
            </a:r>
            <a:r>
              <a:rPr lang="en-US" sz="2000" b="1" dirty="0" smtClean="0">
                <a:solidFill>
                  <a:srgbClr val="0070C0"/>
                </a:solidFill>
                <a:latin typeface="Arial" pitchFamily="34" charset="0"/>
                <a:cs typeface="Arial" pitchFamily="34" charset="0"/>
              </a:rPr>
              <a:t>Performance Assessment (FPA)</a:t>
            </a:r>
            <a:br>
              <a:rPr lang="en-US" sz="2000" b="1" dirty="0" smtClean="0">
                <a:solidFill>
                  <a:srgbClr val="0070C0"/>
                </a:solidFill>
                <a:latin typeface="Arial" pitchFamily="34" charset="0"/>
                <a:cs typeface="Arial" pitchFamily="34" charset="0"/>
              </a:rPr>
            </a:br>
            <a:r>
              <a:rPr lang="en-US" sz="2000" b="1" dirty="0" smtClean="0">
                <a:solidFill>
                  <a:srgbClr val="0070C0"/>
                </a:solidFill>
                <a:latin typeface="Arial" pitchFamily="34" charset="0"/>
                <a:cs typeface="Arial" pitchFamily="34" charset="0"/>
              </a:rPr>
              <a:t>Align to E2E Processes</a:t>
            </a:r>
            <a:endParaRPr lang="en-US" sz="2000" b="1" dirty="0">
              <a:solidFill>
                <a:srgbClr val="0070C0"/>
              </a:solidFill>
              <a:latin typeface="Arial" pitchFamily="34" charset="0"/>
              <a:cs typeface="Arial" pitchFamily="34" charset="0"/>
            </a:endParaRPr>
          </a:p>
        </p:txBody>
      </p:sp>
      <p:sp>
        <p:nvSpPr>
          <p:cNvPr id="3" name="TextBox 2"/>
          <p:cNvSpPr txBox="1"/>
          <p:nvPr/>
        </p:nvSpPr>
        <p:spPr>
          <a:xfrm>
            <a:off x="3581400" y="4607223"/>
            <a:ext cx="5562600" cy="1831271"/>
          </a:xfrm>
          <a:prstGeom prst="rect">
            <a:avLst/>
          </a:prstGeom>
          <a:noFill/>
        </p:spPr>
        <p:txBody>
          <a:bodyPr wrap="square" rtlCol="0">
            <a:spAutoFit/>
          </a:bodyPr>
          <a:lstStyle/>
          <a:p>
            <a:pPr>
              <a:spcAft>
                <a:spcPts val="600"/>
              </a:spcAft>
            </a:pPr>
            <a:r>
              <a:rPr lang="en-US" sz="1400" dirty="0" smtClean="0"/>
              <a:t>1. Identify Span of Control and Influence along an E2E process.?</a:t>
            </a:r>
          </a:p>
          <a:p>
            <a:pPr>
              <a:spcAft>
                <a:spcPts val="600"/>
              </a:spcAft>
            </a:pPr>
            <a:r>
              <a:rPr lang="en-US" sz="1400" dirty="0" smtClean="0"/>
              <a:t>2. What decisions will be made that require information and financial resources?</a:t>
            </a:r>
          </a:p>
          <a:p>
            <a:pPr>
              <a:spcAft>
                <a:spcPts val="600"/>
              </a:spcAft>
            </a:pPr>
            <a:r>
              <a:rPr lang="en-US" sz="1400" dirty="0" smtClean="0"/>
              <a:t>3. What performance measures are needed and what BI is required for dashboards?</a:t>
            </a:r>
          </a:p>
          <a:p>
            <a:pPr>
              <a:spcAft>
                <a:spcPts val="600"/>
              </a:spcAft>
            </a:pPr>
            <a:r>
              <a:rPr lang="en-US" sz="1400" dirty="0" smtClean="0"/>
              <a:t>4. What systems and data will provide the data for resource informed decision making?</a:t>
            </a:r>
            <a:endParaRPr lang="en-US" sz="1400" dirty="0"/>
          </a:p>
        </p:txBody>
      </p:sp>
      <p:grpSp>
        <p:nvGrpSpPr>
          <p:cNvPr id="7" name="Group 6"/>
          <p:cNvGrpSpPr/>
          <p:nvPr/>
        </p:nvGrpSpPr>
        <p:grpSpPr>
          <a:xfrm>
            <a:off x="4419600" y="1163761"/>
            <a:ext cx="2895600" cy="3103439"/>
            <a:chOff x="5638800" y="1828800"/>
            <a:chExt cx="1524000" cy="1752600"/>
          </a:xfrm>
        </p:grpSpPr>
        <p:sp>
          <p:nvSpPr>
            <p:cNvPr id="8" name="Rectangle 7"/>
            <p:cNvSpPr/>
            <p:nvPr/>
          </p:nvSpPr>
          <p:spPr>
            <a:xfrm>
              <a:off x="5638800" y="1828800"/>
              <a:ext cx="1524000" cy="1752600"/>
            </a:xfrm>
            <a:prstGeom prst="rect">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5705475" y="1924050"/>
              <a:ext cx="1371600" cy="1581996"/>
            </a:xfrm>
            <a:prstGeom prst="rect">
              <a:avLst/>
            </a:prstGeom>
            <a:noFill/>
            <a:ln w="38100">
              <a:solidFill>
                <a:schemeClr val="tx1"/>
              </a:solidFill>
              <a:miter lim="800000"/>
              <a:headEnd/>
              <a:tailEnd/>
            </a:ln>
            <a:effectLst/>
          </p:spPr>
        </p:pic>
      </p:grpSp>
      <p:graphicFrame>
        <p:nvGraphicFramePr>
          <p:cNvPr id="6" name="Table 5"/>
          <p:cNvGraphicFramePr>
            <a:graphicFrameLocks noGrp="1"/>
          </p:cNvGraphicFramePr>
          <p:nvPr>
            <p:extLst/>
          </p:nvPr>
        </p:nvGraphicFramePr>
        <p:xfrm>
          <a:off x="476250" y="1412349"/>
          <a:ext cx="3048000" cy="4245864"/>
        </p:xfrm>
        <a:graphic>
          <a:graphicData uri="http://schemas.openxmlformats.org/drawingml/2006/table">
            <a:tbl>
              <a:tblPr>
                <a:tableStyleId>{5C22544A-7EE6-4342-B048-85BDC9FD1C3A}</a:tableStyleId>
              </a:tblPr>
              <a:tblGrid>
                <a:gridCol w="3048000"/>
              </a:tblGrid>
              <a:tr h="266700">
                <a:tc>
                  <a:txBody>
                    <a:bodyPr/>
                    <a:lstStyle/>
                    <a:p>
                      <a:pPr marL="0" marR="0" algn="ctr">
                        <a:lnSpc>
                          <a:spcPct val="115000"/>
                        </a:lnSpc>
                        <a:spcBef>
                          <a:spcPts val="0"/>
                        </a:spcBef>
                        <a:spcAft>
                          <a:spcPts val="0"/>
                        </a:spcAft>
                      </a:pPr>
                      <a:r>
                        <a:rPr lang="en-US" sz="1400" b="1" dirty="0" smtClean="0">
                          <a:effectLst/>
                        </a:rPr>
                        <a:t>ARMY </a:t>
                      </a:r>
                      <a:r>
                        <a:rPr lang="en-US" sz="1400" b="1" dirty="0">
                          <a:effectLst/>
                        </a:rPr>
                        <a:t>En</a:t>
                      </a:r>
                      <a:r>
                        <a:rPr lang="en-US" sz="1400" b="1" spc="-5" dirty="0">
                          <a:effectLst/>
                        </a:rPr>
                        <a:t>d</a:t>
                      </a:r>
                      <a:r>
                        <a:rPr lang="en-US" sz="1400" b="1" dirty="0">
                          <a:effectLst/>
                        </a:rPr>
                        <a:t>-t</a:t>
                      </a:r>
                      <a:r>
                        <a:rPr lang="en-US" sz="1400" b="1" spc="-5" dirty="0">
                          <a:effectLst/>
                        </a:rPr>
                        <a:t>o</a:t>
                      </a:r>
                      <a:r>
                        <a:rPr lang="en-US" sz="1400" b="1" dirty="0">
                          <a:effectLst/>
                        </a:rPr>
                        <a:t>-End Proces</a:t>
                      </a:r>
                      <a:r>
                        <a:rPr lang="en-US" sz="1400" b="1" spc="-5" dirty="0">
                          <a:effectLst/>
                        </a:rPr>
                        <a:t>s</a:t>
                      </a:r>
                      <a:r>
                        <a:rPr lang="en-US" sz="1400" b="1" dirty="0">
                          <a:effectLst/>
                        </a:rPr>
                        <a:t>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Procur</a:t>
                      </a:r>
                      <a:r>
                        <a:rPr lang="en-US" sz="1400" b="1" i="1" spc="-5" dirty="0">
                          <a:effectLst/>
                        </a:rPr>
                        <a:t>e</a:t>
                      </a:r>
                      <a:r>
                        <a:rPr lang="en-US" sz="1400" b="1" i="1" dirty="0">
                          <a:effectLst/>
                        </a:rPr>
                        <a:t>-to-</a:t>
                      </a:r>
                      <a:r>
                        <a:rPr lang="en-US" sz="1400" b="1" i="1" spc="-10" dirty="0">
                          <a:effectLst/>
                        </a:rPr>
                        <a:t>P</a:t>
                      </a:r>
                      <a:r>
                        <a:rPr lang="en-US" sz="1400" b="1" i="1" dirty="0">
                          <a:effectLst/>
                        </a:rPr>
                        <a:t>ay (P2P)</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Ord</a:t>
                      </a:r>
                      <a:r>
                        <a:rPr lang="en-US" sz="1400" b="1" i="1" spc="-5" dirty="0">
                          <a:effectLst/>
                        </a:rPr>
                        <a:t>e</a:t>
                      </a:r>
                      <a:r>
                        <a:rPr lang="en-US" sz="1400" b="1" i="1" dirty="0">
                          <a:effectLst/>
                        </a:rPr>
                        <a:t>r-</a:t>
                      </a:r>
                      <a:r>
                        <a:rPr lang="en-US" sz="1400" b="1" i="1" spc="-10" dirty="0">
                          <a:effectLst/>
                        </a:rPr>
                        <a:t>t</a:t>
                      </a:r>
                      <a:r>
                        <a:rPr lang="en-US" sz="1400" b="1" i="1" dirty="0">
                          <a:effectLst/>
                        </a:rPr>
                        <a:t>o</a:t>
                      </a:r>
                      <a:r>
                        <a:rPr lang="en-US" sz="1400" b="1" i="1" spc="-5" dirty="0">
                          <a:effectLst/>
                        </a:rPr>
                        <a:t>-</a:t>
                      </a:r>
                      <a:r>
                        <a:rPr lang="en-US" sz="1400" b="1" i="1" dirty="0">
                          <a:effectLst/>
                        </a:rPr>
                        <a:t>C</a:t>
                      </a:r>
                      <a:r>
                        <a:rPr lang="en-US" sz="1400" b="1" i="1" spc="-5" dirty="0">
                          <a:effectLst/>
                        </a:rPr>
                        <a:t>as</a:t>
                      </a:r>
                      <a:r>
                        <a:rPr lang="en-US" sz="1400" b="1" i="1" dirty="0">
                          <a:effectLst/>
                        </a:rPr>
                        <a:t>h (O</a:t>
                      </a:r>
                      <a:r>
                        <a:rPr lang="en-US" sz="1400" b="1" i="1" spc="-5" dirty="0">
                          <a:effectLst/>
                        </a:rPr>
                        <a:t>2</a:t>
                      </a:r>
                      <a:r>
                        <a:rPr lang="en-US" sz="1400" b="1" i="1" dirty="0">
                          <a:effectLst/>
                        </a:rPr>
                        <a:t>C)</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Budget-t</a:t>
                      </a:r>
                      <a:r>
                        <a:rPr lang="en-US" sz="1400" b="1" i="1" spc="-5" dirty="0">
                          <a:effectLst/>
                        </a:rPr>
                        <a:t>o</a:t>
                      </a:r>
                      <a:r>
                        <a:rPr lang="en-US" sz="1400" b="1" i="1" dirty="0">
                          <a:effectLst/>
                        </a:rPr>
                        <a:t>-R</a:t>
                      </a:r>
                      <a:r>
                        <a:rPr lang="en-US" sz="1400" b="1" i="1" spc="-5" dirty="0">
                          <a:effectLst/>
                        </a:rPr>
                        <a:t>e</a:t>
                      </a:r>
                      <a:r>
                        <a:rPr lang="en-US" sz="1400" b="1" i="1" dirty="0">
                          <a:effectLst/>
                        </a:rPr>
                        <a:t>port (B</a:t>
                      </a:r>
                      <a:r>
                        <a:rPr lang="en-US" sz="1400" b="1" i="1" spc="-5" dirty="0">
                          <a:effectLst/>
                        </a:rPr>
                        <a:t>2</a:t>
                      </a:r>
                      <a:r>
                        <a:rPr lang="en-US" sz="1400" b="1" i="1" dirty="0">
                          <a:effectLst/>
                        </a:rPr>
                        <a:t>R)</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b="1" i="1" dirty="0">
                          <a:effectLst/>
                        </a:rPr>
                        <a:t>C</a:t>
                      </a:r>
                      <a:r>
                        <a:rPr lang="en-US" sz="1400" b="1" i="1" spc="-5" dirty="0">
                          <a:effectLst/>
                        </a:rPr>
                        <a:t>o</a:t>
                      </a:r>
                      <a:r>
                        <a:rPr lang="en-US" sz="1400" b="1" i="1" dirty="0">
                          <a:effectLst/>
                        </a:rPr>
                        <a:t>st Mana</a:t>
                      </a:r>
                      <a:r>
                        <a:rPr lang="en-US" sz="1400" b="1" i="1" spc="-5" dirty="0">
                          <a:effectLst/>
                        </a:rPr>
                        <a:t>ge</a:t>
                      </a:r>
                      <a:r>
                        <a:rPr lang="en-US" sz="1400" b="1" i="1" dirty="0">
                          <a:effectLst/>
                        </a:rPr>
                        <a:t>ment (CM)</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Acqu</a:t>
                      </a:r>
                      <a:r>
                        <a:rPr lang="en-US" sz="1400" spc="-5" dirty="0">
                          <a:effectLst/>
                        </a:rPr>
                        <a:t>i</a:t>
                      </a:r>
                      <a:r>
                        <a:rPr lang="en-US" sz="1400" dirty="0">
                          <a:effectLst/>
                        </a:rPr>
                        <a:t>re-t</a:t>
                      </a:r>
                      <a:r>
                        <a:rPr lang="en-US" sz="1400" spc="-5" dirty="0">
                          <a:effectLst/>
                        </a:rPr>
                        <a:t>o-R</a:t>
                      </a:r>
                      <a:r>
                        <a:rPr lang="en-US" sz="1400" dirty="0">
                          <a:effectLst/>
                        </a:rPr>
                        <a:t>etire (A</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Hir</a:t>
                      </a:r>
                      <a:r>
                        <a:rPr lang="en-US" sz="1400" spc="-5" dirty="0">
                          <a:effectLst/>
                        </a:rPr>
                        <a:t>e</a:t>
                      </a:r>
                      <a:r>
                        <a:rPr lang="en-US" sz="1400" dirty="0">
                          <a:effectLst/>
                        </a:rPr>
                        <a:t>-to</a:t>
                      </a:r>
                      <a:r>
                        <a:rPr lang="en-US" sz="1400" spc="-5" dirty="0">
                          <a:effectLst/>
                        </a:rPr>
                        <a:t>-</a:t>
                      </a:r>
                      <a:r>
                        <a:rPr lang="en-US" sz="1400" dirty="0">
                          <a:effectLst/>
                        </a:rPr>
                        <a:t>Ret</a:t>
                      </a:r>
                      <a:r>
                        <a:rPr lang="en-US" sz="1400" spc="-5" dirty="0">
                          <a:effectLst/>
                        </a:rPr>
                        <a:t>i</a:t>
                      </a:r>
                      <a:r>
                        <a:rPr lang="en-US" sz="1400" dirty="0">
                          <a:effectLst/>
                        </a:rPr>
                        <a:t>re</a:t>
                      </a:r>
                      <a:r>
                        <a:rPr lang="en-US" sz="1400" spc="-5" dirty="0">
                          <a:effectLst/>
                        </a:rPr>
                        <a:t> </a:t>
                      </a:r>
                      <a:r>
                        <a:rPr lang="en-US" sz="1400" dirty="0">
                          <a:effectLst/>
                        </a:rPr>
                        <a:t>(H</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Dep</a:t>
                      </a:r>
                      <a:r>
                        <a:rPr lang="en-US" sz="1400" spc="-5" dirty="0">
                          <a:effectLst/>
                        </a:rPr>
                        <a:t>l</a:t>
                      </a:r>
                      <a:r>
                        <a:rPr lang="en-US" sz="1400" dirty="0">
                          <a:effectLst/>
                        </a:rPr>
                        <a:t>oy-to-R</a:t>
                      </a:r>
                      <a:r>
                        <a:rPr lang="en-US" sz="1400" spc="-5" dirty="0">
                          <a:effectLst/>
                        </a:rPr>
                        <a:t>e</a:t>
                      </a:r>
                      <a:r>
                        <a:rPr lang="en-US" sz="1400" dirty="0">
                          <a:effectLst/>
                        </a:rPr>
                        <a:t>deploy/Retr</a:t>
                      </a:r>
                      <a:r>
                        <a:rPr lang="en-US" sz="1400" spc="-5" dirty="0">
                          <a:effectLst/>
                        </a:rPr>
                        <a:t>o</a:t>
                      </a:r>
                      <a:r>
                        <a:rPr lang="en-US" sz="1400" dirty="0">
                          <a:effectLst/>
                        </a:rPr>
                        <a:t>gra</a:t>
                      </a:r>
                      <a:r>
                        <a:rPr lang="en-US" sz="1400" spc="-5" dirty="0">
                          <a:effectLst/>
                        </a:rPr>
                        <a:t>d</a:t>
                      </a:r>
                      <a:r>
                        <a:rPr lang="en-US" sz="1400" dirty="0">
                          <a:effectLst/>
                        </a:rPr>
                        <a:t>e (D</a:t>
                      </a:r>
                      <a:r>
                        <a:rPr lang="en-US" sz="1400" spc="-5" dirty="0">
                          <a:effectLst/>
                        </a:rPr>
                        <a:t>2</a:t>
                      </a:r>
                      <a:r>
                        <a:rPr lang="en-US" sz="1400" dirty="0">
                          <a:effectLst/>
                        </a:rPr>
                        <a:t>RR)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Con</a:t>
                      </a:r>
                      <a:r>
                        <a:rPr lang="en-US" sz="1400" spc="5" dirty="0">
                          <a:effectLst/>
                        </a:rPr>
                        <a:t>c</a:t>
                      </a:r>
                      <a:r>
                        <a:rPr lang="en-US" sz="1400" dirty="0">
                          <a:effectLst/>
                        </a:rPr>
                        <a:t>ept-to-</a:t>
                      </a:r>
                      <a:r>
                        <a:rPr lang="en-US" sz="1400" spc="-10" dirty="0">
                          <a:effectLst/>
                        </a:rPr>
                        <a:t>P</a:t>
                      </a:r>
                      <a:r>
                        <a:rPr lang="en-US" sz="1400" dirty="0">
                          <a:effectLst/>
                        </a:rPr>
                        <a:t>rodu</a:t>
                      </a:r>
                      <a:r>
                        <a:rPr lang="en-US" sz="1400" spc="5" dirty="0">
                          <a:effectLst/>
                        </a:rPr>
                        <a:t>c</a:t>
                      </a:r>
                      <a:r>
                        <a:rPr lang="en-US" sz="1400" dirty="0">
                          <a:effectLst/>
                        </a:rPr>
                        <a:t>t</a:t>
                      </a:r>
                      <a:r>
                        <a:rPr lang="en-US" sz="1400" spc="-5" dirty="0">
                          <a:effectLst/>
                        </a:rPr>
                        <a:t> </a:t>
                      </a:r>
                      <a:r>
                        <a:rPr lang="en-US" sz="1400" dirty="0">
                          <a:effectLst/>
                        </a:rPr>
                        <a:t>(C2P)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Environmental Liabilities</a:t>
                      </a:r>
                      <a:r>
                        <a:rPr lang="en-US" sz="1400" spc="-10" dirty="0">
                          <a:effectLst/>
                        </a:rPr>
                        <a:t> </a:t>
                      </a:r>
                      <a:r>
                        <a:rPr lang="en-US" sz="1400" dirty="0">
                          <a:effectLst/>
                        </a:rPr>
                        <a:t>(EL)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28600">
                <a:tc>
                  <a:txBody>
                    <a:bodyPr/>
                    <a:lstStyle/>
                    <a:p>
                      <a:pPr marL="64770" marR="0">
                        <a:lnSpc>
                          <a:spcPct val="115000"/>
                        </a:lnSpc>
                        <a:spcBef>
                          <a:spcPts val="400"/>
                        </a:spcBef>
                        <a:spcAft>
                          <a:spcPts val="0"/>
                        </a:spcAft>
                      </a:pPr>
                      <a:r>
                        <a:rPr lang="en-US" sz="1400" dirty="0">
                          <a:effectLst/>
                        </a:rPr>
                        <a:t>Ser</a:t>
                      </a:r>
                      <a:r>
                        <a:rPr lang="en-US" sz="1400" spc="-5" dirty="0">
                          <a:effectLst/>
                        </a:rPr>
                        <a:t>v</a:t>
                      </a:r>
                      <a:r>
                        <a:rPr lang="en-US" sz="1400" dirty="0">
                          <a:effectLst/>
                        </a:rPr>
                        <a:t>ice</a:t>
                      </a:r>
                      <a:r>
                        <a:rPr lang="en-US" sz="1400" spc="-5" dirty="0">
                          <a:effectLst/>
                        </a:rPr>
                        <a:t> </a:t>
                      </a:r>
                      <a:r>
                        <a:rPr lang="en-US" sz="1400" dirty="0">
                          <a:effectLst/>
                        </a:rPr>
                        <a:t>Re</a:t>
                      </a:r>
                      <a:r>
                        <a:rPr lang="en-US" sz="1400" spc="-5" dirty="0">
                          <a:effectLst/>
                        </a:rPr>
                        <a:t>qu</a:t>
                      </a:r>
                      <a:r>
                        <a:rPr lang="en-US" sz="1400" dirty="0">
                          <a:effectLst/>
                        </a:rPr>
                        <a:t>est-t</a:t>
                      </a:r>
                      <a:r>
                        <a:rPr lang="en-US" sz="1400" spc="-5" dirty="0">
                          <a:effectLst/>
                        </a:rPr>
                        <a:t>o</a:t>
                      </a:r>
                      <a:r>
                        <a:rPr lang="en-US" sz="1400" dirty="0">
                          <a:effectLst/>
                        </a:rPr>
                        <a:t>-</a:t>
                      </a:r>
                      <a:r>
                        <a:rPr lang="en-US" sz="1400" spc="-5" dirty="0">
                          <a:effectLst/>
                        </a:rPr>
                        <a:t>R</a:t>
                      </a:r>
                      <a:r>
                        <a:rPr lang="en-US" sz="1400" dirty="0">
                          <a:effectLst/>
                        </a:rPr>
                        <a:t>e</a:t>
                      </a:r>
                      <a:r>
                        <a:rPr lang="en-US" sz="1400" spc="-5" dirty="0">
                          <a:effectLst/>
                        </a:rPr>
                        <a:t>s</a:t>
                      </a:r>
                      <a:r>
                        <a:rPr lang="en-US" sz="1400" dirty="0">
                          <a:effectLst/>
                        </a:rPr>
                        <a:t>ol</a:t>
                      </a:r>
                      <a:r>
                        <a:rPr lang="en-US" sz="1400" spc="-5" dirty="0">
                          <a:effectLst/>
                        </a:rPr>
                        <a:t>u</a:t>
                      </a:r>
                      <a:r>
                        <a:rPr lang="en-US" sz="1400" dirty="0">
                          <a:effectLst/>
                        </a:rPr>
                        <a:t>tion (SR</a:t>
                      </a:r>
                      <a:r>
                        <a:rPr lang="en-US" sz="1400" spc="-5" dirty="0">
                          <a:effectLst/>
                        </a:rPr>
                        <a:t>2</a:t>
                      </a:r>
                      <a:r>
                        <a:rPr lang="en-US" sz="1400" dirty="0">
                          <a:effectLst/>
                        </a:rPr>
                        <a:t>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Plan-to-St</a:t>
                      </a:r>
                      <a:r>
                        <a:rPr lang="en-US" sz="1400" spc="-5" dirty="0">
                          <a:effectLst/>
                        </a:rPr>
                        <a:t>o</a:t>
                      </a:r>
                      <a:r>
                        <a:rPr lang="en-US" sz="1400" dirty="0">
                          <a:effectLst/>
                        </a:rPr>
                        <a:t>ck</a:t>
                      </a:r>
                      <a:r>
                        <a:rPr lang="en-US" sz="1400" spc="-5" dirty="0">
                          <a:effectLst/>
                        </a:rPr>
                        <a:t> </a:t>
                      </a:r>
                      <a:r>
                        <a:rPr lang="en-US" sz="1400" dirty="0">
                          <a:effectLst/>
                        </a:rPr>
                        <a:t>(P2S)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Market-t</a:t>
                      </a:r>
                      <a:r>
                        <a:rPr lang="en-US" sz="1400" spc="-5" dirty="0">
                          <a:effectLst/>
                        </a:rPr>
                        <a:t>o</a:t>
                      </a:r>
                      <a:r>
                        <a:rPr lang="en-US" sz="1400" dirty="0">
                          <a:effectLst/>
                        </a:rPr>
                        <a:t>-Pr</a:t>
                      </a:r>
                      <a:r>
                        <a:rPr lang="en-US" sz="1400" spc="-5" dirty="0">
                          <a:effectLst/>
                        </a:rPr>
                        <a:t>o</a:t>
                      </a:r>
                      <a:r>
                        <a:rPr lang="en-US" sz="1400" spc="5" dirty="0">
                          <a:effectLst/>
                        </a:rPr>
                        <a:t>s</a:t>
                      </a:r>
                      <a:r>
                        <a:rPr lang="en-US" sz="1400" dirty="0">
                          <a:effectLst/>
                        </a:rPr>
                        <a:t>p</a:t>
                      </a:r>
                      <a:r>
                        <a:rPr lang="en-US" sz="1400" spc="-5" dirty="0">
                          <a:effectLst/>
                        </a:rPr>
                        <a:t>e</a:t>
                      </a:r>
                      <a:r>
                        <a:rPr lang="en-US" sz="1400" dirty="0">
                          <a:effectLst/>
                        </a:rPr>
                        <a:t>ct (M2</a:t>
                      </a:r>
                      <a:r>
                        <a:rPr lang="en-US" sz="1400" spc="-10" dirty="0">
                          <a:effectLst/>
                        </a:rPr>
                        <a:t>P</a:t>
                      </a:r>
                      <a:r>
                        <a:rPr lang="en-US" sz="14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Prosp</a:t>
                      </a:r>
                      <a:r>
                        <a:rPr lang="en-US" sz="1400" spc="-5" dirty="0">
                          <a:effectLst/>
                        </a:rPr>
                        <a:t>e</a:t>
                      </a:r>
                      <a:r>
                        <a:rPr lang="en-US" sz="1400" dirty="0">
                          <a:effectLst/>
                        </a:rPr>
                        <a:t>ct-to-Ord</a:t>
                      </a:r>
                      <a:r>
                        <a:rPr lang="en-US" sz="1400" spc="-5" dirty="0">
                          <a:effectLst/>
                        </a:rPr>
                        <a:t>e</a:t>
                      </a:r>
                      <a:r>
                        <a:rPr lang="en-US" sz="1400" dirty="0">
                          <a:effectLst/>
                        </a:rPr>
                        <a:t>r (P</a:t>
                      </a:r>
                      <a:r>
                        <a:rPr lang="en-US" sz="1400" spc="-5" dirty="0">
                          <a:effectLst/>
                        </a:rPr>
                        <a:t>2</a:t>
                      </a:r>
                      <a:r>
                        <a:rPr lang="en-US" sz="1400" dirty="0">
                          <a:effectLst/>
                        </a:rPr>
                        <a: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Ser</a:t>
                      </a:r>
                      <a:r>
                        <a:rPr lang="en-US" sz="1400" spc="-5" dirty="0">
                          <a:effectLst/>
                        </a:rPr>
                        <a:t>v</a:t>
                      </a:r>
                      <a:r>
                        <a:rPr lang="en-US" sz="1400" dirty="0">
                          <a:effectLst/>
                        </a:rPr>
                        <a:t>ic</a:t>
                      </a:r>
                      <a:r>
                        <a:rPr lang="en-US" sz="1400" spc="-5" dirty="0">
                          <a:effectLst/>
                        </a:rPr>
                        <a:t>e</a:t>
                      </a:r>
                      <a:r>
                        <a:rPr lang="en-US" sz="1400" dirty="0">
                          <a:effectLst/>
                        </a:rPr>
                        <a:t>-to-S</a:t>
                      </a:r>
                      <a:r>
                        <a:rPr lang="en-US" sz="1400" spc="-5" dirty="0">
                          <a:effectLst/>
                        </a:rPr>
                        <a:t>a</a:t>
                      </a:r>
                      <a:r>
                        <a:rPr lang="en-US" sz="1400" dirty="0">
                          <a:effectLst/>
                        </a:rPr>
                        <a:t>tisfaction</a:t>
                      </a:r>
                      <a:r>
                        <a:rPr lang="en-US" sz="1400" spc="-5" dirty="0">
                          <a:effectLst/>
                        </a:rPr>
                        <a:t> </a:t>
                      </a:r>
                      <a:r>
                        <a:rPr lang="en-US" sz="1400" dirty="0">
                          <a:effectLst/>
                        </a:rPr>
                        <a:t>(S</a:t>
                      </a:r>
                      <a:r>
                        <a:rPr lang="en-US" sz="1400" spc="-5" dirty="0">
                          <a:effectLst/>
                        </a:rPr>
                        <a:t>2</a:t>
                      </a:r>
                      <a:r>
                        <a:rPr lang="en-US" sz="1400" dirty="0">
                          <a:effectLst/>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66700">
                <a:tc>
                  <a:txBody>
                    <a:bodyPr/>
                    <a:lstStyle/>
                    <a:p>
                      <a:pPr marL="64770" marR="0">
                        <a:lnSpc>
                          <a:spcPct val="115000"/>
                        </a:lnSpc>
                        <a:spcBef>
                          <a:spcPts val="400"/>
                        </a:spcBef>
                        <a:spcAft>
                          <a:spcPts val="0"/>
                        </a:spcAft>
                      </a:pPr>
                      <a:r>
                        <a:rPr lang="en-US" sz="1400" dirty="0">
                          <a:effectLst/>
                        </a:rPr>
                        <a:t>Prop</a:t>
                      </a:r>
                      <a:r>
                        <a:rPr lang="en-US" sz="1400" spc="-5" dirty="0">
                          <a:effectLst/>
                        </a:rPr>
                        <a:t>o</a:t>
                      </a:r>
                      <a:r>
                        <a:rPr lang="en-US" sz="1400" dirty="0">
                          <a:effectLst/>
                        </a:rPr>
                        <a:t>sa</a:t>
                      </a:r>
                      <a:r>
                        <a:rPr lang="en-US" sz="1400" spc="-5" dirty="0">
                          <a:effectLst/>
                        </a:rPr>
                        <a:t>l</a:t>
                      </a:r>
                      <a:r>
                        <a:rPr lang="en-US" sz="1400" dirty="0">
                          <a:effectLst/>
                        </a:rPr>
                        <a:t>-to-R</a:t>
                      </a:r>
                      <a:r>
                        <a:rPr lang="en-US" sz="1400" spc="-5" dirty="0">
                          <a:effectLst/>
                        </a:rPr>
                        <a:t>e</a:t>
                      </a:r>
                      <a:r>
                        <a:rPr lang="en-US" sz="1400" dirty="0">
                          <a:effectLst/>
                        </a:rPr>
                        <a:t>ward (P</a:t>
                      </a:r>
                      <a:r>
                        <a:rPr lang="en-US" sz="1400" spc="-5" dirty="0">
                          <a:effectLst/>
                        </a:rPr>
                        <a:t>2R</a:t>
                      </a:r>
                      <a:r>
                        <a:rPr lang="en-US" sz="14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10" name="Right Arrow 9"/>
          <p:cNvSpPr/>
          <p:nvPr/>
        </p:nvSpPr>
        <p:spPr>
          <a:xfrm>
            <a:off x="3352800" y="2133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04EE821-2F43-41C6-B4BB-2753FD59B670}"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47</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789385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5069" y="3714378"/>
            <a:ext cx="7600426" cy="2800767"/>
          </a:xfrm>
          <a:prstGeom prst="rect">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1600" dirty="0" smtClean="0">
                <a:solidFill>
                  <a:schemeClr val="tx1"/>
                </a:solidFill>
              </a:rPr>
              <a:t>The FPA </a:t>
            </a:r>
            <a:r>
              <a:rPr lang="en-US" sz="1600" dirty="0">
                <a:solidFill>
                  <a:schemeClr val="tx1"/>
                </a:solidFill>
              </a:rPr>
              <a:t>directorate </a:t>
            </a:r>
            <a:r>
              <a:rPr lang="en-US" sz="1600" dirty="0" smtClean="0">
                <a:solidFill>
                  <a:schemeClr val="tx1"/>
                </a:solidFill>
              </a:rPr>
              <a:t>will </a:t>
            </a:r>
            <a:r>
              <a:rPr lang="en-US" sz="1600" dirty="0">
                <a:solidFill>
                  <a:schemeClr val="tx1"/>
                </a:solidFill>
              </a:rPr>
              <a:t>provide </a:t>
            </a:r>
            <a:r>
              <a:rPr lang="en-US" sz="1600" dirty="0" smtClean="0">
                <a:solidFill>
                  <a:schemeClr val="tx1"/>
                </a:solidFill>
              </a:rPr>
              <a:t>Methodologies, Products </a:t>
            </a:r>
            <a:r>
              <a:rPr lang="en-US" sz="1600" dirty="0">
                <a:solidFill>
                  <a:schemeClr val="tx1"/>
                </a:solidFill>
              </a:rPr>
              <a:t>&amp; Services that:</a:t>
            </a:r>
          </a:p>
          <a:p>
            <a:pPr marL="557213" lvl="1" indent="-214313">
              <a:buFont typeface="Arial" panose="020B0604020202020204" pitchFamily="34" charset="0"/>
              <a:buChar char="•"/>
            </a:pPr>
            <a:r>
              <a:rPr lang="en-US" sz="1600" dirty="0" smtClean="0">
                <a:solidFill>
                  <a:schemeClr val="tx1"/>
                </a:solidFill>
              </a:rPr>
              <a:t>Support subject matter experts to understand the domain of the problem to help navigate the analysis. Economic analysis &amp; PPBE</a:t>
            </a:r>
            <a:endParaRPr lang="en-US" sz="1600" dirty="0">
              <a:solidFill>
                <a:schemeClr val="tx1"/>
              </a:solidFill>
            </a:endParaRPr>
          </a:p>
          <a:p>
            <a:pPr marL="557213" lvl="1" indent="-214313">
              <a:buFont typeface="Arial" panose="020B0604020202020204" pitchFamily="34" charset="0"/>
              <a:buChar char="•"/>
            </a:pPr>
            <a:r>
              <a:rPr lang="en-US" sz="1600" dirty="0" smtClean="0">
                <a:solidFill>
                  <a:schemeClr val="tx1"/>
                </a:solidFill>
              </a:rPr>
              <a:t>Facilitate the understanding of existing </a:t>
            </a:r>
            <a:r>
              <a:rPr lang="en-US" sz="1600" dirty="0">
                <a:solidFill>
                  <a:schemeClr val="tx1"/>
                </a:solidFill>
              </a:rPr>
              <a:t>or new data </a:t>
            </a:r>
            <a:r>
              <a:rPr lang="en-US" sz="1600" dirty="0" smtClean="0">
                <a:solidFill>
                  <a:schemeClr val="tx1"/>
                </a:solidFill>
              </a:rPr>
              <a:t>sources needed  to derive useful information from </a:t>
            </a:r>
            <a:r>
              <a:rPr lang="en-US" sz="1600" u="sng" dirty="0" smtClean="0">
                <a:solidFill>
                  <a:schemeClr val="tx1"/>
                </a:solidFill>
              </a:rPr>
              <a:t>data</a:t>
            </a:r>
          </a:p>
          <a:p>
            <a:pPr marL="557213" lvl="1" indent="-214313">
              <a:buFont typeface="Arial" panose="020B0604020202020204" pitchFamily="34" charset="0"/>
              <a:buChar char="•"/>
            </a:pPr>
            <a:r>
              <a:rPr lang="en-US" sz="1600" dirty="0" smtClean="0">
                <a:solidFill>
                  <a:schemeClr val="tx1"/>
                </a:solidFill>
              </a:rPr>
              <a:t>Provide consultation on developing themes on which data must be mined to provide direction to explore with </a:t>
            </a:r>
            <a:r>
              <a:rPr lang="en-US" sz="1600" u="sng" dirty="0" smtClean="0">
                <a:solidFill>
                  <a:schemeClr val="tx1"/>
                </a:solidFill>
              </a:rPr>
              <a:t>analytics</a:t>
            </a:r>
            <a:endParaRPr lang="en-US" sz="1600" u="sng" dirty="0">
              <a:solidFill>
                <a:schemeClr val="tx1"/>
              </a:solidFill>
            </a:endParaRPr>
          </a:p>
          <a:p>
            <a:pPr marL="557213" lvl="1" indent="-214313">
              <a:buFont typeface="Arial" panose="020B0604020202020204" pitchFamily="34" charset="0"/>
              <a:buChar char="•"/>
            </a:pPr>
            <a:r>
              <a:rPr lang="en-US" sz="1600" dirty="0" smtClean="0">
                <a:solidFill>
                  <a:schemeClr val="tx1"/>
                </a:solidFill>
              </a:rPr>
              <a:t>Enable the generation of questions under themes by which to apply analytics and gain insights</a:t>
            </a:r>
            <a:endParaRPr lang="en-US" sz="1600" dirty="0">
              <a:solidFill>
                <a:schemeClr val="tx1"/>
              </a:solidFill>
            </a:endParaRPr>
          </a:p>
          <a:p>
            <a:pPr marL="557213" lvl="1" indent="-214313">
              <a:buFont typeface="Arial" panose="020B0604020202020204" pitchFamily="34" charset="0"/>
              <a:buChar char="•"/>
            </a:pPr>
            <a:r>
              <a:rPr lang="en-US" sz="1600" dirty="0" smtClean="0">
                <a:solidFill>
                  <a:schemeClr val="tx1"/>
                </a:solidFill>
              </a:rPr>
              <a:t>Provide rapid results or manage an embedded and recurring capability for long-term requirements</a:t>
            </a:r>
            <a:endParaRPr lang="en-US" sz="1600" dirty="0">
              <a:solidFill>
                <a:schemeClr val="tx1"/>
              </a:solidFill>
            </a:endParaRPr>
          </a:p>
        </p:txBody>
      </p:sp>
      <p:sp>
        <p:nvSpPr>
          <p:cNvPr id="6" name="Title 10"/>
          <p:cNvSpPr>
            <a:spLocks noGrp="1"/>
          </p:cNvSpPr>
          <p:nvPr>
            <p:ph type="title" idx="4294967295"/>
          </p:nvPr>
        </p:nvSpPr>
        <p:spPr>
          <a:xfrm>
            <a:off x="0" y="122130"/>
            <a:ext cx="9144000" cy="609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pPr algn="ctr" fontAlgn="base">
              <a:spcAft>
                <a:spcPct val="0"/>
              </a:spcAft>
            </a:pPr>
            <a:r>
              <a:rPr lang="en-US" sz="2400" b="1" dirty="0" smtClean="0">
                <a:solidFill>
                  <a:srgbClr val="0070C0"/>
                </a:solidFill>
                <a:latin typeface="Arial" pitchFamily="34" charset="0"/>
                <a:cs typeface="Arial" pitchFamily="34" charset="0"/>
              </a:rPr>
              <a:t>FPA Branding</a:t>
            </a:r>
            <a:endParaRPr lang="en-US" sz="2400" b="1" dirty="0">
              <a:solidFill>
                <a:srgbClr val="0070C0"/>
              </a:solidFill>
              <a:latin typeface="Arial" pitchFamily="34" charset="0"/>
              <a:cs typeface="Arial" pitchFamily="34" charset="0"/>
            </a:endParaRPr>
          </a:p>
        </p:txBody>
      </p:sp>
      <p:sp>
        <p:nvSpPr>
          <p:cNvPr id="2" name="TextBox 1"/>
          <p:cNvSpPr txBox="1"/>
          <p:nvPr/>
        </p:nvSpPr>
        <p:spPr>
          <a:xfrm>
            <a:off x="861702" y="1060333"/>
            <a:ext cx="7753793" cy="2374009"/>
          </a:xfrm>
          <a:prstGeom prst="rect">
            <a:avLst/>
          </a:prstGeom>
          <a:noFill/>
        </p:spPr>
        <p:txBody>
          <a:bodyPr wrap="square" rtlCol="0">
            <a:spAutoFit/>
          </a:bodyPr>
          <a:lstStyle/>
          <a:p>
            <a:pPr algn="ctr"/>
            <a:r>
              <a:rPr lang="en-US" i="1" dirty="0" smtClean="0"/>
              <a:t>FPA: </a:t>
            </a:r>
          </a:p>
          <a:p>
            <a:pPr algn="ctr"/>
            <a:r>
              <a:rPr lang="en-US" i="1" dirty="0" smtClean="0"/>
              <a:t>Resource Informed Decision Making with Analytics, Insights, and Results</a:t>
            </a:r>
          </a:p>
          <a:p>
            <a:pPr algn="ctr"/>
            <a:endParaRPr lang="en-US" dirty="0"/>
          </a:p>
          <a:p>
            <a:r>
              <a:rPr lang="en-US" dirty="0" smtClean="0"/>
              <a:t>FPA is an organization that is agile in financial and performance data analysis, integration strategies for </a:t>
            </a:r>
            <a:r>
              <a:rPr lang="en-US" u="sng" dirty="0" smtClean="0"/>
              <a:t>enterprise</a:t>
            </a:r>
            <a:r>
              <a:rPr lang="en-US" dirty="0" smtClean="0"/>
              <a:t> insights, and providing methods, products and services that optimize the correlation of financial resources to </a:t>
            </a:r>
            <a:r>
              <a:rPr lang="en-US" u="sng" dirty="0" smtClean="0"/>
              <a:t>performance</a:t>
            </a:r>
            <a:r>
              <a:rPr lang="en-US" dirty="0" smtClean="0"/>
              <a:t> measures to reduce the Army’s PPBE decision </a:t>
            </a:r>
            <a:r>
              <a:rPr lang="en-US" u="sng" dirty="0" smtClean="0"/>
              <a:t>risk over time</a:t>
            </a:r>
            <a:r>
              <a:rPr lang="en-US" dirty="0" smtClean="0"/>
              <a:t>.</a:t>
            </a:r>
            <a:endParaRPr lang="en-US" dirty="0"/>
          </a:p>
        </p:txBody>
      </p:sp>
      <p:sp>
        <p:nvSpPr>
          <p:cNvPr id="5"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207531F-D26B-4A00-8A68-25A0EC1961FD}"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729776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a:picLocks noChangeAspect="1"/>
          </p:cNvPicPr>
          <p:nvPr/>
        </p:nvPicPr>
        <p:blipFill>
          <a:blip r:embed="rId2"/>
          <a:stretch>
            <a:fillRect/>
          </a:stretch>
        </p:blipFill>
        <p:spPr>
          <a:xfrm>
            <a:off x="257398" y="1066799"/>
            <a:ext cx="8874418" cy="5410201"/>
          </a:xfrm>
          <a:prstGeom prst="rect">
            <a:avLst/>
          </a:prstGeom>
        </p:spPr>
      </p:pic>
      <p:sp>
        <p:nvSpPr>
          <p:cNvPr id="117" name="Title 1"/>
          <p:cNvSpPr>
            <a:spLocks noGrp="1"/>
          </p:cNvSpPr>
          <p:nvPr>
            <p:ph type="title"/>
          </p:nvPr>
        </p:nvSpPr>
        <p:spPr>
          <a:xfrm>
            <a:off x="32603" y="302731"/>
            <a:ext cx="9099213" cy="35873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pPr algn="ctr"/>
            <a:r>
              <a:rPr lang="en-US" sz="2400" b="1" dirty="0" smtClean="0">
                <a:solidFill>
                  <a:srgbClr val="0070C0"/>
                </a:solidFill>
                <a:latin typeface="Arial" pitchFamily="34" charset="0"/>
                <a:cs typeface="Arial" pitchFamily="34" charset="0"/>
              </a:rPr>
              <a:t>FPA: Networked</a:t>
            </a:r>
            <a:r>
              <a:rPr lang="en-US" sz="2400" b="1" dirty="0">
                <a:solidFill>
                  <a:srgbClr val="0070C0"/>
                </a:solidFill>
                <a:latin typeface="Arial" pitchFamily="34" charset="0"/>
                <a:cs typeface="Arial" pitchFamily="34" charset="0"/>
              </a:rPr>
              <a:t>, Enterprise </a:t>
            </a:r>
            <a:r>
              <a:rPr lang="en-US" sz="2400" b="1" dirty="0" smtClean="0">
                <a:solidFill>
                  <a:srgbClr val="0070C0"/>
                </a:solidFill>
                <a:latin typeface="Arial" pitchFamily="34" charset="0"/>
                <a:cs typeface="Arial" pitchFamily="34" charset="0"/>
              </a:rPr>
              <a:t/>
            </a:r>
            <a:br>
              <a:rPr lang="en-US" sz="2400" b="1" dirty="0" smtClean="0">
                <a:solidFill>
                  <a:srgbClr val="0070C0"/>
                </a:solidFill>
                <a:latin typeface="Arial" pitchFamily="34" charset="0"/>
                <a:cs typeface="Arial" pitchFamily="34" charset="0"/>
              </a:rPr>
            </a:br>
            <a:r>
              <a:rPr lang="en-US" sz="2400" b="1" dirty="0" smtClean="0">
                <a:solidFill>
                  <a:srgbClr val="0070C0"/>
                </a:solidFill>
                <a:latin typeface="Arial" pitchFamily="34" charset="0"/>
                <a:cs typeface="Arial" pitchFamily="34" charset="0"/>
              </a:rPr>
              <a:t>Resource </a:t>
            </a:r>
            <a:r>
              <a:rPr lang="en-US" sz="2400" b="1" dirty="0">
                <a:solidFill>
                  <a:srgbClr val="0070C0"/>
                </a:solidFill>
                <a:latin typeface="Arial" pitchFamily="34" charset="0"/>
                <a:cs typeface="Arial" pitchFamily="34" charset="0"/>
              </a:rPr>
              <a:t>Informed Decision </a:t>
            </a:r>
            <a:r>
              <a:rPr lang="en-US" sz="2400" b="1" dirty="0" smtClean="0">
                <a:solidFill>
                  <a:srgbClr val="0070C0"/>
                </a:solidFill>
                <a:latin typeface="Arial" pitchFamily="34" charset="0"/>
                <a:cs typeface="Arial" pitchFamily="34" charset="0"/>
              </a:rPr>
              <a:t>Making</a:t>
            </a:r>
            <a:endParaRPr lang="en-US" sz="2400" b="1" dirty="0">
              <a:solidFill>
                <a:srgbClr val="0070C0"/>
              </a:solidFill>
              <a:latin typeface="Arial" pitchFamily="34" charset="0"/>
              <a:cs typeface="Arial" pitchFamily="34" charset="0"/>
            </a:endParaRPr>
          </a:p>
        </p:txBody>
      </p:sp>
      <p:sp>
        <p:nvSpPr>
          <p:cNvPr id="5"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406C265-E805-4072-B532-466EB4B30381}"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49</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794947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1800"/>
            <a:ext cx="7772400" cy="13620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fontAlgn="base">
              <a:spcAft>
                <a:spcPct val="0"/>
              </a:spcAft>
            </a:pPr>
            <a:r>
              <a:rPr lang="en-US" sz="3200" dirty="0" smtClean="0">
                <a:solidFill>
                  <a:srgbClr val="0070C0"/>
                </a:solidFill>
                <a:latin typeface="Arial" pitchFamily="34" charset="0"/>
                <a:cs typeface="Arial" pitchFamily="34" charset="0"/>
              </a:rPr>
              <a:t>Cost Management DIRACTION AND GUIDANCE</a:t>
            </a:r>
            <a:endParaRPr lang="en-US" sz="3200" dirty="0">
              <a:solidFill>
                <a:srgbClr val="0070C0"/>
              </a:solidFill>
              <a:latin typeface="Arial" pitchFamily="34" charset="0"/>
              <a:cs typeface="Arial" pitchFamily="34" charset="0"/>
            </a:endParaRPr>
          </a:p>
        </p:txBody>
      </p:sp>
      <p:sp>
        <p:nvSpPr>
          <p:cNvPr id="3" name="Slide Number Placeholder 1"/>
          <p:cNvSpPr txBox="1">
            <a:spLocks/>
          </p:cNvSpPr>
          <p:nvPr/>
        </p:nvSpPr>
        <p:spPr>
          <a:xfrm>
            <a:off x="8382000" y="65532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D6BEC59-FC8E-4B02-89EA-44C81CE038BA}"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5</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27341995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319390" y="152400"/>
            <a:ext cx="9099213" cy="5662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0070C0"/>
                </a:solidFill>
                <a:latin typeface="Arial" pitchFamily="34" charset="0"/>
                <a:cs typeface="Arial" pitchFamily="34" charset="0"/>
              </a:rPr>
              <a:t>Land Forces Depot Maintenance</a:t>
            </a:r>
          </a:p>
          <a:p>
            <a:r>
              <a:rPr lang="en-US" sz="2000" b="1" dirty="0" smtClean="0">
                <a:solidFill>
                  <a:srgbClr val="0070C0"/>
                </a:solidFill>
                <a:latin typeface="Arial" pitchFamily="34" charset="0"/>
                <a:cs typeface="Arial" pitchFamily="34" charset="0"/>
              </a:rPr>
              <a:t> FPA Application</a:t>
            </a:r>
            <a:endParaRPr lang="en-US" sz="2000" b="1" dirty="0">
              <a:solidFill>
                <a:srgbClr val="0070C0"/>
              </a:solidFill>
              <a:latin typeface="Arial" pitchFamily="34" charset="0"/>
              <a:cs typeface="Arial" pitchFamily="34" charset="0"/>
            </a:endParaRPr>
          </a:p>
        </p:txBody>
      </p:sp>
      <p:pic>
        <p:nvPicPr>
          <p:cNvPr id="2" name="Picture 1"/>
          <p:cNvPicPr>
            <a:picLocks noChangeAspect="1"/>
          </p:cNvPicPr>
          <p:nvPr/>
        </p:nvPicPr>
        <p:blipFill>
          <a:blip r:embed="rId2"/>
          <a:stretch>
            <a:fillRect/>
          </a:stretch>
        </p:blipFill>
        <p:spPr>
          <a:xfrm>
            <a:off x="228600" y="1149998"/>
            <a:ext cx="8686801" cy="5678694"/>
          </a:xfrm>
          <a:prstGeom prst="rect">
            <a:avLst/>
          </a:prstGeom>
        </p:spPr>
      </p:pic>
      <p:sp>
        <p:nvSpPr>
          <p:cNvPr id="4"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69739C8-4672-47A3-9108-6FE9061892D6}"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50</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31749981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0"/>
          <p:cNvSpPr txBox="1">
            <a:spLocks/>
          </p:cNvSpPr>
          <p:nvPr/>
        </p:nvSpPr>
        <p:spPr>
          <a:xfrm>
            <a:off x="1535969" y="283608"/>
            <a:ext cx="6323591"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defPPr>
              <a:defRPr lang="en-US"/>
            </a:defPPr>
            <a:lvl1pPr algn="ctr" fontAlgn="auto">
              <a:spcAft>
                <a:spcPts val="0"/>
              </a:spcAft>
              <a:defRPr sz="2400" b="1">
                <a:solidFill>
                  <a:srgbClr val="0070C0"/>
                </a:solidFill>
                <a:latin typeface="Arial" pitchFamily="34" charset="0"/>
                <a:ea typeface="+mj-ea"/>
                <a:cs typeface="Arial" pitchFamily="34" charset="0"/>
              </a:defRPr>
            </a:lvl1pPr>
          </a:lstStyle>
          <a:p>
            <a:r>
              <a:rPr lang="en-US" dirty="0" smtClean="0"/>
              <a:t>FPA: Data Analytics Priority </a:t>
            </a:r>
            <a:r>
              <a:rPr lang="en-US" dirty="0"/>
              <a:t>Shift Diagram</a:t>
            </a:r>
          </a:p>
        </p:txBody>
      </p:sp>
      <p:sp>
        <p:nvSpPr>
          <p:cNvPr id="40" name="Rectangle 39"/>
          <p:cNvSpPr/>
          <p:nvPr/>
        </p:nvSpPr>
        <p:spPr>
          <a:xfrm>
            <a:off x="2013358" y="1641661"/>
            <a:ext cx="5125673" cy="4805278"/>
          </a:xfrm>
          <a:prstGeom prst="rect">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Flowchart: Merge 40"/>
          <p:cNvSpPr/>
          <p:nvPr/>
        </p:nvSpPr>
        <p:spPr>
          <a:xfrm rot="13740406">
            <a:off x="4505665" y="2186079"/>
            <a:ext cx="396615" cy="2261729"/>
          </a:xfrm>
          <a:prstGeom prst="flowChartMerge">
            <a:avLst/>
          </a:prstGeom>
          <a:gradFill flip="none" rotWithShape="1">
            <a:gsLst>
              <a:gs pos="41000">
                <a:srgbClr val="83C937">
                  <a:shade val="30000"/>
                  <a:satMod val="115000"/>
                </a:srgbClr>
              </a:gs>
              <a:gs pos="77000">
                <a:srgbClr val="83C937">
                  <a:shade val="67500"/>
                  <a:satMod val="115000"/>
                </a:srgbClr>
              </a:gs>
              <a:gs pos="86000">
                <a:srgbClr val="83C9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42" name="Flowchart: Merge 41"/>
          <p:cNvSpPr/>
          <p:nvPr/>
        </p:nvSpPr>
        <p:spPr>
          <a:xfrm rot="13740406">
            <a:off x="4548773" y="4217366"/>
            <a:ext cx="396615" cy="2261729"/>
          </a:xfrm>
          <a:prstGeom prst="flowChartMerge">
            <a:avLst/>
          </a:prstGeom>
          <a:gradFill flip="none" rotWithShape="1">
            <a:gsLst>
              <a:gs pos="41000">
                <a:srgbClr val="83C937">
                  <a:shade val="30000"/>
                  <a:satMod val="115000"/>
                </a:srgbClr>
              </a:gs>
              <a:gs pos="77000">
                <a:srgbClr val="83C937">
                  <a:shade val="67500"/>
                  <a:satMod val="115000"/>
                </a:srgbClr>
              </a:gs>
              <a:gs pos="86000">
                <a:srgbClr val="83C9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43" name="Flowchart: Merge 42"/>
          <p:cNvSpPr/>
          <p:nvPr/>
        </p:nvSpPr>
        <p:spPr>
          <a:xfrm rot="13740406">
            <a:off x="4520191" y="3552952"/>
            <a:ext cx="396615" cy="2261729"/>
          </a:xfrm>
          <a:prstGeom prst="flowChartMerge">
            <a:avLst/>
          </a:prstGeom>
          <a:gradFill flip="none" rotWithShape="1">
            <a:gsLst>
              <a:gs pos="41000">
                <a:srgbClr val="83C937">
                  <a:shade val="30000"/>
                  <a:satMod val="115000"/>
                </a:srgbClr>
              </a:gs>
              <a:gs pos="77000">
                <a:srgbClr val="83C937">
                  <a:shade val="67500"/>
                  <a:satMod val="115000"/>
                </a:srgbClr>
              </a:gs>
              <a:gs pos="86000">
                <a:srgbClr val="83C9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44" name="Flowchart: Merge 43"/>
          <p:cNvSpPr/>
          <p:nvPr/>
        </p:nvSpPr>
        <p:spPr>
          <a:xfrm rot="13740406">
            <a:off x="4517908" y="2843882"/>
            <a:ext cx="396615" cy="2261729"/>
          </a:xfrm>
          <a:prstGeom prst="flowChartMerge">
            <a:avLst/>
          </a:prstGeom>
          <a:gradFill flip="none" rotWithShape="1">
            <a:gsLst>
              <a:gs pos="41000">
                <a:srgbClr val="83C937">
                  <a:shade val="30000"/>
                  <a:satMod val="115000"/>
                </a:srgbClr>
              </a:gs>
              <a:gs pos="77000">
                <a:srgbClr val="83C937">
                  <a:shade val="67500"/>
                  <a:satMod val="115000"/>
                </a:srgbClr>
              </a:gs>
              <a:gs pos="86000">
                <a:srgbClr val="83C9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45" name="Flowchart: Merge 44"/>
          <p:cNvSpPr/>
          <p:nvPr/>
        </p:nvSpPr>
        <p:spPr>
          <a:xfrm rot="19722095">
            <a:off x="4579037" y="3036089"/>
            <a:ext cx="396615" cy="3408257"/>
          </a:xfrm>
          <a:prstGeom prst="flowChartMerge">
            <a:avLst/>
          </a:prstGeom>
          <a:gradFill flip="none" rotWithShape="1">
            <a:gsLst>
              <a:gs pos="92000">
                <a:srgbClr val="990033">
                  <a:tint val="66000"/>
                  <a:satMod val="160000"/>
                </a:srgbClr>
              </a:gs>
              <a:gs pos="35000">
                <a:srgbClr val="990033"/>
              </a:gs>
              <a:gs pos="100000">
                <a:srgbClr val="990033">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82" name="Oval 81"/>
          <p:cNvSpPr/>
          <p:nvPr/>
        </p:nvSpPr>
        <p:spPr>
          <a:xfrm>
            <a:off x="5334540" y="447082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800" dirty="0">
              <a:solidFill>
                <a:prstClr val="white"/>
              </a:solidFill>
            </a:endParaRPr>
          </a:p>
        </p:txBody>
      </p:sp>
      <p:sp>
        <p:nvSpPr>
          <p:cNvPr id="83" name="Oval 82"/>
          <p:cNvSpPr/>
          <p:nvPr/>
        </p:nvSpPr>
        <p:spPr>
          <a:xfrm>
            <a:off x="5334540" y="237271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2000" b="1" dirty="0" smtClean="0">
                <a:solidFill>
                  <a:prstClr val="black"/>
                </a:solidFill>
              </a:rPr>
              <a:t>1</a:t>
            </a:r>
            <a:endParaRPr lang="en-US" sz="2000" b="1" dirty="0">
              <a:solidFill>
                <a:prstClr val="black"/>
              </a:solidFill>
            </a:endParaRPr>
          </a:p>
        </p:txBody>
      </p:sp>
      <p:sp>
        <p:nvSpPr>
          <p:cNvPr id="84" name="Oval 83"/>
          <p:cNvSpPr/>
          <p:nvPr/>
        </p:nvSpPr>
        <p:spPr>
          <a:xfrm>
            <a:off x="5334540" y="307208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2000" b="1" dirty="0" smtClean="0">
                <a:solidFill>
                  <a:prstClr val="black"/>
                </a:solidFill>
              </a:rPr>
              <a:t>2</a:t>
            </a:r>
            <a:endParaRPr lang="en-US" sz="2000" b="1" dirty="0">
              <a:solidFill>
                <a:prstClr val="black"/>
              </a:solidFill>
            </a:endParaRPr>
          </a:p>
        </p:txBody>
      </p:sp>
      <p:sp>
        <p:nvSpPr>
          <p:cNvPr id="85" name="Oval 84"/>
          <p:cNvSpPr/>
          <p:nvPr/>
        </p:nvSpPr>
        <p:spPr>
          <a:xfrm>
            <a:off x="5334540" y="377145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en-US" sz="2000" b="1" dirty="0" smtClean="0">
                <a:solidFill>
                  <a:prstClr val="black"/>
                </a:solidFill>
              </a:rPr>
              <a:t>3</a:t>
            </a:r>
            <a:endParaRPr lang="en-US" sz="2000" b="1" dirty="0">
              <a:solidFill>
                <a:prstClr val="black"/>
              </a:solidFill>
            </a:endParaRPr>
          </a:p>
        </p:txBody>
      </p:sp>
      <p:sp>
        <p:nvSpPr>
          <p:cNvPr id="86" name="Oval 85"/>
          <p:cNvSpPr/>
          <p:nvPr/>
        </p:nvSpPr>
        <p:spPr>
          <a:xfrm>
            <a:off x="3626363" y="5869567"/>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endParaRPr lang="en-US" sz="800" dirty="0">
              <a:solidFill>
                <a:prstClr val="white"/>
              </a:solidFill>
            </a:endParaRPr>
          </a:p>
        </p:txBody>
      </p:sp>
      <p:sp>
        <p:nvSpPr>
          <p:cNvPr id="87" name="Oval 86"/>
          <p:cNvSpPr/>
          <p:nvPr/>
        </p:nvSpPr>
        <p:spPr>
          <a:xfrm>
            <a:off x="3626363" y="377145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r>
              <a:rPr lang="en-US" sz="2000" b="1" dirty="0" smtClean="0">
                <a:solidFill>
                  <a:prstClr val="black"/>
                </a:solidFill>
              </a:rPr>
              <a:t>3</a:t>
            </a:r>
            <a:endParaRPr lang="en-US" sz="2000" b="1" dirty="0">
              <a:solidFill>
                <a:prstClr val="black"/>
              </a:solidFill>
            </a:endParaRPr>
          </a:p>
        </p:txBody>
      </p:sp>
      <p:sp>
        <p:nvSpPr>
          <p:cNvPr id="88" name="Oval 87"/>
          <p:cNvSpPr/>
          <p:nvPr/>
        </p:nvSpPr>
        <p:spPr>
          <a:xfrm>
            <a:off x="3626363" y="447082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endParaRPr lang="en-US" sz="800" dirty="0">
              <a:solidFill>
                <a:prstClr val="white"/>
              </a:solidFill>
            </a:endParaRPr>
          </a:p>
        </p:txBody>
      </p:sp>
      <p:sp>
        <p:nvSpPr>
          <p:cNvPr id="89" name="Oval 88"/>
          <p:cNvSpPr/>
          <p:nvPr/>
        </p:nvSpPr>
        <p:spPr>
          <a:xfrm>
            <a:off x="3626363" y="5170196"/>
            <a:ext cx="478973" cy="461555"/>
          </a:xfrm>
          <a:prstGeom prst="ellipse">
            <a:avLst/>
          </a:prstGeom>
          <a:solidFill>
            <a:srgbClr val="83C9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endParaRPr lang="en-US" sz="800" dirty="0">
              <a:solidFill>
                <a:prstClr val="white"/>
              </a:solidFill>
            </a:endParaRPr>
          </a:p>
        </p:txBody>
      </p:sp>
      <p:sp>
        <p:nvSpPr>
          <p:cNvPr id="90" name="Flowchart: Merge 89"/>
          <p:cNvSpPr/>
          <p:nvPr/>
        </p:nvSpPr>
        <p:spPr>
          <a:xfrm rot="19701843">
            <a:off x="4499457" y="2269123"/>
            <a:ext cx="396615" cy="3408257"/>
          </a:xfrm>
          <a:prstGeom prst="flowChartMerge">
            <a:avLst/>
          </a:prstGeom>
          <a:gradFill flip="none" rotWithShape="1">
            <a:gsLst>
              <a:gs pos="92000">
                <a:srgbClr val="990033">
                  <a:tint val="66000"/>
                  <a:satMod val="160000"/>
                </a:srgbClr>
              </a:gs>
              <a:gs pos="35000">
                <a:srgbClr val="990033"/>
              </a:gs>
              <a:gs pos="100000">
                <a:srgbClr val="990033">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a:solidFill>
                <a:prstClr val="white"/>
              </a:solidFill>
            </a:endParaRPr>
          </a:p>
        </p:txBody>
      </p:sp>
      <p:sp>
        <p:nvSpPr>
          <p:cNvPr id="91" name="Oval 90"/>
          <p:cNvSpPr/>
          <p:nvPr/>
        </p:nvSpPr>
        <p:spPr>
          <a:xfrm>
            <a:off x="3626363" y="3072086"/>
            <a:ext cx="478973" cy="461555"/>
          </a:xfrm>
          <a:prstGeom prst="ellipse">
            <a:avLst/>
          </a:prstGeom>
          <a:solidFill>
            <a:srgbClr val="9900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r>
              <a:rPr lang="en-US" sz="2000" b="1" dirty="0" smtClean="0">
                <a:solidFill>
                  <a:prstClr val="black"/>
                </a:solidFill>
              </a:rPr>
              <a:t>2</a:t>
            </a:r>
            <a:endParaRPr lang="en-US" sz="2000" b="1" dirty="0">
              <a:solidFill>
                <a:prstClr val="black"/>
              </a:solidFill>
            </a:endParaRPr>
          </a:p>
        </p:txBody>
      </p:sp>
      <p:sp>
        <p:nvSpPr>
          <p:cNvPr id="92" name="Oval 91"/>
          <p:cNvSpPr/>
          <p:nvPr/>
        </p:nvSpPr>
        <p:spPr>
          <a:xfrm>
            <a:off x="3626363" y="2372716"/>
            <a:ext cx="478973" cy="461555"/>
          </a:xfrm>
          <a:prstGeom prst="ellipse">
            <a:avLst/>
          </a:prstGeom>
          <a:solidFill>
            <a:srgbClr val="9900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fontAlgn="auto">
              <a:spcBef>
                <a:spcPts val="0"/>
              </a:spcBef>
              <a:spcAft>
                <a:spcPts val="0"/>
              </a:spcAft>
            </a:pPr>
            <a:r>
              <a:rPr lang="en-US" sz="2000" b="1" dirty="0">
                <a:solidFill>
                  <a:prstClr val="black"/>
                </a:solidFill>
              </a:rPr>
              <a:t>1</a:t>
            </a:r>
            <a:endParaRPr lang="en-US" sz="2400" b="1" dirty="0">
              <a:solidFill>
                <a:prstClr val="black"/>
              </a:solidFill>
            </a:endParaRPr>
          </a:p>
        </p:txBody>
      </p:sp>
      <p:sp>
        <p:nvSpPr>
          <p:cNvPr id="93" name="Oval 92"/>
          <p:cNvSpPr/>
          <p:nvPr/>
        </p:nvSpPr>
        <p:spPr>
          <a:xfrm>
            <a:off x="5334540" y="5869567"/>
            <a:ext cx="478973" cy="461555"/>
          </a:xfrm>
          <a:prstGeom prst="ellipse">
            <a:avLst/>
          </a:prstGeom>
          <a:solidFill>
            <a:srgbClr val="9900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800" dirty="0">
              <a:solidFill>
                <a:prstClr val="white"/>
              </a:solidFill>
            </a:endParaRPr>
          </a:p>
        </p:txBody>
      </p:sp>
      <p:sp>
        <p:nvSpPr>
          <p:cNvPr id="94" name="Oval 93"/>
          <p:cNvSpPr/>
          <p:nvPr/>
        </p:nvSpPr>
        <p:spPr>
          <a:xfrm>
            <a:off x="5334540" y="5170196"/>
            <a:ext cx="478973" cy="461555"/>
          </a:xfrm>
          <a:prstGeom prst="ellipse">
            <a:avLst/>
          </a:prstGeom>
          <a:solidFill>
            <a:srgbClr val="9900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800" dirty="0">
              <a:solidFill>
                <a:prstClr val="white"/>
              </a:solidFill>
            </a:endParaRPr>
          </a:p>
        </p:txBody>
      </p:sp>
      <p:sp>
        <p:nvSpPr>
          <p:cNvPr id="95" name="TextBox 94"/>
          <p:cNvSpPr txBox="1"/>
          <p:nvPr/>
        </p:nvSpPr>
        <p:spPr>
          <a:xfrm>
            <a:off x="2446842" y="2355938"/>
            <a:ext cx="1259676" cy="523220"/>
          </a:xfrm>
          <a:prstGeom prst="rect">
            <a:avLst/>
          </a:prstGeom>
          <a:noFill/>
        </p:spPr>
        <p:txBody>
          <a:bodyPr wrap="square" rtlCol="0">
            <a:spAutoFit/>
          </a:bodyPr>
          <a:lstStyle/>
          <a:p>
            <a:pPr algn="r" fontAlgn="auto">
              <a:spcBef>
                <a:spcPts val="0"/>
              </a:spcBef>
              <a:spcAft>
                <a:spcPts val="0"/>
              </a:spcAft>
            </a:pPr>
            <a:r>
              <a:rPr lang="en-US" sz="1400" b="1" dirty="0" smtClean="0">
                <a:solidFill>
                  <a:prstClr val="black"/>
                </a:solidFill>
                <a:latin typeface="Calibri"/>
                <a:cs typeface="+mn-cs"/>
              </a:rPr>
              <a:t>Standardized</a:t>
            </a:r>
          </a:p>
          <a:p>
            <a:pPr algn="r" fontAlgn="auto">
              <a:spcBef>
                <a:spcPts val="0"/>
              </a:spcBef>
              <a:spcAft>
                <a:spcPts val="0"/>
              </a:spcAft>
            </a:pPr>
            <a:r>
              <a:rPr lang="en-US" sz="1400" b="1" dirty="0" smtClean="0">
                <a:solidFill>
                  <a:prstClr val="black"/>
                </a:solidFill>
                <a:latin typeface="Calibri"/>
                <a:cs typeface="+mn-cs"/>
              </a:rPr>
              <a:t>Reporting</a:t>
            </a:r>
            <a:endParaRPr lang="en-US" sz="1400" b="1" dirty="0">
              <a:solidFill>
                <a:prstClr val="black"/>
              </a:solidFill>
              <a:latin typeface="Calibri"/>
              <a:cs typeface="+mn-cs"/>
            </a:endParaRPr>
          </a:p>
        </p:txBody>
      </p:sp>
      <p:sp>
        <p:nvSpPr>
          <p:cNvPr id="96" name="TextBox 95"/>
          <p:cNvSpPr txBox="1"/>
          <p:nvPr/>
        </p:nvSpPr>
        <p:spPr>
          <a:xfrm>
            <a:off x="2446842" y="3066958"/>
            <a:ext cx="1259676" cy="523220"/>
          </a:xfrm>
          <a:prstGeom prst="rect">
            <a:avLst/>
          </a:prstGeom>
          <a:noFill/>
        </p:spPr>
        <p:txBody>
          <a:bodyPr wrap="square" rtlCol="0">
            <a:spAutoFit/>
          </a:bodyPr>
          <a:lstStyle/>
          <a:p>
            <a:pPr algn="r" fontAlgn="auto">
              <a:spcBef>
                <a:spcPts val="0"/>
              </a:spcBef>
              <a:spcAft>
                <a:spcPts val="0"/>
              </a:spcAft>
            </a:pPr>
            <a:r>
              <a:rPr lang="en-US" sz="1400" b="1" dirty="0" smtClean="0">
                <a:solidFill>
                  <a:prstClr val="black"/>
                </a:solidFill>
                <a:latin typeface="Calibri"/>
                <a:cs typeface="+mn-cs"/>
              </a:rPr>
              <a:t>Trend</a:t>
            </a:r>
          </a:p>
          <a:p>
            <a:pPr algn="r" fontAlgn="auto">
              <a:spcBef>
                <a:spcPts val="0"/>
              </a:spcBef>
              <a:spcAft>
                <a:spcPts val="0"/>
              </a:spcAft>
            </a:pPr>
            <a:r>
              <a:rPr lang="en-US" sz="1400" b="1" dirty="0" smtClean="0">
                <a:solidFill>
                  <a:prstClr val="black"/>
                </a:solidFill>
                <a:latin typeface="Calibri"/>
                <a:cs typeface="+mn-cs"/>
              </a:rPr>
              <a:t>Analysis</a:t>
            </a:r>
            <a:endParaRPr lang="en-US" sz="1400" b="1" dirty="0">
              <a:solidFill>
                <a:prstClr val="black"/>
              </a:solidFill>
              <a:latin typeface="Calibri"/>
              <a:cs typeface="+mn-cs"/>
            </a:endParaRPr>
          </a:p>
        </p:txBody>
      </p:sp>
      <p:sp>
        <p:nvSpPr>
          <p:cNvPr id="97" name="TextBox 96"/>
          <p:cNvSpPr txBox="1"/>
          <p:nvPr/>
        </p:nvSpPr>
        <p:spPr>
          <a:xfrm>
            <a:off x="2461840" y="3786367"/>
            <a:ext cx="1243406" cy="523220"/>
          </a:xfrm>
          <a:prstGeom prst="rect">
            <a:avLst/>
          </a:prstGeom>
          <a:noFill/>
        </p:spPr>
        <p:txBody>
          <a:bodyPr wrap="square" rtlCol="0">
            <a:spAutoFit/>
          </a:bodyPr>
          <a:lstStyle/>
          <a:p>
            <a:pPr algn="r" fontAlgn="auto">
              <a:spcBef>
                <a:spcPts val="0"/>
              </a:spcBef>
              <a:spcAft>
                <a:spcPts val="0"/>
              </a:spcAft>
            </a:pPr>
            <a:r>
              <a:rPr lang="en-US" sz="1400" b="1" dirty="0">
                <a:solidFill>
                  <a:prstClr val="black"/>
                </a:solidFill>
                <a:latin typeface="Calibri"/>
                <a:cs typeface="+mn-cs"/>
              </a:rPr>
              <a:t>Data </a:t>
            </a:r>
          </a:p>
          <a:p>
            <a:pPr algn="r" fontAlgn="auto">
              <a:spcBef>
                <a:spcPts val="0"/>
              </a:spcBef>
              <a:spcAft>
                <a:spcPts val="0"/>
              </a:spcAft>
            </a:pPr>
            <a:r>
              <a:rPr lang="en-US" sz="1400" b="1" dirty="0">
                <a:solidFill>
                  <a:prstClr val="black"/>
                </a:solidFill>
                <a:latin typeface="Calibri"/>
                <a:cs typeface="+mn-cs"/>
              </a:rPr>
              <a:t>Visualization</a:t>
            </a:r>
          </a:p>
        </p:txBody>
      </p:sp>
      <p:sp>
        <p:nvSpPr>
          <p:cNvPr id="98" name="TextBox 97"/>
          <p:cNvSpPr txBox="1"/>
          <p:nvPr/>
        </p:nvSpPr>
        <p:spPr>
          <a:xfrm>
            <a:off x="2352486" y="4463831"/>
            <a:ext cx="1362036" cy="523220"/>
          </a:xfrm>
          <a:prstGeom prst="rect">
            <a:avLst/>
          </a:prstGeom>
          <a:noFill/>
        </p:spPr>
        <p:txBody>
          <a:bodyPr wrap="square" rtlCol="0">
            <a:spAutoFit/>
          </a:bodyPr>
          <a:lstStyle/>
          <a:p>
            <a:pPr algn="r" fontAlgn="auto">
              <a:spcBef>
                <a:spcPts val="0"/>
              </a:spcBef>
              <a:spcAft>
                <a:spcPts val="0"/>
              </a:spcAft>
            </a:pPr>
            <a:r>
              <a:rPr lang="en-US" sz="1400" b="1" dirty="0" smtClean="0">
                <a:solidFill>
                  <a:prstClr val="black"/>
                </a:solidFill>
                <a:latin typeface="Calibri"/>
                <a:cs typeface="+mn-cs"/>
              </a:rPr>
              <a:t>Simulations</a:t>
            </a:r>
          </a:p>
          <a:p>
            <a:pPr algn="r" fontAlgn="auto">
              <a:spcBef>
                <a:spcPts val="0"/>
              </a:spcBef>
              <a:spcAft>
                <a:spcPts val="0"/>
              </a:spcAft>
            </a:pPr>
            <a:r>
              <a:rPr lang="en-US" sz="1400" b="1" dirty="0" smtClean="0">
                <a:solidFill>
                  <a:prstClr val="black"/>
                </a:solidFill>
                <a:latin typeface="Calibri"/>
                <a:cs typeface="+mn-cs"/>
              </a:rPr>
              <a:t>and </a:t>
            </a:r>
            <a:r>
              <a:rPr lang="en-US" sz="1400" b="1" dirty="0">
                <a:solidFill>
                  <a:prstClr val="black"/>
                </a:solidFill>
                <a:latin typeface="Calibri"/>
                <a:cs typeface="+mn-cs"/>
              </a:rPr>
              <a:t>Scenario</a:t>
            </a:r>
          </a:p>
        </p:txBody>
      </p:sp>
      <p:sp>
        <p:nvSpPr>
          <p:cNvPr id="99" name="TextBox 98"/>
          <p:cNvSpPr txBox="1"/>
          <p:nvPr/>
        </p:nvSpPr>
        <p:spPr>
          <a:xfrm>
            <a:off x="2205474" y="5141295"/>
            <a:ext cx="1521522" cy="523220"/>
          </a:xfrm>
          <a:prstGeom prst="rect">
            <a:avLst/>
          </a:prstGeom>
          <a:noFill/>
        </p:spPr>
        <p:txBody>
          <a:bodyPr wrap="square" rtlCol="0">
            <a:spAutoFit/>
          </a:bodyPr>
          <a:lstStyle/>
          <a:p>
            <a:pPr algn="r" fontAlgn="auto">
              <a:spcBef>
                <a:spcPts val="0"/>
              </a:spcBef>
              <a:spcAft>
                <a:spcPts val="0"/>
              </a:spcAft>
            </a:pPr>
            <a:r>
              <a:rPr lang="en-US" sz="1400" b="1" dirty="0" smtClean="0">
                <a:solidFill>
                  <a:prstClr val="black"/>
                </a:solidFill>
                <a:latin typeface="Calibri"/>
                <a:cs typeface="+mn-cs"/>
              </a:rPr>
              <a:t>Business</a:t>
            </a:r>
          </a:p>
          <a:p>
            <a:pPr algn="r" fontAlgn="auto">
              <a:spcBef>
                <a:spcPts val="0"/>
              </a:spcBef>
              <a:spcAft>
                <a:spcPts val="0"/>
              </a:spcAft>
            </a:pPr>
            <a:r>
              <a:rPr lang="en-US" sz="1400" b="1" dirty="0" smtClean="0">
                <a:solidFill>
                  <a:prstClr val="black"/>
                </a:solidFill>
                <a:latin typeface="Calibri"/>
                <a:cs typeface="+mn-cs"/>
              </a:rPr>
              <a:t>Process </a:t>
            </a:r>
            <a:r>
              <a:rPr lang="en-US" sz="1400" b="1" dirty="0">
                <a:solidFill>
                  <a:prstClr val="black"/>
                </a:solidFill>
                <a:latin typeface="Calibri"/>
                <a:cs typeface="+mn-cs"/>
              </a:rPr>
              <a:t>Analytics</a:t>
            </a:r>
          </a:p>
        </p:txBody>
      </p:sp>
      <p:sp>
        <p:nvSpPr>
          <p:cNvPr id="100" name="TextBox 99"/>
          <p:cNvSpPr txBox="1"/>
          <p:nvPr/>
        </p:nvSpPr>
        <p:spPr>
          <a:xfrm>
            <a:off x="2205474" y="5877480"/>
            <a:ext cx="1521522" cy="523220"/>
          </a:xfrm>
          <a:prstGeom prst="rect">
            <a:avLst/>
          </a:prstGeom>
          <a:noFill/>
        </p:spPr>
        <p:txBody>
          <a:bodyPr wrap="square" rtlCol="0">
            <a:spAutoFit/>
          </a:bodyPr>
          <a:lstStyle/>
          <a:p>
            <a:pPr algn="r" fontAlgn="auto">
              <a:spcBef>
                <a:spcPts val="0"/>
              </a:spcBef>
              <a:spcAft>
                <a:spcPts val="0"/>
              </a:spcAft>
            </a:pPr>
            <a:r>
              <a:rPr lang="en-US" sz="1400" b="1" dirty="0" smtClean="0">
                <a:solidFill>
                  <a:prstClr val="black"/>
                </a:solidFill>
                <a:latin typeface="Calibri"/>
                <a:cs typeface="+mn-cs"/>
              </a:rPr>
              <a:t>Mathematical</a:t>
            </a:r>
          </a:p>
          <a:p>
            <a:pPr algn="r" fontAlgn="auto">
              <a:spcBef>
                <a:spcPts val="0"/>
              </a:spcBef>
              <a:spcAft>
                <a:spcPts val="0"/>
              </a:spcAft>
            </a:pPr>
            <a:r>
              <a:rPr lang="en-US" sz="1400" b="1" dirty="0" smtClean="0">
                <a:solidFill>
                  <a:prstClr val="black"/>
                </a:solidFill>
                <a:latin typeface="Calibri"/>
                <a:cs typeface="+mn-cs"/>
              </a:rPr>
              <a:t>Optimization</a:t>
            </a:r>
            <a:endParaRPr lang="en-US" sz="1400" b="1" dirty="0">
              <a:solidFill>
                <a:prstClr val="black"/>
              </a:solidFill>
              <a:latin typeface="Calibri"/>
              <a:cs typeface="+mn-cs"/>
            </a:endParaRPr>
          </a:p>
        </p:txBody>
      </p:sp>
      <p:sp>
        <p:nvSpPr>
          <p:cNvPr id="101" name="TextBox 100"/>
          <p:cNvSpPr txBox="1"/>
          <p:nvPr/>
        </p:nvSpPr>
        <p:spPr>
          <a:xfrm>
            <a:off x="5757265" y="5158667"/>
            <a:ext cx="1283502" cy="523220"/>
          </a:xfrm>
          <a:prstGeom prst="rect">
            <a:avLst/>
          </a:prstGeom>
          <a:noFill/>
        </p:spPr>
        <p:txBody>
          <a:bodyPr wrap="square" rtlCol="0">
            <a:spAutoFit/>
          </a:bodyPr>
          <a:lstStyle/>
          <a:p>
            <a:pPr fontAlgn="auto">
              <a:spcBef>
                <a:spcPts val="0"/>
              </a:spcBef>
              <a:spcAft>
                <a:spcPts val="0"/>
              </a:spcAft>
            </a:pPr>
            <a:r>
              <a:rPr lang="en-US" sz="1400" b="1" dirty="0" smtClean="0">
                <a:solidFill>
                  <a:prstClr val="black"/>
                </a:solidFill>
                <a:latin typeface="Calibri"/>
                <a:cs typeface="+mn-cs"/>
              </a:rPr>
              <a:t>Standardized</a:t>
            </a:r>
          </a:p>
          <a:p>
            <a:pPr fontAlgn="auto">
              <a:spcBef>
                <a:spcPts val="0"/>
              </a:spcBef>
              <a:spcAft>
                <a:spcPts val="0"/>
              </a:spcAft>
            </a:pPr>
            <a:r>
              <a:rPr lang="en-US" sz="1400" b="1" dirty="0" smtClean="0">
                <a:solidFill>
                  <a:prstClr val="black"/>
                </a:solidFill>
                <a:latin typeface="Calibri"/>
                <a:cs typeface="+mn-cs"/>
              </a:rPr>
              <a:t>Reporting</a:t>
            </a:r>
            <a:endParaRPr lang="en-US" sz="1400" b="1" dirty="0">
              <a:solidFill>
                <a:prstClr val="black"/>
              </a:solidFill>
              <a:latin typeface="Calibri"/>
              <a:cs typeface="+mn-cs"/>
            </a:endParaRPr>
          </a:p>
        </p:txBody>
      </p:sp>
      <p:sp>
        <p:nvSpPr>
          <p:cNvPr id="102" name="TextBox 101"/>
          <p:cNvSpPr txBox="1"/>
          <p:nvPr/>
        </p:nvSpPr>
        <p:spPr>
          <a:xfrm>
            <a:off x="5786020" y="5868983"/>
            <a:ext cx="885355" cy="523220"/>
          </a:xfrm>
          <a:prstGeom prst="rect">
            <a:avLst/>
          </a:prstGeom>
          <a:noFill/>
        </p:spPr>
        <p:txBody>
          <a:bodyPr wrap="square" rtlCol="0">
            <a:spAutoFit/>
          </a:bodyPr>
          <a:lstStyle/>
          <a:p>
            <a:pPr fontAlgn="auto">
              <a:spcBef>
                <a:spcPts val="0"/>
              </a:spcBef>
              <a:spcAft>
                <a:spcPts val="0"/>
              </a:spcAft>
            </a:pPr>
            <a:r>
              <a:rPr lang="en-US" sz="1400" b="1" dirty="0" smtClean="0">
                <a:solidFill>
                  <a:prstClr val="black"/>
                </a:solidFill>
                <a:latin typeface="Calibri"/>
                <a:cs typeface="+mn-cs"/>
              </a:rPr>
              <a:t>Trend</a:t>
            </a:r>
          </a:p>
          <a:p>
            <a:pPr fontAlgn="auto">
              <a:spcBef>
                <a:spcPts val="0"/>
              </a:spcBef>
              <a:spcAft>
                <a:spcPts val="0"/>
              </a:spcAft>
            </a:pPr>
            <a:r>
              <a:rPr lang="en-US" sz="1400" b="1" dirty="0" smtClean="0">
                <a:solidFill>
                  <a:prstClr val="black"/>
                </a:solidFill>
                <a:latin typeface="Calibri"/>
                <a:cs typeface="+mn-cs"/>
              </a:rPr>
              <a:t>Analysis</a:t>
            </a:r>
            <a:endParaRPr lang="en-US" sz="1400" b="1" dirty="0">
              <a:solidFill>
                <a:prstClr val="black"/>
              </a:solidFill>
              <a:latin typeface="Calibri"/>
              <a:cs typeface="+mn-cs"/>
            </a:endParaRPr>
          </a:p>
        </p:txBody>
      </p:sp>
      <p:sp>
        <p:nvSpPr>
          <p:cNvPr id="103" name="TextBox 102"/>
          <p:cNvSpPr txBox="1"/>
          <p:nvPr/>
        </p:nvSpPr>
        <p:spPr>
          <a:xfrm>
            <a:off x="5765338" y="2350951"/>
            <a:ext cx="1171711" cy="523220"/>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cs typeface="+mn-cs"/>
              </a:rPr>
              <a:t>Data </a:t>
            </a:r>
          </a:p>
          <a:p>
            <a:pPr fontAlgn="auto">
              <a:spcBef>
                <a:spcPts val="0"/>
              </a:spcBef>
              <a:spcAft>
                <a:spcPts val="0"/>
              </a:spcAft>
            </a:pPr>
            <a:r>
              <a:rPr lang="en-US" sz="1400" b="1" dirty="0">
                <a:solidFill>
                  <a:prstClr val="black"/>
                </a:solidFill>
                <a:latin typeface="Calibri"/>
                <a:cs typeface="+mn-cs"/>
              </a:rPr>
              <a:t>Visualization</a:t>
            </a:r>
          </a:p>
        </p:txBody>
      </p:sp>
      <p:sp>
        <p:nvSpPr>
          <p:cNvPr id="104" name="TextBox 103"/>
          <p:cNvSpPr txBox="1"/>
          <p:nvPr/>
        </p:nvSpPr>
        <p:spPr>
          <a:xfrm>
            <a:off x="5757265" y="3061269"/>
            <a:ext cx="1283502" cy="523220"/>
          </a:xfrm>
          <a:prstGeom prst="rect">
            <a:avLst/>
          </a:prstGeom>
          <a:noFill/>
        </p:spPr>
        <p:txBody>
          <a:bodyPr wrap="square" rtlCol="0">
            <a:spAutoFit/>
          </a:bodyPr>
          <a:lstStyle/>
          <a:p>
            <a:pPr fontAlgn="auto">
              <a:spcBef>
                <a:spcPts val="0"/>
              </a:spcBef>
              <a:spcAft>
                <a:spcPts val="0"/>
              </a:spcAft>
            </a:pPr>
            <a:r>
              <a:rPr lang="en-US" sz="1400" b="1" dirty="0" smtClean="0">
                <a:solidFill>
                  <a:prstClr val="black"/>
                </a:solidFill>
                <a:latin typeface="Calibri"/>
                <a:cs typeface="+mn-cs"/>
              </a:rPr>
              <a:t>Simulations</a:t>
            </a:r>
          </a:p>
          <a:p>
            <a:pPr fontAlgn="auto">
              <a:spcBef>
                <a:spcPts val="0"/>
              </a:spcBef>
              <a:spcAft>
                <a:spcPts val="0"/>
              </a:spcAft>
            </a:pPr>
            <a:r>
              <a:rPr lang="en-US" sz="1400" b="1" dirty="0" smtClean="0">
                <a:solidFill>
                  <a:prstClr val="black"/>
                </a:solidFill>
                <a:latin typeface="Calibri"/>
                <a:cs typeface="+mn-cs"/>
              </a:rPr>
              <a:t>and </a:t>
            </a:r>
            <a:r>
              <a:rPr lang="en-US" sz="1400" b="1" dirty="0">
                <a:solidFill>
                  <a:prstClr val="black"/>
                </a:solidFill>
                <a:latin typeface="Calibri"/>
                <a:cs typeface="+mn-cs"/>
              </a:rPr>
              <a:t>Scenario</a:t>
            </a:r>
          </a:p>
        </p:txBody>
      </p:sp>
      <p:sp>
        <p:nvSpPr>
          <p:cNvPr id="105" name="TextBox 104"/>
          <p:cNvSpPr txBox="1"/>
          <p:nvPr/>
        </p:nvSpPr>
        <p:spPr>
          <a:xfrm>
            <a:off x="5739816" y="3754809"/>
            <a:ext cx="1525089" cy="523220"/>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cs typeface="+mn-cs"/>
              </a:rPr>
              <a:t>Business </a:t>
            </a:r>
            <a:endParaRPr lang="en-US" sz="1400" b="1" dirty="0" smtClean="0">
              <a:solidFill>
                <a:prstClr val="black"/>
              </a:solidFill>
              <a:latin typeface="Calibri"/>
              <a:cs typeface="+mn-cs"/>
            </a:endParaRPr>
          </a:p>
          <a:p>
            <a:pPr fontAlgn="auto">
              <a:spcBef>
                <a:spcPts val="0"/>
              </a:spcBef>
              <a:spcAft>
                <a:spcPts val="0"/>
              </a:spcAft>
            </a:pPr>
            <a:r>
              <a:rPr lang="en-US" sz="1400" b="1" dirty="0" smtClean="0">
                <a:solidFill>
                  <a:prstClr val="black"/>
                </a:solidFill>
                <a:latin typeface="Calibri"/>
                <a:cs typeface="+mn-cs"/>
              </a:rPr>
              <a:t>Process </a:t>
            </a:r>
            <a:r>
              <a:rPr lang="en-US" sz="1400" b="1" dirty="0">
                <a:solidFill>
                  <a:prstClr val="black"/>
                </a:solidFill>
                <a:latin typeface="Calibri"/>
                <a:cs typeface="+mn-cs"/>
              </a:rPr>
              <a:t>Analytics</a:t>
            </a:r>
          </a:p>
        </p:txBody>
      </p:sp>
      <p:sp>
        <p:nvSpPr>
          <p:cNvPr id="106" name="TextBox 105"/>
          <p:cNvSpPr txBox="1"/>
          <p:nvPr/>
        </p:nvSpPr>
        <p:spPr>
          <a:xfrm>
            <a:off x="5757265" y="4465127"/>
            <a:ext cx="1283502" cy="523220"/>
          </a:xfrm>
          <a:prstGeom prst="rect">
            <a:avLst/>
          </a:prstGeom>
          <a:noFill/>
        </p:spPr>
        <p:txBody>
          <a:bodyPr wrap="square" rtlCol="0">
            <a:spAutoFit/>
          </a:bodyPr>
          <a:lstStyle/>
          <a:p>
            <a:pPr fontAlgn="auto">
              <a:spcBef>
                <a:spcPts val="0"/>
              </a:spcBef>
              <a:spcAft>
                <a:spcPts val="0"/>
              </a:spcAft>
            </a:pPr>
            <a:r>
              <a:rPr lang="en-US" sz="1400" b="1" dirty="0" smtClean="0">
                <a:solidFill>
                  <a:prstClr val="black"/>
                </a:solidFill>
                <a:latin typeface="Calibri"/>
                <a:cs typeface="+mn-cs"/>
              </a:rPr>
              <a:t>Mathematical</a:t>
            </a:r>
          </a:p>
          <a:p>
            <a:pPr fontAlgn="auto">
              <a:spcBef>
                <a:spcPts val="0"/>
              </a:spcBef>
              <a:spcAft>
                <a:spcPts val="0"/>
              </a:spcAft>
            </a:pPr>
            <a:r>
              <a:rPr lang="en-US" sz="1400" b="1" dirty="0" smtClean="0">
                <a:solidFill>
                  <a:prstClr val="black"/>
                </a:solidFill>
                <a:latin typeface="Calibri"/>
                <a:cs typeface="+mn-cs"/>
              </a:rPr>
              <a:t>Optimization</a:t>
            </a:r>
            <a:endParaRPr lang="en-US" sz="1400" b="1" dirty="0">
              <a:solidFill>
                <a:prstClr val="black"/>
              </a:solidFill>
              <a:latin typeface="Calibri"/>
              <a:cs typeface="+mn-cs"/>
            </a:endParaRPr>
          </a:p>
        </p:txBody>
      </p:sp>
      <p:sp>
        <p:nvSpPr>
          <p:cNvPr id="107" name="TextBox 106"/>
          <p:cNvSpPr txBox="1"/>
          <p:nvPr/>
        </p:nvSpPr>
        <p:spPr>
          <a:xfrm>
            <a:off x="3200309" y="1641661"/>
            <a:ext cx="2994909"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latin typeface="Calibri"/>
                <a:cs typeface="+mn-cs"/>
              </a:rPr>
              <a:t>Priority Shift Diagram</a:t>
            </a:r>
            <a:endParaRPr lang="en-US" sz="2400" b="1" dirty="0">
              <a:solidFill>
                <a:prstClr val="black"/>
              </a:solidFill>
              <a:latin typeface="Calibri"/>
              <a:cs typeface="+mn-cs"/>
            </a:endParaRPr>
          </a:p>
        </p:txBody>
      </p:sp>
      <p:sp>
        <p:nvSpPr>
          <p:cNvPr id="108" name="TextBox 107"/>
          <p:cNvSpPr txBox="1"/>
          <p:nvPr/>
        </p:nvSpPr>
        <p:spPr>
          <a:xfrm>
            <a:off x="3554253" y="2031082"/>
            <a:ext cx="740639"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cs typeface="+mn-cs"/>
              </a:rPr>
              <a:t>Today</a:t>
            </a:r>
            <a:endParaRPr lang="en-US" b="1" dirty="0">
              <a:solidFill>
                <a:prstClr val="black"/>
              </a:solidFill>
              <a:latin typeface="Calibri"/>
              <a:cs typeface="+mn-cs"/>
            </a:endParaRPr>
          </a:p>
        </p:txBody>
      </p:sp>
      <p:sp>
        <p:nvSpPr>
          <p:cNvPr id="109" name="TextBox 108"/>
          <p:cNvSpPr txBox="1"/>
          <p:nvPr/>
        </p:nvSpPr>
        <p:spPr>
          <a:xfrm>
            <a:off x="5151773" y="2031082"/>
            <a:ext cx="844506"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cs typeface="+mn-cs"/>
              </a:rPr>
              <a:t>Future</a:t>
            </a:r>
            <a:endParaRPr lang="en-US" b="1" dirty="0">
              <a:solidFill>
                <a:prstClr val="black"/>
              </a:solidFill>
              <a:latin typeface="Calibri"/>
              <a:cs typeface="+mn-cs"/>
            </a:endParaRPr>
          </a:p>
        </p:txBody>
      </p:sp>
      <p:cxnSp>
        <p:nvCxnSpPr>
          <p:cNvPr id="110" name="Straight Arrow Connector 109"/>
          <p:cNvCxnSpPr/>
          <p:nvPr/>
        </p:nvCxnSpPr>
        <p:spPr>
          <a:xfrm>
            <a:off x="2314479" y="2364327"/>
            <a:ext cx="3611" cy="390741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rot="16200000">
            <a:off x="1723982" y="4077679"/>
            <a:ext cx="1167780" cy="461665"/>
          </a:xfrm>
          <a:prstGeom prst="rect">
            <a:avLst/>
          </a:prstGeom>
          <a:solidFill>
            <a:schemeClr val="bg1"/>
          </a:solidFill>
        </p:spPr>
        <p:txBody>
          <a:bodyPr wrap="square" rtlCol="0">
            <a:spAutoFit/>
          </a:bodyPr>
          <a:lstStyle/>
          <a:p>
            <a:pPr fontAlgn="auto">
              <a:spcBef>
                <a:spcPts val="0"/>
              </a:spcBef>
              <a:spcAft>
                <a:spcPts val="0"/>
              </a:spcAft>
            </a:pPr>
            <a:r>
              <a:rPr lang="en-US" sz="2400" b="1" dirty="0" smtClean="0">
                <a:solidFill>
                  <a:prstClr val="black"/>
                </a:solidFill>
                <a:latin typeface="Calibri"/>
                <a:cs typeface="+mn-cs"/>
              </a:rPr>
              <a:t>Priority</a:t>
            </a:r>
            <a:endParaRPr lang="en-US" sz="2400" b="1" dirty="0">
              <a:solidFill>
                <a:prstClr val="black"/>
              </a:solidFill>
              <a:latin typeface="Calibri"/>
              <a:cs typeface="+mn-cs"/>
            </a:endParaRPr>
          </a:p>
        </p:txBody>
      </p:sp>
      <p:sp>
        <p:nvSpPr>
          <p:cNvPr id="112" name="Right Arrow 111"/>
          <p:cNvSpPr/>
          <p:nvPr/>
        </p:nvSpPr>
        <p:spPr>
          <a:xfrm>
            <a:off x="4294892" y="2108910"/>
            <a:ext cx="856881" cy="236951"/>
          </a:xfrm>
          <a:prstGeom prst="rightArrow">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6"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1B095E5-0FA8-4582-8AB6-798BF2616EAC}"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t>51</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extLst>
      <p:ext uri="{BB962C8B-B14F-4D97-AF65-F5344CB8AC3E}">
        <p14:creationId xmlns:p14="http://schemas.microsoft.com/office/powerpoint/2010/main" val="1704285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8153400" y="6553200"/>
            <a:ext cx="838200" cy="212725"/>
          </a:xfrm>
          <a:prstGeom prst="rect">
            <a:avLst/>
          </a:prstGeom>
        </p:spPr>
        <p:txBody>
          <a:bodyPr/>
          <a:lstStyle/>
          <a:p>
            <a:pPr algn="r"/>
            <a:fld id="{DD84EED3-AF62-454F-8E91-2DF734A7D0AC}" type="slidenum">
              <a:rPr lang="en-US" sz="1000" smtClean="0"/>
              <a:pPr algn="r"/>
              <a:t>52</a:t>
            </a:fld>
            <a:endParaRPr lang="en-US" sz="1000" dirty="0"/>
          </a:p>
        </p:txBody>
      </p:sp>
      <p:graphicFrame>
        <p:nvGraphicFramePr>
          <p:cNvPr id="7" name="Table 6"/>
          <p:cNvGraphicFramePr>
            <a:graphicFrameLocks noGrp="1"/>
          </p:cNvGraphicFramePr>
          <p:nvPr/>
        </p:nvGraphicFramePr>
        <p:xfrm>
          <a:off x="323850" y="1104900"/>
          <a:ext cx="2647950" cy="5380803"/>
        </p:xfrm>
        <a:graphic>
          <a:graphicData uri="http://schemas.openxmlformats.org/drawingml/2006/table">
            <a:tbl>
              <a:tblPr>
                <a:tableStyleId>{69C7853C-536D-4A76-A0AE-DD22124D55A5}</a:tableStyleId>
              </a:tblPr>
              <a:tblGrid>
                <a:gridCol w="438150"/>
                <a:gridCol w="2209800"/>
              </a:tblGrid>
              <a:tr h="140138">
                <a:tc>
                  <a:txBody>
                    <a:bodyPr/>
                    <a:lstStyle/>
                    <a:p>
                      <a:pPr algn="ctr" rtl="0" fontAlgn="b"/>
                      <a:r>
                        <a:rPr lang="en-US" sz="800" u="none" strike="noStrike" dirty="0"/>
                        <a:t>ABO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Budget Office</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Active Component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Adjutant General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smtClean="0"/>
                        <a:t>AR</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Army Reserve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AESIP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Enterprise Systems Integration Program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AFMIS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Food Management Information System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Financial Management Optimization</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AFMS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Army Financial Management School</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AFQT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Armed Forces Qualification Test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APE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Army Program Element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APM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Acquisition &amp; Procurement Management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APPN</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Appropriation</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AMRG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Army Marketing  Research Group</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ARNG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Army National Guard</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ASVAB</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Armed Services Vocational Aptitude Battery</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BAG</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Budget Activity Group</a:t>
                      </a:r>
                      <a:endParaRPr lang="en-US" sz="800" b="0" i="0" u="none" strike="noStrike" kern="1200" dirty="0">
                        <a:solidFill>
                          <a:schemeClr val="tx1"/>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BI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Business Intelligence</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a:t>BOS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 </a:t>
                      </a:r>
                      <a:r>
                        <a:rPr lang="en-US" sz="800" u="none" strike="noStrike" kern="1200" dirty="0" smtClean="0"/>
                        <a:t>Base Operations Support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dirty="0" smtClean="0"/>
                        <a:t>Cost &amp; Economics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Cost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marL="0" algn="ctr" defTabSz="914400" rtl="0" eaLnBrk="1" fontAlgn="b" latinLnBrk="0" hangingPunct="1"/>
                      <a:r>
                        <a:rPr lang="en-US" sz="800" u="none" strike="noStrike" kern="1200" dirty="0" smtClean="0"/>
                        <a:t>CMD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CONUS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Continental United States</a:t>
                      </a:r>
                      <a:endParaRPr lang="en-US" sz="800" b="0" i="0" u="none" strike="noStrike" dirty="0">
                        <a:solidFill>
                          <a:srgbClr val="222222"/>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COPIS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Customers, Outputs, Process, Inputs, Suppliers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CSRB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Critical Skills Retention Bonus </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DASA-CE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Assistant Secretary of the Army for Cost &amp; Economics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DASA-FIM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t>
                      </a:r>
                      <a:r>
                        <a:rPr lang="en-US" sz="800" u="none" strike="noStrike" dirty="0" smtClean="0"/>
                        <a:t>Asst. </a:t>
                      </a:r>
                      <a:r>
                        <a:rPr lang="en-US" sz="800" u="none" strike="noStrike" dirty="0"/>
                        <a:t>Secretary of the Army for Financial Information Management</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DASA-FO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Deputy Assistant Secretary of the Army for Financial Operations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dB's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Databases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DFAC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Dining Facility</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DFAS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Defense Finance &amp; Accounting Services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smtClean="0"/>
                        <a:t>DHP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Defense Health Program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0138">
                <a:tc>
                  <a:txBody>
                    <a:bodyPr/>
                    <a:lstStyle/>
                    <a:p>
                      <a:pPr algn="ctr" rtl="0" fontAlgn="b"/>
                      <a:r>
                        <a:rPr lang="en-US" sz="800" u="none" strike="noStrike" dirty="0"/>
                        <a:t>DLA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Defense Logistics Agency</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DSS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Decision Support System</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ERP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Enterprise Resource Planning</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ESB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Enterprise Service Bus</a:t>
                      </a:r>
                      <a:endParaRPr lang="en-US" sz="800" b="0" i="0" u="none" strike="noStrike" dirty="0">
                        <a:solidFill>
                          <a:srgbClr val="000000"/>
                        </a:solidFill>
                        <a:latin typeface="Calibri"/>
                      </a:endParaRPr>
                    </a:p>
                  </a:txBody>
                  <a:tcPr marL="8243" marR="8243" marT="8243" marB="0" anchor="b">
                    <a:solidFill>
                      <a:schemeClr val="bg1"/>
                    </a:solidFill>
                  </a:tcPr>
                </a:tc>
              </a:tr>
              <a:tr h="140138">
                <a:tc>
                  <a:txBody>
                    <a:bodyPr/>
                    <a:lstStyle/>
                    <a:p>
                      <a:pPr algn="ctr" rtl="0" fontAlgn="b"/>
                      <a:r>
                        <a:rPr lang="en-US" sz="800" u="none" strike="noStrike" dirty="0"/>
                        <a:t>ETL</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Extract, Transform, Load</a:t>
                      </a:r>
                      <a:endParaRPr lang="en-US" sz="800" b="0" i="0" u="none" strike="noStrike" dirty="0">
                        <a:solidFill>
                          <a:srgbClr val="000000"/>
                        </a:solidFill>
                        <a:latin typeface="Calibri"/>
                      </a:endParaRPr>
                    </a:p>
                  </a:txBody>
                  <a:tcPr marL="8243" marR="8243" marT="8243" marB="0" anchor="b">
                    <a:solidFill>
                      <a:schemeClr val="bg1"/>
                    </a:solidFill>
                  </a:tcPr>
                </a:tc>
              </a:tr>
            </a:tbl>
          </a:graphicData>
        </a:graphic>
      </p:graphicFrame>
      <p:graphicFrame>
        <p:nvGraphicFramePr>
          <p:cNvPr id="8" name="Table 7"/>
          <p:cNvGraphicFramePr>
            <a:graphicFrameLocks noGrp="1"/>
          </p:cNvGraphicFramePr>
          <p:nvPr/>
        </p:nvGraphicFramePr>
        <p:xfrm>
          <a:off x="6019800" y="1123950"/>
          <a:ext cx="2952750" cy="4133864"/>
        </p:xfrm>
        <a:graphic>
          <a:graphicData uri="http://schemas.openxmlformats.org/drawingml/2006/table">
            <a:tbl>
              <a:tblPr>
                <a:tableStyleId>{69C7853C-536D-4A76-A0AE-DD22124D55A5}</a:tableStyleId>
              </a:tblPr>
              <a:tblGrid>
                <a:gridCol w="685800"/>
                <a:gridCol w="2266950"/>
              </a:tblGrid>
              <a:tr h="147638">
                <a:tc>
                  <a:txBody>
                    <a:bodyPr/>
                    <a:lstStyle/>
                    <a:p>
                      <a:pPr algn="ctr" rtl="0" fontAlgn="b"/>
                      <a:r>
                        <a:rPr lang="en-US" sz="800" u="none" strike="noStrike" dirty="0" smtClean="0"/>
                        <a:t>OTJAG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the </a:t>
                      </a:r>
                      <a:r>
                        <a:rPr lang="en-US" sz="800" dirty="0" smtClean="0"/>
                        <a:t>Judge Advocate General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PCS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Permanent Change of Station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POS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Point of Service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PPBE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Programming, Planning, Budgeting, &amp; Execution</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PROBE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Program </a:t>
                      </a:r>
                      <a:r>
                        <a:rPr lang="en-US" sz="800" u="none" strike="noStrike" kern="1200" dirty="0" smtClean="0"/>
                        <a:t>Optimization and </a:t>
                      </a:r>
                      <a:r>
                        <a:rPr lang="en-US" sz="800" u="none" strike="noStrike" kern="1200" dirty="0"/>
                        <a:t>Budget Evaluation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RBM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Results Based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Reserve Component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RIDM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Resource Informed Decision Making</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ROTC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Reserve Officers Training Corps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RPM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Real Property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RSW (OA22)</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Resource Services Washington (Operating Agency22)</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SAG</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Sub</a:t>
                      </a:r>
                      <a:r>
                        <a:rPr lang="en-US" sz="800" baseline="0" dirty="0" smtClean="0"/>
                        <a:t> A</a:t>
                      </a:r>
                      <a:r>
                        <a:rPr lang="en-US" sz="800" dirty="0" smtClean="0"/>
                        <a:t>ctivity Group </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SC&amp;I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a:t>Span of Control &amp; Influence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SMS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Strategic Management System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SOA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Service </a:t>
                      </a:r>
                      <a:r>
                        <a:rPr lang="en-US" sz="800" u="none" strike="noStrike" dirty="0"/>
                        <a:t>Oriented Architecture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SOF</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Special Operations Forces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SRB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dirty="0" smtClean="0"/>
                        <a:t>Selective Reenlistment Bonus </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STORES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Subsistence Total Order and Receipt Electronic System</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TF</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Task Force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TRADOC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Training &amp; Doctrine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TTHS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Trainees, Transients, Holdees, &amp; Students</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UIC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Unit Identification Code</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USACE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r>
                        <a:rPr lang="en-US" sz="800" u="none" strike="noStrike" kern="1200" dirty="0" smtClean="0"/>
                        <a:t>United States Army Corps of Engineers</a:t>
                      </a:r>
                      <a:endParaRPr lang="en-US" sz="800" b="0" i="0" u="none" strike="noStrike" kern="1200" dirty="0" smtClean="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a:t>USAFMCOM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Army Financial Management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USAREC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Army Recruiting Command</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smtClean="0"/>
                        <a:t>USASOC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United States Army Special Operations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7638">
                <a:tc>
                  <a:txBody>
                    <a:bodyPr/>
                    <a:lstStyle/>
                    <a:p>
                      <a:pPr algn="ctr" rtl="0" fontAlgn="b"/>
                      <a:r>
                        <a:rPr lang="en-US" sz="800" u="none" strike="noStrike" dirty="0" smtClean="0"/>
                        <a:t>USMA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United States Military  Academy</a:t>
                      </a:r>
                      <a:endParaRPr lang="en-US" sz="800" b="0" i="0" u="none" strike="noStrike" dirty="0">
                        <a:solidFill>
                          <a:srgbClr val="000000"/>
                        </a:solidFill>
                        <a:latin typeface="Calibri"/>
                      </a:endParaRPr>
                    </a:p>
                  </a:txBody>
                  <a:tcPr marL="8243" marR="8243" marT="8243" marB="0" anchor="b">
                    <a:solidFill>
                      <a:schemeClr val="bg1"/>
                    </a:solidFill>
                  </a:tcPr>
                </a:tc>
              </a:tr>
              <a:tr h="147638">
                <a:tc>
                  <a:txBody>
                    <a:bodyPr/>
                    <a:lstStyle/>
                    <a:p>
                      <a:pPr algn="ctr" rtl="0" fontAlgn="b"/>
                      <a:r>
                        <a:rPr lang="en-US" sz="800" u="none" strike="noStrike" dirty="0"/>
                        <a:t>USMEPCOM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United States Military Entrance Processing Command</a:t>
                      </a:r>
                      <a:endParaRPr lang="en-US" sz="800" b="0" i="0" u="none" strike="noStrike" dirty="0">
                        <a:solidFill>
                          <a:srgbClr val="000000"/>
                        </a:solidFill>
                        <a:latin typeface="Calibri"/>
                      </a:endParaRPr>
                    </a:p>
                  </a:txBody>
                  <a:tcPr marL="8243" marR="8243" marT="8243" marB="0" anchor="b">
                    <a:solidFill>
                      <a:schemeClr val="bg1"/>
                    </a:solidFill>
                  </a:tcPr>
                </a:tc>
              </a:tr>
            </a:tbl>
          </a:graphicData>
        </a:graphic>
      </p:graphicFrame>
      <p:graphicFrame>
        <p:nvGraphicFramePr>
          <p:cNvPr id="11" name="Table 10"/>
          <p:cNvGraphicFramePr>
            <a:graphicFrameLocks noGrp="1"/>
          </p:cNvGraphicFramePr>
          <p:nvPr/>
        </p:nvGraphicFramePr>
        <p:xfrm>
          <a:off x="3133725" y="1114439"/>
          <a:ext cx="2743200" cy="5362560"/>
        </p:xfrm>
        <a:graphic>
          <a:graphicData uri="http://schemas.openxmlformats.org/drawingml/2006/table">
            <a:tbl>
              <a:tblPr>
                <a:tableStyleId>{69C7853C-536D-4A76-A0AE-DD22124D55A5}</a:tableStyleId>
              </a:tblPr>
              <a:tblGrid>
                <a:gridCol w="523875"/>
                <a:gridCol w="2219325"/>
              </a:tblGrid>
              <a:tr h="141120">
                <a:tc>
                  <a:txBody>
                    <a:bodyPr/>
                    <a:lstStyle/>
                    <a:p>
                      <a:pPr algn="ctr" rtl="0" fontAlgn="b"/>
                      <a:r>
                        <a:rPr lang="en-US" sz="800" u="none" strike="noStrike" dirty="0"/>
                        <a:t>F&amp;PM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&amp; Performance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FCM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Funds Control Module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FFM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Flow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marL="0" algn="ctr" defTabSz="914400" rtl="0" eaLnBrk="1" fontAlgn="b" latinLnBrk="0" hangingPunct="1"/>
                      <a:r>
                        <a:rPr lang="en-US" sz="800" u="none" strike="noStrike" kern="1200" dirty="0" smtClean="0"/>
                        <a:t>FIM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dirty="0" smtClean="0"/>
                        <a:t>Financial Information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FM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FM&amp;C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u="none" strike="noStrike" dirty="0" smtClean="0"/>
                        <a:t>Financial Management</a:t>
                      </a:r>
                      <a:r>
                        <a:rPr lang="en-US" sz="800" u="none" strike="noStrike" baseline="0" dirty="0"/>
                        <a:t> </a:t>
                      </a:r>
                      <a:r>
                        <a:rPr lang="en-US" sz="800" u="none" strike="noStrike" baseline="0" dirty="0" smtClean="0"/>
                        <a:t>&amp; Comptroller</a:t>
                      </a:r>
                      <a:endParaRPr lang="en-US" sz="800" b="0" i="0" u="none" strike="noStrike" dirty="0" smtClean="0">
                        <a:solidFill>
                          <a:srgbClr val="000000"/>
                        </a:solidFill>
                        <a:latin typeface="+mn-lt"/>
                      </a:endParaRPr>
                    </a:p>
                  </a:txBody>
                  <a:tcPr marL="8243" marR="8243" marT="8243" marB="0" anchor="b">
                    <a:solidFill>
                      <a:schemeClr val="bg1"/>
                    </a:solidFill>
                  </a:tcPr>
                </a:tc>
              </a:tr>
              <a:tr h="141120">
                <a:tc>
                  <a:txBody>
                    <a:bodyPr/>
                    <a:lstStyle/>
                    <a:p>
                      <a:pPr algn="ctr" rtl="0" fontAlgn="b"/>
                      <a:r>
                        <a:rPr lang="en-US" sz="800" u="none" strike="noStrike" dirty="0"/>
                        <a:t>FMSOC</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Financial Management Support Operations Center</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FO</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Financial Operations</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GCSS-A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Global Combat Support System-Army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GFEBS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General Fund Enterprise Business System</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GFM-DI</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Global Force Management Data Initiative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HM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Healthcare Management</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HQDA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Headquarters Department of the 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HRM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Human Resource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marL="0" algn="ctr" defTabSz="914400" rtl="0" eaLnBrk="1" fontAlgn="b" latinLnBrk="0" hangingPunct="1"/>
                      <a:r>
                        <a:rPr lang="en-US" sz="800" kern="1200" dirty="0" smtClean="0">
                          <a:solidFill>
                            <a:schemeClr val="tx1"/>
                          </a:solidFill>
                          <a:latin typeface="+mn-lt"/>
                          <a:ea typeface="+mn-ea"/>
                          <a:cs typeface="+mn-cs"/>
                        </a:rPr>
                        <a:t>IDES</a:t>
                      </a:r>
                      <a:endParaRPr lang="en-US" sz="800" kern="1200" dirty="0">
                        <a:solidFill>
                          <a:schemeClr val="tx1"/>
                        </a:solidFill>
                        <a:latin typeface="+mn-lt"/>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kern="1200" dirty="0" smtClean="0">
                          <a:solidFill>
                            <a:schemeClr val="tx1"/>
                          </a:solidFill>
                          <a:latin typeface="+mn-lt"/>
                          <a:ea typeface="+mn-ea"/>
                          <a:cs typeface="+mn-cs"/>
                        </a:rPr>
                        <a:t>Integrated Disability Evaluation System</a:t>
                      </a:r>
                      <a:endParaRPr lang="en-US" sz="800" kern="1200" dirty="0">
                        <a:solidFill>
                          <a:schemeClr val="tx1"/>
                        </a:solidFill>
                        <a:latin typeface="+mn-lt"/>
                        <a:ea typeface="+mn-ea"/>
                        <a:cs typeface="+mn-cs"/>
                      </a:endParaRPr>
                    </a:p>
                  </a:txBody>
                  <a:tcPr marL="8243" marR="8243" marT="8243" marB="0" anchor="b">
                    <a:solidFill>
                      <a:schemeClr val="bg1"/>
                    </a:solidFill>
                  </a:tcPr>
                </a:tc>
              </a:tr>
              <a:tr h="141120">
                <a:tc>
                  <a:txBody>
                    <a:bodyPr/>
                    <a:lstStyle/>
                    <a:p>
                      <a:pPr marL="0" algn="ctr" defTabSz="914400" rtl="0" eaLnBrk="1" fontAlgn="b" latinLnBrk="0" hangingPunct="1"/>
                      <a:r>
                        <a:rPr lang="en-US" sz="800" kern="1200" dirty="0" smtClean="0"/>
                        <a:t>IMCOM</a:t>
                      </a:r>
                      <a:endParaRPr lang="en-US" sz="800" kern="1200" dirty="0">
                        <a:solidFill>
                          <a:schemeClr val="tx1"/>
                        </a:solidFill>
                        <a:latin typeface="+mn-lt"/>
                        <a:ea typeface="+mn-ea"/>
                        <a:cs typeface="+mn-cs"/>
                      </a:endParaRPr>
                    </a:p>
                  </a:txBody>
                  <a:tcPr marL="8243" marR="8243" marT="8243" marB="0" anchor="b">
                    <a:solidFill>
                      <a:schemeClr val="bg1"/>
                    </a:solidFill>
                  </a:tcPr>
                </a:tc>
                <a:tc>
                  <a:txBody>
                    <a:bodyPr/>
                    <a:lstStyle/>
                    <a:p>
                      <a:pPr marL="0" algn="l" defTabSz="914400" rtl="0" eaLnBrk="1" fontAlgn="b" latinLnBrk="0" hangingPunct="1"/>
                      <a:r>
                        <a:rPr lang="en-US" sz="800" kern="1200" dirty="0" smtClean="0"/>
                        <a:t>U.S. Army Installation Management Command</a:t>
                      </a:r>
                      <a:endParaRPr lang="en-US" sz="800" kern="1200" dirty="0">
                        <a:solidFill>
                          <a:schemeClr val="tx1"/>
                        </a:solidFill>
                        <a:latin typeface="+mn-lt"/>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IMT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dirty="0" smtClean="0"/>
                        <a:t>Initial Military Training</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IPSS-A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Integrated Personnel and Pay System-Army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fontAlgn="b"/>
                      <a:r>
                        <a:rPr lang="en-US" sz="800" u="none" strike="noStrike" dirty="0"/>
                        <a:t>LMP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Logistics Modernization Program</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LOE</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Line of Effort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LSCM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Logistics &amp; Supply Chain Management</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M&amp;RA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Manpower &amp; Reserve Affairs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MDEP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Management Decision Package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MEDCOM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a:t>Medical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MEPCOM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Entrance Processing Command</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MOS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Occupation Specialties</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MP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Military Police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MPA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Military Pay Army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NGB</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National Guard Bureau</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O&amp;M</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Operations &amp; Maintenance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a:t>OA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Operating Agency</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OCS</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kern="1200" dirty="0" smtClean="0"/>
                        <a:t>Officer Candidate School</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smtClean="0"/>
                        <a:t>OBT</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Business Transformation</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OLAP</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a:t>Online Analytical Processing</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OMA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dirty="0" smtClean="0"/>
                        <a:t>Operation and Maintenance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OPA</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Other Procurement Army</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r h="141120">
                <a:tc>
                  <a:txBody>
                    <a:bodyPr/>
                    <a:lstStyle/>
                    <a:p>
                      <a:pPr algn="ctr" rtl="0" fontAlgn="b"/>
                      <a:r>
                        <a:rPr lang="en-US" sz="800" u="none" strike="noStrike" dirty="0"/>
                        <a:t>OPR</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algn="l" rtl="0" fontAlgn="b"/>
                      <a:r>
                        <a:rPr lang="en-US" sz="800" u="none" strike="noStrike" dirty="0" smtClean="0"/>
                        <a:t>Official</a:t>
                      </a:r>
                      <a:r>
                        <a:rPr lang="en-US" sz="800" u="none" strike="noStrike" baseline="0" dirty="0" smtClean="0"/>
                        <a:t> Party Responsible</a:t>
                      </a:r>
                      <a:endParaRPr lang="en-US" sz="800" b="0" i="0" u="none" strike="noStrike" dirty="0">
                        <a:solidFill>
                          <a:srgbClr val="000000"/>
                        </a:solidFill>
                        <a:latin typeface="Calibri"/>
                      </a:endParaRPr>
                    </a:p>
                  </a:txBody>
                  <a:tcPr marL="8243" marR="8243" marT="8243" marB="0" anchor="b">
                    <a:solidFill>
                      <a:schemeClr val="bg1"/>
                    </a:solidFill>
                  </a:tcPr>
                </a:tc>
              </a:tr>
              <a:tr h="141120">
                <a:tc>
                  <a:txBody>
                    <a:bodyPr/>
                    <a:lstStyle/>
                    <a:p>
                      <a:pPr algn="ctr" rtl="0" fontAlgn="b"/>
                      <a:r>
                        <a:rPr lang="en-US" sz="800" u="none" strike="noStrike" dirty="0" smtClean="0"/>
                        <a:t>OSD</a:t>
                      </a:r>
                      <a:endParaRPr lang="en-US" sz="800" b="0" i="0" u="none" strike="noStrike" dirty="0">
                        <a:solidFill>
                          <a:srgbClr val="000000"/>
                        </a:solidFill>
                        <a:latin typeface="Calibri"/>
                      </a:endParaRPr>
                    </a:p>
                  </a:txBody>
                  <a:tcPr marL="8243" marR="8243" marT="8243" marB="0" anchor="b">
                    <a:solidFill>
                      <a:schemeClr val="bg1"/>
                    </a:solidFill>
                  </a:tcPr>
                </a:tc>
                <a:tc>
                  <a:txBody>
                    <a:bodyPr/>
                    <a:lstStyle/>
                    <a:p>
                      <a:pPr marL="0" algn="l" defTabSz="914400" rtl="0" eaLnBrk="1" fontAlgn="b" latinLnBrk="0" hangingPunct="1"/>
                      <a:r>
                        <a:rPr lang="en-US" sz="800" u="none" strike="noStrike" kern="1200" dirty="0" smtClean="0"/>
                        <a:t>Office of the Secretary of Defense</a:t>
                      </a:r>
                      <a:endParaRPr lang="en-US" sz="800" b="0" i="0" u="none" strike="noStrike" kern="1200" dirty="0">
                        <a:solidFill>
                          <a:srgbClr val="000000"/>
                        </a:solidFill>
                        <a:latin typeface="Calibri"/>
                        <a:ea typeface="+mn-ea"/>
                        <a:cs typeface="+mn-cs"/>
                      </a:endParaRPr>
                    </a:p>
                  </a:txBody>
                  <a:tcPr marL="8243" marR="8243" marT="8243" marB="0" anchor="b">
                    <a:solidFill>
                      <a:schemeClr val="bg1"/>
                    </a:solidFill>
                  </a:tcPr>
                </a:tc>
              </a:tr>
            </a:tbl>
          </a:graphicData>
        </a:graphic>
      </p:graphicFrame>
      <p:sp>
        <p:nvSpPr>
          <p:cNvPr id="12" name="Rectangle 11"/>
          <p:cNvSpPr/>
          <p:nvPr/>
        </p:nvSpPr>
        <p:spPr>
          <a:xfrm>
            <a:off x="3087016" y="228600"/>
            <a:ext cx="2920415"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lvl="0" algn="ctr" fontAlgn="auto">
              <a:spcAft>
                <a:spcPts val="0"/>
              </a:spcAft>
              <a:defRPr/>
            </a:pPr>
            <a:r>
              <a:rPr lang="en-US" sz="2400" b="1" dirty="0" smtClean="0">
                <a:solidFill>
                  <a:srgbClr val="0070C0"/>
                </a:solidFill>
                <a:latin typeface="Arial" pitchFamily="34" charset="0"/>
                <a:ea typeface="+mj-ea"/>
                <a:cs typeface="Arial" pitchFamily="34" charset="0"/>
              </a:rPr>
              <a:t>Table of Acronyms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368" y="1494913"/>
            <a:ext cx="8345905" cy="4983163"/>
          </a:xfrm>
        </p:spPr>
        <p:txBody>
          <a:bodyPr>
            <a:noAutofit/>
          </a:bodyPr>
          <a:lstStyle/>
          <a:p>
            <a:r>
              <a:rPr lang="en-US" sz="2800" dirty="0" smtClean="0">
                <a:latin typeface=" Arial"/>
              </a:rPr>
              <a:t>Cost Management = Good Stewardship</a:t>
            </a:r>
          </a:p>
          <a:p>
            <a:endParaRPr lang="en-US" sz="2800" dirty="0">
              <a:latin typeface=" Arial"/>
            </a:endParaRPr>
          </a:p>
          <a:p>
            <a:r>
              <a:rPr lang="en-US" sz="2800" dirty="0" smtClean="0">
                <a:latin typeface=" Arial"/>
              </a:rPr>
              <a:t>We are learning how to harness our data to work for us</a:t>
            </a:r>
          </a:p>
          <a:p>
            <a:endParaRPr lang="en-US" sz="2800" dirty="0">
              <a:latin typeface=" Arial"/>
            </a:endParaRPr>
          </a:p>
          <a:p>
            <a:r>
              <a:rPr lang="en-US" sz="2800" dirty="0" smtClean="0">
                <a:latin typeface=" Arial"/>
              </a:rPr>
              <a:t>Help create the demand for CM  - how we inform Army decisions will change the culture</a:t>
            </a:r>
            <a:endParaRPr lang="en-US" sz="3200" dirty="0">
              <a:latin typeface=" Arial"/>
            </a:endParaRPr>
          </a:p>
        </p:txBody>
      </p:sp>
      <p:sp>
        <p:nvSpPr>
          <p:cNvPr id="5" name="Slide Number Placeholder 4"/>
          <p:cNvSpPr>
            <a:spLocks noGrp="1"/>
          </p:cNvSpPr>
          <p:nvPr>
            <p:ph type="sldNum" sz="quarter" idx="12"/>
          </p:nvPr>
        </p:nvSpPr>
        <p:spPr>
          <a:xfrm>
            <a:off x="6718115" y="6492875"/>
            <a:ext cx="2133600" cy="365125"/>
          </a:xfrm>
        </p:spPr>
        <p:txBody>
          <a:bodyPr/>
          <a:lstStyle/>
          <a:p>
            <a:pPr algn="r"/>
            <a:fld id="{2DE78587-95CF-44B1-A4D1-5058A04FAC3D}" type="slidenum">
              <a:rPr lang="en-US" sz="1000" smtClean="0"/>
              <a:pPr algn="r"/>
              <a:t>53</a:t>
            </a:fld>
            <a:endParaRPr lang="en-US" sz="1000" dirty="0"/>
          </a:p>
        </p:txBody>
      </p:sp>
      <p:sp>
        <p:nvSpPr>
          <p:cNvPr id="9" name="Title 8"/>
          <p:cNvSpPr txBox="1">
            <a:spLocks noGrp="1"/>
          </p:cNvSpPr>
          <p:nvPr>
            <p:ph type="title"/>
          </p:nvPr>
        </p:nvSpPr>
        <p:spPr>
          <a:xfrm>
            <a:off x="493295" y="312539"/>
            <a:ext cx="7620000" cy="1031051"/>
          </a:xfrm>
          <a:prstGeom prst="rect">
            <a:avLst/>
          </a:prstGeom>
          <a:noFill/>
        </p:spPr>
        <p:txBody>
          <a:bodyPr wrap="square" rtlCol="0">
            <a:spAutoFit/>
          </a:bodyPr>
          <a:lstStyle/>
          <a:p>
            <a:pPr lvl="0" algn="ctr">
              <a:spcBef>
                <a:spcPts val="600"/>
              </a:spcBef>
              <a:defRPr/>
            </a:pPr>
            <a:r>
              <a:rPr lang="en-US" sz="2800" b="1" dirty="0" smtClean="0">
                <a:latin typeface="Arial" pitchFamily="34" charset="0"/>
                <a:ea typeface="+mj-ea"/>
                <a:cs typeface="Arial" pitchFamily="34" charset="0"/>
              </a:rPr>
              <a:t>Key Takeaways</a:t>
            </a:r>
            <a:endParaRPr lang="en-US" sz="2800" b="1" dirty="0">
              <a:latin typeface="Arial" pitchFamily="34" charset="0"/>
              <a:ea typeface="+mj-ea"/>
              <a:cs typeface="Arial" pitchFamily="34" charset="0"/>
            </a:endParaRPr>
          </a:p>
          <a:p>
            <a:pPr lvl="0" algn="ctr">
              <a:spcBef>
                <a:spcPts val="600"/>
              </a:spcBef>
              <a:defRPr/>
            </a:pPr>
            <a:endParaRPr lang="en-US" sz="2800" b="1" dirty="0">
              <a:latin typeface="Arial" pitchFamily="34" charset="0"/>
              <a:ea typeface="+mj-ea"/>
              <a:cs typeface="Arial" pitchFamily="34" charset="0"/>
            </a:endParaRPr>
          </a:p>
        </p:txBody>
      </p:sp>
    </p:spTree>
    <p:extLst>
      <p:ext uri="{BB962C8B-B14F-4D97-AF65-F5344CB8AC3E}">
        <p14:creationId xmlns:p14="http://schemas.microsoft.com/office/powerpoint/2010/main" val="1958302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_10U0686.JPG"/>
          <p:cNvPicPr>
            <a:picLocks noChangeAspect="1" noChangeArrowheads="1"/>
          </p:cNvPicPr>
          <p:nvPr/>
        </p:nvPicPr>
        <p:blipFill>
          <a:blip r:embed="rId2" cstate="print"/>
          <a:srcRect t="3030" b="6059"/>
          <a:stretch>
            <a:fillRect/>
          </a:stretch>
        </p:blipFill>
        <p:spPr bwMode="auto">
          <a:xfrm>
            <a:off x="381000" y="1447800"/>
            <a:ext cx="8458200" cy="4229100"/>
          </a:xfrm>
          <a:prstGeom prst="rect">
            <a:avLst/>
          </a:prstGeom>
          <a:noFill/>
          <a:ln w="9525">
            <a:noFill/>
            <a:miter lim="800000"/>
            <a:headEnd/>
            <a:tailEnd/>
          </a:ln>
        </p:spPr>
      </p:pic>
      <p:sp>
        <p:nvSpPr>
          <p:cNvPr id="3" name="Title 10"/>
          <p:cNvSpPr txBox="1">
            <a:spLocks/>
          </p:cNvSpPr>
          <p:nvPr/>
        </p:nvSpPr>
        <p:spPr>
          <a:xfrm>
            <a:off x="2286000" y="152400"/>
            <a:ext cx="4648200" cy="533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lvl="0" algn="ctr" fontAlgn="auto">
              <a:spcAft>
                <a:spcPts val="0"/>
              </a:spcAft>
            </a:pPr>
            <a:r>
              <a:rPr lang="en-US" sz="3200" b="1" dirty="0" smtClean="0">
                <a:solidFill>
                  <a:srgbClr val="0070C0"/>
                </a:solidFill>
                <a:latin typeface="Arial" pitchFamily="34" charset="0"/>
                <a:ea typeface="+mj-ea"/>
                <a:cs typeface="Arial" pitchFamily="34" charset="0"/>
              </a:rPr>
              <a:t>Big Data !</a:t>
            </a:r>
            <a:endParaRPr lang="en-US" sz="3200" b="1" dirty="0">
              <a:solidFill>
                <a:srgbClr val="0070C0"/>
              </a:solidFill>
              <a:latin typeface="Arial" pitchFamily="34" charset="0"/>
              <a:ea typeface="+mj-ea"/>
              <a:cs typeface="Arial" pitchFamily="34" charset="0"/>
            </a:endParaRPr>
          </a:p>
        </p:txBody>
      </p:sp>
      <p:sp>
        <p:nvSpPr>
          <p:cNvPr id="4" name="Slide Number Placeholder 1"/>
          <p:cNvSpPr txBox="1">
            <a:spLocks/>
          </p:cNvSpPr>
          <p:nvPr/>
        </p:nvSpPr>
        <p:spPr>
          <a:xfrm>
            <a:off x="8382000" y="6438900"/>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781800" y="6614612"/>
            <a:ext cx="2133600" cy="195262"/>
          </a:xfrm>
        </p:spPr>
        <p:txBody>
          <a:bodyPr/>
          <a:lstStyle/>
          <a:p>
            <a:pPr algn="r">
              <a:defRPr/>
            </a:pPr>
            <a:fld id="{FEB74FD1-8247-4646-84FF-59EA98C024AC}" type="slidenum">
              <a:rPr lang="en-US" sz="900" smtClean="0"/>
              <a:pPr algn="r">
                <a:defRPr/>
              </a:pPr>
              <a:t>6</a:t>
            </a:fld>
            <a:r>
              <a:rPr lang="en-US" sz="900" dirty="0" smtClean="0"/>
              <a:t> </a:t>
            </a:r>
            <a:endParaRPr lang="en-US" sz="900" dirty="0"/>
          </a:p>
        </p:txBody>
      </p:sp>
      <p:sp>
        <p:nvSpPr>
          <p:cNvPr id="5" name="Title 2"/>
          <p:cNvSpPr txBox="1">
            <a:spLocks noGrp="1"/>
          </p:cNvSpPr>
          <p:nvPr>
            <p:ph type="ctrTitle"/>
          </p:nvPr>
        </p:nvSpPr>
        <p:spPr>
          <a:xfrm>
            <a:off x="1219200" y="-110227"/>
            <a:ext cx="6738939" cy="1200150"/>
          </a:xfrm>
          <a:prstGeom prst="rect">
            <a:avLst/>
          </a:prstGeom>
        </p:spPr>
        <p:txBody>
          <a:bodyPr anchor="ctr"/>
          <a:lstStyle>
            <a:lvl1pPr algn="ctr" rtl="0" eaLnBrk="1" fontAlgn="base" hangingPunct="1">
              <a:spcBef>
                <a:spcPct val="0"/>
              </a:spcBef>
              <a:spcAft>
                <a:spcPct val="0"/>
              </a:spcAft>
              <a:defRPr sz="3600" b="1" i="1" kern="1200">
                <a:solidFill>
                  <a:schemeClr val="tx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nSpc>
                <a:spcPct val="80000"/>
              </a:lnSpc>
            </a:pPr>
            <a:r>
              <a:rPr lang="en-US" sz="2800" dirty="0">
                <a:solidFill>
                  <a:srgbClr val="0070C0"/>
                </a:solidFill>
                <a:ea typeface="+mn-ea"/>
              </a:rPr>
              <a:t>Army Directive 2016-16 </a:t>
            </a:r>
            <a:br>
              <a:rPr lang="en-US" sz="2800" dirty="0">
                <a:solidFill>
                  <a:srgbClr val="0070C0"/>
                </a:solidFill>
                <a:ea typeface="+mn-ea"/>
              </a:rPr>
            </a:br>
            <a:r>
              <a:rPr lang="en-US" sz="1800" dirty="0">
                <a:solidFill>
                  <a:srgbClr val="0070C0"/>
                </a:solidFill>
                <a:ea typeface="+mn-ea"/>
              </a:rPr>
              <a:t>Changing Management Behavior: </a:t>
            </a:r>
            <a:br>
              <a:rPr lang="en-US" sz="1800" dirty="0">
                <a:solidFill>
                  <a:srgbClr val="0070C0"/>
                </a:solidFill>
                <a:ea typeface="+mn-ea"/>
              </a:rPr>
            </a:br>
            <a:r>
              <a:rPr lang="en-US" sz="1800" dirty="0">
                <a:solidFill>
                  <a:srgbClr val="0070C0"/>
                </a:solidFill>
                <a:ea typeface="+mn-ea"/>
              </a:rPr>
              <a:t>Every Dollar Counts</a:t>
            </a:r>
          </a:p>
        </p:txBody>
      </p:sp>
      <p:sp>
        <p:nvSpPr>
          <p:cNvPr id="7" name="Isosceles Triangle 6"/>
          <p:cNvSpPr/>
          <p:nvPr/>
        </p:nvSpPr>
        <p:spPr>
          <a:xfrm rot="5400000">
            <a:off x="1858137" y="3456810"/>
            <a:ext cx="4780022" cy="457202"/>
          </a:xfrm>
          <a:prstGeom prst="triangle">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
          <p:cNvSpPr txBox="1">
            <a:spLocks noChangeArrowheads="1"/>
          </p:cNvSpPr>
          <p:nvPr/>
        </p:nvSpPr>
        <p:spPr bwMode="auto">
          <a:xfrm>
            <a:off x="4476749" y="2423110"/>
            <a:ext cx="4514851" cy="3031599"/>
          </a:xfrm>
          <a:prstGeom prst="rect">
            <a:avLst/>
          </a:prstGeom>
          <a:solidFill>
            <a:schemeClr val="bg1">
              <a:lumMod val="75000"/>
              <a:alpha val="32000"/>
            </a:schemeClr>
          </a:solidFill>
          <a:ln w="28575">
            <a:solidFill>
              <a:schemeClr val="bg1"/>
            </a:solid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txBody>
          <a:bodyPr wrap="square">
            <a:spAutoFit/>
          </a:bodyPr>
          <a:lstStyle/>
          <a:p>
            <a:pPr marL="287338" indent="-287338">
              <a:buFont typeface="Wingdings" charset="2"/>
              <a:buChar char="q"/>
              <a:tabLst>
                <a:tab pos="0" algn="l"/>
              </a:tabLst>
            </a:pPr>
            <a:r>
              <a:rPr lang="en-US" sz="1600" dirty="0" smtClean="0">
                <a:solidFill>
                  <a:srgbClr val="000000"/>
                </a:solidFill>
                <a:latin typeface="Arial" panose="020B0604020202020204" pitchFamily="34" charset="0"/>
                <a:cs typeface="Arial" panose="020B0604020202020204" pitchFamily="34" charset="0"/>
              </a:rPr>
              <a:t>Establish </a:t>
            </a:r>
            <a:r>
              <a:rPr lang="en-US" sz="1600" dirty="0">
                <a:solidFill>
                  <a:srgbClr val="000000"/>
                </a:solidFill>
                <a:latin typeface="Arial" panose="020B0604020202020204" pitchFamily="34" charset="0"/>
                <a:cs typeface="Arial" panose="020B0604020202020204" pitchFamily="34" charset="0"/>
              </a:rPr>
              <a:t>&amp; track </a:t>
            </a:r>
            <a:r>
              <a:rPr lang="en-US" sz="1600" b="1" dirty="0">
                <a:solidFill>
                  <a:srgbClr val="000000"/>
                </a:solidFill>
                <a:latin typeface="Arial" panose="020B0604020202020204" pitchFamily="34" charset="0"/>
                <a:cs typeface="Arial" panose="020B0604020202020204" pitchFamily="34" charset="0"/>
              </a:rPr>
              <a:t>annual performance </a:t>
            </a:r>
            <a:r>
              <a:rPr lang="en-US" sz="1600" b="1" dirty="0" smtClean="0">
                <a:solidFill>
                  <a:srgbClr val="000000"/>
                </a:solidFill>
                <a:latin typeface="Arial" panose="020B0604020202020204" pitchFamily="34" charset="0"/>
                <a:cs typeface="Arial" panose="020B0604020202020204" pitchFamily="34" charset="0"/>
              </a:rPr>
              <a:t>measures…focus </a:t>
            </a:r>
            <a:r>
              <a:rPr lang="en-US" sz="1600" dirty="0" smtClean="0">
                <a:solidFill>
                  <a:srgbClr val="000000"/>
                </a:solidFill>
                <a:latin typeface="Arial" panose="020B0604020202020204" pitchFamily="34" charset="0"/>
                <a:cs typeface="Arial" panose="020B0604020202020204" pitchFamily="34" charset="0"/>
              </a:rPr>
              <a:t>on the </a:t>
            </a:r>
            <a:r>
              <a:rPr lang="en-US" sz="1600" b="1" dirty="0">
                <a:solidFill>
                  <a:srgbClr val="000000"/>
                </a:solidFill>
                <a:latin typeface="Arial" panose="020B0604020202020204" pitchFamily="34" charset="0"/>
                <a:cs typeface="Arial" panose="020B0604020202020204" pitchFamily="34" charset="0"/>
              </a:rPr>
              <a:t>highest level </a:t>
            </a:r>
            <a:r>
              <a:rPr lang="en-US" sz="1600" dirty="0">
                <a:solidFill>
                  <a:srgbClr val="000000"/>
                </a:solidFill>
                <a:latin typeface="Arial" panose="020B0604020202020204" pitchFamily="34" charset="0"/>
                <a:cs typeface="Arial" panose="020B0604020202020204" pitchFamily="34" charset="0"/>
              </a:rPr>
              <a:t>of</a:t>
            </a:r>
            <a:r>
              <a:rPr lang="en-US" sz="1600" b="1" dirty="0">
                <a:solidFill>
                  <a:srgbClr val="000000"/>
                </a:solidFill>
                <a:latin typeface="Arial" panose="020B0604020202020204" pitchFamily="34" charset="0"/>
                <a:cs typeface="Arial" panose="020B0604020202020204" pitchFamily="34" charset="0"/>
              </a:rPr>
              <a:t> readiness </a:t>
            </a:r>
            <a:r>
              <a:rPr lang="en-US" sz="1600" dirty="0" smtClean="0">
                <a:solidFill>
                  <a:srgbClr val="000000"/>
                </a:solidFill>
                <a:latin typeface="Arial" panose="020B0604020202020204" pitchFamily="34" charset="0"/>
                <a:cs typeface="Arial" panose="020B0604020202020204" pitchFamily="34" charset="0"/>
              </a:rPr>
              <a:t>with the</a:t>
            </a:r>
            <a:r>
              <a:rPr lang="en-US" sz="1600" b="1" dirty="0" smtClean="0">
                <a:solidFill>
                  <a:srgbClr val="000000"/>
                </a:solidFill>
                <a:latin typeface="Arial" panose="020B0604020202020204" pitchFamily="34" charset="0"/>
                <a:cs typeface="Arial" panose="020B0604020202020204" pitchFamily="34" charset="0"/>
              </a:rPr>
              <a:t> greatest efficiency; </a:t>
            </a:r>
            <a:endParaRPr lang="en-US" sz="300" kern="1400" dirty="0">
              <a:solidFill>
                <a:srgbClr val="000000"/>
              </a:solidFill>
              <a:latin typeface="Arial" panose="020B0604020202020204" pitchFamily="34" charset="0"/>
              <a:cs typeface="Arial" panose="020B0604020202020204" pitchFamily="34" charset="0"/>
            </a:endParaRPr>
          </a:p>
          <a:p>
            <a:pPr>
              <a:tabLst>
                <a:tab pos="0" algn="l"/>
              </a:tabLst>
            </a:pPr>
            <a:r>
              <a:rPr lang="en-US" sz="600" dirty="0">
                <a:latin typeface="Arial" panose="020B0604020202020204" pitchFamily="34" charset="0"/>
                <a:cs typeface="Arial" panose="020B0604020202020204" pitchFamily="34" charset="0"/>
              </a:rPr>
              <a:t> </a:t>
            </a:r>
            <a:r>
              <a:rPr lang="en-US" sz="600" dirty="0" smtClean="0">
                <a:latin typeface="Arial" panose="020B0604020202020204" pitchFamily="34" charset="0"/>
                <a:cs typeface="Arial" panose="020B0604020202020204" pitchFamily="34" charset="0"/>
              </a:rPr>
              <a:t>            </a:t>
            </a:r>
            <a:endParaRPr lang="en-US" sz="1000" dirty="0" smtClean="0">
              <a:latin typeface="Arial" panose="020B0604020202020204" pitchFamily="34" charset="0"/>
              <a:cs typeface="Arial" panose="020B0604020202020204" pitchFamily="34" charset="0"/>
            </a:endParaRPr>
          </a:p>
          <a:p>
            <a:pPr marL="287338" indent="-287338">
              <a:buFont typeface="Wingdings" charset="2"/>
              <a:buChar char="q"/>
              <a:tabLst>
                <a:tab pos="342900" algn="l"/>
              </a:tabLst>
            </a:pPr>
            <a:r>
              <a:rPr lang="en-US" sz="1600" dirty="0" smtClean="0">
                <a:solidFill>
                  <a:srgbClr val="000000"/>
                </a:solidFill>
                <a:latin typeface="Arial" panose="020B0604020202020204" pitchFamily="34" charset="0"/>
                <a:cs typeface="Arial" panose="020B0604020202020204" pitchFamily="34" charset="0"/>
              </a:rPr>
              <a:t>Tie </a:t>
            </a:r>
            <a:r>
              <a:rPr lang="en-US" sz="1600" b="1" dirty="0">
                <a:solidFill>
                  <a:srgbClr val="000000"/>
                </a:solidFill>
                <a:latin typeface="Arial" panose="020B0604020202020204" pitchFamily="34" charset="0"/>
                <a:cs typeface="Arial" panose="020B0604020202020204" pitchFamily="34" charset="0"/>
              </a:rPr>
              <a:t>resources expenditures </a:t>
            </a:r>
            <a:r>
              <a:rPr lang="en-US" sz="1600" dirty="0" smtClean="0">
                <a:solidFill>
                  <a:srgbClr val="000000"/>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costs)</a:t>
            </a:r>
            <a:r>
              <a:rPr lang="en-US"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to</a:t>
            </a:r>
            <a:r>
              <a:rPr lang="en-US" sz="1600" b="1" dirty="0">
                <a:solidFill>
                  <a:srgbClr val="000000"/>
                </a:solidFill>
                <a:latin typeface="Arial" panose="020B0604020202020204" pitchFamily="34" charset="0"/>
                <a:cs typeface="Arial" panose="020B0604020202020204" pitchFamily="34" charset="0"/>
              </a:rPr>
              <a:t> </a:t>
            </a:r>
            <a:r>
              <a:rPr lang="en-US" sz="1600" b="1" dirty="0" smtClean="0">
                <a:solidFill>
                  <a:srgbClr val="000000"/>
                </a:solidFill>
                <a:latin typeface="Arial" panose="020B0604020202020204" pitchFamily="34" charset="0"/>
                <a:cs typeface="Arial" panose="020B0604020202020204" pitchFamily="34" charset="0"/>
              </a:rPr>
              <a:t>outcomes </a:t>
            </a:r>
            <a:r>
              <a:rPr lang="en-US" sz="1600" dirty="0" smtClean="0">
                <a:solidFill>
                  <a:srgbClr val="000000"/>
                </a:solidFill>
                <a:latin typeface="Arial" panose="020B0604020202020204" pitchFamily="34" charset="0"/>
                <a:cs typeface="Arial" panose="020B0604020202020204" pitchFamily="34" charset="0"/>
              </a:rPr>
              <a:t>and levels of</a:t>
            </a:r>
            <a:r>
              <a:rPr lang="en-US" sz="1600" b="1" dirty="0" smtClean="0">
                <a:solidFill>
                  <a:srgbClr val="000000"/>
                </a:solidFill>
                <a:latin typeface="Arial" panose="020B0604020202020204" pitchFamily="34" charset="0"/>
                <a:cs typeface="Arial" panose="020B0604020202020204" pitchFamily="34" charset="0"/>
              </a:rPr>
              <a:t> readiness</a:t>
            </a:r>
            <a:r>
              <a:rPr lang="en-US" sz="1600" dirty="0" smtClean="0">
                <a:solidFill>
                  <a:srgbClr val="000000"/>
                </a:solidFill>
                <a:latin typeface="Arial" panose="020B0604020202020204" pitchFamily="34" charset="0"/>
                <a:cs typeface="Arial" panose="020B0604020202020204" pitchFamily="34" charset="0"/>
              </a:rPr>
              <a:t>;</a:t>
            </a:r>
            <a:endParaRPr lang="en-US" sz="600" kern="1400" dirty="0">
              <a:solidFill>
                <a:srgbClr val="000000"/>
              </a:solidFill>
              <a:latin typeface="Arial" panose="020B0604020202020204" pitchFamily="34" charset="0"/>
              <a:cs typeface="Arial" panose="020B0604020202020204" pitchFamily="34" charset="0"/>
            </a:endParaRPr>
          </a:p>
          <a:p>
            <a:pPr>
              <a:tabLst>
                <a:tab pos="342900" algn="l"/>
              </a:tabLst>
            </a:pPr>
            <a:r>
              <a:rPr lang="en-US" sz="900" dirty="0" smtClean="0">
                <a:solidFill>
                  <a:srgbClr val="000000"/>
                </a:solidFill>
                <a:latin typeface="Arial" panose="020B0604020202020204" pitchFamily="34" charset="0"/>
                <a:cs typeface="Arial" panose="020B0604020202020204" pitchFamily="34" charset="0"/>
              </a:rPr>
              <a:t>  </a:t>
            </a:r>
          </a:p>
          <a:p>
            <a:pPr marL="287338" indent="-287338">
              <a:buFont typeface="Wingdings" charset="2"/>
              <a:buChar char="q"/>
              <a:tabLst>
                <a:tab pos="342900" algn="l"/>
              </a:tabLst>
            </a:pPr>
            <a:r>
              <a:rPr lang="en-US" sz="1600" dirty="0" smtClean="0">
                <a:solidFill>
                  <a:srgbClr val="000000"/>
                </a:solidFill>
                <a:latin typeface="Arial" panose="020B0604020202020204" pitchFamily="34" charset="0"/>
                <a:cs typeface="Arial" panose="020B0604020202020204" pitchFamily="34" charset="0"/>
              </a:rPr>
              <a:t>Identify </a:t>
            </a:r>
            <a:r>
              <a:rPr lang="en-US" sz="1600" dirty="0">
                <a:solidFill>
                  <a:srgbClr val="000000"/>
                </a:solidFill>
                <a:latin typeface="Arial" panose="020B0604020202020204" pitchFamily="34" charset="0"/>
                <a:cs typeface="Arial" panose="020B0604020202020204" pitchFamily="34" charset="0"/>
              </a:rPr>
              <a:t>and manage </a:t>
            </a:r>
            <a:r>
              <a:rPr lang="en-US" sz="1600" b="1" dirty="0">
                <a:solidFill>
                  <a:srgbClr val="000000"/>
                </a:solidFill>
                <a:latin typeface="Arial" panose="020B0604020202020204" pitchFamily="34" charset="0"/>
                <a:cs typeface="Arial" panose="020B0604020202020204" pitchFamily="34" charset="0"/>
              </a:rPr>
              <a:t>total </a:t>
            </a:r>
            <a:r>
              <a:rPr lang="en-US" sz="1600" b="1" dirty="0" smtClean="0">
                <a:solidFill>
                  <a:srgbClr val="000000"/>
                </a:solidFill>
                <a:latin typeface="Arial" panose="020B0604020202020204" pitchFamily="34" charset="0"/>
                <a:cs typeface="Arial" panose="020B0604020202020204" pitchFamily="34" charset="0"/>
              </a:rPr>
              <a:t>costs</a:t>
            </a:r>
            <a:r>
              <a:rPr lang="en-US" sz="1600" dirty="0" smtClean="0">
                <a:solidFill>
                  <a:srgbClr val="000000"/>
                </a:solidFill>
                <a:latin typeface="Arial" panose="020B0604020202020204" pitchFamily="34" charset="0"/>
                <a:cs typeface="Arial" panose="020B0604020202020204" pitchFamily="34" charset="0"/>
              </a:rPr>
              <a:t>;</a:t>
            </a:r>
            <a:endParaRPr lang="en-US" sz="700" kern="1400" dirty="0">
              <a:solidFill>
                <a:srgbClr val="000000"/>
              </a:solidFill>
              <a:latin typeface="Arial" panose="020B0604020202020204" pitchFamily="34" charset="0"/>
              <a:cs typeface="Arial" panose="020B0604020202020204" pitchFamily="34" charset="0"/>
            </a:endParaRPr>
          </a:p>
          <a:p>
            <a:pPr>
              <a:tabLst>
                <a:tab pos="342900" algn="l"/>
              </a:tabLst>
            </a:pPr>
            <a:r>
              <a:rPr lang="en-US" sz="1000" dirty="0" smtClean="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marL="287338" indent="-287338">
              <a:buFont typeface="Wingdings" charset="2"/>
              <a:buChar char="q"/>
              <a:tabLst>
                <a:tab pos="342900" algn="l"/>
              </a:tabLst>
            </a:pPr>
            <a:r>
              <a:rPr lang="en-US" sz="1600" b="1" dirty="0" smtClean="0">
                <a:solidFill>
                  <a:srgbClr val="000000"/>
                </a:solidFill>
                <a:latin typeface="Arial" panose="020B0604020202020204" pitchFamily="34" charset="0"/>
                <a:cs typeface="Arial" panose="020B0604020202020204" pitchFamily="34" charset="0"/>
              </a:rPr>
              <a:t>Eliminate </a:t>
            </a:r>
            <a:r>
              <a:rPr lang="en-US" sz="1600" b="1" dirty="0">
                <a:solidFill>
                  <a:srgbClr val="000000"/>
                </a:solidFill>
                <a:latin typeface="Arial" panose="020B0604020202020204" pitchFamily="34" charset="0"/>
                <a:cs typeface="Arial" panose="020B0604020202020204" pitchFamily="34" charset="0"/>
              </a:rPr>
              <a:t>‘use or lose’</a:t>
            </a:r>
            <a:r>
              <a:rPr lang="en-US" sz="1600" dirty="0">
                <a:solidFill>
                  <a:srgbClr val="000000"/>
                </a:solidFill>
                <a:latin typeface="Arial" panose="020B0604020202020204" pitchFamily="34" charset="0"/>
                <a:cs typeface="Arial" panose="020B0604020202020204" pitchFamily="34" charset="0"/>
              </a:rPr>
              <a:t> funding practices;</a:t>
            </a:r>
            <a:r>
              <a:rPr lang="en-US" sz="600" dirty="0">
                <a:solidFill>
                  <a:srgbClr val="000000"/>
                </a:solidFill>
                <a:latin typeface="Arial" panose="020B0604020202020204" pitchFamily="34" charset="0"/>
                <a:cs typeface="Arial" panose="020B0604020202020204" pitchFamily="34" charset="0"/>
              </a:rPr>
              <a:t> </a:t>
            </a:r>
            <a:endParaRPr lang="en-US" sz="300" kern="1400" dirty="0">
              <a:solidFill>
                <a:srgbClr val="000000"/>
              </a:solidFill>
              <a:latin typeface="Arial" panose="020B0604020202020204" pitchFamily="34" charset="0"/>
              <a:cs typeface="Arial" panose="020B0604020202020204" pitchFamily="34" charset="0"/>
            </a:endParaRPr>
          </a:p>
          <a:p>
            <a:pPr>
              <a:tabLst>
                <a:tab pos="342900" algn="l"/>
              </a:tabLst>
            </a:pPr>
            <a:r>
              <a:rPr lang="en-US" sz="600" b="1" dirty="0" smtClean="0">
                <a:solidFill>
                  <a:srgbClr val="000000"/>
                </a:solidFill>
                <a:latin typeface="Arial" panose="020B0604020202020204" pitchFamily="34" charset="0"/>
                <a:cs typeface="Arial" panose="020B0604020202020204" pitchFamily="34" charset="0"/>
              </a:rPr>
              <a:t>  </a:t>
            </a:r>
            <a:endParaRPr lang="en-US" sz="1600" b="1" dirty="0" smtClean="0">
              <a:solidFill>
                <a:srgbClr val="000000"/>
              </a:solidFill>
              <a:latin typeface="Arial" panose="020B0604020202020204" pitchFamily="34" charset="0"/>
              <a:cs typeface="Arial" panose="020B0604020202020204" pitchFamily="34" charset="0"/>
            </a:endParaRPr>
          </a:p>
          <a:p>
            <a:pPr marL="287338" indent="-287338">
              <a:buFont typeface="Wingdings" charset="2"/>
              <a:buChar char="q"/>
              <a:tabLst>
                <a:tab pos="342900" algn="l"/>
              </a:tabLst>
            </a:pPr>
            <a:r>
              <a:rPr lang="en-US" sz="1600" b="1" dirty="0" smtClean="0">
                <a:solidFill>
                  <a:srgbClr val="000000"/>
                </a:solidFill>
                <a:latin typeface="Arial" panose="020B0604020202020204" pitchFamily="34" charset="0"/>
                <a:cs typeface="Arial" panose="020B0604020202020204" pitchFamily="34" charset="0"/>
              </a:rPr>
              <a:t>Reward </a:t>
            </a:r>
            <a:r>
              <a:rPr lang="en-US" sz="1600" dirty="0">
                <a:solidFill>
                  <a:srgbClr val="000000"/>
                </a:solidFill>
                <a:latin typeface="Arial" panose="020B0604020202020204" pitchFamily="34" charset="0"/>
                <a:cs typeface="Arial" panose="020B0604020202020204" pitchFamily="34" charset="0"/>
              </a:rPr>
              <a:t>leaders &amp; organizations who demonstrate </a:t>
            </a:r>
            <a:r>
              <a:rPr lang="en-US" sz="1600" b="1" dirty="0">
                <a:solidFill>
                  <a:srgbClr val="000000"/>
                </a:solidFill>
                <a:latin typeface="Arial" panose="020B0604020202020204" pitchFamily="34" charset="0"/>
                <a:cs typeface="Arial" panose="020B0604020202020204" pitchFamily="34" charset="0"/>
              </a:rPr>
              <a:t>exemplary stewardship &amp; innovative ideas. </a:t>
            </a:r>
            <a:endParaRPr lang="en-US" sz="1100" kern="1400" dirty="0">
              <a:solidFill>
                <a:srgbClr val="000000"/>
              </a:solidFill>
              <a:latin typeface="Arial" panose="020B0604020202020204" pitchFamily="34" charset="0"/>
              <a:cs typeface="Arial" panose="020B0604020202020204" pitchFamily="34" charset="0"/>
            </a:endParaRPr>
          </a:p>
        </p:txBody>
      </p:sp>
      <p:sp>
        <p:nvSpPr>
          <p:cNvPr id="10" name="Rectangle 9"/>
          <p:cNvSpPr/>
          <p:nvPr/>
        </p:nvSpPr>
        <p:spPr>
          <a:xfrm>
            <a:off x="4476749" y="1546403"/>
            <a:ext cx="4514851" cy="840230"/>
          </a:xfrm>
          <a:prstGeom prst="rect">
            <a:avLst/>
          </a:prstGeom>
          <a:solidFill>
            <a:schemeClr val="bg2">
              <a:lumMod val="75000"/>
            </a:schemeClr>
          </a:solidFill>
        </p:spPr>
        <p:txBody>
          <a:bodyPr wrap="square">
            <a:spAutoFit/>
          </a:bodyPr>
          <a:lstStyle/>
          <a:p>
            <a:pPr>
              <a:lnSpc>
                <a:spcPct val="90000"/>
              </a:lnSpc>
            </a:pPr>
            <a:r>
              <a:rPr lang="en-US" b="1" dirty="0" smtClean="0">
                <a:latin typeface="Arial" panose="020B0604020202020204" pitchFamily="34" charset="0"/>
                <a:cs typeface="Arial" panose="020B0604020202020204" pitchFamily="34" charset="0"/>
              </a:rPr>
              <a:t>On 15 Apr 16, </a:t>
            </a:r>
            <a:r>
              <a:rPr lang="en-US" b="1" dirty="0" err="1" smtClean="0">
                <a:latin typeface="Arial" panose="020B0604020202020204" pitchFamily="34" charset="0"/>
                <a:cs typeface="Arial" panose="020B0604020202020204" pitchFamily="34" charset="0"/>
              </a:rPr>
              <a:t>SecArmy</a:t>
            </a:r>
            <a:r>
              <a:rPr lang="en-US" b="1" dirty="0" smtClean="0">
                <a:latin typeface="Arial" panose="020B0604020202020204" pitchFamily="34" charset="0"/>
                <a:cs typeface="Arial" panose="020B0604020202020204" pitchFamily="34" charset="0"/>
              </a:rPr>
              <a:t> directed: </a:t>
            </a:r>
            <a:r>
              <a:rPr lang="en-US" dirty="0" smtClean="0">
                <a:latin typeface="Arial" panose="020B0604020202020204" pitchFamily="34" charset="0"/>
                <a:cs typeface="Arial" panose="020B0604020202020204" pitchFamily="34" charset="0"/>
              </a:rPr>
              <a:t>Army commanders and leaders at 2Star HQ level and above will</a:t>
            </a:r>
            <a:r>
              <a:rPr lang="en-US"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348881" y="6063773"/>
            <a:ext cx="8679184" cy="575037"/>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36576" tIns="36576" rIns="36576" bIns="36576" numCol="1" anchor="t" anchorCtr="0" compatLnSpc="1">
            <a:prstTxWarp prst="textNoShape">
              <a:avLst/>
            </a:prstTxWarp>
          </a:bodyPr>
          <a:lstStyle/>
          <a:p>
            <a:pPr algn="ctr">
              <a:spcBef>
                <a:spcPts val="1200"/>
              </a:spcBef>
            </a:pPr>
            <a:r>
              <a:rPr lang="en-US" dirty="0" smtClean="0">
                <a:solidFill>
                  <a:schemeClr val="bg1"/>
                </a:solidFill>
              </a:rPr>
              <a:t>Can we focus the energy of this directive to advance the Army toward a “cost culture”?</a:t>
            </a:r>
            <a:r>
              <a:rPr lang="en-US" dirty="0">
                <a:solidFill>
                  <a:schemeClr val="bg1"/>
                </a:solidFill>
              </a:rPr>
              <a:t>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28" y="1366787"/>
            <a:ext cx="3595472" cy="4637247"/>
          </a:xfrm>
          <a:prstGeom prst="rect">
            <a:avLst/>
          </a:prstGeom>
          <a:ln w="28575">
            <a:solidFill>
              <a:schemeClr val="tx1"/>
            </a:solidFill>
          </a:ln>
        </p:spPr>
      </p:pic>
    </p:spTree>
    <p:extLst>
      <p:ext uri="{BB962C8B-B14F-4D97-AF65-F5344CB8AC3E}">
        <p14:creationId xmlns:p14="http://schemas.microsoft.com/office/powerpoint/2010/main" val="305698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130"/>
          <p:cNvGrpSpPr/>
          <p:nvPr/>
        </p:nvGrpSpPr>
        <p:grpSpPr>
          <a:xfrm>
            <a:off x="397759" y="1335971"/>
            <a:ext cx="8747820" cy="5004050"/>
            <a:chOff x="71180" y="844681"/>
            <a:chExt cx="9037984" cy="5785495"/>
          </a:xfrm>
          <a:solidFill>
            <a:schemeClr val="bg1"/>
          </a:solidFill>
        </p:grpSpPr>
        <p:sp>
          <p:nvSpPr>
            <p:cNvPr id="40" name="Rounded Rectangle 39"/>
            <p:cNvSpPr/>
            <p:nvPr/>
          </p:nvSpPr>
          <p:spPr>
            <a:xfrm>
              <a:off x="71180" y="1151407"/>
              <a:ext cx="9037984" cy="5478769"/>
            </a:xfrm>
            <a:prstGeom prst="roundRect">
              <a:avLst>
                <a:gd name="adj" fmla="val 3407"/>
              </a:avLst>
            </a:prstGeom>
            <a:grp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49" name="TextBox 48"/>
            <p:cNvSpPr txBox="1"/>
            <p:nvPr/>
          </p:nvSpPr>
          <p:spPr>
            <a:xfrm>
              <a:off x="196590" y="844681"/>
              <a:ext cx="2046879" cy="354776"/>
            </a:xfrm>
            <a:prstGeom prst="rect">
              <a:avLst/>
            </a:prstGeom>
            <a:grpFill/>
          </p:spPr>
          <p:txBody>
            <a:bodyPr wrap="square" rtlCol="0">
              <a:spAutoFit/>
            </a:bodyPr>
            <a:lstStyle/>
            <a:p>
              <a:pPr algn="ctr"/>
              <a:r>
                <a:rPr lang="en-US" sz="1400" b="1" dirty="0" smtClean="0">
                  <a:latin typeface="Calibri" pitchFamily="34" charset="0"/>
                </a:rPr>
                <a:t>Strategic Environment</a:t>
              </a:r>
              <a:endParaRPr lang="en-US" sz="1400" b="1" dirty="0">
                <a:latin typeface="Calibri" pitchFamily="34" charset="0"/>
              </a:endParaRPr>
            </a:p>
          </p:txBody>
        </p:sp>
      </p:grpSp>
      <p:sp>
        <p:nvSpPr>
          <p:cNvPr id="50" name="Right Arrow 49"/>
          <p:cNvSpPr/>
          <p:nvPr/>
        </p:nvSpPr>
        <p:spPr>
          <a:xfrm>
            <a:off x="381000" y="1866846"/>
            <a:ext cx="8839200" cy="4495805"/>
          </a:xfrm>
          <a:prstGeom prst="rightArrow">
            <a:avLst>
              <a:gd name="adj1" fmla="val 75630"/>
              <a:gd name="adj2" fmla="val 67427"/>
            </a:avLst>
          </a:prstGeom>
          <a:solidFill>
            <a:schemeClr val="accent3">
              <a:lumMod val="50000"/>
            </a:schemeClr>
          </a:solidFill>
          <a:ln>
            <a:solidFill>
              <a:srgbClr val="192A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chemeClr val="tx1"/>
              </a:solidFill>
              <a:latin typeface="Calibri" pitchFamily="34" charset="0"/>
            </a:endParaRPr>
          </a:p>
        </p:txBody>
      </p:sp>
      <p:grpSp>
        <p:nvGrpSpPr>
          <p:cNvPr id="51" name="Group 124"/>
          <p:cNvGrpSpPr/>
          <p:nvPr/>
        </p:nvGrpSpPr>
        <p:grpSpPr>
          <a:xfrm>
            <a:off x="376134" y="2556779"/>
            <a:ext cx="8556987" cy="3063942"/>
            <a:chOff x="152400" y="2989704"/>
            <a:chExt cx="8168071" cy="3116768"/>
          </a:xfrm>
        </p:grpSpPr>
        <p:sp>
          <p:nvSpPr>
            <p:cNvPr id="52" name="Pentagon 51"/>
            <p:cNvSpPr/>
            <p:nvPr/>
          </p:nvSpPr>
          <p:spPr>
            <a:xfrm>
              <a:off x="152400" y="5138083"/>
              <a:ext cx="8168071" cy="365760"/>
            </a:xfrm>
            <a:prstGeom prst="homePlate">
              <a:avLst/>
            </a:prstGeom>
            <a:solidFill>
              <a:schemeClr val="accent3">
                <a:lumMod val="40000"/>
                <a:lumOff val="60000"/>
                <a:alpha val="76000"/>
              </a:schemeClr>
            </a:solidFill>
            <a:ln>
              <a:noFill/>
            </a:ln>
            <a:effectLst>
              <a:glow rad="127000">
                <a:srgbClr val="FFFF00"/>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dirty="0" smtClean="0">
                  <a:solidFill>
                    <a:schemeClr val="tx1"/>
                  </a:solidFill>
                  <a:latin typeface="Calibri" pitchFamily="34" charset="0"/>
                </a:rPr>
                <a:t>LOE </a:t>
              </a:r>
              <a:r>
                <a:rPr lang="en-US" dirty="0">
                  <a:solidFill>
                    <a:schemeClr val="tx1"/>
                  </a:solidFill>
                  <a:latin typeface="Calibri" pitchFamily="34" charset="0"/>
                </a:rPr>
                <a:t>6: </a:t>
              </a:r>
              <a:r>
                <a:rPr lang="en-US" dirty="0" smtClean="0">
                  <a:solidFill>
                    <a:schemeClr val="tx1"/>
                  </a:solidFill>
                  <a:latin typeface="Calibri" pitchFamily="34" charset="0"/>
                </a:rPr>
                <a:t>  </a:t>
              </a:r>
              <a:r>
                <a:rPr lang="en-US" sz="2000" dirty="0" smtClean="0">
                  <a:solidFill>
                    <a:schemeClr val="tx1"/>
                  </a:solidFill>
                  <a:latin typeface="Calibri" pitchFamily="34" charset="0"/>
                </a:rPr>
                <a:t>Army</a:t>
              </a:r>
              <a:r>
                <a:rPr lang="en-US" dirty="0" smtClean="0">
                  <a:solidFill>
                    <a:schemeClr val="tx1"/>
                  </a:solidFill>
                  <a:latin typeface="Calibri" pitchFamily="34" charset="0"/>
                </a:rPr>
                <a:t> </a:t>
              </a:r>
              <a:r>
                <a:rPr lang="en-US" sz="2400" b="1" dirty="0" smtClean="0">
                  <a:solidFill>
                    <a:srgbClr val="0070C0"/>
                  </a:solidFill>
                  <a:latin typeface="Calibri" pitchFamily="34" charset="0"/>
                </a:rPr>
                <a:t>Cost Management</a:t>
              </a:r>
              <a:endParaRPr lang="en-US" sz="1050" b="1" dirty="0">
                <a:solidFill>
                  <a:srgbClr val="0070C0"/>
                </a:solidFill>
                <a:latin typeface="Calibri" pitchFamily="34" charset="0"/>
              </a:endParaRPr>
            </a:p>
          </p:txBody>
        </p:sp>
        <p:sp>
          <p:nvSpPr>
            <p:cNvPr id="53" name="Pentagon 52"/>
            <p:cNvSpPr/>
            <p:nvPr/>
          </p:nvSpPr>
          <p:spPr>
            <a:xfrm>
              <a:off x="152400" y="427655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a:solidFill>
                    <a:schemeClr val="tx1"/>
                  </a:solidFill>
                  <a:latin typeface="Calibri" pitchFamily="34" charset="0"/>
                </a:rPr>
                <a:t>LOE 4:   FM Professional Workforce</a:t>
              </a:r>
            </a:p>
          </p:txBody>
        </p:sp>
        <p:sp>
          <p:nvSpPr>
            <p:cNvPr id="54" name="Pentagon 53"/>
            <p:cNvSpPr/>
            <p:nvPr/>
          </p:nvSpPr>
          <p:spPr>
            <a:xfrm>
              <a:off x="152400" y="4709133"/>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5</a:t>
              </a:r>
              <a:r>
                <a:rPr lang="en-US" sz="1600" dirty="0">
                  <a:solidFill>
                    <a:schemeClr val="tx1"/>
                  </a:solidFill>
                  <a:latin typeface="Calibri" pitchFamily="34" charset="0"/>
                </a:rPr>
                <a:t>: </a:t>
              </a:r>
              <a:r>
                <a:rPr lang="en-US" sz="1600" dirty="0" smtClean="0">
                  <a:solidFill>
                    <a:schemeClr val="tx1"/>
                  </a:solidFill>
                  <a:latin typeface="Calibri" pitchFamily="34" charset="0"/>
                </a:rPr>
                <a:t>  </a:t>
              </a:r>
              <a:r>
                <a:rPr lang="en-US" b="1" dirty="0" smtClean="0">
                  <a:solidFill>
                    <a:srgbClr val="0070C0"/>
                  </a:solidFill>
                  <a:latin typeface="Calibri" pitchFamily="34" charset="0"/>
                </a:rPr>
                <a:t>Internal Controls </a:t>
              </a:r>
              <a:r>
                <a:rPr lang="en-US" sz="1600" dirty="0" smtClean="0">
                  <a:solidFill>
                    <a:schemeClr val="tx1"/>
                  </a:solidFill>
                  <a:latin typeface="Calibri" pitchFamily="34" charset="0"/>
                </a:rPr>
                <a:t>Environment</a:t>
              </a:r>
              <a:endParaRPr lang="en-US" sz="900" dirty="0">
                <a:solidFill>
                  <a:schemeClr val="tx1"/>
                </a:solidFill>
                <a:latin typeface="Calibri" pitchFamily="34" charset="0"/>
              </a:endParaRPr>
            </a:p>
          </p:txBody>
        </p:sp>
        <p:sp>
          <p:nvSpPr>
            <p:cNvPr id="55" name="Pentagon 54"/>
            <p:cNvSpPr/>
            <p:nvPr/>
          </p:nvSpPr>
          <p:spPr>
            <a:xfrm>
              <a:off x="152400" y="298970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1: </a:t>
              </a:r>
              <a:r>
                <a:rPr lang="en-US" sz="1400" dirty="0" smtClean="0">
                  <a:solidFill>
                    <a:schemeClr val="tx1"/>
                  </a:solidFill>
                  <a:latin typeface="Calibri" pitchFamily="34" charset="0"/>
                </a:rPr>
                <a:t>  </a:t>
              </a:r>
              <a:r>
                <a:rPr lang="en-US" b="1" dirty="0" smtClean="0">
                  <a:solidFill>
                    <a:srgbClr val="0070C0"/>
                  </a:solidFill>
                  <a:latin typeface="Calibri" pitchFamily="34" charset="0"/>
                </a:rPr>
                <a:t>Systems</a:t>
              </a:r>
              <a:r>
                <a:rPr lang="en-US" sz="1600" dirty="0" smtClean="0">
                  <a:solidFill>
                    <a:schemeClr val="tx1"/>
                  </a:solidFill>
                  <a:latin typeface="Calibri" pitchFamily="34" charset="0"/>
                </a:rPr>
                <a:t> Domain</a:t>
              </a:r>
              <a:endParaRPr lang="en-US" sz="900" dirty="0">
                <a:solidFill>
                  <a:schemeClr val="tx1"/>
                </a:solidFill>
                <a:latin typeface="Calibri" pitchFamily="34" charset="0"/>
              </a:endParaRPr>
            </a:p>
          </p:txBody>
        </p:sp>
        <p:sp>
          <p:nvSpPr>
            <p:cNvPr id="56" name="Pentagon 55"/>
            <p:cNvSpPr/>
            <p:nvPr/>
          </p:nvSpPr>
          <p:spPr>
            <a:xfrm>
              <a:off x="152400" y="5563403"/>
              <a:ext cx="8168071" cy="543069"/>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7: </a:t>
              </a:r>
              <a:r>
                <a:rPr lang="en-US" sz="1400" dirty="0" smtClean="0">
                  <a:solidFill>
                    <a:schemeClr val="tx1"/>
                  </a:solidFill>
                  <a:latin typeface="Calibri" pitchFamily="34" charset="0"/>
                </a:rPr>
                <a:t>  </a:t>
              </a:r>
              <a:r>
                <a:rPr lang="en-US" b="1" dirty="0" smtClean="0">
                  <a:solidFill>
                    <a:srgbClr val="0070C0"/>
                  </a:solidFill>
                  <a:latin typeface="Calibri" pitchFamily="34" charset="0"/>
                </a:rPr>
                <a:t>Strategic Management</a:t>
              </a:r>
              <a:r>
                <a:rPr lang="en-US" dirty="0" smtClean="0">
                  <a:solidFill>
                    <a:schemeClr val="tx1"/>
                  </a:solidFill>
                  <a:latin typeface="Calibri" pitchFamily="34" charset="0"/>
                </a:rPr>
                <a:t> </a:t>
              </a:r>
            </a:p>
            <a:p>
              <a:pPr defTabSz="457200"/>
              <a:r>
                <a:rPr lang="en-US" sz="1600" dirty="0" smtClean="0">
                  <a:solidFill>
                    <a:schemeClr val="tx1"/>
                  </a:solidFill>
                  <a:latin typeface="Calibri" pitchFamily="34" charset="0"/>
                </a:rPr>
                <a:t>		&amp; Communications</a:t>
              </a:r>
              <a:endParaRPr lang="en-US" sz="800" b="1" dirty="0">
                <a:solidFill>
                  <a:srgbClr val="0070C0"/>
                </a:solidFill>
                <a:latin typeface="Calibri" pitchFamily="34" charset="0"/>
              </a:endParaRPr>
            </a:p>
          </p:txBody>
        </p:sp>
        <p:sp>
          <p:nvSpPr>
            <p:cNvPr id="57" name="Pentagon 19"/>
            <p:cNvSpPr/>
            <p:nvPr/>
          </p:nvSpPr>
          <p:spPr>
            <a:xfrm>
              <a:off x="152400" y="341865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2</a:t>
              </a:r>
              <a:r>
                <a:rPr lang="en-US" sz="1600" dirty="0">
                  <a:solidFill>
                    <a:schemeClr val="tx1"/>
                  </a:solidFill>
                  <a:latin typeface="Calibri" pitchFamily="34" charset="0"/>
                </a:rPr>
                <a:t>: </a:t>
              </a:r>
              <a:r>
                <a:rPr lang="en-US" sz="1600" dirty="0" smtClean="0">
                  <a:solidFill>
                    <a:schemeClr val="tx1"/>
                  </a:solidFill>
                  <a:latin typeface="Calibri" pitchFamily="34" charset="0"/>
                </a:rPr>
                <a:t>  Business </a:t>
              </a:r>
              <a:r>
                <a:rPr lang="en-US" b="1" dirty="0" smtClean="0">
                  <a:solidFill>
                    <a:srgbClr val="0070C0"/>
                  </a:solidFill>
                  <a:latin typeface="Calibri" pitchFamily="34" charset="0"/>
                </a:rPr>
                <a:t>Processes</a:t>
              </a:r>
              <a:endParaRPr lang="en-US" sz="1000" b="1" dirty="0">
                <a:solidFill>
                  <a:srgbClr val="0070C0"/>
                </a:solidFill>
                <a:latin typeface="Calibri" pitchFamily="34" charset="0"/>
              </a:endParaRPr>
            </a:p>
          </p:txBody>
        </p:sp>
        <p:sp>
          <p:nvSpPr>
            <p:cNvPr id="58" name="Pentagon 57"/>
            <p:cNvSpPr/>
            <p:nvPr/>
          </p:nvSpPr>
          <p:spPr>
            <a:xfrm>
              <a:off x="152400" y="3847604"/>
              <a:ext cx="8168071" cy="365760"/>
            </a:xfrm>
            <a:prstGeom prst="homePlate">
              <a:avLst/>
            </a:prstGeom>
            <a:solidFill>
              <a:schemeClr val="accent3">
                <a:lumMod val="20000"/>
                <a:lumOff val="80000"/>
                <a:alpha val="76000"/>
              </a:schemeClr>
            </a:solidFill>
            <a:ln>
              <a:solidFill>
                <a:srgbClr val="002A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1400" dirty="0" smtClean="0">
                  <a:solidFill>
                    <a:schemeClr val="tx1"/>
                  </a:solidFill>
                  <a:latin typeface="Calibri" pitchFamily="34" charset="0"/>
                </a:rPr>
                <a:t>LOE </a:t>
              </a:r>
              <a:r>
                <a:rPr lang="en-US" sz="1400" dirty="0">
                  <a:solidFill>
                    <a:schemeClr val="tx1"/>
                  </a:solidFill>
                  <a:latin typeface="Calibri" pitchFamily="34" charset="0"/>
                </a:rPr>
                <a:t>3: </a:t>
              </a:r>
              <a:r>
                <a:rPr lang="en-US" sz="1400" dirty="0" smtClean="0">
                  <a:solidFill>
                    <a:schemeClr val="tx1"/>
                  </a:solidFill>
                  <a:latin typeface="Calibri" pitchFamily="34" charset="0"/>
                </a:rPr>
                <a:t>  </a:t>
              </a:r>
              <a:r>
                <a:rPr lang="en-US" b="1" dirty="0" smtClean="0">
                  <a:solidFill>
                    <a:srgbClr val="0070C0"/>
                  </a:solidFill>
                  <a:latin typeface="Calibri" pitchFamily="34" charset="0"/>
                </a:rPr>
                <a:t>Organizations</a:t>
              </a:r>
              <a:endParaRPr lang="en-US" sz="900" b="1" dirty="0">
                <a:solidFill>
                  <a:srgbClr val="0070C0"/>
                </a:solidFill>
                <a:latin typeface="Calibri" pitchFamily="34" charset="0"/>
              </a:endParaRPr>
            </a:p>
          </p:txBody>
        </p:sp>
      </p:grpSp>
      <p:sp>
        <p:nvSpPr>
          <p:cNvPr id="59" name="TextBox 58"/>
          <p:cNvSpPr txBox="1"/>
          <p:nvPr/>
        </p:nvSpPr>
        <p:spPr>
          <a:xfrm>
            <a:off x="303473" y="2004762"/>
            <a:ext cx="2828314" cy="400110"/>
          </a:xfrm>
          <a:prstGeom prst="rect">
            <a:avLst/>
          </a:prstGeom>
          <a:noFill/>
        </p:spPr>
        <p:txBody>
          <a:bodyPr wrap="square" rtlCol="0">
            <a:spAutoFit/>
          </a:bodyPr>
          <a:lstStyle/>
          <a:p>
            <a:r>
              <a:rPr lang="en-US" sz="2000" b="1" dirty="0" smtClean="0">
                <a:latin typeface="Calibri" pitchFamily="34" charset="0"/>
              </a:rPr>
              <a:t>AFMO Campaign Plan</a:t>
            </a:r>
            <a:endParaRPr lang="en-US" sz="2000" b="1" dirty="0">
              <a:latin typeface="Calibri" pitchFamily="34" charset="0"/>
            </a:endParaRPr>
          </a:p>
        </p:txBody>
      </p:sp>
      <p:sp>
        <p:nvSpPr>
          <p:cNvPr id="60" name="TextBox 59"/>
          <p:cNvSpPr txBox="1"/>
          <p:nvPr/>
        </p:nvSpPr>
        <p:spPr>
          <a:xfrm>
            <a:off x="4482056" y="2531546"/>
            <a:ext cx="2081105" cy="3431709"/>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a:r>
              <a:rPr lang="en-US" b="1" u="sng" dirty="0">
                <a:solidFill>
                  <a:schemeClr val="tx1"/>
                </a:solidFill>
                <a:latin typeface="Calibri" pitchFamily="34" charset="0"/>
              </a:rPr>
              <a:t>AFMO Objectives</a:t>
            </a:r>
          </a:p>
          <a:p>
            <a:pPr algn="ctr" defTabSz="457200"/>
            <a:endParaRPr lang="en-US" sz="1100" u="sng" dirty="0">
              <a:solidFill>
                <a:schemeClr val="tx1"/>
              </a:solidFill>
              <a:latin typeface="Calibri" pitchFamily="34" charset="0"/>
            </a:endParaRPr>
          </a:p>
          <a:p>
            <a:pPr defTabSz="457200" fontAlgn="t"/>
            <a:r>
              <a:rPr lang="en-US" sz="1200" dirty="0">
                <a:solidFill>
                  <a:schemeClr val="tx1"/>
                </a:solidFill>
                <a:latin typeface="Calibri" pitchFamily="34" charset="0"/>
              </a:rPr>
              <a:t>(1) </a:t>
            </a:r>
            <a:r>
              <a:rPr lang="en-US" sz="1200" dirty="0" smtClean="0">
                <a:solidFill>
                  <a:schemeClr val="tx1"/>
                </a:solidFill>
                <a:latin typeface="Calibri" pitchFamily="34" charset="0"/>
              </a:rPr>
              <a:t>Achieve and Sustain </a:t>
            </a:r>
            <a:r>
              <a:rPr lang="en-US" sz="1600" b="1" dirty="0" err="1" smtClean="0">
                <a:solidFill>
                  <a:srgbClr val="0070C0"/>
                </a:solidFill>
                <a:latin typeface="Calibri" pitchFamily="34" charset="0"/>
              </a:rPr>
              <a:t>Auditability</a:t>
            </a:r>
            <a:r>
              <a:rPr lang="en-US" sz="1600" dirty="0" smtClean="0">
                <a:solidFill>
                  <a:schemeClr val="tx1"/>
                </a:solidFill>
                <a:latin typeface="Calibri" pitchFamily="34" charset="0"/>
              </a:rPr>
              <a:t> </a:t>
            </a:r>
            <a:endParaRPr lang="en-US" sz="1200" dirty="0">
              <a:solidFill>
                <a:schemeClr val="tx1"/>
              </a:solidFill>
              <a:latin typeface="Calibri" pitchFamily="34" charset="0"/>
            </a:endParaRPr>
          </a:p>
          <a:p>
            <a:pPr defTabSz="457200" fontAlgn="t"/>
            <a:endParaRPr lang="en-US" sz="1200" dirty="0">
              <a:solidFill>
                <a:schemeClr val="tx1"/>
              </a:solidFill>
              <a:latin typeface="Calibri" pitchFamily="34" charset="0"/>
            </a:endParaRPr>
          </a:p>
          <a:p>
            <a:pPr defTabSz="457200" fontAlgn="t"/>
            <a:r>
              <a:rPr lang="en-US" sz="1200" dirty="0">
                <a:solidFill>
                  <a:schemeClr val="tx1"/>
                </a:solidFill>
                <a:latin typeface="Calibri" pitchFamily="34" charset="0"/>
              </a:rPr>
              <a:t>(2) </a:t>
            </a:r>
            <a:r>
              <a:rPr lang="en-US" sz="1200" dirty="0" smtClean="0">
                <a:solidFill>
                  <a:schemeClr val="tx1"/>
                </a:solidFill>
                <a:latin typeface="Calibri" pitchFamily="34" charset="0"/>
              </a:rPr>
              <a:t>Deliver </a:t>
            </a:r>
            <a:r>
              <a:rPr lang="en-US" sz="1600" b="1" dirty="0" smtClean="0">
                <a:solidFill>
                  <a:srgbClr val="0070C0"/>
                </a:solidFill>
                <a:latin typeface="Calibri" pitchFamily="34" charset="0"/>
              </a:rPr>
              <a:t>FM Operations </a:t>
            </a:r>
            <a:r>
              <a:rPr lang="en-US" sz="1200" dirty="0" smtClean="0">
                <a:solidFill>
                  <a:schemeClr val="tx1"/>
                </a:solidFill>
                <a:latin typeface="Calibri" pitchFamily="34" charset="0"/>
              </a:rPr>
              <a:t>Efficiently and Effectively</a:t>
            </a:r>
            <a:endParaRPr lang="en-US" sz="1200" b="1" dirty="0" smtClean="0">
              <a:solidFill>
                <a:srgbClr val="0070C0"/>
              </a:solidFill>
              <a:latin typeface="Calibri" pitchFamily="34" charset="0"/>
            </a:endParaRPr>
          </a:p>
          <a:p>
            <a:pPr defTabSz="457200" fontAlgn="t"/>
            <a:endParaRPr lang="en-US" sz="1200" dirty="0">
              <a:solidFill>
                <a:schemeClr val="tx1"/>
              </a:solidFill>
              <a:latin typeface="Calibri" pitchFamily="34" charset="0"/>
            </a:endParaRPr>
          </a:p>
          <a:p>
            <a:pPr defTabSz="457200"/>
            <a:r>
              <a:rPr lang="en-US" sz="1200" dirty="0">
                <a:solidFill>
                  <a:schemeClr val="tx1"/>
                </a:solidFill>
                <a:latin typeface="Calibri" pitchFamily="34" charset="0"/>
              </a:rPr>
              <a:t>(3) </a:t>
            </a:r>
            <a:r>
              <a:rPr lang="en-US" sz="1200" dirty="0" smtClean="0">
                <a:solidFill>
                  <a:schemeClr val="tx1"/>
                </a:solidFill>
                <a:latin typeface="Calibri" pitchFamily="34" charset="0"/>
              </a:rPr>
              <a:t>Improve and Sustain </a:t>
            </a:r>
            <a:r>
              <a:rPr lang="en-US" sz="1600" b="1" dirty="0" smtClean="0">
                <a:solidFill>
                  <a:srgbClr val="0070C0"/>
                </a:solidFill>
                <a:latin typeface="Calibri" pitchFamily="34" charset="0"/>
              </a:rPr>
              <a:t>Readiness</a:t>
            </a:r>
            <a:r>
              <a:rPr lang="en-US" sz="1400" b="1" dirty="0" smtClean="0">
                <a:solidFill>
                  <a:srgbClr val="0070C0"/>
                </a:solidFill>
                <a:latin typeface="Calibri" pitchFamily="34" charset="0"/>
              </a:rPr>
              <a:t> </a:t>
            </a:r>
            <a:r>
              <a:rPr lang="en-US" sz="1200" dirty="0">
                <a:solidFill>
                  <a:schemeClr val="tx1"/>
                </a:solidFill>
                <a:latin typeface="Calibri" pitchFamily="34" charset="0"/>
              </a:rPr>
              <a:t>in FM </a:t>
            </a:r>
            <a:r>
              <a:rPr lang="en-US" sz="1200" dirty="0" smtClean="0">
                <a:solidFill>
                  <a:schemeClr val="tx1"/>
                </a:solidFill>
                <a:latin typeface="Calibri" pitchFamily="34" charset="0"/>
              </a:rPr>
              <a:t>Elements</a:t>
            </a:r>
            <a:endParaRPr lang="en-US" sz="1200" dirty="0">
              <a:solidFill>
                <a:schemeClr val="tx1"/>
              </a:solidFill>
              <a:latin typeface="Calibri" pitchFamily="34" charset="0"/>
            </a:endParaRPr>
          </a:p>
          <a:p>
            <a:pPr defTabSz="457200"/>
            <a:endParaRPr lang="en-US" sz="1200" dirty="0">
              <a:solidFill>
                <a:schemeClr val="tx1"/>
              </a:solidFill>
              <a:latin typeface="Calibri" pitchFamily="34" charset="0"/>
            </a:endParaRPr>
          </a:p>
          <a:p>
            <a:pPr defTabSz="457200"/>
            <a:r>
              <a:rPr lang="en-US" sz="1200" dirty="0">
                <a:solidFill>
                  <a:schemeClr val="tx1"/>
                </a:solidFill>
                <a:latin typeface="Calibri" pitchFamily="34" charset="0"/>
              </a:rPr>
              <a:t>(4) </a:t>
            </a:r>
            <a:r>
              <a:rPr lang="en-US" sz="1200" dirty="0" smtClean="0">
                <a:latin typeface="Calibri" pitchFamily="34" charset="0"/>
              </a:rPr>
              <a:t>Provide Financial Information and Business Analytic Support for Improved </a:t>
            </a:r>
            <a:r>
              <a:rPr lang="en-US" sz="1600" b="1" dirty="0" smtClean="0">
                <a:solidFill>
                  <a:srgbClr val="0070C0"/>
                </a:solidFill>
                <a:latin typeface="Calibri" pitchFamily="34" charset="0"/>
              </a:rPr>
              <a:t>Decision Making</a:t>
            </a:r>
            <a:endParaRPr lang="en-US" sz="1200" b="1" u="sng" dirty="0">
              <a:solidFill>
                <a:srgbClr val="0070C0"/>
              </a:solidFill>
              <a:latin typeface="Calibri" pitchFamily="34" charset="0"/>
            </a:endParaRPr>
          </a:p>
        </p:txBody>
      </p:sp>
      <p:sp>
        <p:nvSpPr>
          <p:cNvPr id="61" name="Rectangle 60"/>
          <p:cNvSpPr/>
          <p:nvPr/>
        </p:nvSpPr>
        <p:spPr>
          <a:xfrm>
            <a:off x="6656311" y="2476537"/>
            <a:ext cx="2383135" cy="3354765"/>
          </a:xfrm>
          <a:prstGeom prst="rect">
            <a:avLst/>
          </a:prstGeom>
          <a:solidFill>
            <a:schemeClr val="bg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b="1" u="sng" dirty="0" smtClean="0">
                <a:latin typeface="Calibri" pitchFamily="34" charset="0"/>
              </a:rPr>
              <a:t>AFMO End State</a:t>
            </a:r>
          </a:p>
          <a:p>
            <a:r>
              <a:rPr lang="en-US" altLang="en-US" sz="1200" dirty="0" smtClean="0">
                <a:latin typeface="Calibri" pitchFamily="34" charset="0"/>
              </a:rPr>
              <a:t>An integrated </a:t>
            </a:r>
            <a:r>
              <a:rPr lang="en-US" altLang="en-US" sz="1400" b="1" dirty="0" smtClean="0">
                <a:solidFill>
                  <a:srgbClr val="0070C0"/>
                </a:solidFill>
                <a:latin typeface="Calibri" pitchFamily="34" charset="0"/>
              </a:rPr>
              <a:t>effective</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efficient</a:t>
            </a:r>
            <a:r>
              <a:rPr lang="en-US" altLang="en-US" sz="1400" dirty="0" smtClean="0">
                <a:latin typeface="Calibri" pitchFamily="34" charset="0"/>
              </a:rPr>
              <a:t> </a:t>
            </a:r>
            <a:r>
              <a:rPr lang="en-US" altLang="en-US" sz="1200" dirty="0" smtClean="0">
                <a:latin typeface="Calibri" pitchFamily="34" charset="0"/>
              </a:rPr>
              <a:t>end-to-end financial management </a:t>
            </a:r>
            <a:r>
              <a:rPr lang="en-US" altLang="en-US" sz="1400" b="1" dirty="0" smtClean="0">
                <a:solidFill>
                  <a:srgbClr val="0070C0"/>
                </a:solidFill>
                <a:latin typeface="Calibri" pitchFamily="34" charset="0"/>
              </a:rPr>
              <a:t>enterprise</a:t>
            </a:r>
            <a:r>
              <a:rPr lang="en-US" altLang="en-US" sz="1400" dirty="0" smtClean="0">
                <a:latin typeface="Calibri" pitchFamily="34" charset="0"/>
              </a:rPr>
              <a:t> </a:t>
            </a:r>
            <a:r>
              <a:rPr lang="en-US" altLang="en-US" sz="1200" dirty="0" smtClean="0">
                <a:latin typeface="Calibri" pitchFamily="34" charset="0"/>
              </a:rPr>
              <a:t>operation, </a:t>
            </a:r>
            <a:r>
              <a:rPr lang="en-US" altLang="en-US" sz="1400" b="1" dirty="0" smtClean="0">
                <a:solidFill>
                  <a:srgbClr val="0070C0"/>
                </a:solidFill>
                <a:latin typeface="Calibri" pitchFamily="34" charset="0"/>
              </a:rPr>
              <a:t>optimized</a:t>
            </a:r>
            <a:r>
              <a:rPr lang="en-US" altLang="en-US" sz="1400" dirty="0" smtClean="0">
                <a:latin typeface="Calibri" pitchFamily="34" charset="0"/>
              </a:rPr>
              <a:t> </a:t>
            </a:r>
            <a:r>
              <a:rPr lang="en-US" altLang="en-US" sz="1200" dirty="0" smtClean="0">
                <a:latin typeface="Calibri" pitchFamily="34" charset="0"/>
              </a:rPr>
              <a:t>to provide necessary </a:t>
            </a:r>
            <a:r>
              <a:rPr lang="en-US" altLang="en-US" sz="1400" b="1" dirty="0" smtClean="0">
                <a:solidFill>
                  <a:srgbClr val="0070C0"/>
                </a:solidFill>
                <a:latin typeface="Calibri" pitchFamily="34" charset="0"/>
              </a:rPr>
              <a:t>resources</a:t>
            </a:r>
            <a:r>
              <a:rPr lang="en-US" altLang="en-US" sz="1400" dirty="0" smtClean="0">
                <a:latin typeface="Calibri" pitchFamily="34" charset="0"/>
              </a:rPr>
              <a:t> </a:t>
            </a:r>
            <a:r>
              <a:rPr lang="en-US" altLang="en-US" sz="1200" dirty="0" smtClean="0">
                <a:latin typeface="Calibri" pitchFamily="34" charset="0"/>
              </a:rPr>
              <a:t>to meet the </a:t>
            </a:r>
            <a:r>
              <a:rPr lang="en-US" altLang="en-US" sz="1400" b="1" dirty="0" smtClean="0">
                <a:solidFill>
                  <a:srgbClr val="0070C0"/>
                </a:solidFill>
                <a:latin typeface="Calibri" pitchFamily="34" charset="0"/>
              </a:rPr>
              <a:t>Army’s missions </a:t>
            </a:r>
            <a:r>
              <a:rPr lang="en-US" altLang="en-US" sz="1200" dirty="0" smtClean="0">
                <a:latin typeface="Calibri" pitchFamily="34" charset="0"/>
              </a:rPr>
              <a:t>with proper </a:t>
            </a:r>
            <a:r>
              <a:rPr lang="en-US" altLang="en-US" sz="1400" b="1" dirty="0" smtClean="0">
                <a:solidFill>
                  <a:srgbClr val="0070C0"/>
                </a:solidFill>
                <a:latin typeface="Calibri" pitchFamily="34" charset="0"/>
              </a:rPr>
              <a:t>stewardship</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accountability</a:t>
            </a:r>
            <a:r>
              <a:rPr lang="en-US" altLang="en-US" sz="1400" dirty="0" smtClean="0">
                <a:latin typeface="Calibri" pitchFamily="34" charset="0"/>
              </a:rPr>
              <a:t> </a:t>
            </a:r>
            <a:r>
              <a:rPr lang="en-US" altLang="en-US" sz="1200" dirty="0" smtClean="0">
                <a:latin typeface="Calibri" pitchFamily="34" charset="0"/>
              </a:rPr>
              <a:t>of resources and providing </a:t>
            </a:r>
            <a:r>
              <a:rPr lang="en-US" altLang="en-US" sz="1400" b="1" dirty="0" smtClean="0">
                <a:solidFill>
                  <a:srgbClr val="0070C0"/>
                </a:solidFill>
                <a:latin typeface="Calibri" pitchFamily="34" charset="0"/>
              </a:rPr>
              <a:t>accurate</a:t>
            </a:r>
            <a:r>
              <a:rPr lang="en-US" altLang="en-US" sz="1400" dirty="0" smtClean="0">
                <a:latin typeface="Calibri" pitchFamily="34" charset="0"/>
              </a:rPr>
              <a:t> </a:t>
            </a:r>
            <a:r>
              <a:rPr lang="en-US" altLang="en-US" sz="1200" dirty="0" smtClean="0">
                <a:latin typeface="Calibri" pitchFamily="34" charset="0"/>
              </a:rPr>
              <a:t>and </a:t>
            </a:r>
            <a:r>
              <a:rPr lang="en-US" altLang="en-US" sz="1400" b="1" dirty="0" smtClean="0">
                <a:solidFill>
                  <a:srgbClr val="0070C0"/>
                </a:solidFill>
                <a:latin typeface="Calibri" pitchFamily="34" charset="0"/>
              </a:rPr>
              <a:t>timely</a:t>
            </a:r>
            <a:r>
              <a:rPr lang="en-US" altLang="en-US" sz="1400" dirty="0" smtClean="0">
                <a:latin typeface="Calibri" pitchFamily="34" charset="0"/>
              </a:rPr>
              <a:t> </a:t>
            </a:r>
            <a:r>
              <a:rPr lang="en-US" altLang="en-US" sz="1200" dirty="0" smtClean="0">
                <a:latin typeface="Calibri" pitchFamily="34" charset="0"/>
              </a:rPr>
              <a:t>financial information and </a:t>
            </a:r>
            <a:r>
              <a:rPr lang="en-US" altLang="en-US" sz="1400" b="1" dirty="0" smtClean="0">
                <a:solidFill>
                  <a:srgbClr val="0070C0"/>
                </a:solidFill>
                <a:latin typeface="Calibri" pitchFamily="34" charset="0"/>
              </a:rPr>
              <a:t>analysis</a:t>
            </a:r>
            <a:r>
              <a:rPr lang="en-US" altLang="en-US" sz="1400" dirty="0" smtClean="0">
                <a:latin typeface="Calibri" pitchFamily="34" charset="0"/>
              </a:rPr>
              <a:t> </a:t>
            </a:r>
            <a:r>
              <a:rPr lang="en-US" altLang="en-US" sz="1200" dirty="0" smtClean="0">
                <a:latin typeface="Calibri" pitchFamily="34" charset="0"/>
              </a:rPr>
              <a:t>for actionable </a:t>
            </a:r>
            <a:r>
              <a:rPr lang="en-US" altLang="en-US" sz="1400" b="1" dirty="0" smtClean="0">
                <a:solidFill>
                  <a:srgbClr val="0070C0"/>
                </a:solidFill>
                <a:latin typeface="Calibri" pitchFamily="34" charset="0"/>
              </a:rPr>
              <a:t>decision making </a:t>
            </a:r>
            <a:r>
              <a:rPr lang="en-US" altLang="en-US" sz="1200" dirty="0" smtClean="0">
                <a:latin typeface="Calibri" pitchFamily="34" charset="0"/>
              </a:rPr>
              <a:t>that will receive a favorable Financial Statement </a:t>
            </a:r>
            <a:r>
              <a:rPr lang="en-US" altLang="en-US" sz="1400" b="1" dirty="0" smtClean="0">
                <a:solidFill>
                  <a:srgbClr val="0070C0"/>
                </a:solidFill>
                <a:latin typeface="Calibri" pitchFamily="34" charset="0"/>
              </a:rPr>
              <a:t>clean audit opinion</a:t>
            </a:r>
            <a:r>
              <a:rPr lang="en-US" altLang="en-US" sz="1200" dirty="0" smtClean="0">
                <a:latin typeface="Calibri" pitchFamily="34" charset="0"/>
              </a:rPr>
              <a:t>.</a:t>
            </a:r>
            <a:endParaRPr lang="en-US" sz="1200" dirty="0">
              <a:latin typeface="Calibri" pitchFamily="34" charset="0"/>
            </a:endParaRPr>
          </a:p>
        </p:txBody>
      </p:sp>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811" y="1434090"/>
            <a:ext cx="5981211" cy="5188164"/>
          </a:xfrm>
          <a:prstGeom prst="rect">
            <a:avLst/>
          </a:prstGeom>
        </p:spPr>
      </p:pic>
      <p:sp>
        <p:nvSpPr>
          <p:cNvPr id="20" name="Slide Number Placeholder 3"/>
          <p:cNvSpPr>
            <a:spLocks noGrp="1"/>
          </p:cNvSpPr>
          <p:nvPr>
            <p:ph type="sldNum" sz="quarter" idx="4294967295"/>
          </p:nvPr>
        </p:nvSpPr>
        <p:spPr>
          <a:xfrm>
            <a:off x="6951212" y="6605318"/>
            <a:ext cx="2097437" cy="358936"/>
          </a:xfrm>
          <a:prstGeom prst="rect">
            <a:avLst/>
          </a:prstGeom>
        </p:spPr>
        <p:txBody>
          <a:bodyPr/>
          <a:lstStyle/>
          <a:p>
            <a:pPr algn="r"/>
            <a:r>
              <a:rPr lang="en-US" sz="1050" dirty="0" smtClean="0"/>
              <a:t>7</a:t>
            </a:r>
            <a:endParaRPr lang="en-US" sz="1050" dirty="0"/>
          </a:p>
        </p:txBody>
      </p:sp>
      <p:sp>
        <p:nvSpPr>
          <p:cNvPr id="2" name="Rounded Rectangle 1"/>
          <p:cNvSpPr/>
          <p:nvPr/>
        </p:nvSpPr>
        <p:spPr>
          <a:xfrm>
            <a:off x="4481674" y="2942835"/>
            <a:ext cx="2058927" cy="570783"/>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462204" y="5035390"/>
            <a:ext cx="1996403" cy="88927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ChangeArrowheads="1"/>
          </p:cNvSpPr>
          <p:nvPr/>
        </p:nvSpPr>
        <p:spPr bwMode="auto">
          <a:xfrm>
            <a:off x="187292" y="316004"/>
            <a:ext cx="9143999" cy="52322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eaLnBrk="0" fontAlgn="base" hangingPunct="0">
              <a:spcBef>
                <a:spcPct val="20000"/>
              </a:spcBef>
              <a:spcAft>
                <a:spcPct val="0"/>
              </a:spcAft>
            </a:pPr>
            <a:r>
              <a:rPr lang="en-US" altLang="en-US" sz="2800" b="1" dirty="0" smtClean="0">
                <a:solidFill>
                  <a:srgbClr val="0070C0"/>
                </a:solidFill>
                <a:latin typeface="Arial" pitchFamily="34" charset="0"/>
                <a:cs typeface="Arial" pitchFamily="34" charset="0"/>
              </a:rPr>
              <a:t>Driving </a:t>
            </a:r>
            <a:r>
              <a:rPr lang="en-US" altLang="en-US" sz="2800" b="1" dirty="0">
                <a:solidFill>
                  <a:srgbClr val="0070C0"/>
                </a:solidFill>
                <a:latin typeface="Arial" pitchFamily="34" charset="0"/>
                <a:cs typeface="Arial" pitchFamily="34" charset="0"/>
              </a:rPr>
              <a:t>Change in </a:t>
            </a:r>
            <a:r>
              <a:rPr lang="en-US" altLang="en-US" sz="2800" b="1" dirty="0" smtClean="0">
                <a:solidFill>
                  <a:srgbClr val="0070C0"/>
                </a:solidFill>
                <a:latin typeface="Arial" pitchFamily="34" charset="0"/>
                <a:cs typeface="Arial" pitchFamily="34" charset="0"/>
              </a:rPr>
              <a:t>Army FM Enterprise</a:t>
            </a:r>
            <a:endParaRPr lang="en-US" altLang="en-US" sz="4000" b="1" dirty="0">
              <a:solidFill>
                <a:srgbClr val="000000"/>
              </a:solidFill>
              <a:latin typeface="Arial Black" pitchFamily="34" charset="0"/>
              <a:cs typeface="Arial" charset="0"/>
            </a:endParaRPr>
          </a:p>
        </p:txBody>
      </p:sp>
    </p:spTree>
    <p:extLst>
      <p:ext uri="{BB962C8B-B14F-4D97-AF65-F5344CB8AC3E}">
        <p14:creationId xmlns:p14="http://schemas.microsoft.com/office/powerpoint/2010/main" val="1682875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2283591" y="333153"/>
            <a:ext cx="5257800"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Army Cost Management (CM) is working</a:t>
            </a:r>
            <a:endParaRPr kumimoji="0" lang="en-US" sz="2400" b="1"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
        <p:nvSpPr>
          <p:cNvPr id="5" name="TextBox 4"/>
          <p:cNvSpPr txBox="1"/>
          <p:nvPr/>
        </p:nvSpPr>
        <p:spPr>
          <a:xfrm>
            <a:off x="4343400" y="1931313"/>
            <a:ext cx="4114800" cy="6771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Technology</a:t>
            </a:r>
          </a:p>
          <a:p>
            <a:pPr marL="228600" indent="-228600">
              <a:buAutoNum type="arabicPeriod" startAt="4"/>
            </a:pPr>
            <a:r>
              <a:rPr lang="en-US" sz="1200" dirty="0" smtClean="0"/>
              <a:t>Data Quality </a:t>
            </a:r>
            <a:r>
              <a:rPr lang="en-US" sz="1050" dirty="0" smtClean="0"/>
              <a:t>(</a:t>
            </a:r>
            <a:r>
              <a:rPr lang="en-US" sz="1050" dirty="0" smtClean="0">
                <a:solidFill>
                  <a:srgbClr val="0070C0"/>
                </a:solidFill>
              </a:rPr>
              <a:t>ERP Cost Data, Performance Metrics</a:t>
            </a:r>
            <a:r>
              <a:rPr lang="en-US" sz="1050" dirty="0" smtClean="0"/>
              <a:t>)</a:t>
            </a:r>
            <a:endParaRPr lang="en-US" sz="1200" dirty="0"/>
          </a:p>
          <a:p>
            <a:pPr marL="228600" indent="-228600">
              <a:buAutoNum type="arabicPeriod" startAt="4"/>
            </a:pPr>
            <a:r>
              <a:rPr lang="en-US" sz="1200" dirty="0" smtClean="0"/>
              <a:t>Tools &amp; Models (</a:t>
            </a:r>
            <a:r>
              <a:rPr lang="en-US" sz="1050" u="sng" dirty="0" smtClean="0">
                <a:solidFill>
                  <a:srgbClr val="0070C0"/>
                </a:solidFill>
              </a:rPr>
              <a:t>Analytics, BI</a:t>
            </a:r>
            <a:r>
              <a:rPr lang="en-US" sz="1200" dirty="0" smtClean="0"/>
              <a:t>)</a:t>
            </a:r>
            <a:endParaRPr lang="en-US" sz="1200" dirty="0"/>
          </a:p>
        </p:txBody>
      </p:sp>
      <p:sp>
        <p:nvSpPr>
          <p:cNvPr id="6" name="TextBox 5"/>
          <p:cNvSpPr txBox="1"/>
          <p:nvPr/>
        </p:nvSpPr>
        <p:spPr>
          <a:xfrm>
            <a:off x="4648200" y="2611160"/>
            <a:ext cx="4343400" cy="10464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Process</a:t>
            </a:r>
          </a:p>
          <a:p>
            <a:pPr marL="228600" indent="-228600">
              <a:buAutoNum type="arabicPeriod" startAt="6"/>
            </a:pPr>
            <a:r>
              <a:rPr lang="en-US" sz="1200" dirty="0" smtClean="0"/>
              <a:t>Cost Planning </a:t>
            </a:r>
            <a:r>
              <a:rPr lang="en-US" sz="1050" dirty="0" smtClean="0"/>
              <a:t>(</a:t>
            </a:r>
            <a:r>
              <a:rPr lang="en-US" sz="1050" u="sng" dirty="0" smtClean="0">
                <a:solidFill>
                  <a:srgbClr val="0070C0"/>
                </a:solidFill>
              </a:rPr>
              <a:t>Cost Estimates</a:t>
            </a:r>
            <a:r>
              <a:rPr lang="en-US" sz="1050" u="sng" dirty="0" smtClean="0"/>
              <a:t>, …...</a:t>
            </a:r>
            <a:r>
              <a:rPr lang="en-US" sz="1050" dirty="0" smtClean="0"/>
              <a:t>)</a:t>
            </a:r>
            <a:endParaRPr lang="en-US" sz="1200" dirty="0" smtClean="0"/>
          </a:p>
          <a:p>
            <a:pPr marL="228600" indent="-228600">
              <a:buFontTx/>
              <a:buAutoNum type="arabicPeriod" startAt="6"/>
            </a:pPr>
            <a:r>
              <a:rPr lang="en-US" sz="1200" dirty="0" smtClean="0"/>
              <a:t>Cost Analysis </a:t>
            </a:r>
            <a:r>
              <a:rPr lang="en-US" sz="1050" dirty="0"/>
              <a:t>(</a:t>
            </a:r>
            <a:r>
              <a:rPr lang="en-US" sz="1050" u="sng" dirty="0">
                <a:solidFill>
                  <a:srgbClr val="0070C0"/>
                </a:solidFill>
              </a:rPr>
              <a:t>CBA, </a:t>
            </a:r>
            <a:r>
              <a:rPr lang="en-US" sz="1050" u="sng" dirty="0" err="1" smtClean="0">
                <a:solidFill>
                  <a:srgbClr val="0070C0"/>
                </a:solidFill>
              </a:rPr>
              <a:t>AoA</a:t>
            </a:r>
            <a:r>
              <a:rPr lang="en-US" sz="1050" u="sng" dirty="0" smtClean="0">
                <a:solidFill>
                  <a:srgbClr val="0070C0"/>
                </a:solidFill>
              </a:rPr>
              <a:t>, </a:t>
            </a:r>
            <a:r>
              <a:rPr lang="en-US" sz="1050" u="sng" dirty="0" smtClean="0"/>
              <a:t>….</a:t>
            </a:r>
            <a:r>
              <a:rPr lang="en-US" sz="1050" dirty="0" smtClean="0"/>
              <a:t>)</a:t>
            </a:r>
            <a:endParaRPr lang="en-US" sz="1200" dirty="0"/>
          </a:p>
          <a:p>
            <a:pPr marL="228600" indent="-228600">
              <a:buFontTx/>
              <a:buAutoNum type="arabicPeriod" startAt="6"/>
            </a:pPr>
            <a:r>
              <a:rPr lang="en-US" sz="1200" dirty="0" smtClean="0"/>
              <a:t>Cost Integration to Requirement, Acquisition &amp; Resource </a:t>
            </a:r>
          </a:p>
          <a:p>
            <a:pPr marL="228600" indent="-228600">
              <a:buFontTx/>
              <a:buAutoNum type="arabicPeriod" startAt="6"/>
            </a:pPr>
            <a:r>
              <a:rPr lang="en-US" sz="1200" dirty="0" smtClean="0"/>
              <a:t>Cost Control </a:t>
            </a:r>
            <a:r>
              <a:rPr lang="en-US" sz="1050" dirty="0"/>
              <a:t>(</a:t>
            </a:r>
            <a:r>
              <a:rPr lang="en-US" sz="1050" u="sng" dirty="0" smtClean="0">
                <a:solidFill>
                  <a:srgbClr val="0070C0"/>
                </a:solidFill>
              </a:rPr>
              <a:t>LSS, AFBRT</a:t>
            </a:r>
            <a:r>
              <a:rPr lang="en-US" sz="1050" u="sng" dirty="0" smtClean="0"/>
              <a:t>, …..</a:t>
            </a:r>
            <a:r>
              <a:rPr lang="en-US" sz="1050" dirty="0" smtClean="0"/>
              <a:t>)</a:t>
            </a:r>
            <a:endParaRPr lang="en-US" sz="1200" dirty="0"/>
          </a:p>
        </p:txBody>
      </p:sp>
      <p:pic>
        <p:nvPicPr>
          <p:cNvPr id="7" name="Picture 2"/>
          <p:cNvPicPr>
            <a:picLocks noChangeAspect="1" noChangeArrowheads="1"/>
          </p:cNvPicPr>
          <p:nvPr/>
        </p:nvPicPr>
        <p:blipFill>
          <a:blip r:embed="rId2" cstate="print"/>
          <a:srcRect/>
          <a:stretch>
            <a:fillRect/>
          </a:stretch>
        </p:blipFill>
        <p:spPr bwMode="auto">
          <a:xfrm>
            <a:off x="533400" y="1332712"/>
            <a:ext cx="3657600" cy="3620288"/>
          </a:xfrm>
          <a:prstGeom prst="rect">
            <a:avLst/>
          </a:prstGeom>
          <a:noFill/>
          <a:ln w="9525">
            <a:noFill/>
            <a:miter lim="800000"/>
            <a:headEnd/>
            <a:tailEnd/>
          </a:ln>
          <a:effectLst/>
        </p:spPr>
      </p:pic>
      <p:pic>
        <p:nvPicPr>
          <p:cNvPr id="8" name="Picture 31" descr="chart_line"/>
          <p:cNvPicPr>
            <a:picLocks noChangeAspect="1" noChangeArrowheads="1"/>
          </p:cNvPicPr>
          <p:nvPr/>
        </p:nvPicPr>
        <p:blipFill>
          <a:blip r:embed="rId3" cstate="print"/>
          <a:srcRect/>
          <a:stretch>
            <a:fillRect/>
          </a:stretch>
        </p:blipFill>
        <p:spPr bwMode="auto">
          <a:xfrm>
            <a:off x="3505200" y="3657600"/>
            <a:ext cx="609600"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9" name="Group 36"/>
          <p:cNvGrpSpPr>
            <a:grpSpLocks/>
          </p:cNvGrpSpPr>
          <p:nvPr/>
        </p:nvGrpSpPr>
        <p:grpSpPr bwMode="auto">
          <a:xfrm rot="2124873">
            <a:off x="516263" y="1964063"/>
            <a:ext cx="685800" cy="685800"/>
            <a:chOff x="76" y="1584"/>
            <a:chExt cx="624" cy="528"/>
          </a:xfrm>
          <a:scene3d>
            <a:camera prst="orthographicFront">
              <a:rot lat="0" lon="0" rev="0"/>
            </a:camera>
            <a:lightRig rig="contrasting" dir="t">
              <a:rot lat="0" lon="0" rev="1500000"/>
            </a:lightRig>
          </a:scene3d>
        </p:grpSpPr>
        <p:pic>
          <p:nvPicPr>
            <p:cNvPr id="10" name="Picture 33" descr="target3"/>
            <p:cNvPicPr>
              <a:picLocks noChangeAspect="1" noChangeArrowheads="1"/>
            </p:cNvPicPr>
            <p:nvPr/>
          </p:nvPicPr>
          <p:blipFill>
            <a:blip r:embed="rId4" cstate="print"/>
            <a:srcRect/>
            <a:stretch>
              <a:fillRect/>
            </a:stretch>
          </p:blipFill>
          <p:spPr bwMode="auto">
            <a:xfrm>
              <a:off x="316" y="1584"/>
              <a:ext cx="384" cy="384"/>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pic>
          <p:nvPicPr>
            <p:cNvPr id="11" name="Picture 35" descr="dart"/>
            <p:cNvPicPr>
              <a:picLocks noChangeAspect="1" noChangeArrowheads="1"/>
            </p:cNvPicPr>
            <p:nvPr/>
          </p:nvPicPr>
          <p:blipFill>
            <a:blip r:embed="rId5" cstate="print"/>
            <a:srcRect/>
            <a:stretch>
              <a:fillRect/>
            </a:stretch>
          </p:blipFill>
          <p:spPr bwMode="auto">
            <a:xfrm rot="11339845">
              <a:off x="76" y="1728"/>
              <a:ext cx="384" cy="384"/>
            </a:xfrm>
            <a:prstGeom prst="rect">
              <a:avLst/>
            </a:prstGeom>
            <a:noFill/>
            <a:ln w="9525">
              <a:noFill/>
              <a:miter lim="800000"/>
              <a:headEnd/>
              <a:tailEnd/>
            </a:ln>
            <a:effectLst>
              <a:outerShdw blurRad="149987" dist="250190" dir="8460000" algn="ctr">
                <a:srgbClr val="000000">
                  <a:alpha val="28000"/>
                </a:srgbClr>
              </a:outerShdw>
            </a:effectLst>
            <a:sp3d prstMaterial="metal">
              <a:bevelT w="88900" h="88900"/>
            </a:sp3d>
          </p:spPr>
        </p:pic>
      </p:grpSp>
      <p:pic>
        <p:nvPicPr>
          <p:cNvPr id="12" name="Picture 4"/>
          <p:cNvPicPr>
            <a:picLocks noChangeAspect="1" noChangeArrowheads="1"/>
          </p:cNvPicPr>
          <p:nvPr/>
        </p:nvPicPr>
        <p:blipFill>
          <a:blip r:embed="rId6" cstate="print"/>
          <a:srcRect/>
          <a:stretch>
            <a:fillRect/>
          </a:stretch>
        </p:blipFill>
        <p:spPr bwMode="auto">
          <a:xfrm rot="630100">
            <a:off x="1143000" y="4191000"/>
            <a:ext cx="621267" cy="609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4" descr="GFEBS_Icon_v4"/>
          <p:cNvPicPr>
            <a:picLocks noChangeAspect="1" noChangeArrowheads="1"/>
          </p:cNvPicPr>
          <p:nvPr/>
        </p:nvPicPr>
        <p:blipFill>
          <a:blip r:embed="rId7" cstate="print"/>
          <a:srcRect/>
          <a:stretch>
            <a:fillRect/>
          </a:stretch>
        </p:blipFill>
        <p:spPr bwMode="auto">
          <a:xfrm>
            <a:off x="2819400" y="1219200"/>
            <a:ext cx="838200" cy="73227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descr="CMMM.png"/>
          <p:cNvPicPr>
            <a:picLocks noChangeAspect="1"/>
          </p:cNvPicPr>
          <p:nvPr/>
        </p:nvPicPr>
        <p:blipFill>
          <a:blip r:embed="rId8" cstate="print"/>
          <a:stretch>
            <a:fillRect/>
          </a:stretch>
        </p:blipFill>
        <p:spPr>
          <a:xfrm>
            <a:off x="4648200" y="3657600"/>
            <a:ext cx="3356097" cy="3200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Rectangle 14"/>
          <p:cNvSpPr/>
          <p:nvPr/>
        </p:nvSpPr>
        <p:spPr>
          <a:xfrm>
            <a:off x="762000" y="5181600"/>
            <a:ext cx="3096344" cy="142869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Aft>
                <a:spcPts val="300"/>
              </a:spcAft>
            </a:pPr>
            <a:r>
              <a:rPr lang="en-US" sz="1200" b="1" dirty="0" smtClean="0">
                <a:solidFill>
                  <a:srgbClr val="0070C0"/>
                </a:solidFill>
              </a:rPr>
              <a:t>CM Goal</a:t>
            </a:r>
            <a:r>
              <a:rPr lang="en-US" sz="1200" b="1" dirty="0">
                <a:solidFill>
                  <a:srgbClr val="0070C0"/>
                </a:solidFill>
              </a:rPr>
              <a:t>: Better </a:t>
            </a:r>
            <a:r>
              <a:rPr lang="en-US" sz="1200" b="1" dirty="0" smtClean="0">
                <a:solidFill>
                  <a:srgbClr val="0070C0"/>
                </a:solidFill>
              </a:rPr>
              <a:t>Value for Lower Cost</a:t>
            </a:r>
          </a:p>
          <a:p>
            <a:pPr marL="285750" indent="-285750">
              <a:spcAft>
                <a:spcPts val="300"/>
              </a:spcAft>
              <a:buFont typeface="Arial" pitchFamily="34" charset="0"/>
              <a:buChar char="•"/>
            </a:pPr>
            <a:r>
              <a:rPr lang="en-US" sz="1200" dirty="0" smtClean="0"/>
              <a:t>Stewardship </a:t>
            </a:r>
            <a:r>
              <a:rPr lang="en-US" sz="1200" dirty="0"/>
              <a:t>of nation’s resources  </a:t>
            </a:r>
          </a:p>
          <a:p>
            <a:pPr marL="285750" indent="-285750">
              <a:spcAft>
                <a:spcPts val="300"/>
              </a:spcAft>
              <a:buFont typeface="Arial" pitchFamily="34" charset="0"/>
              <a:buChar char="•"/>
            </a:pPr>
            <a:r>
              <a:rPr lang="en-US" sz="1200" dirty="0"/>
              <a:t>Cost informed decision making</a:t>
            </a:r>
          </a:p>
          <a:p>
            <a:pPr marL="285750" indent="-285750">
              <a:spcAft>
                <a:spcPts val="300"/>
              </a:spcAft>
              <a:buFont typeface="Arial" pitchFamily="34" charset="0"/>
              <a:buChar char="•"/>
            </a:pPr>
            <a:r>
              <a:rPr lang="en-US" sz="1200" dirty="0"/>
              <a:t>Continuous improvement</a:t>
            </a:r>
          </a:p>
          <a:p>
            <a:pPr marL="285750" indent="-285750">
              <a:spcAft>
                <a:spcPts val="300"/>
              </a:spcAft>
              <a:buFont typeface="Arial" pitchFamily="34" charset="0"/>
              <a:buChar char="•"/>
            </a:pPr>
            <a:r>
              <a:rPr lang="en-US" sz="1200" dirty="0"/>
              <a:t>Accountability for costs</a:t>
            </a:r>
          </a:p>
          <a:p>
            <a:pPr marL="285750" indent="-285750">
              <a:spcAft>
                <a:spcPts val="300"/>
              </a:spcAft>
              <a:buFont typeface="Arial" pitchFamily="34" charset="0"/>
              <a:buChar char="•"/>
            </a:pPr>
            <a:r>
              <a:rPr lang="en-US" sz="1200" dirty="0"/>
              <a:t>Tracking progress</a:t>
            </a:r>
          </a:p>
        </p:txBody>
      </p:sp>
      <p:sp>
        <p:nvSpPr>
          <p:cNvPr id="16" name="TextBox 15"/>
          <p:cNvSpPr txBox="1"/>
          <p:nvPr/>
        </p:nvSpPr>
        <p:spPr>
          <a:xfrm>
            <a:off x="7620000" y="5715000"/>
            <a:ext cx="1219200" cy="2616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smtClean="0"/>
              <a:t>Data Quality</a:t>
            </a:r>
            <a:endParaRPr lang="en-US" sz="1100" dirty="0"/>
          </a:p>
        </p:txBody>
      </p:sp>
      <p:sp>
        <p:nvSpPr>
          <p:cNvPr id="18" name="Rectangle 17"/>
          <p:cNvSpPr/>
          <p:nvPr/>
        </p:nvSpPr>
        <p:spPr>
          <a:xfrm>
            <a:off x="4114800" y="6172200"/>
            <a:ext cx="1079142" cy="2616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1100" dirty="0" smtClean="0"/>
              <a:t>Cost Analysis </a:t>
            </a:r>
          </a:p>
        </p:txBody>
      </p:sp>
      <p:sp>
        <p:nvSpPr>
          <p:cNvPr id="19" name="Rectangle 18"/>
          <p:cNvSpPr/>
          <p:nvPr/>
        </p:nvSpPr>
        <p:spPr>
          <a:xfrm>
            <a:off x="7010400" y="3810000"/>
            <a:ext cx="696024" cy="2616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228600" indent="-228600"/>
            <a:r>
              <a:rPr lang="en-US" sz="1100" dirty="0" smtClean="0"/>
              <a:t>Training</a:t>
            </a:r>
          </a:p>
        </p:txBody>
      </p:sp>
      <p:sp>
        <p:nvSpPr>
          <p:cNvPr id="21" name="Slide Number Placeholder 1"/>
          <p:cNvSpPr txBox="1">
            <a:spLocks/>
          </p:cNvSpPr>
          <p:nvPr/>
        </p:nvSpPr>
        <p:spPr>
          <a:xfrm>
            <a:off x="8413153" y="6591186"/>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4" name="TextBox 3"/>
          <p:cNvSpPr txBox="1"/>
          <p:nvPr/>
        </p:nvSpPr>
        <p:spPr>
          <a:xfrm>
            <a:off x="3810000" y="1066800"/>
            <a:ext cx="2654546" cy="8617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28600" indent="-228600"/>
            <a:r>
              <a:rPr lang="en-US" sz="1400" b="1" dirty="0" smtClean="0">
                <a:solidFill>
                  <a:srgbClr val="0070C0"/>
                </a:solidFill>
              </a:rPr>
              <a:t>People</a:t>
            </a:r>
          </a:p>
          <a:p>
            <a:pPr marL="228600" indent="-228600">
              <a:buFont typeface="+mj-lt"/>
              <a:buAutoNum type="arabicPeriod"/>
            </a:pPr>
            <a:r>
              <a:rPr lang="en-US" sz="1200" dirty="0" smtClean="0"/>
              <a:t>Leadership Commitment</a:t>
            </a:r>
          </a:p>
          <a:p>
            <a:pPr marL="228600" indent="-228600">
              <a:buFont typeface="+mj-lt"/>
              <a:buAutoNum type="arabicPeriod"/>
            </a:pPr>
            <a:r>
              <a:rPr lang="en-US" sz="1200" dirty="0" smtClean="0"/>
              <a:t>Training</a:t>
            </a:r>
          </a:p>
          <a:p>
            <a:pPr marL="228600" indent="-228600">
              <a:buFont typeface="+mj-lt"/>
              <a:buAutoNum type="arabicPeriod"/>
            </a:pPr>
            <a:r>
              <a:rPr lang="en-US" sz="1200" dirty="0" smtClean="0"/>
              <a:t>FM Workforce </a:t>
            </a:r>
            <a:r>
              <a:rPr lang="en-US" sz="1050" dirty="0" smtClean="0"/>
              <a:t>(</a:t>
            </a:r>
            <a:r>
              <a:rPr lang="en-US" sz="1050" dirty="0" smtClean="0">
                <a:solidFill>
                  <a:srgbClr val="0070C0"/>
                </a:solidFill>
              </a:rPr>
              <a:t>AFMO</a:t>
            </a:r>
            <a:r>
              <a:rPr lang="en-US" sz="1050" dirty="0" smtClean="0"/>
              <a:t>)</a:t>
            </a:r>
            <a:endParaRPr lang="en-US" sz="1200" dirty="0"/>
          </a:p>
        </p:txBody>
      </p:sp>
      <p:sp>
        <p:nvSpPr>
          <p:cNvPr id="23" name="Rounded Rectangular Callout 22"/>
          <p:cNvSpPr/>
          <p:nvPr/>
        </p:nvSpPr>
        <p:spPr>
          <a:xfrm rot="2407114">
            <a:off x="7743772" y="4003037"/>
            <a:ext cx="1447800" cy="381000"/>
          </a:xfrm>
          <a:prstGeom prst="wedgeRoundRectCallout">
            <a:avLst>
              <a:gd name="adj1" fmla="val -34003"/>
              <a:gd name="adj2" fmla="val 20608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0070C0"/>
                </a:solidFill>
              </a:rPr>
              <a:t>CM Maturity Model</a:t>
            </a:r>
          </a:p>
        </p:txBody>
      </p:sp>
      <p:sp>
        <p:nvSpPr>
          <p:cNvPr id="24" name="Rounded Rectangular Callout 23"/>
          <p:cNvSpPr/>
          <p:nvPr/>
        </p:nvSpPr>
        <p:spPr>
          <a:xfrm rot="19718311">
            <a:off x="412791" y="1400134"/>
            <a:ext cx="1353903" cy="259753"/>
          </a:xfrm>
          <a:prstGeom prst="wedgeRoundRectCallout">
            <a:avLst>
              <a:gd name="adj1" fmla="val 19630"/>
              <a:gd name="adj2" fmla="val 157135"/>
              <a:gd name="adj3" fmla="val 16667"/>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rgbClr val="0070C0"/>
                </a:solidFill>
              </a:rPr>
              <a:t>CM Process Model </a:t>
            </a:r>
          </a:p>
        </p:txBody>
      </p:sp>
    </p:spTree>
    <p:extLst>
      <p:ext uri="{BB962C8B-B14F-4D97-AF65-F5344CB8AC3E}">
        <p14:creationId xmlns:p14="http://schemas.microsoft.com/office/powerpoint/2010/main" val="4113295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3886200" y="2514600"/>
            <a:ext cx="2502892" cy="2477358"/>
          </a:xfrm>
          <a:prstGeom prst="rect">
            <a:avLst/>
          </a:prstGeom>
          <a:noFill/>
          <a:ln w="9525">
            <a:noFill/>
            <a:miter lim="800000"/>
            <a:headEnd/>
            <a:tailEnd/>
          </a:ln>
          <a:effectLst/>
        </p:spPr>
      </p:pic>
      <p:sp>
        <p:nvSpPr>
          <p:cNvPr id="5" name="Rectangle 4"/>
          <p:cNvSpPr/>
          <p:nvPr/>
        </p:nvSpPr>
        <p:spPr>
          <a:xfrm>
            <a:off x="1676400" y="274029"/>
            <a:ext cx="6324600" cy="4616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2400" b="1" dirty="0" smtClean="0">
                <a:solidFill>
                  <a:srgbClr val="0070C0"/>
                </a:solidFill>
                <a:latin typeface="Arial" pitchFamily="34" charset="0"/>
                <a:ea typeface="+mj-ea"/>
                <a:cs typeface="Arial" pitchFamily="34" charset="0"/>
              </a:rPr>
              <a:t>Army Financial Transparency</a:t>
            </a:r>
            <a:endParaRPr lang="en-US" sz="2400" b="1" dirty="0">
              <a:solidFill>
                <a:srgbClr val="0070C0"/>
              </a:solidFill>
              <a:latin typeface="Arial" pitchFamily="34" charset="0"/>
              <a:ea typeface="+mj-ea"/>
              <a:cs typeface="Arial" pitchFamily="34" charset="0"/>
            </a:endParaRPr>
          </a:p>
        </p:txBody>
      </p:sp>
      <p:sp>
        <p:nvSpPr>
          <p:cNvPr id="6" name="TextBox 5"/>
          <p:cNvSpPr txBox="1"/>
          <p:nvPr/>
        </p:nvSpPr>
        <p:spPr>
          <a:xfrm>
            <a:off x="304800" y="1262152"/>
            <a:ext cx="5562600" cy="18620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900" b="1" u="sng" dirty="0" smtClean="0"/>
          </a:p>
          <a:p>
            <a:pPr>
              <a:spcAft>
                <a:spcPts val="600"/>
              </a:spcAft>
            </a:pPr>
            <a:r>
              <a:rPr lang="en-US" sz="1600" b="1" u="sng" dirty="0" smtClean="0">
                <a:solidFill>
                  <a:srgbClr val="0070C0"/>
                </a:solidFill>
              </a:rPr>
              <a:t>Challenges</a:t>
            </a:r>
          </a:p>
          <a:p>
            <a:pPr>
              <a:spcAft>
                <a:spcPts val="600"/>
              </a:spcAft>
            </a:pPr>
            <a:endParaRPr lang="en-US" sz="400" b="1" u="sng" dirty="0" smtClean="0">
              <a:solidFill>
                <a:srgbClr val="0070C0"/>
              </a:solidFill>
            </a:endParaRPr>
          </a:p>
          <a:p>
            <a:pPr marL="228600" indent="-228600">
              <a:spcAft>
                <a:spcPts val="600"/>
              </a:spcAft>
              <a:buFont typeface="Arial" pitchFamily="34" charset="0"/>
              <a:buChar char="•"/>
            </a:pPr>
            <a:r>
              <a:rPr lang="en-US" sz="1400" dirty="0" smtClean="0">
                <a:solidFill>
                  <a:srgbClr val="0070C0"/>
                </a:solidFill>
              </a:rPr>
              <a:t>DOD Audit Readiness</a:t>
            </a:r>
          </a:p>
          <a:p>
            <a:pPr marL="228600" indent="-228600">
              <a:spcAft>
                <a:spcPts val="600"/>
              </a:spcAft>
              <a:buFont typeface="Arial" pitchFamily="34" charset="0"/>
              <a:buChar char="•"/>
            </a:pPr>
            <a:r>
              <a:rPr lang="en-US" sz="1400" dirty="0" smtClean="0">
                <a:solidFill>
                  <a:srgbClr val="0070C0"/>
                </a:solidFill>
              </a:rPr>
              <a:t>Visibility into Cost and Spending</a:t>
            </a:r>
          </a:p>
          <a:p>
            <a:pPr marL="228600" indent="-228600">
              <a:spcAft>
                <a:spcPts val="600"/>
              </a:spcAft>
              <a:buFont typeface="Arial" pitchFamily="34" charset="0"/>
              <a:buChar char="•"/>
            </a:pPr>
            <a:r>
              <a:rPr lang="en-US" sz="1400" dirty="0" smtClean="0">
                <a:solidFill>
                  <a:srgbClr val="0070C0"/>
                </a:solidFill>
              </a:rPr>
              <a:t>Meaningful Business Analytics for Decision Making</a:t>
            </a:r>
          </a:p>
          <a:p>
            <a:pPr marL="228600" indent="-228600">
              <a:spcAft>
                <a:spcPts val="600"/>
              </a:spcAft>
              <a:buFont typeface="Arial" pitchFamily="34" charset="0"/>
              <a:buChar char="•"/>
            </a:pPr>
            <a:r>
              <a:rPr lang="en-US" sz="1400" dirty="0" smtClean="0">
                <a:solidFill>
                  <a:srgbClr val="0070C0"/>
                </a:solidFill>
              </a:rPr>
              <a:t>Financial System Interface Errors and Rework</a:t>
            </a:r>
            <a:endParaRPr lang="en-US" sz="900" dirty="0" smtClean="0">
              <a:solidFill>
                <a:srgbClr val="002060"/>
              </a:solidFill>
            </a:endParaRPr>
          </a:p>
        </p:txBody>
      </p:sp>
      <p:sp>
        <p:nvSpPr>
          <p:cNvPr id="7" name="TextBox 6"/>
          <p:cNvSpPr txBox="1"/>
          <p:nvPr/>
        </p:nvSpPr>
        <p:spPr>
          <a:xfrm>
            <a:off x="228600" y="3962400"/>
            <a:ext cx="5486400" cy="27238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800" b="1" u="sng" dirty="0" smtClean="0"/>
          </a:p>
          <a:p>
            <a:pPr>
              <a:spcAft>
                <a:spcPts val="600"/>
              </a:spcAft>
            </a:pPr>
            <a:r>
              <a:rPr lang="en-US" sz="1600" b="1" u="sng" dirty="0" smtClean="0">
                <a:solidFill>
                  <a:schemeClr val="accent3">
                    <a:lumMod val="50000"/>
                  </a:schemeClr>
                </a:solidFill>
              </a:rPr>
              <a:t>Progress</a:t>
            </a:r>
          </a:p>
          <a:p>
            <a:pPr>
              <a:spcAft>
                <a:spcPts val="600"/>
              </a:spcAft>
            </a:pPr>
            <a:endParaRPr lang="en-US" sz="400" b="1" u="sng" dirty="0" smtClean="0">
              <a:solidFill>
                <a:schemeClr val="accent3">
                  <a:lumMod val="50000"/>
                </a:schemeClr>
              </a:solidFill>
            </a:endParaRPr>
          </a:p>
          <a:p>
            <a:pPr marL="228600" indent="-228600">
              <a:spcAft>
                <a:spcPts val="600"/>
              </a:spcAft>
              <a:buFont typeface="Arial" pitchFamily="34" charset="0"/>
              <a:buChar char="•"/>
            </a:pPr>
            <a:r>
              <a:rPr lang="en-US" sz="1400" dirty="0" smtClean="0">
                <a:solidFill>
                  <a:schemeClr val="accent3">
                    <a:lumMod val="50000"/>
                  </a:schemeClr>
                </a:solidFill>
              </a:rPr>
              <a:t>Cost Culture and Cost Management (CM) Initiatives</a:t>
            </a:r>
          </a:p>
          <a:p>
            <a:pPr marL="228600" indent="-228600">
              <a:spcAft>
                <a:spcPts val="600"/>
              </a:spcAft>
              <a:buFont typeface="Arial" pitchFamily="34" charset="0"/>
              <a:buChar char="•"/>
            </a:pPr>
            <a:r>
              <a:rPr lang="en-US" sz="1400" dirty="0" smtClean="0">
                <a:solidFill>
                  <a:schemeClr val="accent3">
                    <a:lumMod val="50000"/>
                  </a:schemeClr>
                </a:solidFill>
              </a:rPr>
              <a:t>Army General Fund Enterprise Business System (GFEBS) </a:t>
            </a:r>
          </a:p>
          <a:p>
            <a:pPr marL="228600" indent="-228600">
              <a:spcAft>
                <a:spcPts val="600"/>
              </a:spcAft>
              <a:buFont typeface="Arial" pitchFamily="34" charset="0"/>
              <a:buChar char="•"/>
            </a:pPr>
            <a:r>
              <a:rPr lang="en-US" sz="1400" dirty="0" smtClean="0">
                <a:solidFill>
                  <a:schemeClr val="accent3">
                    <a:lumMod val="50000"/>
                  </a:schemeClr>
                </a:solidFill>
              </a:rPr>
              <a:t>Addressing Financial Material Weaknesses - LSS</a:t>
            </a:r>
          </a:p>
          <a:p>
            <a:pPr marL="228600" indent="-228600">
              <a:spcAft>
                <a:spcPts val="600"/>
              </a:spcAft>
              <a:buFont typeface="Arial" pitchFamily="34" charset="0"/>
              <a:buChar char="•"/>
            </a:pPr>
            <a:r>
              <a:rPr lang="en-US" sz="1400" dirty="0" smtClean="0">
                <a:solidFill>
                  <a:schemeClr val="accent3">
                    <a:lumMod val="50000"/>
                  </a:schemeClr>
                </a:solidFill>
              </a:rPr>
              <a:t>Army Financial Benefits Reporting and Tracking (AFBRT)</a:t>
            </a:r>
          </a:p>
          <a:p>
            <a:pPr marL="228600" indent="-228600">
              <a:spcAft>
                <a:spcPts val="600"/>
              </a:spcAft>
              <a:buFont typeface="Arial" pitchFamily="34" charset="0"/>
              <a:buChar char="•"/>
            </a:pPr>
            <a:r>
              <a:rPr lang="en-US" sz="1400" dirty="0" smtClean="0">
                <a:solidFill>
                  <a:schemeClr val="accent3">
                    <a:lumMod val="50000"/>
                  </a:schemeClr>
                </a:solidFill>
              </a:rPr>
              <a:t>Army CM Steering Group</a:t>
            </a:r>
          </a:p>
          <a:p>
            <a:pPr marL="228600" indent="-228600">
              <a:spcAft>
                <a:spcPts val="600"/>
              </a:spcAft>
              <a:buFont typeface="Arial" pitchFamily="34" charset="0"/>
              <a:buChar char="•"/>
            </a:pPr>
            <a:r>
              <a:rPr lang="en-US" sz="1400" b="1" dirty="0" smtClean="0">
                <a:solidFill>
                  <a:srgbClr val="0070C0"/>
                </a:solidFill>
              </a:rPr>
              <a:t>Army Financial Management Optimization (AFMO)</a:t>
            </a:r>
          </a:p>
          <a:p>
            <a:pPr marL="228600" indent="-228600">
              <a:spcAft>
                <a:spcPts val="600"/>
              </a:spcAft>
              <a:buFont typeface="Arial" pitchFamily="34" charset="0"/>
              <a:buChar char="•"/>
            </a:pPr>
            <a:endParaRPr lang="en-US" sz="1400" dirty="0" smtClean="0">
              <a:solidFill>
                <a:schemeClr val="accent3">
                  <a:lumMod val="50000"/>
                </a:schemeClr>
              </a:solidFill>
            </a:endParaRPr>
          </a:p>
        </p:txBody>
      </p:sp>
      <p:pic>
        <p:nvPicPr>
          <p:cNvPr id="2" name="Picture 2"/>
          <p:cNvPicPr>
            <a:picLocks noChangeAspect="1" noChangeArrowheads="1"/>
          </p:cNvPicPr>
          <p:nvPr/>
        </p:nvPicPr>
        <p:blipFill>
          <a:blip r:embed="rId4" cstate="print"/>
          <a:srcRect/>
          <a:stretch>
            <a:fillRect/>
          </a:stretch>
        </p:blipFill>
        <p:spPr bwMode="auto">
          <a:xfrm>
            <a:off x="5943600" y="4343400"/>
            <a:ext cx="3071123" cy="2286000"/>
          </a:xfrm>
          <a:prstGeom prst="rect">
            <a:avLst/>
          </a:prstGeom>
          <a:noFill/>
          <a:ln w="9525">
            <a:solidFill>
              <a:srgbClr val="00B05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descr="C:\Users\kalbkh\Desktop\GAO-Audit.PNG"/>
          <p:cNvPicPr>
            <a:picLocks noChangeAspect="1" noChangeArrowheads="1"/>
          </p:cNvPicPr>
          <p:nvPr/>
        </p:nvPicPr>
        <p:blipFill>
          <a:blip r:embed="rId5" cstate="print"/>
          <a:srcRect/>
          <a:stretch>
            <a:fillRect/>
          </a:stretch>
        </p:blipFill>
        <p:spPr bwMode="auto">
          <a:xfrm>
            <a:off x="6400800" y="1219201"/>
            <a:ext cx="2183261" cy="2440116"/>
          </a:xfrm>
          <a:prstGeom prst="rect">
            <a:avLst/>
          </a:prstGeom>
          <a:noFill/>
          <a:ln>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Slide Number Placeholder 1"/>
          <p:cNvSpPr txBox="1">
            <a:spLocks/>
          </p:cNvSpPr>
          <p:nvPr/>
        </p:nvSpPr>
        <p:spPr>
          <a:xfrm>
            <a:off x="8382000" y="6645275"/>
            <a:ext cx="762000" cy="2127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C88AAF0-0255-4829-A1FA-EAC6DADD20E7}" type="slidenum">
              <a:rPr kumimoji="0" lang="en-US" sz="9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9" name="TextBox 8"/>
          <p:cNvSpPr txBox="1"/>
          <p:nvPr/>
        </p:nvSpPr>
        <p:spPr>
          <a:xfrm>
            <a:off x="304800" y="3200400"/>
            <a:ext cx="4953000" cy="8463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600"/>
              </a:spcAft>
            </a:pPr>
            <a:endParaRPr lang="en-US" sz="900" b="1" u="sng" dirty="0" smtClean="0"/>
          </a:p>
          <a:p>
            <a:pPr>
              <a:spcAft>
                <a:spcPts val="600"/>
              </a:spcAft>
            </a:pPr>
            <a:r>
              <a:rPr lang="en-US" sz="1600" b="1" u="sng" dirty="0" smtClean="0">
                <a:solidFill>
                  <a:srgbClr val="984807"/>
                </a:solidFill>
              </a:rPr>
              <a:t>Opportunity</a:t>
            </a:r>
          </a:p>
          <a:p>
            <a:pPr>
              <a:spcAft>
                <a:spcPts val="600"/>
              </a:spcAft>
              <a:buFont typeface="Arial" pitchFamily="34" charset="0"/>
              <a:buChar char="•"/>
            </a:pPr>
            <a:r>
              <a:rPr lang="en-US" sz="1400" dirty="0" smtClean="0">
                <a:solidFill>
                  <a:srgbClr val="984807"/>
                </a:solidFill>
              </a:rPr>
              <a:t>  Army Cost Data Capture Strategy and CM</a:t>
            </a:r>
            <a:endParaRPr lang="en-US" sz="900" dirty="0" smtClean="0">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20877</TotalTime>
  <Words>6485</Words>
  <Application>Microsoft Office PowerPoint</Application>
  <PresentationFormat>On-screen Show (4:3)</PresentationFormat>
  <Paragraphs>1413</Paragraphs>
  <Slides>54</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54</vt:i4>
      </vt:variant>
    </vt:vector>
  </HeadingPairs>
  <TitlesOfParts>
    <vt:vector size="67" baseType="lpstr">
      <vt:lpstr> Arial</vt:lpstr>
      <vt:lpstr>Arial</vt:lpstr>
      <vt:lpstr>Arial Black</vt:lpstr>
      <vt:lpstr>Calibri</vt:lpstr>
      <vt:lpstr>Calibri Light</vt:lpstr>
      <vt:lpstr>Calisto MT</vt:lpstr>
      <vt:lpstr>Courier New</vt:lpstr>
      <vt:lpstr>Gill Sans MT</vt:lpstr>
      <vt:lpstr>Times New Roman</vt:lpstr>
      <vt:lpstr>Wingdings</vt:lpstr>
      <vt:lpstr>Wingdings 2</vt:lpstr>
      <vt:lpstr>Custom Design</vt:lpstr>
      <vt:lpstr>3_Custom Design</vt:lpstr>
      <vt:lpstr>PowerPoint Presentation</vt:lpstr>
      <vt:lpstr>PowerPoint Presentation</vt:lpstr>
      <vt:lpstr>Evolution of Cost Management</vt:lpstr>
      <vt:lpstr>Historical &amp; Current Situation</vt:lpstr>
      <vt:lpstr>Cost Management DIRACTION AND GUIDANCE</vt:lpstr>
      <vt:lpstr>Army Directive 2016-16  Changing Management Behavior:  Every Dollar Counts</vt:lpstr>
      <vt:lpstr>PowerPoint Presentation</vt:lpstr>
      <vt:lpstr>PowerPoint Presentation</vt:lpstr>
      <vt:lpstr>PowerPoint Presentation</vt:lpstr>
      <vt:lpstr>PowerPoint Presentation</vt:lpstr>
      <vt:lpstr>How Are We Going to Get There?  Army Cost Management Strategic Implementation Plan (CMSIP)</vt:lpstr>
      <vt:lpstr>PowerPoint Presentation</vt:lpstr>
      <vt:lpstr>PowerPoint Presentation</vt:lpstr>
      <vt:lpstr>PowerPoint Presentation</vt:lpstr>
      <vt:lpstr>PowerPoint Presentation</vt:lpstr>
      <vt:lpstr>Readiness Example</vt:lpstr>
      <vt:lpstr>PowerPoint Presentation</vt:lpstr>
      <vt:lpstr>PowerPoint Presentation</vt:lpstr>
      <vt:lpstr>PowerPoint Presentation</vt:lpstr>
      <vt:lpstr>PowerPoint Presentation</vt:lpstr>
      <vt:lpstr>PowerPoint Presentation</vt:lpstr>
      <vt:lpstr>Cost Management Data Architecture</vt:lpstr>
      <vt:lpstr>Army Cost Management Business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 Management Data Integrity Project (IMDIP) Lead: ACSIM Support: DASA-CE &amp; OBT</vt:lpstr>
      <vt:lpstr>PowerPoint Presentation</vt:lpstr>
      <vt:lpstr>PowerPoint Presentation</vt:lpstr>
      <vt:lpstr>PowerPoint Presentation</vt:lpstr>
      <vt:lpstr>PowerPoint Presentation</vt:lpstr>
      <vt:lpstr>High Level CM Training Strategy</vt:lpstr>
      <vt:lpstr>Cost Management Training &amp; Education</vt:lpstr>
      <vt:lpstr>What’s Hot for the Army Analytics in 2016?</vt:lpstr>
      <vt:lpstr>PowerPoint Presentation</vt:lpstr>
      <vt:lpstr>FPA Concept</vt:lpstr>
      <vt:lpstr>Improve Financial Management  and Performance Assessment (FPA)</vt:lpstr>
      <vt:lpstr>Financial and Performance Assessment (FPA) Align to Title 10 Functions</vt:lpstr>
      <vt:lpstr>Financial and Performance Assessment (FPA) Align to E2E Processes</vt:lpstr>
      <vt:lpstr>FPA Branding</vt:lpstr>
      <vt:lpstr>FPA: Networked, Enterprise  Resource Informed Decision Making</vt:lpstr>
      <vt:lpstr>PowerPoint Presentation</vt:lpstr>
      <vt:lpstr>PowerPoint Presentation</vt:lpstr>
      <vt:lpstr>PowerPoint Presentation</vt:lpstr>
      <vt:lpstr>Key Takeaways </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R2C2 Model</dc:title>
  <dc:subject>Costing Concept</dc:subject>
  <dc:creator>Mort Anvari</dc:creator>
  <cp:keywords>Requirements</cp:keywords>
  <cp:lastModifiedBy>US Army user</cp:lastModifiedBy>
  <cp:revision>1665</cp:revision>
  <dcterms:created xsi:type="dcterms:W3CDTF">2009-12-16T14:51:37Z</dcterms:created>
  <dcterms:modified xsi:type="dcterms:W3CDTF">2016-06-07T16:04:38Z</dcterms:modified>
</cp:coreProperties>
</file>